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90" d="100"/>
          <a:sy n="90" d="100"/>
        </p:scale>
        <p:origin x="13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7/5/2017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7/5/2017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sciencedirect.com/science/article/pii/S0363811113000982" TargetMode="External"/><Relationship Id="rId2" Type="http://schemas.openxmlformats.org/officeDocument/2006/relationships/hyperlink" Target="http://www.sciencedirect.com/science/article/pii/S0261379415002243" TargetMode="External"/><Relationship Id="rId1" Type="http://schemas.openxmlformats.org/officeDocument/2006/relationships/slideLayout" Target="../slideLayouts/slideLayout2.xml"/><Relationship Id="rId4" Type="http://schemas.openxmlformats.org/officeDocument/2006/relationships/hyperlink" Target="http://onlinelibrary.wiley.com.ccl.idm.oclc.org/doi/10.1111/jcom.12084/ful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2" Type="http://schemas.openxmlformats.org/officeDocument/2006/relationships/hyperlink" Target="https://dev.twitter.com/streaming/overview"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11AC2-46C1-4047-92A8-69B17CA04C44}"/>
              </a:ext>
            </a:extLst>
          </p:cNvPr>
          <p:cNvSpPr>
            <a:spLocks noGrp="1"/>
          </p:cNvSpPr>
          <p:nvPr>
            <p:ph type="ctrTitle"/>
          </p:nvPr>
        </p:nvSpPr>
        <p:spPr/>
        <p:txBody>
          <a:bodyPr/>
          <a:lstStyle/>
          <a:p>
            <a:r>
              <a:rPr lang="en-US" sz="4400" dirty="0"/>
              <a:t>The Applications of Big Data Analytics in Politics</a:t>
            </a:r>
          </a:p>
        </p:txBody>
      </p:sp>
      <p:sp>
        <p:nvSpPr>
          <p:cNvPr id="3" name="Subtitle 2">
            <a:extLst>
              <a:ext uri="{FF2B5EF4-FFF2-40B4-BE49-F238E27FC236}">
                <a16:creationId xmlns:a16="http://schemas.microsoft.com/office/drawing/2014/main" id="{7B5313BF-5CD2-4239-8CC8-1255A811D2EA}"/>
              </a:ext>
            </a:extLst>
          </p:cNvPr>
          <p:cNvSpPr>
            <a:spLocks noGrp="1"/>
          </p:cNvSpPr>
          <p:nvPr>
            <p:ph type="subTitle" idx="1"/>
          </p:nvPr>
        </p:nvSpPr>
        <p:spPr>
          <a:xfrm>
            <a:off x="2551814" y="3657597"/>
            <a:ext cx="7065335" cy="1320802"/>
          </a:xfrm>
        </p:spPr>
        <p:txBody>
          <a:bodyPr>
            <a:normAutofit lnSpcReduction="10000"/>
          </a:bodyPr>
          <a:lstStyle/>
          <a:p>
            <a:pPr algn="r"/>
            <a:endParaRPr lang="en-US" dirty="0"/>
          </a:p>
          <a:p>
            <a:pPr algn="r"/>
            <a:r>
              <a:rPr lang="en-US" dirty="0"/>
              <a:t>Prof. </a:t>
            </a:r>
            <a:r>
              <a:rPr lang="en-US" dirty="0" err="1"/>
              <a:t>Weiqing</a:t>
            </a:r>
            <a:r>
              <a:rPr lang="en-US" dirty="0"/>
              <a:t> Gu</a:t>
            </a:r>
          </a:p>
          <a:p>
            <a:pPr algn="r"/>
            <a:r>
              <a:rPr lang="en-US" dirty="0"/>
              <a:t>TA: Zhijun Gao</a:t>
            </a:r>
          </a:p>
        </p:txBody>
      </p:sp>
    </p:spTree>
    <p:extLst>
      <p:ext uri="{BB962C8B-B14F-4D97-AF65-F5344CB8AC3E}">
        <p14:creationId xmlns:p14="http://schemas.microsoft.com/office/powerpoint/2010/main" val="3766989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4" name="Rectangle 13"/>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6" name="Picture 15"/>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Rectangle 16"/>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8" name="Picture 17"/>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9" name="Picture 18"/>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cxnSp>
        <p:nvCxnSpPr>
          <p:cNvPr id="21" name="Straight Connector 2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p:cNvPicPr>
            <a:picLocks noChangeAspect="1"/>
          </p:cNvPicPr>
          <p:nvPr/>
        </p:nvPicPr>
        <p:blipFill>
          <a:blip r:embed="rId4"/>
          <a:stretch>
            <a:fillRect/>
          </a:stretch>
        </p:blipFill>
        <p:spPr>
          <a:xfrm>
            <a:off x="681163" y="685371"/>
            <a:ext cx="6392374" cy="5454171"/>
          </a:xfrm>
          <a:prstGeom prst="rect">
            <a:avLst/>
          </a:prstGeom>
        </p:spPr>
      </p:pic>
      <p:sp>
        <p:nvSpPr>
          <p:cNvPr id="2" name="Title 1">
            <a:extLst>
              <a:ext uri="{FF2B5EF4-FFF2-40B4-BE49-F238E27FC236}">
                <a16:creationId xmlns:a16="http://schemas.microsoft.com/office/drawing/2014/main" id="{2ABBE951-D7D5-498A-BDB9-8C9A0E407176}"/>
              </a:ext>
            </a:extLst>
          </p:cNvPr>
          <p:cNvSpPr>
            <a:spLocks noGrp="1"/>
          </p:cNvSpPr>
          <p:nvPr>
            <p:ph type="title"/>
          </p:nvPr>
        </p:nvSpPr>
        <p:spPr>
          <a:xfrm>
            <a:off x="7535825" y="982132"/>
            <a:ext cx="3360772" cy="1303867"/>
          </a:xfrm>
        </p:spPr>
        <p:txBody>
          <a:bodyPr>
            <a:normAutofit/>
          </a:bodyPr>
          <a:lstStyle/>
          <a:p>
            <a:pPr>
              <a:lnSpc>
                <a:spcPct val="80000"/>
              </a:lnSpc>
            </a:pPr>
            <a:r>
              <a:rPr lang="en-US" sz="2400"/>
              <a:t>Table 2: Logistic Regression Analysis of Twitter Variables on Election Outcome</a:t>
            </a:r>
          </a:p>
        </p:txBody>
      </p:sp>
      <p:sp>
        <p:nvSpPr>
          <p:cNvPr id="9" name="Content Placeholder 8"/>
          <p:cNvSpPr>
            <a:spLocks noGrp="1"/>
          </p:cNvSpPr>
          <p:nvPr>
            <p:ph idx="1"/>
          </p:nvPr>
        </p:nvSpPr>
        <p:spPr>
          <a:xfrm>
            <a:off x="7394944" y="2556932"/>
            <a:ext cx="3944679" cy="3318936"/>
          </a:xfrm>
        </p:spPr>
        <p:txBody>
          <a:bodyPr>
            <a:normAutofit lnSpcReduction="10000"/>
          </a:bodyPr>
          <a:lstStyle/>
          <a:p>
            <a:r>
              <a:rPr lang="en-US" sz="2000" dirty="0"/>
              <a:t>Since the variable of Tweeting frequency is insignificant, H2 is not supported. </a:t>
            </a:r>
          </a:p>
          <a:p>
            <a:endParaRPr lang="en-US" sz="2000" dirty="0"/>
          </a:p>
          <a:p>
            <a:r>
              <a:rPr lang="en-US" sz="2000" dirty="0"/>
              <a:t>However, the number of Twitter followers and the number of Twitter user lists the candidates are both positive and significant. Therefore, H3 and H4 are supported. </a:t>
            </a:r>
          </a:p>
        </p:txBody>
      </p:sp>
    </p:spTree>
    <p:extLst>
      <p:ext uri="{BB962C8B-B14F-4D97-AF65-F5344CB8AC3E}">
        <p14:creationId xmlns:p14="http://schemas.microsoft.com/office/powerpoint/2010/main" val="3781972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9F8F-69BB-42D0-B826-585F31C412BF}"/>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17E863C3-F0E6-4BE2-B9B8-F6B1B3E40855}"/>
              </a:ext>
            </a:extLst>
          </p:cNvPr>
          <p:cNvSpPr>
            <a:spLocks noGrp="1"/>
          </p:cNvSpPr>
          <p:nvPr>
            <p:ph idx="1"/>
          </p:nvPr>
        </p:nvSpPr>
        <p:spPr/>
        <p:txBody>
          <a:bodyPr>
            <a:normAutofit lnSpcReduction="10000"/>
          </a:bodyPr>
          <a:lstStyle/>
          <a:p>
            <a:pPr marL="0" indent="0">
              <a:buNone/>
            </a:pPr>
            <a:r>
              <a:rPr lang="en-US" dirty="0"/>
              <a:t>The authors do not provide explicit data source in the paper. But the following information extracted from the corresponding paragraphs would be helpful to the readers who want to do empirical studies. </a:t>
            </a:r>
          </a:p>
          <a:p>
            <a:endParaRPr lang="en-US" dirty="0"/>
          </a:p>
          <a:p>
            <a:r>
              <a:rPr lang="en-US" sz="2000" dirty="0"/>
              <a:t>The names and election outcomes of all candidates come from CNN, Washington Post, and state governments</a:t>
            </a:r>
          </a:p>
          <a:p>
            <a:r>
              <a:rPr lang="en-US" sz="2000" dirty="0"/>
              <a:t>Whether the candidate uses Twitter can be found by Google Search</a:t>
            </a:r>
          </a:p>
          <a:p>
            <a:r>
              <a:rPr lang="en-US" sz="2000" dirty="0"/>
              <a:t>Twitter data collection was conducted between January 1 and January 12, 2011</a:t>
            </a:r>
          </a:p>
        </p:txBody>
      </p:sp>
    </p:spTree>
    <p:extLst>
      <p:ext uri="{BB962C8B-B14F-4D97-AF65-F5344CB8AC3E}">
        <p14:creationId xmlns:p14="http://schemas.microsoft.com/office/powerpoint/2010/main" val="3314513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3B74B-846C-42A6-BD49-8E58BFADA0E0}"/>
              </a:ext>
            </a:extLst>
          </p:cNvPr>
          <p:cNvSpPr>
            <a:spLocks noGrp="1"/>
          </p:cNvSpPr>
          <p:nvPr>
            <p:ph type="title"/>
          </p:nvPr>
        </p:nvSpPr>
        <p:spPr/>
        <p:txBody>
          <a:bodyPr>
            <a:normAutofit fontScale="90000"/>
          </a:bodyPr>
          <a:lstStyle/>
          <a:p>
            <a:r>
              <a:rPr lang="en-US" dirty="0"/>
              <a:t>Colleoni, E., </a:t>
            </a:r>
            <a:r>
              <a:rPr lang="en-US" dirty="0" err="1"/>
              <a:t>Rozza</a:t>
            </a:r>
            <a:r>
              <a:rPr lang="en-US" dirty="0"/>
              <a:t>, A., &amp; </a:t>
            </a:r>
            <a:r>
              <a:rPr lang="en-US" dirty="0" err="1"/>
              <a:t>Arvidsson</a:t>
            </a:r>
            <a:r>
              <a:rPr lang="en-US" dirty="0"/>
              <a:t>, A. (2014)</a:t>
            </a:r>
          </a:p>
        </p:txBody>
      </p:sp>
      <p:sp>
        <p:nvSpPr>
          <p:cNvPr id="3" name="Content Placeholder 2">
            <a:extLst>
              <a:ext uri="{FF2B5EF4-FFF2-40B4-BE49-F238E27FC236}">
                <a16:creationId xmlns:a16="http://schemas.microsoft.com/office/drawing/2014/main" id="{473FD8DF-CA1E-4EB6-B720-BE0737EB9378}"/>
              </a:ext>
            </a:extLst>
          </p:cNvPr>
          <p:cNvSpPr>
            <a:spLocks noGrp="1"/>
          </p:cNvSpPr>
          <p:nvPr>
            <p:ph idx="1"/>
          </p:nvPr>
        </p:nvSpPr>
        <p:spPr/>
        <p:txBody>
          <a:bodyPr/>
          <a:lstStyle/>
          <a:p>
            <a:r>
              <a:rPr lang="en-US" dirty="0"/>
              <a:t>The authors investigate political homophily using Twitter data. </a:t>
            </a:r>
          </a:p>
          <a:p>
            <a:endParaRPr lang="en-US" dirty="0"/>
          </a:p>
          <a:p>
            <a:r>
              <a:rPr lang="en-US" dirty="0"/>
              <a:t>Combining machine learning and social network analysis, the authors find that structures of political homophily differ strongly between Democrats and Republicans</a:t>
            </a:r>
          </a:p>
        </p:txBody>
      </p:sp>
    </p:spTree>
    <p:extLst>
      <p:ext uri="{BB962C8B-B14F-4D97-AF65-F5344CB8AC3E}">
        <p14:creationId xmlns:p14="http://schemas.microsoft.com/office/powerpoint/2010/main" val="4097083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0140E-C8ED-4372-AD37-644BD9EE070E}"/>
              </a:ext>
            </a:extLst>
          </p:cNvPr>
          <p:cNvSpPr>
            <a:spLocks noGrp="1"/>
          </p:cNvSpPr>
          <p:nvPr>
            <p:ph type="title"/>
          </p:nvPr>
        </p:nvSpPr>
        <p:spPr/>
        <p:txBody>
          <a:bodyPr>
            <a:noAutofit/>
          </a:bodyPr>
          <a:lstStyle/>
          <a:p>
            <a:r>
              <a:rPr lang="en-US" sz="3200" dirty="0"/>
              <a:t>Table 1: Number of Users Following a Political Account and Number of Users Classified</a:t>
            </a:r>
          </a:p>
        </p:txBody>
      </p:sp>
      <p:pic>
        <p:nvPicPr>
          <p:cNvPr id="4" name="Content Placeholder 3">
            <a:extLst>
              <a:ext uri="{FF2B5EF4-FFF2-40B4-BE49-F238E27FC236}">
                <a16:creationId xmlns:a16="http://schemas.microsoft.com/office/drawing/2014/main" id="{8268068E-3CD0-4EFD-BB00-0BF4BD2E7A14}"/>
              </a:ext>
            </a:extLst>
          </p:cNvPr>
          <p:cNvPicPr>
            <a:picLocks noGrp="1" noChangeAspect="1"/>
          </p:cNvPicPr>
          <p:nvPr>
            <p:ph idx="1"/>
          </p:nvPr>
        </p:nvPicPr>
        <p:blipFill>
          <a:blip r:embed="rId2"/>
          <a:stretch>
            <a:fillRect/>
          </a:stretch>
        </p:blipFill>
        <p:spPr>
          <a:xfrm>
            <a:off x="1348086" y="2747790"/>
            <a:ext cx="9683193" cy="1461420"/>
          </a:xfrm>
          <a:prstGeom prst="rect">
            <a:avLst/>
          </a:prstGeom>
        </p:spPr>
      </p:pic>
      <p:sp>
        <p:nvSpPr>
          <p:cNvPr id="5" name="TextBox 4">
            <a:extLst>
              <a:ext uri="{FF2B5EF4-FFF2-40B4-BE49-F238E27FC236}">
                <a16:creationId xmlns:a16="http://schemas.microsoft.com/office/drawing/2014/main" id="{EFCA7EC1-47AE-4DCD-8CC5-B24E13264EA5}"/>
              </a:ext>
            </a:extLst>
          </p:cNvPr>
          <p:cNvSpPr txBox="1"/>
          <p:nvPr/>
        </p:nvSpPr>
        <p:spPr>
          <a:xfrm>
            <a:off x="1339702" y="4837814"/>
            <a:ext cx="9649047" cy="923330"/>
          </a:xfrm>
          <a:prstGeom prst="rect">
            <a:avLst/>
          </a:prstGeom>
          <a:noFill/>
        </p:spPr>
        <p:txBody>
          <a:bodyPr wrap="square" rtlCol="0">
            <a:spAutoFit/>
          </a:bodyPr>
          <a:lstStyle/>
          <a:p>
            <a:r>
              <a:rPr lang="en-US" dirty="0"/>
              <a:t>The unbalanced structure for the two parties indicate that democrats are more likely to participate in various channels of political discussions; meanwhile, Republicans tend to discuss political or public issues under the “formal” platform (Political Account).  </a:t>
            </a:r>
          </a:p>
        </p:txBody>
      </p:sp>
    </p:spTree>
    <p:extLst>
      <p:ext uri="{BB962C8B-B14F-4D97-AF65-F5344CB8AC3E}">
        <p14:creationId xmlns:p14="http://schemas.microsoft.com/office/powerpoint/2010/main" val="3058717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BB01D-2A36-4659-AE83-5F62FB4D99A7}"/>
              </a:ext>
            </a:extLst>
          </p:cNvPr>
          <p:cNvSpPr>
            <a:spLocks noGrp="1"/>
          </p:cNvSpPr>
          <p:nvPr>
            <p:ph type="title"/>
          </p:nvPr>
        </p:nvSpPr>
        <p:spPr/>
        <p:txBody>
          <a:bodyPr>
            <a:noAutofit/>
          </a:bodyPr>
          <a:lstStyle/>
          <a:p>
            <a:r>
              <a:rPr lang="en-US" sz="2400" dirty="0"/>
              <a:t>Table 2: Outbound Ties Distribution Given the Node Political Orientation</a:t>
            </a:r>
          </a:p>
        </p:txBody>
      </p:sp>
      <p:pic>
        <p:nvPicPr>
          <p:cNvPr id="4" name="Content Placeholder 3">
            <a:extLst>
              <a:ext uri="{FF2B5EF4-FFF2-40B4-BE49-F238E27FC236}">
                <a16:creationId xmlns:a16="http://schemas.microsoft.com/office/drawing/2014/main" id="{2E174AFD-FD3C-4B37-B99F-70278EFAD618}"/>
              </a:ext>
            </a:extLst>
          </p:cNvPr>
          <p:cNvPicPr>
            <a:picLocks noGrp="1" noChangeAspect="1"/>
          </p:cNvPicPr>
          <p:nvPr>
            <p:ph idx="1"/>
          </p:nvPr>
        </p:nvPicPr>
        <p:blipFill>
          <a:blip r:embed="rId2"/>
          <a:stretch>
            <a:fillRect/>
          </a:stretch>
        </p:blipFill>
        <p:spPr>
          <a:xfrm>
            <a:off x="1229238" y="2579226"/>
            <a:ext cx="9789282" cy="1809180"/>
          </a:xfrm>
          <a:prstGeom prst="rect">
            <a:avLst/>
          </a:prstGeom>
        </p:spPr>
      </p:pic>
      <p:sp>
        <p:nvSpPr>
          <p:cNvPr id="5" name="TextBox 4">
            <a:extLst>
              <a:ext uri="{FF2B5EF4-FFF2-40B4-BE49-F238E27FC236}">
                <a16:creationId xmlns:a16="http://schemas.microsoft.com/office/drawing/2014/main" id="{96A5E1B6-17AE-4F15-8979-867CFC94C9EC}"/>
              </a:ext>
            </a:extLst>
          </p:cNvPr>
          <p:cNvSpPr txBox="1"/>
          <p:nvPr/>
        </p:nvSpPr>
        <p:spPr>
          <a:xfrm>
            <a:off x="1217428" y="4614530"/>
            <a:ext cx="9835116" cy="1200329"/>
          </a:xfrm>
          <a:prstGeom prst="rect">
            <a:avLst/>
          </a:prstGeom>
          <a:noFill/>
        </p:spPr>
        <p:txBody>
          <a:bodyPr wrap="square" rtlCol="0">
            <a:spAutoFit/>
          </a:bodyPr>
          <a:lstStyle/>
          <a:p>
            <a:r>
              <a:rPr lang="en-US" dirty="0"/>
              <a:t>On average, Democrats create outbound ties in 88% of the cases of Democrats and in 12% with Republicans. On the contrary, Republicans create outbound ties in 76% of the cases with Democrats and only 24% with Republicans. Therefore, Table 2 implies low levels of political homophily for the Republicans and high levels for the Democrats. </a:t>
            </a:r>
          </a:p>
        </p:txBody>
      </p:sp>
    </p:spTree>
    <p:extLst>
      <p:ext uri="{BB962C8B-B14F-4D97-AF65-F5344CB8AC3E}">
        <p14:creationId xmlns:p14="http://schemas.microsoft.com/office/powerpoint/2010/main" val="935026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D990-D3FA-44AB-AD65-FC73DCE386C6}"/>
              </a:ext>
            </a:extLst>
          </p:cNvPr>
          <p:cNvSpPr>
            <a:spLocks noGrp="1"/>
          </p:cNvSpPr>
          <p:nvPr>
            <p:ph type="title"/>
          </p:nvPr>
        </p:nvSpPr>
        <p:spPr/>
        <p:txBody>
          <a:bodyPr>
            <a:noAutofit/>
          </a:bodyPr>
          <a:lstStyle/>
          <a:p>
            <a:r>
              <a:rPr lang="en-US" sz="2400" dirty="0"/>
              <a:t>Table 3: Political Homophily Rate by Political Orientation and Type of Graph for Users Following Official Accounts (Homophily ranges from 0 to 1)</a:t>
            </a:r>
          </a:p>
        </p:txBody>
      </p:sp>
      <p:pic>
        <p:nvPicPr>
          <p:cNvPr id="4" name="Content Placeholder 3">
            <a:extLst>
              <a:ext uri="{FF2B5EF4-FFF2-40B4-BE49-F238E27FC236}">
                <a16:creationId xmlns:a16="http://schemas.microsoft.com/office/drawing/2014/main" id="{7A88D09D-37DB-40E0-B227-FAD205EAAE0A}"/>
              </a:ext>
            </a:extLst>
          </p:cNvPr>
          <p:cNvPicPr>
            <a:picLocks noGrp="1" noChangeAspect="1"/>
          </p:cNvPicPr>
          <p:nvPr>
            <p:ph idx="1"/>
          </p:nvPr>
        </p:nvPicPr>
        <p:blipFill>
          <a:blip r:embed="rId2"/>
          <a:stretch>
            <a:fillRect/>
          </a:stretch>
        </p:blipFill>
        <p:spPr>
          <a:xfrm>
            <a:off x="1010445" y="2685896"/>
            <a:ext cx="10196271" cy="1444860"/>
          </a:xfrm>
          <a:prstGeom prst="rect">
            <a:avLst/>
          </a:prstGeom>
        </p:spPr>
      </p:pic>
      <p:sp>
        <p:nvSpPr>
          <p:cNvPr id="5" name="TextBox 4">
            <a:extLst>
              <a:ext uri="{FF2B5EF4-FFF2-40B4-BE49-F238E27FC236}">
                <a16:creationId xmlns:a16="http://schemas.microsoft.com/office/drawing/2014/main" id="{D1B2ED8E-340E-4032-BE07-04E250EDB018}"/>
              </a:ext>
            </a:extLst>
          </p:cNvPr>
          <p:cNvSpPr txBox="1"/>
          <p:nvPr/>
        </p:nvSpPr>
        <p:spPr>
          <a:xfrm>
            <a:off x="1185530" y="4545419"/>
            <a:ext cx="9755371" cy="923330"/>
          </a:xfrm>
          <a:prstGeom prst="rect">
            <a:avLst/>
          </a:prstGeom>
          <a:noFill/>
        </p:spPr>
        <p:txBody>
          <a:bodyPr wrap="square" rtlCol="0">
            <a:spAutoFit/>
          </a:bodyPr>
          <a:lstStyle/>
          <a:p>
            <a:r>
              <a:rPr lang="en-US" dirty="0"/>
              <a:t>When only including those individuals who follow Twitter official party accounts, the results are reversed compared to they are in Table 2. Democrats have significantly lower levels of political homophily than the Republicans when excluding those who do not follow party official accounts from the sample. </a:t>
            </a:r>
          </a:p>
        </p:txBody>
      </p:sp>
    </p:spTree>
    <p:extLst>
      <p:ext uri="{BB962C8B-B14F-4D97-AF65-F5344CB8AC3E}">
        <p14:creationId xmlns:p14="http://schemas.microsoft.com/office/powerpoint/2010/main" val="2642211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48F53-996B-4E39-90A6-A466AE025F05}"/>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D7B8D82B-5A9F-4344-A313-A5AD67C1B5B5}"/>
              </a:ext>
            </a:extLst>
          </p:cNvPr>
          <p:cNvSpPr>
            <a:spLocks noGrp="1"/>
          </p:cNvSpPr>
          <p:nvPr>
            <p:ph idx="1"/>
          </p:nvPr>
        </p:nvSpPr>
        <p:spPr>
          <a:xfrm>
            <a:off x="1116420" y="2556931"/>
            <a:ext cx="10042450" cy="3445147"/>
          </a:xfrm>
        </p:spPr>
        <p:txBody>
          <a:bodyPr>
            <a:normAutofit fontScale="70000" lnSpcReduction="20000"/>
          </a:bodyPr>
          <a:lstStyle/>
          <a:p>
            <a:pPr marL="0" indent="0">
              <a:buNone/>
            </a:pPr>
            <a:r>
              <a:rPr lang="en-US" dirty="0"/>
              <a:t>The authors do not provide explicit data source in the paper. But the following information extracted from the corresponding paragraphs would be helpful to the readers who want to do empirical studies. </a:t>
            </a:r>
          </a:p>
          <a:p>
            <a:r>
              <a:rPr lang="en-US" dirty="0"/>
              <a:t>Twitter content:</a:t>
            </a:r>
          </a:p>
          <a:p>
            <a:pPr marL="283464" indent="0">
              <a:buNone/>
            </a:pPr>
            <a:r>
              <a:rPr lang="en-US" dirty="0"/>
              <a:t>Yang, J., &amp; </a:t>
            </a:r>
            <a:r>
              <a:rPr lang="en-US" dirty="0" err="1"/>
              <a:t>Leskovec</a:t>
            </a:r>
            <a:r>
              <a:rPr lang="en-US" dirty="0"/>
              <a:t>, J. (2011). Patterns of temporal variation in online media. Proceedings of the Fourth ACM International Conference on Web Search and Data Mining. Retrieved from: https://cs.stanford.edu/people/jure/pubs/memeshapes-wsdm11.pdf </a:t>
            </a:r>
          </a:p>
          <a:p>
            <a:pPr marL="0" indent="0">
              <a:buNone/>
            </a:pPr>
            <a:r>
              <a:rPr lang="en-US" dirty="0"/>
              <a:t> </a:t>
            </a:r>
          </a:p>
          <a:p>
            <a:r>
              <a:rPr lang="en-US" dirty="0"/>
              <a:t>Political training set: A set of online news feeds with a known mixture of political and nonpolitical news extracted from new blogs (January 2008 to May 2013).</a:t>
            </a:r>
          </a:p>
          <a:p>
            <a:endParaRPr lang="en-US" dirty="0"/>
          </a:p>
          <a:p>
            <a:r>
              <a:rPr lang="en-US" dirty="0"/>
              <a:t>Democrat and Republican training set: Twitter Content database. The authors identified 1,683 Democrat users and 8,868 Republican users (28,167 and 189,933 tweets, respectively) </a:t>
            </a:r>
          </a:p>
        </p:txBody>
      </p:sp>
    </p:spTree>
    <p:extLst>
      <p:ext uri="{BB962C8B-B14F-4D97-AF65-F5344CB8AC3E}">
        <p14:creationId xmlns:p14="http://schemas.microsoft.com/office/powerpoint/2010/main" val="3936295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89441-0B1C-4546-BA06-6B381ECDFF4B}"/>
              </a:ext>
            </a:extLst>
          </p:cNvPr>
          <p:cNvSpPr>
            <a:spLocks noGrp="1"/>
          </p:cNvSpPr>
          <p:nvPr>
            <p:ph type="title"/>
          </p:nvPr>
        </p:nvSpPr>
        <p:spPr/>
        <p:txBody>
          <a:bodyPr/>
          <a:lstStyle/>
          <a:p>
            <a:r>
              <a:rPr lang="en-US" dirty="0"/>
              <a:t>Selected Articles</a:t>
            </a:r>
          </a:p>
        </p:txBody>
      </p:sp>
      <p:sp>
        <p:nvSpPr>
          <p:cNvPr id="3" name="Content Placeholder 2">
            <a:extLst>
              <a:ext uri="{FF2B5EF4-FFF2-40B4-BE49-F238E27FC236}">
                <a16:creationId xmlns:a16="http://schemas.microsoft.com/office/drawing/2014/main" id="{768A6F76-449B-4413-8F16-60F399E97705}"/>
              </a:ext>
            </a:extLst>
          </p:cNvPr>
          <p:cNvSpPr>
            <a:spLocks noGrp="1"/>
          </p:cNvSpPr>
          <p:nvPr>
            <p:ph idx="1"/>
          </p:nvPr>
        </p:nvSpPr>
        <p:spPr>
          <a:xfrm>
            <a:off x="834656" y="2556932"/>
            <a:ext cx="10494335" cy="3318936"/>
          </a:xfrm>
        </p:spPr>
        <p:txBody>
          <a:bodyPr>
            <a:normAutofit lnSpcReduction="10000"/>
          </a:bodyPr>
          <a:lstStyle/>
          <a:p>
            <a:r>
              <a:rPr lang="en-US" sz="2000" dirty="0" err="1"/>
              <a:t>Burnap</a:t>
            </a:r>
            <a:r>
              <a:rPr lang="en-US" sz="2000" dirty="0"/>
              <a:t>, P. et al. (2015). 140 characters to victory?: Using Twitter to predict the UK 2015 General Election. </a:t>
            </a:r>
            <a:r>
              <a:rPr lang="en-US" sz="2000" i="1" dirty="0"/>
              <a:t>Electoral Studies, </a:t>
            </a:r>
            <a:r>
              <a:rPr lang="en-US" sz="2000" dirty="0"/>
              <a:t>41, pp. 230-233. Retrieved from: </a:t>
            </a:r>
            <a:r>
              <a:rPr lang="en-US" sz="2000" dirty="0">
                <a:hlinkClick r:id="rId2"/>
              </a:rPr>
              <a:t>http://www.sciencedirect.com/science/article/pii/S0261379415002243</a:t>
            </a:r>
            <a:endParaRPr lang="en-US" sz="2000" dirty="0"/>
          </a:p>
          <a:p>
            <a:r>
              <a:rPr lang="en-US" sz="2000" dirty="0" err="1"/>
              <a:t>LaMarre</a:t>
            </a:r>
            <a:r>
              <a:rPr lang="en-US" sz="2000" dirty="0"/>
              <a:t>, H.L., &amp; Suzuki-</a:t>
            </a:r>
            <a:r>
              <a:rPr lang="en-US" sz="2000" dirty="0" err="1"/>
              <a:t>Lambrecht</a:t>
            </a:r>
            <a:r>
              <a:rPr lang="en-US" sz="2000" dirty="0"/>
              <a:t>, Y. (2013). Tweeting democracy? Examining Twitter as an online public relations strategy for congressional campaigns. </a:t>
            </a:r>
            <a:r>
              <a:rPr lang="en-US" sz="2000" i="1" dirty="0"/>
              <a:t>Public Relations Review,</a:t>
            </a:r>
            <a:r>
              <a:rPr lang="en-US" sz="2000" dirty="0"/>
              <a:t> 39, pp. 360-368. Retrieved from: </a:t>
            </a:r>
            <a:r>
              <a:rPr lang="en-US" sz="2000" dirty="0">
                <a:hlinkClick r:id="rId3"/>
              </a:rPr>
              <a:t>http://www.sciencedirect.com/science/article/pii/S0363811113000982</a:t>
            </a:r>
            <a:endParaRPr lang="en-US" sz="2000" dirty="0"/>
          </a:p>
          <a:p>
            <a:r>
              <a:rPr lang="en-US" sz="2000" dirty="0"/>
              <a:t>Colleoni, E., </a:t>
            </a:r>
            <a:r>
              <a:rPr lang="en-US" sz="2000" dirty="0" err="1"/>
              <a:t>Rozza</a:t>
            </a:r>
            <a:r>
              <a:rPr lang="en-US" sz="2000" dirty="0"/>
              <a:t>, A., &amp; </a:t>
            </a:r>
            <a:r>
              <a:rPr lang="en-US" sz="2000" dirty="0" err="1"/>
              <a:t>Arvidsson</a:t>
            </a:r>
            <a:r>
              <a:rPr lang="en-US" sz="2000" dirty="0"/>
              <a:t>, A. (2014). Echo chamber or public sphere? Predicting political orientation and measuring political homophily in Twitter using Big Data. Journal of Communication, 64, pp. 317-332. Retrieved from: </a:t>
            </a:r>
            <a:r>
              <a:rPr lang="en-US" sz="2000" dirty="0">
                <a:hlinkClick r:id="rId4"/>
              </a:rPr>
              <a:t>http://onlinelibrary.wiley.com.ccl.idm.oclc.org/doi/10.1111/jcom.12084/full</a:t>
            </a:r>
            <a:endParaRPr lang="en-US" sz="2000" dirty="0"/>
          </a:p>
          <a:p>
            <a:endParaRPr lang="en-US" sz="2000" dirty="0"/>
          </a:p>
        </p:txBody>
      </p:sp>
    </p:spTree>
    <p:extLst>
      <p:ext uri="{BB962C8B-B14F-4D97-AF65-F5344CB8AC3E}">
        <p14:creationId xmlns:p14="http://schemas.microsoft.com/office/powerpoint/2010/main" val="3044399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771BE-FEF3-40F7-B93B-D109CBD95D3C}"/>
              </a:ext>
            </a:extLst>
          </p:cNvPr>
          <p:cNvSpPr>
            <a:spLocks noGrp="1"/>
          </p:cNvSpPr>
          <p:nvPr>
            <p:ph type="title"/>
          </p:nvPr>
        </p:nvSpPr>
        <p:spPr/>
        <p:txBody>
          <a:bodyPr/>
          <a:lstStyle/>
          <a:p>
            <a:r>
              <a:rPr lang="en-US" dirty="0" err="1"/>
              <a:t>Burnap</a:t>
            </a:r>
            <a:r>
              <a:rPr lang="en-US" dirty="0"/>
              <a:t>, P. et al. (2015)</a:t>
            </a:r>
          </a:p>
        </p:txBody>
      </p:sp>
      <p:sp>
        <p:nvSpPr>
          <p:cNvPr id="3" name="Content Placeholder 2">
            <a:extLst>
              <a:ext uri="{FF2B5EF4-FFF2-40B4-BE49-F238E27FC236}">
                <a16:creationId xmlns:a16="http://schemas.microsoft.com/office/drawing/2014/main" id="{552B78C2-2B5F-44FE-A7FA-2C8CAFE44B49}"/>
              </a:ext>
            </a:extLst>
          </p:cNvPr>
          <p:cNvSpPr>
            <a:spLocks noGrp="1"/>
          </p:cNvSpPr>
          <p:nvPr>
            <p:ph idx="1"/>
          </p:nvPr>
        </p:nvSpPr>
        <p:spPr/>
        <p:txBody>
          <a:bodyPr>
            <a:normAutofit lnSpcReduction="10000"/>
          </a:bodyPr>
          <a:lstStyle/>
          <a:p>
            <a:pPr marL="0" indent="0">
              <a:buNone/>
            </a:pPr>
            <a:r>
              <a:rPr lang="en-US" dirty="0"/>
              <a:t>The authors use the Twitter data to forecast the outcome of the 2015 UK General Election. The paper has four features:</a:t>
            </a:r>
          </a:p>
          <a:p>
            <a:pPr marL="0" indent="0">
              <a:buNone/>
            </a:pPr>
            <a:endParaRPr lang="en-US" dirty="0"/>
          </a:p>
          <a:p>
            <a:r>
              <a:rPr lang="en-US" sz="2000" dirty="0"/>
              <a:t>It use a genuine forecast based on Twitter data collected one month ahead of the election.</a:t>
            </a:r>
          </a:p>
          <a:p>
            <a:r>
              <a:rPr lang="en-US" sz="2000" dirty="0"/>
              <a:t>The authors take into account both the sentiment of the tweet and the prior support level of the parties.</a:t>
            </a:r>
          </a:p>
          <a:p>
            <a:r>
              <a:rPr lang="en-US" sz="2000" dirty="0"/>
              <a:t>The authors also consider the existing distribution of parliamentary representation and party power within each constituency</a:t>
            </a:r>
          </a:p>
          <a:p>
            <a:pPr marL="0" indent="0">
              <a:buNone/>
            </a:pPr>
            <a:endParaRPr lang="en-US" sz="2000" dirty="0"/>
          </a:p>
        </p:txBody>
      </p:sp>
    </p:spTree>
    <p:extLst>
      <p:ext uri="{BB962C8B-B14F-4D97-AF65-F5344CB8AC3E}">
        <p14:creationId xmlns:p14="http://schemas.microsoft.com/office/powerpoint/2010/main" val="3060438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C0A6-447C-4F92-9E96-AEE7919E8EFE}"/>
              </a:ext>
            </a:extLst>
          </p:cNvPr>
          <p:cNvSpPr>
            <a:spLocks noGrp="1"/>
          </p:cNvSpPr>
          <p:nvPr>
            <p:ph type="title"/>
          </p:nvPr>
        </p:nvSpPr>
        <p:spPr>
          <a:xfrm>
            <a:off x="1352970" y="716014"/>
            <a:ext cx="9601196" cy="873553"/>
          </a:xfrm>
        </p:spPr>
        <p:txBody>
          <a:bodyPr>
            <a:normAutofit/>
          </a:bodyPr>
          <a:lstStyle/>
          <a:p>
            <a:r>
              <a:rPr lang="en-US" sz="3200" dirty="0"/>
              <a:t>Table 1: Twitter Sentiment and Vote Share</a:t>
            </a:r>
          </a:p>
        </p:txBody>
      </p:sp>
      <p:pic>
        <p:nvPicPr>
          <p:cNvPr id="4" name="Content Placeholder 3">
            <a:extLst>
              <a:ext uri="{FF2B5EF4-FFF2-40B4-BE49-F238E27FC236}">
                <a16:creationId xmlns:a16="http://schemas.microsoft.com/office/drawing/2014/main" id="{15B70C2B-1282-4965-B200-0A2F20F0D51E}"/>
              </a:ext>
            </a:extLst>
          </p:cNvPr>
          <p:cNvPicPr>
            <a:picLocks noGrp="1" noChangeAspect="1"/>
          </p:cNvPicPr>
          <p:nvPr>
            <p:ph idx="1"/>
          </p:nvPr>
        </p:nvPicPr>
        <p:blipFill>
          <a:blip r:embed="rId2"/>
          <a:stretch>
            <a:fillRect/>
          </a:stretch>
        </p:blipFill>
        <p:spPr>
          <a:xfrm>
            <a:off x="1321982" y="1624123"/>
            <a:ext cx="9601200" cy="3080784"/>
          </a:xfrm>
          <a:prstGeom prst="rect">
            <a:avLst/>
          </a:prstGeom>
        </p:spPr>
      </p:pic>
      <p:sp>
        <p:nvSpPr>
          <p:cNvPr id="5" name="TextBox 4">
            <a:extLst>
              <a:ext uri="{FF2B5EF4-FFF2-40B4-BE49-F238E27FC236}">
                <a16:creationId xmlns:a16="http://schemas.microsoft.com/office/drawing/2014/main" id="{6027B020-B452-42CB-AFC4-927679777268}"/>
              </a:ext>
            </a:extLst>
          </p:cNvPr>
          <p:cNvSpPr txBox="1"/>
          <p:nvPr/>
        </p:nvSpPr>
        <p:spPr>
          <a:xfrm>
            <a:off x="1472610" y="5002619"/>
            <a:ext cx="9282224" cy="923330"/>
          </a:xfrm>
          <a:prstGeom prst="rect">
            <a:avLst/>
          </a:prstGeom>
          <a:noFill/>
        </p:spPr>
        <p:txBody>
          <a:bodyPr wrap="square" rtlCol="0">
            <a:spAutoFit/>
          </a:bodyPr>
          <a:lstStyle/>
          <a:p>
            <a:r>
              <a:rPr lang="en-US" dirty="0"/>
              <a:t>Table 1 shows that the Conservative Party takes a larger proportion in the Twitter sentiment for the three categories except for the first column. The reason for a high level of false-positives for </a:t>
            </a:r>
            <a:r>
              <a:rPr lang="en-US" dirty="0" err="1"/>
              <a:t>Labour</a:t>
            </a:r>
            <a:r>
              <a:rPr lang="en-US" dirty="0"/>
              <a:t> is due to the different contexts in which the term can be used. </a:t>
            </a:r>
          </a:p>
        </p:txBody>
      </p:sp>
    </p:spTree>
    <p:extLst>
      <p:ext uri="{BB962C8B-B14F-4D97-AF65-F5344CB8AC3E}">
        <p14:creationId xmlns:p14="http://schemas.microsoft.com/office/powerpoint/2010/main" val="92809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4" name="Rectangle 13"/>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6" name="Picture 15"/>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Rectangle 16"/>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8" name="Picture 17"/>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9" name="Picture 18"/>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cxnSp>
        <p:nvCxnSpPr>
          <p:cNvPr id="21" name="Straight Connector 2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p:cNvPicPr>
            <a:picLocks noChangeAspect="1"/>
          </p:cNvPicPr>
          <p:nvPr/>
        </p:nvPicPr>
        <p:blipFill>
          <a:blip r:embed="rId4"/>
          <a:stretch>
            <a:fillRect/>
          </a:stretch>
        </p:blipFill>
        <p:spPr>
          <a:xfrm>
            <a:off x="857511" y="755852"/>
            <a:ext cx="6163775" cy="5220405"/>
          </a:xfrm>
          <a:prstGeom prst="rect">
            <a:avLst/>
          </a:prstGeom>
        </p:spPr>
      </p:pic>
      <p:sp>
        <p:nvSpPr>
          <p:cNvPr id="2" name="Title 1">
            <a:extLst>
              <a:ext uri="{FF2B5EF4-FFF2-40B4-BE49-F238E27FC236}">
                <a16:creationId xmlns:a16="http://schemas.microsoft.com/office/drawing/2014/main" id="{827CA5FB-07C7-429A-BAA8-7C03C6F3680C}"/>
              </a:ext>
            </a:extLst>
          </p:cNvPr>
          <p:cNvSpPr>
            <a:spLocks noGrp="1"/>
          </p:cNvSpPr>
          <p:nvPr>
            <p:ph type="title"/>
          </p:nvPr>
        </p:nvSpPr>
        <p:spPr>
          <a:xfrm>
            <a:off x="7535825" y="982132"/>
            <a:ext cx="3360772" cy="1303867"/>
          </a:xfrm>
        </p:spPr>
        <p:txBody>
          <a:bodyPr>
            <a:normAutofit/>
          </a:bodyPr>
          <a:lstStyle/>
          <a:p>
            <a:pPr>
              <a:lnSpc>
                <a:spcPct val="80000"/>
              </a:lnSpc>
            </a:pPr>
            <a:r>
              <a:rPr lang="en-US" sz="2400"/>
              <a:t>Table 2: 2015 Vote Share Change from 2010 based on Twitter and Projected Seat Wins</a:t>
            </a:r>
          </a:p>
        </p:txBody>
      </p:sp>
      <p:sp>
        <p:nvSpPr>
          <p:cNvPr id="9" name="Content Placeholder 8"/>
          <p:cNvSpPr>
            <a:spLocks noGrp="1"/>
          </p:cNvSpPr>
          <p:nvPr>
            <p:ph idx="1"/>
          </p:nvPr>
        </p:nvSpPr>
        <p:spPr>
          <a:xfrm>
            <a:off x="7352414" y="2556932"/>
            <a:ext cx="3944679" cy="3318936"/>
          </a:xfrm>
        </p:spPr>
        <p:txBody>
          <a:bodyPr>
            <a:normAutofit fontScale="77500" lnSpcReduction="20000"/>
          </a:bodyPr>
          <a:lstStyle/>
          <a:p>
            <a:r>
              <a:rPr lang="en-US" dirty="0"/>
              <a:t>The results indicate that the likely outcome for the 2015 General Election is a hung parliament with the </a:t>
            </a:r>
            <a:r>
              <a:rPr lang="en-US" dirty="0" err="1"/>
              <a:t>labour</a:t>
            </a:r>
            <a:r>
              <a:rPr lang="en-US" dirty="0"/>
              <a:t> party gaining most seats. </a:t>
            </a:r>
          </a:p>
          <a:p>
            <a:endParaRPr lang="en-US" dirty="0"/>
          </a:p>
          <a:p>
            <a:r>
              <a:rPr lang="en-US" dirty="0"/>
              <a:t>The lower-than-expected share of SNP implies the issue of underestimation without a means of geo-locating tweets because the assumption of the study is the random distribution of population in UK.  </a:t>
            </a:r>
          </a:p>
        </p:txBody>
      </p:sp>
    </p:spTree>
    <p:extLst>
      <p:ext uri="{BB962C8B-B14F-4D97-AF65-F5344CB8AC3E}">
        <p14:creationId xmlns:p14="http://schemas.microsoft.com/office/powerpoint/2010/main" val="3426511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0F2F4-8686-490F-B903-97754F80BD0A}"/>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3DD4A034-F13D-4DE6-8C57-3C569EF867A4}"/>
              </a:ext>
            </a:extLst>
          </p:cNvPr>
          <p:cNvSpPr>
            <a:spLocks noGrp="1"/>
          </p:cNvSpPr>
          <p:nvPr>
            <p:ph idx="1"/>
          </p:nvPr>
        </p:nvSpPr>
        <p:spPr/>
        <p:txBody>
          <a:bodyPr>
            <a:normAutofit fontScale="92500" lnSpcReduction="10000"/>
          </a:bodyPr>
          <a:lstStyle/>
          <a:p>
            <a:r>
              <a:rPr lang="en-US" dirty="0"/>
              <a:t>The twitter data used in this paper is not explicitly listed in the reference or appendix. But the authors mention that it is collected using Twitter Steaming API. </a:t>
            </a:r>
            <a:r>
              <a:rPr lang="en-US" dirty="0">
                <a:hlinkClick r:id="rId2"/>
              </a:rPr>
              <a:t>https://dev.twitter.com/streaming/overview</a:t>
            </a:r>
            <a:endParaRPr lang="en-US" dirty="0"/>
          </a:p>
          <a:p>
            <a:r>
              <a:rPr lang="en-US" dirty="0"/>
              <a:t>In addition, the following paper could be useful for understanding the procedure of Twitter data collection. </a:t>
            </a:r>
          </a:p>
          <a:p>
            <a:pPr marL="0" indent="0">
              <a:buNone/>
            </a:pPr>
            <a:r>
              <a:rPr lang="en-US" dirty="0" err="1"/>
              <a:t>Burnap</a:t>
            </a:r>
            <a:r>
              <a:rPr lang="en-US" dirty="0"/>
              <a:t>, P. et al. (2015). COSMOS: towards an integrated and scalable service for analyzing social media on demand. </a:t>
            </a:r>
            <a:r>
              <a:rPr lang="en-US" i="1" dirty="0"/>
              <a:t>International Journal of Parallel, Emergent and Distributed System,</a:t>
            </a:r>
            <a:r>
              <a:rPr lang="en-US" dirty="0"/>
              <a:t> 30 (2), pp. 80-100. Retrieved from: http://www-tandfonline-com.ccl.idm.oclc.org/doi/abs/10.1080/17445760.2014.902057</a:t>
            </a:r>
          </a:p>
        </p:txBody>
      </p:sp>
    </p:spTree>
    <p:extLst>
      <p:ext uri="{BB962C8B-B14F-4D97-AF65-F5344CB8AC3E}">
        <p14:creationId xmlns:p14="http://schemas.microsoft.com/office/powerpoint/2010/main" val="2006995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3D1E7-065A-4EFC-BF16-393047A76849}"/>
              </a:ext>
            </a:extLst>
          </p:cNvPr>
          <p:cNvSpPr>
            <a:spLocks noGrp="1"/>
          </p:cNvSpPr>
          <p:nvPr>
            <p:ph type="title"/>
          </p:nvPr>
        </p:nvSpPr>
        <p:spPr/>
        <p:txBody>
          <a:bodyPr>
            <a:normAutofit fontScale="90000"/>
          </a:bodyPr>
          <a:lstStyle/>
          <a:p>
            <a:r>
              <a:rPr lang="en-US" dirty="0" err="1"/>
              <a:t>LaMarre</a:t>
            </a:r>
            <a:r>
              <a:rPr lang="en-US" dirty="0"/>
              <a:t>, H.L., &amp; Suzuki-</a:t>
            </a:r>
            <a:r>
              <a:rPr lang="en-US" dirty="0" err="1"/>
              <a:t>Lambrecht</a:t>
            </a:r>
            <a:r>
              <a:rPr lang="en-US" dirty="0"/>
              <a:t>, Y. (2013)</a:t>
            </a:r>
          </a:p>
        </p:txBody>
      </p:sp>
      <p:sp>
        <p:nvSpPr>
          <p:cNvPr id="3" name="Content Placeholder 2">
            <a:extLst>
              <a:ext uri="{FF2B5EF4-FFF2-40B4-BE49-F238E27FC236}">
                <a16:creationId xmlns:a16="http://schemas.microsoft.com/office/drawing/2014/main" id="{C47F88DE-10E3-4AFD-8945-F119807AC804}"/>
              </a:ext>
            </a:extLst>
          </p:cNvPr>
          <p:cNvSpPr>
            <a:spLocks noGrp="1"/>
          </p:cNvSpPr>
          <p:nvPr>
            <p:ph idx="1"/>
          </p:nvPr>
        </p:nvSpPr>
        <p:spPr/>
        <p:txBody>
          <a:bodyPr>
            <a:normAutofit fontScale="92500" lnSpcReduction="10000"/>
          </a:bodyPr>
          <a:lstStyle/>
          <a:p>
            <a:pPr marL="0" indent="0">
              <a:buNone/>
            </a:pPr>
            <a:r>
              <a:rPr lang="en-US" dirty="0"/>
              <a:t>This paper investigates whether using Twitter will affect the likelihood for candidates’ winning the election. The authors made four hypotheses:</a:t>
            </a:r>
          </a:p>
          <a:p>
            <a:pPr marL="0" indent="0">
              <a:buNone/>
            </a:pPr>
            <a:endParaRPr lang="en-US" dirty="0"/>
          </a:p>
          <a:p>
            <a:pPr marL="0" indent="0">
              <a:buNone/>
            </a:pPr>
            <a:r>
              <a:rPr lang="en-US" dirty="0"/>
              <a:t>H1: Congressional campaigns that used Twitter were significantly more likely to win their 2010 U.S. House district election than those that did not use Twitter.</a:t>
            </a:r>
          </a:p>
          <a:p>
            <a:pPr marL="0" indent="0">
              <a:buNone/>
            </a:pPr>
            <a:endParaRPr lang="en-US" dirty="0"/>
          </a:p>
          <a:p>
            <a:pPr marL="0" indent="0">
              <a:buNone/>
            </a:pPr>
            <a:r>
              <a:rPr lang="en-US" dirty="0"/>
              <a:t>H2: The number of tweets a candidate sends positively predicts increased odds of winning their 2010 U.S. House district election. </a:t>
            </a:r>
          </a:p>
        </p:txBody>
      </p:sp>
    </p:spTree>
    <p:extLst>
      <p:ext uri="{BB962C8B-B14F-4D97-AF65-F5344CB8AC3E}">
        <p14:creationId xmlns:p14="http://schemas.microsoft.com/office/powerpoint/2010/main" val="1937941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F0C59-A588-4DF9-8E1C-373848EC31F5}"/>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28E09F1E-3144-4F9C-A32E-FCE9CD492E65}"/>
              </a:ext>
            </a:extLst>
          </p:cNvPr>
          <p:cNvSpPr>
            <a:spLocks noGrp="1"/>
          </p:cNvSpPr>
          <p:nvPr>
            <p:ph idx="1"/>
          </p:nvPr>
        </p:nvSpPr>
        <p:spPr/>
        <p:txBody>
          <a:bodyPr/>
          <a:lstStyle/>
          <a:p>
            <a:pPr marL="0" indent="0">
              <a:buNone/>
            </a:pPr>
            <a:r>
              <a:rPr lang="en-US" dirty="0"/>
              <a:t>H3: The number Twitter Followers a candidate has positively predicts increased odds of winning their 2010 U.S. House district election.</a:t>
            </a:r>
          </a:p>
          <a:p>
            <a:pPr marL="0" indent="0">
              <a:buNone/>
            </a:pPr>
            <a:endParaRPr lang="en-US" dirty="0"/>
          </a:p>
          <a:p>
            <a:pPr marL="0" indent="0">
              <a:buNone/>
            </a:pPr>
            <a:r>
              <a:rPr lang="en-US" dirty="0"/>
              <a:t>H4: The number of Twitter users’ lists that a candidate is placed into positively predicts increased odds of winning their 2010 U.S. House district election.  </a:t>
            </a:r>
          </a:p>
        </p:txBody>
      </p:sp>
    </p:spTree>
    <p:extLst>
      <p:ext uri="{BB962C8B-B14F-4D97-AF65-F5344CB8AC3E}">
        <p14:creationId xmlns:p14="http://schemas.microsoft.com/office/powerpoint/2010/main" val="2965036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57D7F-2462-404F-9C73-5FBFA1D9B42F}"/>
              </a:ext>
            </a:extLst>
          </p:cNvPr>
          <p:cNvSpPr>
            <a:spLocks noGrp="1"/>
          </p:cNvSpPr>
          <p:nvPr>
            <p:ph type="title"/>
          </p:nvPr>
        </p:nvSpPr>
        <p:spPr/>
        <p:txBody>
          <a:bodyPr>
            <a:noAutofit/>
          </a:bodyPr>
          <a:lstStyle/>
          <a:p>
            <a:r>
              <a:rPr lang="en-US" sz="2400" dirty="0"/>
              <a:t>Table 1: Logistic Regression Analysis of Twitter Use on Election Outcome</a:t>
            </a:r>
          </a:p>
        </p:txBody>
      </p:sp>
      <p:pic>
        <p:nvPicPr>
          <p:cNvPr id="4" name="Content Placeholder 3">
            <a:extLst>
              <a:ext uri="{FF2B5EF4-FFF2-40B4-BE49-F238E27FC236}">
                <a16:creationId xmlns:a16="http://schemas.microsoft.com/office/drawing/2014/main" id="{5AF37008-640A-4381-BE1E-A3304EAFBAA7}"/>
              </a:ext>
            </a:extLst>
          </p:cNvPr>
          <p:cNvPicPr>
            <a:picLocks noGrp="1" noChangeAspect="1"/>
          </p:cNvPicPr>
          <p:nvPr>
            <p:ph idx="1"/>
          </p:nvPr>
        </p:nvPicPr>
        <p:blipFill>
          <a:blip r:embed="rId2"/>
          <a:stretch>
            <a:fillRect/>
          </a:stretch>
        </p:blipFill>
        <p:spPr>
          <a:xfrm>
            <a:off x="1311349" y="2669937"/>
            <a:ext cx="9601200" cy="1870183"/>
          </a:xfrm>
          <a:prstGeom prst="rect">
            <a:avLst/>
          </a:prstGeom>
        </p:spPr>
      </p:pic>
      <p:sp>
        <p:nvSpPr>
          <p:cNvPr id="5" name="TextBox 4">
            <a:extLst>
              <a:ext uri="{FF2B5EF4-FFF2-40B4-BE49-F238E27FC236}">
                <a16:creationId xmlns:a16="http://schemas.microsoft.com/office/drawing/2014/main" id="{3ED89D04-57B0-4851-9E43-6C66928C57CD}"/>
              </a:ext>
            </a:extLst>
          </p:cNvPr>
          <p:cNvSpPr txBox="1"/>
          <p:nvPr/>
        </p:nvSpPr>
        <p:spPr>
          <a:xfrm>
            <a:off x="1456660" y="4917558"/>
            <a:ext cx="9298173" cy="923330"/>
          </a:xfrm>
          <a:prstGeom prst="rect">
            <a:avLst/>
          </a:prstGeom>
          <a:noFill/>
        </p:spPr>
        <p:txBody>
          <a:bodyPr wrap="square" rtlCol="0">
            <a:spAutoFit/>
          </a:bodyPr>
          <a:lstStyle/>
          <a:p>
            <a:r>
              <a:rPr lang="en-US" dirty="0"/>
              <a:t>The regression results show that the use of Twitter will increase the likelihood of winning the election when controlling for party ID and incumbency status. The parameter estimate is statistically significant at 99% confidence level. </a:t>
            </a:r>
          </a:p>
        </p:txBody>
      </p:sp>
    </p:spTree>
    <p:extLst>
      <p:ext uri="{BB962C8B-B14F-4D97-AF65-F5344CB8AC3E}">
        <p14:creationId xmlns:p14="http://schemas.microsoft.com/office/powerpoint/2010/main" val="42244322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126</TotalTime>
  <Words>1278</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Garamond</vt:lpstr>
      <vt:lpstr>Organic</vt:lpstr>
      <vt:lpstr>The Applications of Big Data Analytics in Politics</vt:lpstr>
      <vt:lpstr>Selected Articles</vt:lpstr>
      <vt:lpstr>Burnap, P. et al. (2015)</vt:lpstr>
      <vt:lpstr>Table 1: Twitter Sentiment and Vote Share</vt:lpstr>
      <vt:lpstr>Table 2: 2015 Vote Share Change from 2010 based on Twitter and Projected Seat Wins</vt:lpstr>
      <vt:lpstr>Data Source</vt:lpstr>
      <vt:lpstr>LaMarre, H.L., &amp; Suzuki-Lambrecht, Y. (2013)</vt:lpstr>
      <vt:lpstr>Continued</vt:lpstr>
      <vt:lpstr>Table 1: Logistic Regression Analysis of Twitter Use on Election Outcome</vt:lpstr>
      <vt:lpstr>Table 2: Logistic Regression Analysis of Twitter Variables on Election Outcome</vt:lpstr>
      <vt:lpstr>Data Source</vt:lpstr>
      <vt:lpstr>Colleoni, E., Rozza, A., &amp; Arvidsson, A. (2014)</vt:lpstr>
      <vt:lpstr>Table 1: Number of Users Following a Political Account and Number of Users Classified</vt:lpstr>
      <vt:lpstr>Table 2: Outbound Ties Distribution Given the Node Political Orientation</vt:lpstr>
      <vt:lpstr>Table 3: Political Homophily Rate by Political Orientation and Type of Graph for Users Following Official Accounts (Homophily ranges from 0 to 1)</vt:lpstr>
      <vt:lpstr>Data 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Big Data Analytics in Politics</dc:title>
  <dc:creator>Zhijun Gao</dc:creator>
  <cp:lastModifiedBy>Zhijun Gao</cp:lastModifiedBy>
  <cp:revision>46</cp:revision>
  <dcterms:created xsi:type="dcterms:W3CDTF">2017-07-04T11:49:14Z</dcterms:created>
  <dcterms:modified xsi:type="dcterms:W3CDTF">2017-07-05T06:44:29Z</dcterms:modified>
</cp:coreProperties>
</file>