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8" r:id="rId2"/>
    <p:sldMasterId id="2147483707" r:id="rId3"/>
    <p:sldMasterId id="2147483709" r:id="rId4"/>
  </p:sldMasterIdLst>
  <p:notesMasterIdLst>
    <p:notesMasterId r:id="rId11"/>
  </p:notesMasterIdLst>
  <p:sldIdLst>
    <p:sldId id="299" r:id="rId5"/>
    <p:sldId id="312" r:id="rId6"/>
    <p:sldId id="316" r:id="rId7"/>
    <p:sldId id="314" r:id="rId8"/>
    <p:sldId id="317"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E7D"/>
    <a:srgbClr val="FFC7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178"/>
    <p:restoredTop sz="84236"/>
  </p:normalViewPr>
  <p:slideViewPr>
    <p:cSldViewPr snapToGrid="0">
      <p:cViewPr varScale="1">
        <p:scale>
          <a:sx n="98" d="100"/>
          <a:sy n="98"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A2301-2DB4-8F46-BB36-9DFF3F872147}" type="datetimeFigureOut">
              <a:rPr lang="en-US" smtClean="0"/>
              <a:t>10/9/23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5DF83-B7EC-DC43-90FD-0FFD121E26BC}" type="slidenum">
              <a:rPr lang="en-US" smtClean="0"/>
              <a:t>‹#›</a:t>
            </a:fld>
            <a:endParaRPr lang="en-US"/>
          </a:p>
        </p:txBody>
      </p:sp>
    </p:spTree>
    <p:extLst>
      <p:ext uri="{BB962C8B-B14F-4D97-AF65-F5344CB8AC3E}">
        <p14:creationId xmlns:p14="http://schemas.microsoft.com/office/powerpoint/2010/main" val="979099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35DF83-B7EC-DC43-90FD-0FFD121E26BC}" type="slidenum">
              <a:rPr lang="en-US" smtClean="0"/>
              <a:t>1</a:t>
            </a:fld>
            <a:endParaRPr lang="en-US"/>
          </a:p>
        </p:txBody>
      </p:sp>
    </p:spTree>
    <p:extLst>
      <p:ext uri="{BB962C8B-B14F-4D97-AF65-F5344CB8AC3E}">
        <p14:creationId xmlns:p14="http://schemas.microsoft.com/office/powerpoint/2010/main" val="3964978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5DF83-B7EC-DC43-90FD-0FFD121E26BC}" type="slidenum">
              <a:rPr lang="en-US" smtClean="0"/>
              <a:t>2</a:t>
            </a:fld>
            <a:endParaRPr lang="en-US"/>
          </a:p>
        </p:txBody>
      </p:sp>
    </p:spTree>
    <p:extLst>
      <p:ext uri="{BB962C8B-B14F-4D97-AF65-F5344CB8AC3E}">
        <p14:creationId xmlns:p14="http://schemas.microsoft.com/office/powerpoint/2010/main" val="2178617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sampled fitted line </a:t>
            </a:r>
            <a:r>
              <a:rPr lang="en-US" dirty="0" err="1"/>
              <a:t>yhat</a:t>
            </a:r>
            <a:r>
              <a:rPr lang="en-US" dirty="0"/>
              <a:t> equal to? </a:t>
            </a:r>
          </a:p>
        </p:txBody>
      </p:sp>
      <p:sp>
        <p:nvSpPr>
          <p:cNvPr id="4" name="Slide Number Placeholder 3"/>
          <p:cNvSpPr>
            <a:spLocks noGrp="1"/>
          </p:cNvSpPr>
          <p:nvPr>
            <p:ph type="sldNum" sz="quarter" idx="5"/>
          </p:nvPr>
        </p:nvSpPr>
        <p:spPr/>
        <p:txBody>
          <a:bodyPr/>
          <a:lstStyle/>
          <a:p>
            <a:fld id="{0B35DF83-B7EC-DC43-90FD-0FFD121E26BC}" type="slidenum">
              <a:rPr lang="en-US" smtClean="0"/>
              <a:t>3</a:t>
            </a:fld>
            <a:endParaRPr lang="en-US"/>
          </a:p>
        </p:txBody>
      </p:sp>
    </p:spTree>
    <p:extLst>
      <p:ext uri="{BB962C8B-B14F-4D97-AF65-F5344CB8AC3E}">
        <p14:creationId xmlns:p14="http://schemas.microsoft.com/office/powerpoint/2010/main" val="274741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x-axis is the body weight of the cat in kg, and the y axis is the cat’s heart weight in g, can anyone define our slope, b</a:t>
            </a:r>
            <a:r>
              <a:rPr lang="en-US" baseline="-25000" dirty="0"/>
              <a:t>1</a:t>
            </a:r>
            <a:r>
              <a:rPr lang="en-US" baseline="0" dirty="0"/>
              <a:t>?</a:t>
            </a:r>
            <a:r>
              <a:rPr lang="en-US" dirty="0"/>
              <a:t> </a:t>
            </a:r>
          </a:p>
        </p:txBody>
      </p:sp>
      <p:sp>
        <p:nvSpPr>
          <p:cNvPr id="4" name="Slide Number Placeholder 3"/>
          <p:cNvSpPr>
            <a:spLocks noGrp="1"/>
          </p:cNvSpPr>
          <p:nvPr>
            <p:ph type="sldNum" sz="quarter" idx="5"/>
          </p:nvPr>
        </p:nvSpPr>
        <p:spPr/>
        <p:txBody>
          <a:bodyPr/>
          <a:lstStyle/>
          <a:p>
            <a:fld id="{0B35DF83-B7EC-DC43-90FD-0FFD121E26BC}" type="slidenum">
              <a:rPr lang="en-US" smtClean="0"/>
              <a:t>4</a:t>
            </a:fld>
            <a:endParaRPr lang="en-US"/>
          </a:p>
        </p:txBody>
      </p:sp>
    </p:spTree>
    <p:extLst>
      <p:ext uri="{BB962C8B-B14F-4D97-AF65-F5344CB8AC3E}">
        <p14:creationId xmlns:p14="http://schemas.microsoft.com/office/powerpoint/2010/main" val="951331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predictor for the alpha_0 y-intercept according to these equations?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When the model is rewritten this way, the intercept becomes meaningful. It is the predicted mean response value when x is at its average value.  This equation is about the distance from the average. </a:t>
            </a:r>
            <a:endParaRPr lang="en-US" dirty="0"/>
          </a:p>
        </p:txBody>
      </p:sp>
      <p:sp>
        <p:nvSpPr>
          <p:cNvPr id="4" name="Slide Number Placeholder 3"/>
          <p:cNvSpPr>
            <a:spLocks noGrp="1"/>
          </p:cNvSpPr>
          <p:nvPr>
            <p:ph type="sldNum" sz="quarter" idx="5"/>
          </p:nvPr>
        </p:nvSpPr>
        <p:spPr/>
        <p:txBody>
          <a:bodyPr/>
          <a:lstStyle/>
          <a:p>
            <a:fld id="{0B35DF83-B7EC-DC43-90FD-0FFD121E26BC}" type="slidenum">
              <a:rPr lang="en-US" smtClean="0"/>
              <a:t>5</a:t>
            </a:fld>
            <a:endParaRPr lang="en-US"/>
          </a:p>
        </p:txBody>
      </p:sp>
    </p:spTree>
    <p:extLst>
      <p:ext uri="{BB962C8B-B14F-4D97-AF65-F5344CB8AC3E}">
        <p14:creationId xmlns:p14="http://schemas.microsoft.com/office/powerpoint/2010/main" val="215024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Logo Slide Marquette Blue: </a:t>
            </a:r>
            <a:r>
              <a:rPr lang="en-US" dirty="0"/>
              <a:t>This layout should never be used with additional information or content added. The best use for this is either as the final slide of your presentation or as the first slide that will be on screen before starting.</a:t>
            </a:r>
          </a:p>
        </p:txBody>
      </p:sp>
      <p:sp>
        <p:nvSpPr>
          <p:cNvPr id="4" name="Slide Number Placeholder 3"/>
          <p:cNvSpPr>
            <a:spLocks noGrp="1"/>
          </p:cNvSpPr>
          <p:nvPr>
            <p:ph type="sldNum" sz="quarter" idx="5"/>
          </p:nvPr>
        </p:nvSpPr>
        <p:spPr/>
        <p:txBody>
          <a:bodyPr/>
          <a:lstStyle/>
          <a:p>
            <a:fld id="{0B35DF83-B7EC-DC43-90FD-0FFD121E26BC}" type="slidenum">
              <a:rPr lang="en-US" smtClean="0"/>
              <a:t>6</a:t>
            </a:fld>
            <a:endParaRPr lang="en-US"/>
          </a:p>
        </p:txBody>
      </p:sp>
    </p:spTree>
    <p:extLst>
      <p:ext uri="{BB962C8B-B14F-4D97-AF65-F5344CB8AC3E}">
        <p14:creationId xmlns:p14="http://schemas.microsoft.com/office/powerpoint/2010/main" val="1226533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Marquette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B4F9-4852-C508-DB51-1DCA72C0150E}"/>
              </a:ext>
            </a:extLst>
          </p:cNvPr>
          <p:cNvSpPr>
            <a:spLocks noGrp="1"/>
          </p:cNvSpPr>
          <p:nvPr>
            <p:ph type="ctrTitle"/>
          </p:nvPr>
        </p:nvSpPr>
        <p:spPr>
          <a:xfrm>
            <a:off x="516826" y="-1"/>
            <a:ext cx="11168726" cy="1810373"/>
          </a:xfrm>
        </p:spPr>
        <p:txBody>
          <a:bodyPr anchor="b">
            <a:normAutofit/>
          </a:bodyPr>
          <a:lstStyle>
            <a:lvl1pPr algn="l">
              <a:defRPr sz="4400" b="0" i="0">
                <a:solidFill>
                  <a:schemeClr val="bg1"/>
                </a:solidFill>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828CAE15-C884-BD73-2108-741E534555F8}"/>
              </a:ext>
            </a:extLst>
          </p:cNvPr>
          <p:cNvSpPr>
            <a:spLocks noGrp="1"/>
          </p:cNvSpPr>
          <p:nvPr>
            <p:ph type="subTitle" idx="1"/>
          </p:nvPr>
        </p:nvSpPr>
        <p:spPr>
          <a:xfrm>
            <a:off x="516824" y="1842814"/>
            <a:ext cx="11168726" cy="1655762"/>
          </a:xfrm>
        </p:spPr>
        <p:txBody>
          <a:bodyPr/>
          <a:lstStyle>
            <a:lvl1pPr marL="0" indent="0" algn="l">
              <a:buNone/>
              <a:defRPr sz="2400" b="1" i="0">
                <a:solidFill>
                  <a:srgbClr val="FFC70D"/>
                </a:solidFill>
                <a:latin typeface="Open Sans SemiBold" pitchFamily="2" charset="0"/>
                <a:ea typeface="Open Sans SemiBold" pitchFamily="2" charset="0"/>
                <a:cs typeface="Open Sans SemiBold"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6C615EE8-A970-F485-12F5-5C2FD63613D1}"/>
              </a:ext>
            </a:extLst>
          </p:cNvPr>
          <p:cNvSpPr/>
          <p:nvPr userDrawn="1"/>
        </p:nvSpPr>
        <p:spPr>
          <a:xfrm>
            <a:off x="9711559" y="4382814"/>
            <a:ext cx="2123089" cy="212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CD08753-F2FD-2B6C-00FF-7AE2F717CCE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9888599" y="4746065"/>
            <a:ext cx="1769008" cy="1396585"/>
          </a:xfrm>
          <a:prstGeom prst="rect">
            <a:avLst/>
          </a:prstGeom>
        </p:spPr>
      </p:pic>
    </p:spTree>
    <p:extLst>
      <p:ext uri="{BB962C8B-B14F-4D97-AF65-F5344CB8AC3E}">
        <p14:creationId xmlns:p14="http://schemas.microsoft.com/office/powerpoint/2010/main" val="248688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ingle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6BAB-9802-F2B2-3F0D-3A9A781EB3BF}"/>
              </a:ext>
            </a:extLst>
          </p:cNvPr>
          <p:cNvSpPr>
            <a:spLocks noGrp="1"/>
          </p:cNvSpPr>
          <p:nvPr>
            <p:ph type="title"/>
          </p:nvPr>
        </p:nvSpPr>
        <p:spPr>
          <a:xfrm>
            <a:off x="838200" y="613600"/>
            <a:ext cx="10515600" cy="1325563"/>
          </a:xfrm>
        </p:spPr>
        <p:txBody>
          <a:bodyPr/>
          <a:lstStyle>
            <a:lvl1pPr>
              <a:defRPr b="0" i="0">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C060C23-FF00-2277-57A6-44D99894D972}"/>
              </a:ext>
            </a:extLst>
          </p:cNvPr>
          <p:cNvSpPr>
            <a:spLocks noGrp="1"/>
          </p:cNvSpPr>
          <p:nvPr>
            <p:ph idx="1"/>
          </p:nvPr>
        </p:nvSpPr>
        <p:spPr>
          <a:xfrm>
            <a:off x="838200" y="2074100"/>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60D88B81-3A1F-16FA-2D04-D54457202AE2}"/>
              </a:ext>
            </a:extLst>
          </p:cNvPr>
          <p:cNvCxnSpPr>
            <a:cxnSpLocks/>
          </p:cNvCxnSpPr>
          <p:nvPr userDrawn="1"/>
        </p:nvCxnSpPr>
        <p:spPr>
          <a:xfrm>
            <a:off x="324290" y="0"/>
            <a:ext cx="0" cy="6561437"/>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087B500-37F4-942D-BDCE-01513063EAAD}"/>
              </a:ext>
            </a:extLst>
          </p:cNvPr>
          <p:cNvCxnSpPr>
            <a:cxnSpLocks/>
          </p:cNvCxnSpPr>
          <p:nvPr userDrawn="1"/>
        </p:nvCxnSpPr>
        <p:spPr>
          <a:xfrm flipH="1">
            <a:off x="0" y="3257550"/>
            <a:ext cx="324290" cy="0"/>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sp>
        <p:nvSpPr>
          <p:cNvPr id="9" name="Text Placeholder 18">
            <a:extLst>
              <a:ext uri="{FF2B5EF4-FFF2-40B4-BE49-F238E27FC236}">
                <a16:creationId xmlns:a16="http://schemas.microsoft.com/office/drawing/2014/main" id="{70D8CEC9-9D49-06B5-65F1-E381DCD269E1}"/>
              </a:ext>
            </a:extLst>
          </p:cNvPr>
          <p:cNvSpPr>
            <a:spLocks noGrp="1"/>
          </p:cNvSpPr>
          <p:nvPr>
            <p:ph type="body" sz="quarter" idx="10" hasCustomPrompt="1"/>
          </p:nvPr>
        </p:nvSpPr>
        <p:spPr>
          <a:xfrm>
            <a:off x="506413" y="6519863"/>
            <a:ext cx="8220144" cy="338137"/>
          </a:xfrm>
        </p:spPr>
        <p:txBody>
          <a:bodyPr anchor="ctr">
            <a:noAutofit/>
          </a:bodyPr>
          <a:lstStyle>
            <a:lvl1pPr marL="0" indent="0">
              <a:buNone/>
              <a:defRPr sz="900" b="0">
                <a:solidFill>
                  <a:schemeClr val="bg1"/>
                </a:solidFill>
                <a:latin typeface="Open Sans Light" pitchFamily="2" charset="0"/>
                <a:ea typeface="Open Sans Light" pitchFamily="2" charset="0"/>
                <a:cs typeface="Open Sans Light" pitchFamily="2" charset="0"/>
              </a:defRPr>
            </a:lvl1pPr>
            <a:lvl2pPr>
              <a:defRPr sz="900">
                <a:solidFill>
                  <a:srgbClr val="003E7D"/>
                </a:solidFill>
                <a:latin typeface="Open Sans Light" pitchFamily="2" charset="0"/>
                <a:ea typeface="Open Sans Light" pitchFamily="2" charset="0"/>
                <a:cs typeface="Open Sans Light" pitchFamily="2" charset="0"/>
              </a:defRPr>
            </a:lvl2pPr>
            <a:lvl3pPr>
              <a:defRPr sz="900">
                <a:solidFill>
                  <a:srgbClr val="003E7D"/>
                </a:solidFill>
                <a:latin typeface="Open Sans Light" pitchFamily="2" charset="0"/>
                <a:ea typeface="Open Sans Light" pitchFamily="2" charset="0"/>
                <a:cs typeface="Open Sans Light" pitchFamily="2" charset="0"/>
              </a:defRPr>
            </a:lvl3pPr>
            <a:lvl4pPr>
              <a:defRPr sz="900">
                <a:solidFill>
                  <a:srgbClr val="003E7D"/>
                </a:solidFill>
                <a:latin typeface="Open Sans Light" pitchFamily="2" charset="0"/>
                <a:ea typeface="Open Sans Light" pitchFamily="2" charset="0"/>
                <a:cs typeface="Open Sans Light" pitchFamily="2" charset="0"/>
              </a:defRPr>
            </a:lvl4pPr>
            <a:lvl5pPr>
              <a:defRPr sz="900">
                <a:solidFill>
                  <a:srgbClr val="003E7D"/>
                </a:solidFill>
                <a:latin typeface="Open Sans Light" pitchFamily="2" charset="0"/>
                <a:ea typeface="Open Sans Light" pitchFamily="2" charset="0"/>
                <a:cs typeface="Open Sans Light" pitchFamily="2" charset="0"/>
              </a:defRPr>
            </a:lvl5pPr>
          </a:lstStyle>
          <a:p>
            <a:pPr lvl="0"/>
            <a:r>
              <a:rPr lang="en-US" dirty="0"/>
              <a:t>MARQUETTE UNIVERSITY | College/University Name</a:t>
            </a:r>
          </a:p>
        </p:txBody>
      </p:sp>
    </p:spTree>
    <p:extLst>
      <p:ext uri="{BB962C8B-B14F-4D97-AF65-F5344CB8AC3E}">
        <p14:creationId xmlns:p14="http://schemas.microsoft.com/office/powerpoint/2010/main" val="236676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Double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6BAB-9802-F2B2-3F0D-3A9A781EB3BF}"/>
              </a:ext>
            </a:extLst>
          </p:cNvPr>
          <p:cNvSpPr>
            <a:spLocks noGrp="1"/>
          </p:cNvSpPr>
          <p:nvPr>
            <p:ph type="title"/>
          </p:nvPr>
        </p:nvSpPr>
        <p:spPr>
          <a:xfrm>
            <a:off x="838200" y="613600"/>
            <a:ext cx="10515600" cy="1325563"/>
          </a:xfrm>
        </p:spPr>
        <p:txBody>
          <a:bodyPr/>
          <a:lstStyle>
            <a:lvl1pPr>
              <a:defRPr b="0" i="0">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C060C23-FF00-2277-57A6-44D99894D972}"/>
              </a:ext>
            </a:extLst>
          </p:cNvPr>
          <p:cNvSpPr>
            <a:spLocks noGrp="1"/>
          </p:cNvSpPr>
          <p:nvPr>
            <p:ph idx="1"/>
          </p:nvPr>
        </p:nvSpPr>
        <p:spPr>
          <a:xfrm>
            <a:off x="838200" y="2074100"/>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33043B4A-A692-436C-D4AC-5AA44DCC05BE}"/>
              </a:ext>
            </a:extLst>
          </p:cNvPr>
          <p:cNvCxnSpPr>
            <a:cxnSpLocks/>
          </p:cNvCxnSpPr>
          <p:nvPr userDrawn="1"/>
        </p:nvCxnSpPr>
        <p:spPr>
          <a:xfrm>
            <a:off x="324290" y="0"/>
            <a:ext cx="0" cy="6561437"/>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7D244FD-0F8B-F901-9E39-AD92237FDAF5}"/>
              </a:ext>
            </a:extLst>
          </p:cNvPr>
          <p:cNvCxnSpPr>
            <a:cxnSpLocks/>
          </p:cNvCxnSpPr>
          <p:nvPr userDrawn="1"/>
        </p:nvCxnSpPr>
        <p:spPr>
          <a:xfrm flipH="1">
            <a:off x="0" y="1480601"/>
            <a:ext cx="500553" cy="0"/>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47769E7-D523-36A6-ABD0-C99B56410B23}"/>
              </a:ext>
            </a:extLst>
          </p:cNvPr>
          <p:cNvCxnSpPr>
            <a:cxnSpLocks/>
          </p:cNvCxnSpPr>
          <p:nvPr userDrawn="1"/>
        </p:nvCxnSpPr>
        <p:spPr>
          <a:xfrm>
            <a:off x="500553" y="-19056"/>
            <a:ext cx="0" cy="6561437"/>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F954B2-979E-E93F-FF4F-F09136AA89F8}"/>
              </a:ext>
            </a:extLst>
          </p:cNvPr>
          <p:cNvCxnSpPr>
            <a:cxnSpLocks/>
          </p:cNvCxnSpPr>
          <p:nvPr userDrawn="1"/>
        </p:nvCxnSpPr>
        <p:spPr>
          <a:xfrm flipH="1">
            <a:off x="0" y="942427"/>
            <a:ext cx="500553" cy="0"/>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sp>
        <p:nvSpPr>
          <p:cNvPr id="11" name="Text Placeholder 18">
            <a:extLst>
              <a:ext uri="{FF2B5EF4-FFF2-40B4-BE49-F238E27FC236}">
                <a16:creationId xmlns:a16="http://schemas.microsoft.com/office/drawing/2014/main" id="{448B8DB3-4134-64D8-C4A6-872F7F953301}"/>
              </a:ext>
            </a:extLst>
          </p:cNvPr>
          <p:cNvSpPr>
            <a:spLocks noGrp="1"/>
          </p:cNvSpPr>
          <p:nvPr>
            <p:ph type="body" sz="quarter" idx="10" hasCustomPrompt="1"/>
          </p:nvPr>
        </p:nvSpPr>
        <p:spPr>
          <a:xfrm>
            <a:off x="506413" y="6519863"/>
            <a:ext cx="8220144" cy="338137"/>
          </a:xfrm>
        </p:spPr>
        <p:txBody>
          <a:bodyPr anchor="ctr">
            <a:noAutofit/>
          </a:bodyPr>
          <a:lstStyle>
            <a:lvl1pPr marL="0" indent="0">
              <a:buNone/>
              <a:defRPr sz="900" b="0">
                <a:solidFill>
                  <a:schemeClr val="bg1"/>
                </a:solidFill>
                <a:latin typeface="Open Sans Light" pitchFamily="2" charset="0"/>
                <a:ea typeface="Open Sans Light" pitchFamily="2" charset="0"/>
                <a:cs typeface="Open Sans Light" pitchFamily="2" charset="0"/>
              </a:defRPr>
            </a:lvl1pPr>
            <a:lvl2pPr>
              <a:defRPr sz="900">
                <a:solidFill>
                  <a:srgbClr val="003E7D"/>
                </a:solidFill>
                <a:latin typeface="Open Sans Light" pitchFamily="2" charset="0"/>
                <a:ea typeface="Open Sans Light" pitchFamily="2" charset="0"/>
                <a:cs typeface="Open Sans Light" pitchFamily="2" charset="0"/>
              </a:defRPr>
            </a:lvl2pPr>
            <a:lvl3pPr>
              <a:defRPr sz="900">
                <a:solidFill>
                  <a:srgbClr val="003E7D"/>
                </a:solidFill>
                <a:latin typeface="Open Sans Light" pitchFamily="2" charset="0"/>
                <a:ea typeface="Open Sans Light" pitchFamily="2" charset="0"/>
                <a:cs typeface="Open Sans Light" pitchFamily="2" charset="0"/>
              </a:defRPr>
            </a:lvl3pPr>
            <a:lvl4pPr>
              <a:defRPr sz="900">
                <a:solidFill>
                  <a:srgbClr val="003E7D"/>
                </a:solidFill>
                <a:latin typeface="Open Sans Light" pitchFamily="2" charset="0"/>
                <a:ea typeface="Open Sans Light" pitchFamily="2" charset="0"/>
                <a:cs typeface="Open Sans Light" pitchFamily="2" charset="0"/>
              </a:defRPr>
            </a:lvl4pPr>
            <a:lvl5pPr>
              <a:defRPr sz="900">
                <a:solidFill>
                  <a:srgbClr val="003E7D"/>
                </a:solidFill>
                <a:latin typeface="Open Sans Light" pitchFamily="2" charset="0"/>
                <a:ea typeface="Open Sans Light" pitchFamily="2" charset="0"/>
                <a:cs typeface="Open Sans Light" pitchFamily="2" charset="0"/>
              </a:defRPr>
            </a:lvl5pPr>
          </a:lstStyle>
          <a:p>
            <a:pPr lvl="0"/>
            <a:r>
              <a:rPr lang="en-US" dirty="0"/>
              <a:t>MARQUETTE UNIVERSITY | College/University Name</a:t>
            </a:r>
          </a:p>
        </p:txBody>
      </p:sp>
    </p:spTree>
    <p:extLst>
      <p:ext uri="{BB962C8B-B14F-4D97-AF65-F5344CB8AC3E}">
        <p14:creationId xmlns:p14="http://schemas.microsoft.com/office/powerpoint/2010/main" val="124557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go Slide - Blue Bottom Ba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862ABF-686B-2AFA-14B1-968358930E07}"/>
              </a:ext>
            </a:extLst>
          </p:cNvPr>
          <p:cNvPicPr>
            <a:picLocks noChangeAspect="1"/>
          </p:cNvPicPr>
          <p:nvPr userDrawn="1"/>
        </p:nvPicPr>
        <p:blipFill>
          <a:blip r:embed="rId2"/>
          <a:srcRect/>
          <a:stretch/>
        </p:blipFill>
        <p:spPr>
          <a:xfrm>
            <a:off x="4165600" y="1521883"/>
            <a:ext cx="3860800" cy="3081866"/>
          </a:xfrm>
          <a:prstGeom prst="rect">
            <a:avLst/>
          </a:prstGeom>
        </p:spPr>
      </p:pic>
    </p:spTree>
    <p:extLst>
      <p:ext uri="{BB962C8B-B14F-4D97-AF65-F5344CB8AC3E}">
        <p14:creationId xmlns:p14="http://schemas.microsoft.com/office/powerpoint/2010/main" val="845502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Slide - Gold Corn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C223DC-A96A-6C33-56D3-1356C201D60F}"/>
              </a:ext>
            </a:extLst>
          </p:cNvPr>
          <p:cNvSpPr/>
          <p:nvPr userDrawn="1"/>
        </p:nvSpPr>
        <p:spPr>
          <a:xfrm>
            <a:off x="0" y="6528110"/>
            <a:ext cx="9711559" cy="342144"/>
          </a:xfrm>
          <a:prstGeom prst="rect">
            <a:avLst/>
          </a:prstGeom>
          <a:solidFill>
            <a:srgbClr val="013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ED9240-E73A-9A45-06ED-E4C55D7243CE}"/>
              </a:ext>
            </a:extLst>
          </p:cNvPr>
          <p:cNvSpPr/>
          <p:nvPr userDrawn="1"/>
        </p:nvSpPr>
        <p:spPr>
          <a:xfrm>
            <a:off x="9711559" y="4377559"/>
            <a:ext cx="2480441" cy="2480441"/>
          </a:xfrm>
          <a:prstGeom prst="rect">
            <a:avLst/>
          </a:prstGeom>
          <a:solidFill>
            <a:srgbClr val="FFC6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BCF253B-643B-C975-B74D-F9B6D81DD650}"/>
              </a:ext>
            </a:extLst>
          </p:cNvPr>
          <p:cNvSpPr/>
          <p:nvPr userDrawn="1"/>
        </p:nvSpPr>
        <p:spPr>
          <a:xfrm>
            <a:off x="-1" y="0"/>
            <a:ext cx="11855879" cy="6515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809ECA1-A6AD-6ACA-508D-278D2315BCDB}"/>
              </a:ext>
            </a:extLst>
          </p:cNvPr>
          <p:cNvCxnSpPr>
            <a:cxnSpLocks/>
          </p:cNvCxnSpPr>
          <p:nvPr userDrawn="1"/>
        </p:nvCxnSpPr>
        <p:spPr>
          <a:xfrm>
            <a:off x="11868590" y="0"/>
            <a:ext cx="0" cy="4377559"/>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46BC2C1-1DCB-36C5-7748-0229DD9708D8}"/>
              </a:ext>
            </a:extLst>
          </p:cNvPr>
          <p:cNvPicPr>
            <a:picLocks noChangeAspect="1"/>
          </p:cNvPicPr>
          <p:nvPr userDrawn="1"/>
        </p:nvPicPr>
        <p:blipFill>
          <a:blip r:embed="rId2"/>
          <a:srcRect/>
          <a:stretch/>
        </p:blipFill>
        <p:spPr>
          <a:xfrm>
            <a:off x="4165600" y="1521883"/>
            <a:ext cx="3860800" cy="3081866"/>
          </a:xfrm>
          <a:prstGeom prst="rect">
            <a:avLst/>
          </a:prstGeom>
        </p:spPr>
      </p:pic>
    </p:spTree>
    <p:extLst>
      <p:ext uri="{BB962C8B-B14F-4D97-AF65-F5344CB8AC3E}">
        <p14:creationId xmlns:p14="http://schemas.microsoft.com/office/powerpoint/2010/main" val="3476784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owerPoint Section Photo Slide A">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0D16FC-6A17-A4F2-CB4E-8A215573114B}"/>
              </a:ext>
            </a:extLst>
          </p:cNvPr>
          <p:cNvSpPr/>
          <p:nvPr userDrawn="1"/>
        </p:nvSpPr>
        <p:spPr>
          <a:xfrm>
            <a:off x="0" y="0"/>
            <a:ext cx="11836400" cy="6489700"/>
          </a:xfrm>
          <a:prstGeom prst="rect">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F5BD303A-55A5-3318-1EFB-0EDA69A66417}"/>
              </a:ext>
            </a:extLst>
          </p:cNvPr>
          <p:cNvSpPr>
            <a:spLocks noGrp="1"/>
          </p:cNvSpPr>
          <p:nvPr>
            <p:ph type="pic" sz="quarter" idx="10"/>
          </p:nvPr>
        </p:nvSpPr>
        <p:spPr>
          <a:xfrm>
            <a:off x="0" y="0"/>
            <a:ext cx="11836400" cy="6489700"/>
          </a:xfrm>
          <a:prstGeom prst="rect">
            <a:avLst/>
          </a:prstGeom>
        </p:spPr>
        <p:txBody>
          <a:bodyPr/>
          <a:lstStyle/>
          <a:p>
            <a:endParaRPr lang="en-US"/>
          </a:p>
        </p:txBody>
      </p:sp>
    </p:spTree>
    <p:extLst>
      <p:ext uri="{BB962C8B-B14F-4D97-AF65-F5344CB8AC3E}">
        <p14:creationId xmlns:p14="http://schemas.microsoft.com/office/powerpoint/2010/main" val="1979424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owerPoint Section Photo Slide B">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D39385-6FFC-0201-D90B-D3BC5E103F78}"/>
              </a:ext>
            </a:extLst>
          </p:cNvPr>
          <p:cNvSpPr/>
          <p:nvPr userDrawn="1"/>
        </p:nvSpPr>
        <p:spPr>
          <a:xfrm>
            <a:off x="342900" y="368300"/>
            <a:ext cx="11506200" cy="61341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19255049-3B89-3964-4FC7-C4F1185B17E0}"/>
              </a:ext>
            </a:extLst>
          </p:cNvPr>
          <p:cNvSpPr>
            <a:spLocks noGrp="1"/>
          </p:cNvSpPr>
          <p:nvPr>
            <p:ph type="pic" sz="quarter" idx="10"/>
          </p:nvPr>
        </p:nvSpPr>
        <p:spPr>
          <a:xfrm>
            <a:off x="342900" y="368300"/>
            <a:ext cx="11506200" cy="6134100"/>
          </a:xfrm>
          <a:prstGeom prst="rect">
            <a:avLst/>
          </a:prstGeom>
        </p:spPr>
        <p:txBody>
          <a:bodyPr/>
          <a:lstStyle/>
          <a:p>
            <a:endParaRPr lang="en-US"/>
          </a:p>
        </p:txBody>
      </p:sp>
    </p:spTree>
    <p:extLst>
      <p:ext uri="{BB962C8B-B14F-4D97-AF65-F5344CB8AC3E}">
        <p14:creationId xmlns:p14="http://schemas.microsoft.com/office/powerpoint/2010/main" val="208514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ower Center">
    <p:spTree>
      <p:nvGrpSpPr>
        <p:cNvPr id="1" name=""/>
        <p:cNvGrpSpPr/>
        <p:nvPr/>
      </p:nvGrpSpPr>
      <p:grpSpPr>
        <a:xfrm>
          <a:off x="0" y="0"/>
          <a:ext cx="0" cy="0"/>
          <a:chOff x="0" y="0"/>
          <a:chExt cx="0" cy="0"/>
        </a:xfrm>
      </p:grpSpPr>
      <p:pic>
        <p:nvPicPr>
          <p:cNvPr id="4" name="Picture 3" descr="A picture containing outdoor, building, church, place of worship&#10;&#10;Description automatically generated">
            <a:extLst>
              <a:ext uri="{FF2B5EF4-FFF2-40B4-BE49-F238E27FC236}">
                <a16:creationId xmlns:a16="http://schemas.microsoft.com/office/drawing/2014/main" id="{FAF23188-B2CC-DB95-013F-040D6FE7D08F}"/>
              </a:ext>
            </a:extLst>
          </p:cNvPr>
          <p:cNvPicPr>
            <a:picLocks noChangeAspect="1"/>
          </p:cNvPicPr>
          <p:nvPr userDrawn="1"/>
        </p:nvPicPr>
        <p:blipFill>
          <a:blip r:embed="rId2">
            <a:alphaModFix amt="13000"/>
            <a:extLst>
              <a:ext uri="{BEBA8EAE-BF5A-486C-A8C5-ECC9F3942E4B}">
                <a14:imgProps xmlns:a14="http://schemas.microsoft.com/office/drawing/2010/main">
                  <a14:imgLayer r:embed="rId3">
                    <a14:imgEffect>
                      <a14:sharpenSoften amount="100000"/>
                    </a14:imgEffect>
                    <a14:imgEffect>
                      <a14:colorTemperature colorTemp="7876"/>
                    </a14:imgEffect>
                    <a14:imgEffect>
                      <a14:brightnessContrast bright="-45000" contrast="42000"/>
                    </a14:imgEffect>
                  </a14:imgLayer>
                </a14:imgProps>
              </a:ext>
            </a:extLst>
          </a:blip>
          <a:stretch>
            <a:fillRect/>
          </a:stretch>
        </p:blipFill>
        <p:spPr>
          <a:xfrm>
            <a:off x="3428130" y="0"/>
            <a:ext cx="4978400" cy="6489700"/>
          </a:xfrm>
          <a:prstGeom prst="rect">
            <a:avLst/>
          </a:prstGeom>
        </p:spPr>
      </p:pic>
      <p:sp>
        <p:nvSpPr>
          <p:cNvPr id="7" name="Rectangle 6">
            <a:extLst>
              <a:ext uri="{FF2B5EF4-FFF2-40B4-BE49-F238E27FC236}">
                <a16:creationId xmlns:a16="http://schemas.microsoft.com/office/drawing/2014/main" id="{6C615EE8-A970-F485-12F5-5C2FD63613D1}"/>
              </a:ext>
            </a:extLst>
          </p:cNvPr>
          <p:cNvSpPr/>
          <p:nvPr userDrawn="1"/>
        </p:nvSpPr>
        <p:spPr>
          <a:xfrm>
            <a:off x="9711559" y="4382814"/>
            <a:ext cx="2123089" cy="212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CD08753-F2FD-2B6C-00FF-7AE2F717CCE3}"/>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9888599" y="4746065"/>
            <a:ext cx="1769008" cy="1396585"/>
          </a:xfrm>
          <a:prstGeom prst="rect">
            <a:avLst/>
          </a:prstGeom>
        </p:spPr>
      </p:pic>
      <p:sp>
        <p:nvSpPr>
          <p:cNvPr id="5" name="Title 1">
            <a:extLst>
              <a:ext uri="{FF2B5EF4-FFF2-40B4-BE49-F238E27FC236}">
                <a16:creationId xmlns:a16="http://schemas.microsoft.com/office/drawing/2014/main" id="{FF402BFB-1168-1001-D810-566394957B48}"/>
              </a:ext>
            </a:extLst>
          </p:cNvPr>
          <p:cNvSpPr>
            <a:spLocks noGrp="1"/>
          </p:cNvSpPr>
          <p:nvPr>
            <p:ph type="ctrTitle"/>
          </p:nvPr>
        </p:nvSpPr>
        <p:spPr>
          <a:xfrm>
            <a:off x="516826" y="-1"/>
            <a:ext cx="11168726" cy="1810373"/>
          </a:xfrm>
        </p:spPr>
        <p:txBody>
          <a:bodyPr anchor="b">
            <a:normAutofit/>
          </a:bodyPr>
          <a:lstStyle>
            <a:lvl1pPr algn="l">
              <a:defRPr sz="4400" b="1" i="0">
                <a:solidFill>
                  <a:schemeClr val="bg1"/>
                </a:solidFill>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6" name="Subtitle 2">
            <a:extLst>
              <a:ext uri="{FF2B5EF4-FFF2-40B4-BE49-F238E27FC236}">
                <a16:creationId xmlns:a16="http://schemas.microsoft.com/office/drawing/2014/main" id="{5982ADFC-9C1B-087B-8B90-436F389EAE78}"/>
              </a:ext>
            </a:extLst>
          </p:cNvPr>
          <p:cNvSpPr>
            <a:spLocks noGrp="1"/>
          </p:cNvSpPr>
          <p:nvPr>
            <p:ph type="subTitle" idx="1"/>
          </p:nvPr>
        </p:nvSpPr>
        <p:spPr>
          <a:xfrm>
            <a:off x="516824" y="1842814"/>
            <a:ext cx="11168726" cy="1655762"/>
          </a:xfrm>
        </p:spPr>
        <p:txBody>
          <a:bodyPr/>
          <a:lstStyle>
            <a:lvl1pPr marL="0" indent="0" algn="l">
              <a:buNone/>
              <a:defRPr sz="2400" b="1" i="0">
                <a:solidFill>
                  <a:srgbClr val="FFC70D"/>
                </a:solidFill>
                <a:latin typeface="Open Sans SemiBold" pitchFamily="2" charset="0"/>
                <a:ea typeface="Open Sans SemiBold" pitchFamily="2" charset="0"/>
                <a:cs typeface="Open Sans SemiBold"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2415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Tower Left">
    <p:spTree>
      <p:nvGrpSpPr>
        <p:cNvPr id="1" name=""/>
        <p:cNvGrpSpPr/>
        <p:nvPr/>
      </p:nvGrpSpPr>
      <p:grpSpPr>
        <a:xfrm>
          <a:off x="0" y="0"/>
          <a:ext cx="0" cy="0"/>
          <a:chOff x="0" y="0"/>
          <a:chExt cx="0" cy="0"/>
        </a:xfrm>
      </p:grpSpPr>
      <p:pic>
        <p:nvPicPr>
          <p:cNvPr id="5" name="Picture 4" descr="A picture containing outdoor, building, church, place of worship&#10;&#10;Description automatically generated">
            <a:extLst>
              <a:ext uri="{FF2B5EF4-FFF2-40B4-BE49-F238E27FC236}">
                <a16:creationId xmlns:a16="http://schemas.microsoft.com/office/drawing/2014/main" id="{21E7209F-2C92-D71A-8CB7-BA4E1506BF6E}"/>
              </a:ext>
            </a:extLst>
          </p:cNvPr>
          <p:cNvPicPr>
            <a:picLocks noChangeAspect="1"/>
          </p:cNvPicPr>
          <p:nvPr userDrawn="1"/>
        </p:nvPicPr>
        <p:blipFill>
          <a:blip r:embed="rId2">
            <a:alphaModFix amt="13000"/>
            <a:extLst>
              <a:ext uri="{BEBA8EAE-BF5A-486C-A8C5-ECC9F3942E4B}">
                <a14:imgProps xmlns:a14="http://schemas.microsoft.com/office/drawing/2010/main">
                  <a14:imgLayer r:embed="rId3">
                    <a14:imgEffect>
                      <a14:sharpenSoften amount="100000"/>
                    </a14:imgEffect>
                    <a14:imgEffect>
                      <a14:colorTemperature colorTemp="7876"/>
                    </a14:imgEffect>
                    <a14:imgEffect>
                      <a14:brightnessContrast bright="-45000" contrast="42000"/>
                    </a14:imgEffect>
                  </a14:imgLayer>
                </a14:imgProps>
              </a:ext>
            </a:extLst>
          </a:blip>
          <a:stretch>
            <a:fillRect/>
          </a:stretch>
        </p:blipFill>
        <p:spPr>
          <a:xfrm>
            <a:off x="407837" y="0"/>
            <a:ext cx="4978400" cy="6489700"/>
          </a:xfrm>
          <a:prstGeom prst="rect">
            <a:avLst/>
          </a:prstGeom>
        </p:spPr>
      </p:pic>
      <p:sp>
        <p:nvSpPr>
          <p:cNvPr id="7" name="Rectangle 6">
            <a:extLst>
              <a:ext uri="{FF2B5EF4-FFF2-40B4-BE49-F238E27FC236}">
                <a16:creationId xmlns:a16="http://schemas.microsoft.com/office/drawing/2014/main" id="{6C615EE8-A970-F485-12F5-5C2FD63613D1}"/>
              </a:ext>
            </a:extLst>
          </p:cNvPr>
          <p:cNvSpPr/>
          <p:nvPr userDrawn="1"/>
        </p:nvSpPr>
        <p:spPr>
          <a:xfrm>
            <a:off x="9711559" y="4382814"/>
            <a:ext cx="2123089" cy="212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CD08753-F2FD-2B6C-00FF-7AE2F717CCE3}"/>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9888599" y="4746065"/>
            <a:ext cx="1769008" cy="1396585"/>
          </a:xfrm>
          <a:prstGeom prst="rect">
            <a:avLst/>
          </a:prstGeom>
        </p:spPr>
      </p:pic>
      <p:sp>
        <p:nvSpPr>
          <p:cNvPr id="4" name="Title 1">
            <a:extLst>
              <a:ext uri="{FF2B5EF4-FFF2-40B4-BE49-F238E27FC236}">
                <a16:creationId xmlns:a16="http://schemas.microsoft.com/office/drawing/2014/main" id="{748A82BD-CDE6-61A4-3E22-2E0D4E497F57}"/>
              </a:ext>
            </a:extLst>
          </p:cNvPr>
          <p:cNvSpPr>
            <a:spLocks noGrp="1"/>
          </p:cNvSpPr>
          <p:nvPr>
            <p:ph type="ctrTitle"/>
          </p:nvPr>
        </p:nvSpPr>
        <p:spPr>
          <a:xfrm>
            <a:off x="0" y="1233019"/>
            <a:ext cx="11834648" cy="1810373"/>
          </a:xfrm>
        </p:spPr>
        <p:txBody>
          <a:bodyPr anchor="b">
            <a:normAutofit/>
          </a:bodyPr>
          <a:lstStyle>
            <a:lvl1pPr algn="ctr">
              <a:defRPr sz="4400" b="0" i="0">
                <a:solidFill>
                  <a:schemeClr val="bg1"/>
                </a:solidFill>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6" name="Subtitle 2">
            <a:extLst>
              <a:ext uri="{FF2B5EF4-FFF2-40B4-BE49-F238E27FC236}">
                <a16:creationId xmlns:a16="http://schemas.microsoft.com/office/drawing/2014/main" id="{FB8A639D-E1E8-171B-B725-8826CE161F7B}"/>
              </a:ext>
            </a:extLst>
          </p:cNvPr>
          <p:cNvSpPr>
            <a:spLocks noGrp="1"/>
          </p:cNvSpPr>
          <p:nvPr>
            <p:ph type="subTitle" idx="1"/>
          </p:nvPr>
        </p:nvSpPr>
        <p:spPr>
          <a:xfrm>
            <a:off x="0" y="3075834"/>
            <a:ext cx="11834648" cy="1655762"/>
          </a:xfrm>
        </p:spPr>
        <p:txBody>
          <a:bodyPr/>
          <a:lstStyle>
            <a:lvl1pPr marL="0" indent="0" algn="ctr">
              <a:buNone/>
              <a:defRPr sz="2400" b="1" i="0">
                <a:solidFill>
                  <a:srgbClr val="FFC70D"/>
                </a:solidFill>
                <a:latin typeface="Open Sans SemiBold" pitchFamily="2" charset="0"/>
                <a:ea typeface="Open Sans SemiBold" pitchFamily="2" charset="0"/>
                <a:cs typeface="Open Sans SemiBold"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807853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Marquette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312A-28F5-0469-6BF3-769B71BF3F4E}"/>
              </a:ext>
            </a:extLst>
          </p:cNvPr>
          <p:cNvSpPr>
            <a:spLocks noGrp="1"/>
          </p:cNvSpPr>
          <p:nvPr>
            <p:ph type="title"/>
          </p:nvPr>
        </p:nvSpPr>
        <p:spPr>
          <a:xfrm>
            <a:off x="838200" y="613600"/>
            <a:ext cx="10515600" cy="1325563"/>
          </a:xfrm>
        </p:spPr>
        <p:txBody>
          <a:bodyPr>
            <a:normAutofit/>
          </a:bodyPr>
          <a:lstStyle>
            <a:lvl1pPr>
              <a:defRPr sz="4000" b="0" i="0">
                <a:solidFill>
                  <a:srgbClr val="FFC70D"/>
                </a:solidFill>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3B45514-8F4E-0F95-2C57-2E9EB23556B6}"/>
              </a:ext>
            </a:extLst>
          </p:cNvPr>
          <p:cNvSpPr>
            <a:spLocks noGrp="1"/>
          </p:cNvSpPr>
          <p:nvPr>
            <p:ph idx="1"/>
          </p:nvPr>
        </p:nvSpPr>
        <p:spPr>
          <a:xfrm>
            <a:off x="838200" y="2074100"/>
            <a:ext cx="10515600" cy="4351338"/>
          </a:xfrm>
        </p:spPr>
        <p:txBody>
          <a:bodyPr/>
          <a:lstStyle>
            <a:lvl1pPr marL="0" indent="0">
              <a:buClr>
                <a:srgbClr val="FFC70D"/>
              </a:buClr>
              <a:buFontTx/>
              <a:buNone/>
              <a:defRPr>
                <a:solidFill>
                  <a:schemeClr val="bg1"/>
                </a:solidFill>
                <a:latin typeface="Open Sans Light" pitchFamily="2" charset="0"/>
                <a:ea typeface="Open Sans Light" pitchFamily="2" charset="0"/>
                <a:cs typeface="Open Sans Light" pitchFamily="2" charset="0"/>
              </a:defRPr>
            </a:lvl1pPr>
            <a:lvl2pPr marL="685800" indent="-228600">
              <a:buClr>
                <a:srgbClr val="FFC70D"/>
              </a:buClr>
              <a:buFont typeface="Wingdings" pitchFamily="2" charset="2"/>
              <a:buChar char="§"/>
              <a:defRPr>
                <a:solidFill>
                  <a:schemeClr val="bg1"/>
                </a:solidFill>
                <a:latin typeface="Open Sans Light" pitchFamily="2" charset="0"/>
                <a:ea typeface="Open Sans Light" pitchFamily="2" charset="0"/>
                <a:cs typeface="Open Sans Light" pitchFamily="2" charset="0"/>
              </a:defRPr>
            </a:lvl2pPr>
            <a:lvl3pPr marL="1143000" indent="-228600">
              <a:buClr>
                <a:srgbClr val="FFC70D"/>
              </a:buClr>
              <a:buFont typeface="Wingdings" pitchFamily="2" charset="2"/>
              <a:buChar char="§"/>
              <a:defRPr>
                <a:solidFill>
                  <a:schemeClr val="bg1"/>
                </a:solidFill>
                <a:latin typeface="Open Sans Light" pitchFamily="2" charset="0"/>
                <a:ea typeface="Open Sans Light" pitchFamily="2" charset="0"/>
                <a:cs typeface="Open Sans Light" pitchFamily="2" charset="0"/>
              </a:defRPr>
            </a:lvl3pPr>
            <a:lvl4pPr marL="1600200" indent="-228600">
              <a:buClr>
                <a:srgbClr val="FFC70D"/>
              </a:buClr>
              <a:buFont typeface="Wingdings" pitchFamily="2" charset="2"/>
              <a:buChar char="§"/>
              <a:defRPr>
                <a:solidFill>
                  <a:schemeClr val="bg1"/>
                </a:solidFill>
                <a:latin typeface="Open Sans Light" pitchFamily="2" charset="0"/>
                <a:ea typeface="Open Sans Light" pitchFamily="2" charset="0"/>
                <a:cs typeface="Open Sans Light" pitchFamily="2" charset="0"/>
              </a:defRPr>
            </a:lvl4pPr>
            <a:lvl5pPr marL="2057400" indent="-228600">
              <a:buClr>
                <a:srgbClr val="FFC70D"/>
              </a:buClr>
              <a:buFont typeface="Wingdings" pitchFamily="2" charset="2"/>
              <a:buChar char="§"/>
              <a:defRPr>
                <a:solidFill>
                  <a:schemeClr val="bg1"/>
                </a:solidFill>
                <a:latin typeface="Open Sans Light" pitchFamily="2" charset="0"/>
                <a:ea typeface="Open Sans Light" pitchFamily="2" charset="0"/>
                <a:cs typeface="Open Sans Light"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a:extLst>
              <a:ext uri="{FF2B5EF4-FFF2-40B4-BE49-F238E27FC236}">
                <a16:creationId xmlns:a16="http://schemas.microsoft.com/office/drawing/2014/main" id="{E738CAD2-104E-DDB8-D862-8E753FADEEB5}"/>
              </a:ext>
            </a:extLst>
          </p:cNvPr>
          <p:cNvSpPr>
            <a:spLocks noGrp="1"/>
          </p:cNvSpPr>
          <p:nvPr>
            <p:ph type="body" sz="quarter" idx="10" hasCustomPrompt="1"/>
          </p:nvPr>
        </p:nvSpPr>
        <p:spPr>
          <a:xfrm>
            <a:off x="506413" y="6519863"/>
            <a:ext cx="8220144" cy="338137"/>
          </a:xfrm>
        </p:spPr>
        <p:txBody>
          <a:bodyPr anchor="ctr">
            <a:noAutofit/>
          </a:bodyPr>
          <a:lstStyle>
            <a:lvl1pPr marL="0" indent="0">
              <a:buNone/>
              <a:defRPr sz="900" b="1" i="0">
                <a:solidFill>
                  <a:srgbClr val="003E7D"/>
                </a:solidFill>
                <a:latin typeface="Open Sans SemiBold" pitchFamily="2" charset="0"/>
                <a:ea typeface="Open Sans SemiBold" pitchFamily="2" charset="0"/>
                <a:cs typeface="Open Sans SemiBold" pitchFamily="2" charset="0"/>
              </a:defRPr>
            </a:lvl1pPr>
            <a:lvl2pPr>
              <a:defRPr sz="900">
                <a:solidFill>
                  <a:srgbClr val="003E7D"/>
                </a:solidFill>
                <a:latin typeface="Open Sans Light" pitchFamily="2" charset="0"/>
                <a:ea typeface="Open Sans Light" pitchFamily="2" charset="0"/>
                <a:cs typeface="Open Sans Light" pitchFamily="2" charset="0"/>
              </a:defRPr>
            </a:lvl2pPr>
            <a:lvl3pPr>
              <a:defRPr sz="900">
                <a:solidFill>
                  <a:srgbClr val="003E7D"/>
                </a:solidFill>
                <a:latin typeface="Open Sans Light" pitchFamily="2" charset="0"/>
                <a:ea typeface="Open Sans Light" pitchFamily="2" charset="0"/>
                <a:cs typeface="Open Sans Light" pitchFamily="2" charset="0"/>
              </a:defRPr>
            </a:lvl3pPr>
            <a:lvl4pPr>
              <a:defRPr sz="900">
                <a:solidFill>
                  <a:srgbClr val="003E7D"/>
                </a:solidFill>
                <a:latin typeface="Open Sans Light" pitchFamily="2" charset="0"/>
                <a:ea typeface="Open Sans Light" pitchFamily="2" charset="0"/>
                <a:cs typeface="Open Sans Light" pitchFamily="2" charset="0"/>
              </a:defRPr>
            </a:lvl4pPr>
            <a:lvl5pPr>
              <a:defRPr sz="900">
                <a:solidFill>
                  <a:srgbClr val="003E7D"/>
                </a:solidFill>
                <a:latin typeface="Open Sans Light" pitchFamily="2" charset="0"/>
                <a:ea typeface="Open Sans Light" pitchFamily="2" charset="0"/>
                <a:cs typeface="Open Sans Light" pitchFamily="2" charset="0"/>
              </a:defRPr>
            </a:lvl5pPr>
          </a:lstStyle>
          <a:p>
            <a:pPr lvl="0"/>
            <a:r>
              <a:rPr lang="en-US" dirty="0"/>
              <a:t>MARQUETTE UNIVERSITY | College/University Name</a:t>
            </a:r>
          </a:p>
        </p:txBody>
      </p:sp>
    </p:spTree>
    <p:extLst>
      <p:ext uri="{BB962C8B-B14F-4D97-AF65-F5344CB8AC3E}">
        <p14:creationId xmlns:p14="http://schemas.microsoft.com/office/powerpoint/2010/main" val="135584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Tower Center">
    <p:spTree>
      <p:nvGrpSpPr>
        <p:cNvPr id="1" name=""/>
        <p:cNvGrpSpPr/>
        <p:nvPr/>
      </p:nvGrpSpPr>
      <p:grpSpPr>
        <a:xfrm>
          <a:off x="0" y="0"/>
          <a:ext cx="0" cy="0"/>
          <a:chOff x="0" y="0"/>
          <a:chExt cx="0" cy="0"/>
        </a:xfrm>
      </p:grpSpPr>
      <p:pic>
        <p:nvPicPr>
          <p:cNvPr id="4" name="Picture 3" descr="A picture containing outdoor, building, church, place of worship&#10;&#10;Description automatically generated">
            <a:extLst>
              <a:ext uri="{FF2B5EF4-FFF2-40B4-BE49-F238E27FC236}">
                <a16:creationId xmlns:a16="http://schemas.microsoft.com/office/drawing/2014/main" id="{A239F714-33B1-E36B-9772-8B22BA7A4B8E}"/>
              </a:ext>
            </a:extLst>
          </p:cNvPr>
          <p:cNvPicPr>
            <a:picLocks noChangeAspect="1"/>
          </p:cNvPicPr>
          <p:nvPr userDrawn="1"/>
        </p:nvPicPr>
        <p:blipFill>
          <a:blip r:embed="rId2">
            <a:alphaModFix amt="13000"/>
            <a:extLst>
              <a:ext uri="{BEBA8EAE-BF5A-486C-A8C5-ECC9F3942E4B}">
                <a14:imgProps xmlns:a14="http://schemas.microsoft.com/office/drawing/2010/main">
                  <a14:imgLayer r:embed="rId3">
                    <a14:imgEffect>
                      <a14:sharpenSoften amount="100000"/>
                    </a14:imgEffect>
                    <a14:imgEffect>
                      <a14:colorTemperature colorTemp="7876"/>
                    </a14:imgEffect>
                    <a14:imgEffect>
                      <a14:brightnessContrast bright="-45000" contrast="42000"/>
                    </a14:imgEffect>
                  </a14:imgLayer>
                </a14:imgProps>
              </a:ext>
            </a:extLst>
          </a:blip>
          <a:stretch>
            <a:fillRect/>
          </a:stretch>
        </p:blipFill>
        <p:spPr>
          <a:xfrm>
            <a:off x="3428130" y="0"/>
            <a:ext cx="4978400" cy="6489700"/>
          </a:xfrm>
          <a:prstGeom prst="rect">
            <a:avLst/>
          </a:prstGeom>
        </p:spPr>
      </p:pic>
      <p:sp>
        <p:nvSpPr>
          <p:cNvPr id="2" name="Title 1">
            <a:extLst>
              <a:ext uri="{FF2B5EF4-FFF2-40B4-BE49-F238E27FC236}">
                <a16:creationId xmlns:a16="http://schemas.microsoft.com/office/drawing/2014/main" id="{FE65312A-28F5-0469-6BF3-769B71BF3F4E}"/>
              </a:ext>
            </a:extLst>
          </p:cNvPr>
          <p:cNvSpPr>
            <a:spLocks noGrp="1"/>
          </p:cNvSpPr>
          <p:nvPr>
            <p:ph type="title"/>
          </p:nvPr>
        </p:nvSpPr>
        <p:spPr>
          <a:xfrm>
            <a:off x="838200" y="613600"/>
            <a:ext cx="10515600" cy="1325563"/>
          </a:xfrm>
        </p:spPr>
        <p:txBody>
          <a:bodyPr>
            <a:normAutofit/>
          </a:bodyPr>
          <a:lstStyle>
            <a:lvl1pPr>
              <a:defRPr sz="4000" b="0" i="0">
                <a:solidFill>
                  <a:srgbClr val="FFC70D"/>
                </a:solidFill>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3B45514-8F4E-0F95-2C57-2E9EB23556B6}"/>
              </a:ext>
            </a:extLst>
          </p:cNvPr>
          <p:cNvSpPr>
            <a:spLocks noGrp="1"/>
          </p:cNvSpPr>
          <p:nvPr>
            <p:ph idx="1"/>
          </p:nvPr>
        </p:nvSpPr>
        <p:spPr>
          <a:xfrm>
            <a:off x="838200" y="2074100"/>
            <a:ext cx="10515600" cy="4351338"/>
          </a:xfrm>
        </p:spPr>
        <p:txBody>
          <a:bodyPr/>
          <a:lstStyle>
            <a:lvl1pPr marL="0" indent="0">
              <a:buClr>
                <a:srgbClr val="FFC70D"/>
              </a:buClr>
              <a:buFontTx/>
              <a:buNone/>
              <a:defRPr b="0" i="0">
                <a:solidFill>
                  <a:schemeClr val="bg1"/>
                </a:solidFill>
                <a:latin typeface="Open Sans Light" pitchFamily="2" charset="0"/>
                <a:ea typeface="Open Sans Light" pitchFamily="2" charset="0"/>
                <a:cs typeface="Open Sans Light" pitchFamily="2" charset="0"/>
              </a:defRPr>
            </a:lvl1pPr>
            <a:lvl2pPr marL="6858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2pPr>
            <a:lvl3pPr marL="11430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3pPr>
            <a:lvl4pPr marL="16002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4pPr>
            <a:lvl5pPr marL="20574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8">
            <a:extLst>
              <a:ext uri="{FF2B5EF4-FFF2-40B4-BE49-F238E27FC236}">
                <a16:creationId xmlns:a16="http://schemas.microsoft.com/office/drawing/2014/main" id="{926B00BD-62F6-CB47-679C-7F3B5A4299D6}"/>
              </a:ext>
            </a:extLst>
          </p:cNvPr>
          <p:cNvSpPr>
            <a:spLocks noGrp="1"/>
          </p:cNvSpPr>
          <p:nvPr>
            <p:ph type="body" sz="quarter" idx="10" hasCustomPrompt="1"/>
          </p:nvPr>
        </p:nvSpPr>
        <p:spPr>
          <a:xfrm>
            <a:off x="506413" y="6519863"/>
            <a:ext cx="8220144" cy="338137"/>
          </a:xfrm>
        </p:spPr>
        <p:txBody>
          <a:bodyPr anchor="ctr">
            <a:noAutofit/>
          </a:bodyPr>
          <a:lstStyle>
            <a:lvl1pPr marL="0" indent="0">
              <a:buNone/>
              <a:defRPr sz="900" b="1" i="0">
                <a:solidFill>
                  <a:srgbClr val="003E7D"/>
                </a:solidFill>
                <a:latin typeface="Open Sans SemiBold" pitchFamily="2" charset="0"/>
                <a:ea typeface="Open Sans SemiBold" pitchFamily="2" charset="0"/>
                <a:cs typeface="Open Sans SemiBold" pitchFamily="2" charset="0"/>
              </a:defRPr>
            </a:lvl1pPr>
            <a:lvl2pPr>
              <a:defRPr sz="900">
                <a:solidFill>
                  <a:srgbClr val="003E7D"/>
                </a:solidFill>
                <a:latin typeface="Open Sans Light" pitchFamily="2" charset="0"/>
                <a:ea typeface="Open Sans Light" pitchFamily="2" charset="0"/>
                <a:cs typeface="Open Sans Light" pitchFamily="2" charset="0"/>
              </a:defRPr>
            </a:lvl2pPr>
            <a:lvl3pPr>
              <a:defRPr sz="900">
                <a:solidFill>
                  <a:srgbClr val="003E7D"/>
                </a:solidFill>
                <a:latin typeface="Open Sans Light" pitchFamily="2" charset="0"/>
                <a:ea typeface="Open Sans Light" pitchFamily="2" charset="0"/>
                <a:cs typeface="Open Sans Light" pitchFamily="2" charset="0"/>
              </a:defRPr>
            </a:lvl3pPr>
            <a:lvl4pPr>
              <a:defRPr sz="900">
                <a:solidFill>
                  <a:srgbClr val="003E7D"/>
                </a:solidFill>
                <a:latin typeface="Open Sans Light" pitchFamily="2" charset="0"/>
                <a:ea typeface="Open Sans Light" pitchFamily="2" charset="0"/>
                <a:cs typeface="Open Sans Light" pitchFamily="2" charset="0"/>
              </a:defRPr>
            </a:lvl4pPr>
            <a:lvl5pPr>
              <a:defRPr sz="900">
                <a:solidFill>
                  <a:srgbClr val="003E7D"/>
                </a:solidFill>
                <a:latin typeface="Open Sans Light" pitchFamily="2" charset="0"/>
                <a:ea typeface="Open Sans Light" pitchFamily="2" charset="0"/>
                <a:cs typeface="Open Sans Light" pitchFamily="2" charset="0"/>
              </a:defRPr>
            </a:lvl5pPr>
          </a:lstStyle>
          <a:p>
            <a:pPr lvl="0"/>
            <a:r>
              <a:rPr lang="en-US" dirty="0"/>
              <a:t>MARQUETTE UNIVERSITY | College/University Name</a:t>
            </a:r>
          </a:p>
        </p:txBody>
      </p:sp>
    </p:spTree>
    <p:extLst>
      <p:ext uri="{BB962C8B-B14F-4D97-AF65-F5344CB8AC3E}">
        <p14:creationId xmlns:p14="http://schemas.microsoft.com/office/powerpoint/2010/main" val="3754451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ower Left">
    <p:spTree>
      <p:nvGrpSpPr>
        <p:cNvPr id="1" name=""/>
        <p:cNvGrpSpPr/>
        <p:nvPr/>
      </p:nvGrpSpPr>
      <p:grpSpPr>
        <a:xfrm>
          <a:off x="0" y="0"/>
          <a:ext cx="0" cy="0"/>
          <a:chOff x="0" y="0"/>
          <a:chExt cx="0" cy="0"/>
        </a:xfrm>
      </p:grpSpPr>
      <p:pic>
        <p:nvPicPr>
          <p:cNvPr id="5" name="Picture 4" descr="A picture containing outdoor, building, church, place of worship&#10;&#10;Description automatically generated">
            <a:extLst>
              <a:ext uri="{FF2B5EF4-FFF2-40B4-BE49-F238E27FC236}">
                <a16:creationId xmlns:a16="http://schemas.microsoft.com/office/drawing/2014/main" id="{B6C06453-EA3E-D3E7-FE05-13010E0141C9}"/>
              </a:ext>
            </a:extLst>
          </p:cNvPr>
          <p:cNvPicPr>
            <a:picLocks noChangeAspect="1"/>
          </p:cNvPicPr>
          <p:nvPr userDrawn="1"/>
        </p:nvPicPr>
        <p:blipFill>
          <a:blip r:embed="rId2">
            <a:alphaModFix amt="13000"/>
            <a:extLst>
              <a:ext uri="{BEBA8EAE-BF5A-486C-A8C5-ECC9F3942E4B}">
                <a14:imgProps xmlns:a14="http://schemas.microsoft.com/office/drawing/2010/main">
                  <a14:imgLayer r:embed="rId3">
                    <a14:imgEffect>
                      <a14:sharpenSoften amount="100000"/>
                    </a14:imgEffect>
                    <a14:imgEffect>
                      <a14:colorTemperature colorTemp="7876"/>
                    </a14:imgEffect>
                    <a14:imgEffect>
                      <a14:brightnessContrast bright="-45000" contrast="42000"/>
                    </a14:imgEffect>
                  </a14:imgLayer>
                </a14:imgProps>
              </a:ext>
            </a:extLst>
          </a:blip>
          <a:stretch>
            <a:fillRect/>
          </a:stretch>
        </p:blipFill>
        <p:spPr>
          <a:xfrm>
            <a:off x="407837" y="0"/>
            <a:ext cx="4978400" cy="6489700"/>
          </a:xfrm>
          <a:prstGeom prst="rect">
            <a:avLst/>
          </a:prstGeom>
        </p:spPr>
      </p:pic>
      <p:sp>
        <p:nvSpPr>
          <p:cNvPr id="2" name="Title 1">
            <a:extLst>
              <a:ext uri="{FF2B5EF4-FFF2-40B4-BE49-F238E27FC236}">
                <a16:creationId xmlns:a16="http://schemas.microsoft.com/office/drawing/2014/main" id="{FE65312A-28F5-0469-6BF3-769B71BF3F4E}"/>
              </a:ext>
            </a:extLst>
          </p:cNvPr>
          <p:cNvSpPr>
            <a:spLocks noGrp="1"/>
          </p:cNvSpPr>
          <p:nvPr>
            <p:ph type="title"/>
          </p:nvPr>
        </p:nvSpPr>
        <p:spPr>
          <a:xfrm>
            <a:off x="5313402" y="613600"/>
            <a:ext cx="6040398" cy="1325563"/>
          </a:xfrm>
        </p:spPr>
        <p:txBody>
          <a:bodyPr anchor="b">
            <a:normAutofit/>
          </a:bodyPr>
          <a:lstStyle>
            <a:lvl1pPr>
              <a:defRPr sz="4000" b="0" i="0">
                <a:solidFill>
                  <a:srgbClr val="FFC70D"/>
                </a:solidFill>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3B45514-8F4E-0F95-2C57-2E9EB23556B6}"/>
              </a:ext>
            </a:extLst>
          </p:cNvPr>
          <p:cNvSpPr>
            <a:spLocks noGrp="1"/>
          </p:cNvSpPr>
          <p:nvPr>
            <p:ph idx="1"/>
          </p:nvPr>
        </p:nvSpPr>
        <p:spPr>
          <a:xfrm>
            <a:off x="5313402" y="2074100"/>
            <a:ext cx="6040398" cy="4351338"/>
          </a:xfrm>
        </p:spPr>
        <p:txBody>
          <a:bodyPr/>
          <a:lstStyle>
            <a:lvl1pPr marL="0" indent="0">
              <a:buClr>
                <a:srgbClr val="FFC70D"/>
              </a:buClr>
              <a:buFontTx/>
              <a:buNone/>
              <a:defRPr b="0" i="0">
                <a:solidFill>
                  <a:schemeClr val="bg1"/>
                </a:solidFill>
                <a:latin typeface="Open Sans Light" pitchFamily="2" charset="0"/>
                <a:ea typeface="Open Sans Light" pitchFamily="2" charset="0"/>
                <a:cs typeface="Open Sans Light" pitchFamily="2" charset="0"/>
              </a:defRPr>
            </a:lvl1pPr>
            <a:lvl2pPr marL="6858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2pPr>
            <a:lvl3pPr marL="11430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3pPr>
            <a:lvl4pPr marL="16002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4pPr>
            <a:lvl5pPr marL="2057400" indent="-228600">
              <a:buClr>
                <a:srgbClr val="FFC70D"/>
              </a:buClr>
              <a:buFont typeface="Wingdings" pitchFamily="2" charset="2"/>
              <a:buChar char="§"/>
              <a:defRPr b="0" i="0">
                <a:solidFill>
                  <a:schemeClr val="bg1"/>
                </a:solidFill>
                <a:latin typeface="Open Sans Light" pitchFamily="2" charset="0"/>
                <a:ea typeface="Open Sans Light" pitchFamily="2" charset="0"/>
                <a:cs typeface="Open Sans Light"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8">
            <a:extLst>
              <a:ext uri="{FF2B5EF4-FFF2-40B4-BE49-F238E27FC236}">
                <a16:creationId xmlns:a16="http://schemas.microsoft.com/office/drawing/2014/main" id="{F4D17D29-8370-91DC-9656-7B5C15E7E8EF}"/>
              </a:ext>
            </a:extLst>
          </p:cNvPr>
          <p:cNvSpPr>
            <a:spLocks noGrp="1"/>
          </p:cNvSpPr>
          <p:nvPr>
            <p:ph type="body" sz="quarter" idx="10" hasCustomPrompt="1"/>
          </p:nvPr>
        </p:nvSpPr>
        <p:spPr>
          <a:xfrm>
            <a:off x="506413" y="6519863"/>
            <a:ext cx="8220144" cy="338137"/>
          </a:xfrm>
        </p:spPr>
        <p:txBody>
          <a:bodyPr anchor="ctr">
            <a:noAutofit/>
          </a:bodyPr>
          <a:lstStyle>
            <a:lvl1pPr marL="0" indent="0">
              <a:buNone/>
              <a:defRPr sz="900" b="1" i="0">
                <a:solidFill>
                  <a:srgbClr val="003E7D"/>
                </a:solidFill>
                <a:latin typeface="Open Sans SemiBold" pitchFamily="2" charset="0"/>
                <a:ea typeface="Open Sans SemiBold" pitchFamily="2" charset="0"/>
                <a:cs typeface="Open Sans SemiBold" pitchFamily="2" charset="0"/>
              </a:defRPr>
            </a:lvl1pPr>
            <a:lvl2pPr>
              <a:defRPr sz="900">
                <a:solidFill>
                  <a:srgbClr val="003E7D"/>
                </a:solidFill>
                <a:latin typeface="Open Sans Light" pitchFamily="2" charset="0"/>
                <a:ea typeface="Open Sans Light" pitchFamily="2" charset="0"/>
                <a:cs typeface="Open Sans Light" pitchFamily="2" charset="0"/>
              </a:defRPr>
            </a:lvl2pPr>
            <a:lvl3pPr>
              <a:defRPr sz="900">
                <a:solidFill>
                  <a:srgbClr val="003E7D"/>
                </a:solidFill>
                <a:latin typeface="Open Sans Light" pitchFamily="2" charset="0"/>
                <a:ea typeface="Open Sans Light" pitchFamily="2" charset="0"/>
                <a:cs typeface="Open Sans Light" pitchFamily="2" charset="0"/>
              </a:defRPr>
            </a:lvl3pPr>
            <a:lvl4pPr>
              <a:defRPr sz="900">
                <a:solidFill>
                  <a:srgbClr val="003E7D"/>
                </a:solidFill>
                <a:latin typeface="Open Sans Light" pitchFamily="2" charset="0"/>
                <a:ea typeface="Open Sans Light" pitchFamily="2" charset="0"/>
                <a:cs typeface="Open Sans Light" pitchFamily="2" charset="0"/>
              </a:defRPr>
            </a:lvl4pPr>
            <a:lvl5pPr>
              <a:defRPr sz="900">
                <a:solidFill>
                  <a:srgbClr val="003E7D"/>
                </a:solidFill>
                <a:latin typeface="Open Sans Light" pitchFamily="2" charset="0"/>
                <a:ea typeface="Open Sans Light" pitchFamily="2" charset="0"/>
                <a:cs typeface="Open Sans Light" pitchFamily="2" charset="0"/>
              </a:defRPr>
            </a:lvl5pPr>
          </a:lstStyle>
          <a:p>
            <a:pPr lvl="0"/>
            <a:r>
              <a:rPr lang="en-US" dirty="0"/>
              <a:t>MARQUETTE UNIVERSITY | College/University Name</a:t>
            </a:r>
          </a:p>
        </p:txBody>
      </p:sp>
    </p:spTree>
    <p:extLst>
      <p:ext uri="{BB962C8B-B14F-4D97-AF65-F5344CB8AC3E}">
        <p14:creationId xmlns:p14="http://schemas.microsoft.com/office/powerpoint/2010/main" val="3256493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go Slide - Marquette Blu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48EEE9-8184-132C-B73E-1CBFDDA0A367}"/>
              </a:ext>
            </a:extLst>
          </p:cNvPr>
          <p:cNvPicPr>
            <a:picLocks noChangeAspect="1"/>
          </p:cNvPicPr>
          <p:nvPr userDrawn="1"/>
        </p:nvPicPr>
        <p:blipFill>
          <a:blip r:embed="rId2"/>
          <a:stretch>
            <a:fillRect/>
          </a:stretch>
        </p:blipFill>
        <p:spPr>
          <a:xfrm>
            <a:off x="4165600" y="1521883"/>
            <a:ext cx="3860800" cy="3081867"/>
          </a:xfrm>
          <a:prstGeom prst="rect">
            <a:avLst/>
          </a:prstGeom>
        </p:spPr>
      </p:pic>
    </p:spTree>
    <p:extLst>
      <p:ext uri="{BB962C8B-B14F-4D97-AF65-F5344CB8AC3E}">
        <p14:creationId xmlns:p14="http://schemas.microsoft.com/office/powerpoint/2010/main" val="153204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Blue Bottom Ba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6BAB-9802-F2B2-3F0D-3A9A781EB3BF}"/>
              </a:ext>
            </a:extLst>
          </p:cNvPr>
          <p:cNvSpPr>
            <a:spLocks noGrp="1"/>
          </p:cNvSpPr>
          <p:nvPr>
            <p:ph type="title"/>
          </p:nvPr>
        </p:nvSpPr>
        <p:spPr>
          <a:xfrm>
            <a:off x="838200" y="613600"/>
            <a:ext cx="10515600" cy="1325563"/>
          </a:xfrm>
        </p:spPr>
        <p:txBody>
          <a:bodyPr/>
          <a:lstStyle>
            <a:lvl1pPr>
              <a:defRPr b="0" i="0">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C060C23-FF00-2277-57A6-44D99894D972}"/>
              </a:ext>
            </a:extLst>
          </p:cNvPr>
          <p:cNvSpPr>
            <a:spLocks noGrp="1"/>
          </p:cNvSpPr>
          <p:nvPr>
            <p:ph idx="1"/>
          </p:nvPr>
        </p:nvSpPr>
        <p:spPr>
          <a:xfrm>
            <a:off x="838200" y="2074100"/>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8">
            <a:extLst>
              <a:ext uri="{FF2B5EF4-FFF2-40B4-BE49-F238E27FC236}">
                <a16:creationId xmlns:a16="http://schemas.microsoft.com/office/drawing/2014/main" id="{80B66822-DC36-E1B0-74C0-927BA8737F91}"/>
              </a:ext>
            </a:extLst>
          </p:cNvPr>
          <p:cNvSpPr>
            <a:spLocks noGrp="1"/>
          </p:cNvSpPr>
          <p:nvPr>
            <p:ph type="body" sz="quarter" idx="10" hasCustomPrompt="1"/>
          </p:nvPr>
        </p:nvSpPr>
        <p:spPr>
          <a:xfrm>
            <a:off x="506413" y="6519863"/>
            <a:ext cx="8220144" cy="338137"/>
          </a:xfrm>
        </p:spPr>
        <p:txBody>
          <a:bodyPr anchor="ctr">
            <a:noAutofit/>
          </a:bodyPr>
          <a:lstStyle>
            <a:lvl1pPr marL="0" indent="0">
              <a:buNone/>
              <a:defRPr sz="900" b="0">
                <a:solidFill>
                  <a:schemeClr val="bg1"/>
                </a:solidFill>
                <a:latin typeface="Open Sans Light" pitchFamily="2" charset="0"/>
                <a:ea typeface="Open Sans Light" pitchFamily="2" charset="0"/>
                <a:cs typeface="Open Sans Light" pitchFamily="2" charset="0"/>
              </a:defRPr>
            </a:lvl1pPr>
            <a:lvl2pPr>
              <a:defRPr sz="900">
                <a:solidFill>
                  <a:srgbClr val="003E7D"/>
                </a:solidFill>
                <a:latin typeface="Open Sans Light" pitchFamily="2" charset="0"/>
                <a:ea typeface="Open Sans Light" pitchFamily="2" charset="0"/>
                <a:cs typeface="Open Sans Light" pitchFamily="2" charset="0"/>
              </a:defRPr>
            </a:lvl2pPr>
            <a:lvl3pPr>
              <a:defRPr sz="900">
                <a:solidFill>
                  <a:srgbClr val="003E7D"/>
                </a:solidFill>
                <a:latin typeface="Open Sans Light" pitchFamily="2" charset="0"/>
                <a:ea typeface="Open Sans Light" pitchFamily="2" charset="0"/>
                <a:cs typeface="Open Sans Light" pitchFamily="2" charset="0"/>
              </a:defRPr>
            </a:lvl3pPr>
            <a:lvl4pPr>
              <a:defRPr sz="900">
                <a:solidFill>
                  <a:srgbClr val="003E7D"/>
                </a:solidFill>
                <a:latin typeface="Open Sans Light" pitchFamily="2" charset="0"/>
                <a:ea typeface="Open Sans Light" pitchFamily="2" charset="0"/>
                <a:cs typeface="Open Sans Light" pitchFamily="2" charset="0"/>
              </a:defRPr>
            </a:lvl4pPr>
            <a:lvl5pPr>
              <a:defRPr sz="900">
                <a:solidFill>
                  <a:srgbClr val="003E7D"/>
                </a:solidFill>
                <a:latin typeface="Open Sans Light" pitchFamily="2" charset="0"/>
                <a:ea typeface="Open Sans Light" pitchFamily="2" charset="0"/>
                <a:cs typeface="Open Sans Light" pitchFamily="2" charset="0"/>
              </a:defRPr>
            </a:lvl5pPr>
          </a:lstStyle>
          <a:p>
            <a:pPr lvl="0"/>
            <a:r>
              <a:rPr lang="en-US" dirty="0"/>
              <a:t>MARQUETTE UNIVERSITY | College/University Name</a:t>
            </a:r>
          </a:p>
        </p:txBody>
      </p:sp>
    </p:spTree>
    <p:extLst>
      <p:ext uri="{BB962C8B-B14F-4D97-AF65-F5344CB8AC3E}">
        <p14:creationId xmlns:p14="http://schemas.microsoft.com/office/powerpoint/2010/main" val="297129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Gold Corn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C223DC-A96A-6C33-56D3-1356C201D60F}"/>
              </a:ext>
            </a:extLst>
          </p:cNvPr>
          <p:cNvSpPr/>
          <p:nvPr userDrawn="1"/>
        </p:nvSpPr>
        <p:spPr>
          <a:xfrm>
            <a:off x="0" y="6528110"/>
            <a:ext cx="9711559" cy="342144"/>
          </a:xfrm>
          <a:prstGeom prst="rect">
            <a:avLst/>
          </a:prstGeom>
          <a:solidFill>
            <a:srgbClr val="013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ED9240-E73A-9A45-06ED-E4C55D7243CE}"/>
              </a:ext>
            </a:extLst>
          </p:cNvPr>
          <p:cNvSpPr/>
          <p:nvPr userDrawn="1"/>
        </p:nvSpPr>
        <p:spPr>
          <a:xfrm>
            <a:off x="9711559" y="4377559"/>
            <a:ext cx="2480441" cy="2480441"/>
          </a:xfrm>
          <a:prstGeom prst="rect">
            <a:avLst/>
          </a:prstGeom>
          <a:solidFill>
            <a:srgbClr val="FFC6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BCF253B-643B-C975-B74D-F9B6D81DD650}"/>
              </a:ext>
            </a:extLst>
          </p:cNvPr>
          <p:cNvSpPr/>
          <p:nvPr userDrawn="1"/>
        </p:nvSpPr>
        <p:spPr>
          <a:xfrm>
            <a:off x="-1" y="0"/>
            <a:ext cx="11855879" cy="6515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809ECA1-A6AD-6ACA-508D-278D2315BCDB}"/>
              </a:ext>
            </a:extLst>
          </p:cNvPr>
          <p:cNvCxnSpPr>
            <a:cxnSpLocks/>
          </p:cNvCxnSpPr>
          <p:nvPr userDrawn="1"/>
        </p:nvCxnSpPr>
        <p:spPr>
          <a:xfrm>
            <a:off x="11868590" y="0"/>
            <a:ext cx="0" cy="4377559"/>
          </a:xfrm>
          <a:prstGeom prst="line">
            <a:avLst/>
          </a:prstGeom>
          <a:ln w="19050">
            <a:solidFill>
              <a:srgbClr val="013E7D"/>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6276BAB-9802-F2B2-3F0D-3A9A781EB3BF}"/>
              </a:ext>
            </a:extLst>
          </p:cNvPr>
          <p:cNvSpPr>
            <a:spLocks noGrp="1"/>
          </p:cNvSpPr>
          <p:nvPr>
            <p:ph type="title"/>
          </p:nvPr>
        </p:nvSpPr>
        <p:spPr>
          <a:xfrm>
            <a:off x="838200" y="613600"/>
            <a:ext cx="10515600" cy="1325563"/>
          </a:xfrm>
        </p:spPr>
        <p:txBody>
          <a:bodyPr/>
          <a:lstStyle>
            <a:lvl1pPr>
              <a:defRPr b="0" i="0">
                <a:latin typeface="Open Sans SemiBold" pitchFamily="2" charset="0"/>
                <a:ea typeface="Open Sans SemiBold" pitchFamily="2" charset="0"/>
                <a:cs typeface="Open Sans SemiBold"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C060C23-FF00-2277-57A6-44D99894D972}"/>
              </a:ext>
            </a:extLst>
          </p:cNvPr>
          <p:cNvSpPr>
            <a:spLocks noGrp="1"/>
          </p:cNvSpPr>
          <p:nvPr>
            <p:ph idx="1"/>
          </p:nvPr>
        </p:nvSpPr>
        <p:spPr>
          <a:xfrm>
            <a:off x="838200" y="2074100"/>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8">
            <a:extLst>
              <a:ext uri="{FF2B5EF4-FFF2-40B4-BE49-F238E27FC236}">
                <a16:creationId xmlns:a16="http://schemas.microsoft.com/office/drawing/2014/main" id="{8D3F9747-8CA0-05C1-A807-C391EE99E106}"/>
              </a:ext>
            </a:extLst>
          </p:cNvPr>
          <p:cNvSpPr>
            <a:spLocks noGrp="1"/>
          </p:cNvSpPr>
          <p:nvPr>
            <p:ph type="body" sz="quarter" idx="10" hasCustomPrompt="1"/>
          </p:nvPr>
        </p:nvSpPr>
        <p:spPr>
          <a:xfrm>
            <a:off x="506413" y="6519863"/>
            <a:ext cx="8220144" cy="338137"/>
          </a:xfrm>
        </p:spPr>
        <p:txBody>
          <a:bodyPr anchor="ctr">
            <a:noAutofit/>
          </a:bodyPr>
          <a:lstStyle>
            <a:lvl1pPr marL="0" indent="0">
              <a:buNone/>
              <a:defRPr sz="900" b="0">
                <a:solidFill>
                  <a:schemeClr val="bg1"/>
                </a:solidFill>
                <a:latin typeface="Open Sans Light" pitchFamily="2" charset="0"/>
                <a:ea typeface="Open Sans Light" pitchFamily="2" charset="0"/>
                <a:cs typeface="Open Sans Light" pitchFamily="2" charset="0"/>
              </a:defRPr>
            </a:lvl1pPr>
            <a:lvl2pPr>
              <a:defRPr sz="900">
                <a:solidFill>
                  <a:srgbClr val="003E7D"/>
                </a:solidFill>
                <a:latin typeface="Open Sans Light" pitchFamily="2" charset="0"/>
                <a:ea typeface="Open Sans Light" pitchFamily="2" charset="0"/>
                <a:cs typeface="Open Sans Light" pitchFamily="2" charset="0"/>
              </a:defRPr>
            </a:lvl2pPr>
            <a:lvl3pPr>
              <a:defRPr sz="900">
                <a:solidFill>
                  <a:srgbClr val="003E7D"/>
                </a:solidFill>
                <a:latin typeface="Open Sans Light" pitchFamily="2" charset="0"/>
                <a:ea typeface="Open Sans Light" pitchFamily="2" charset="0"/>
                <a:cs typeface="Open Sans Light" pitchFamily="2" charset="0"/>
              </a:defRPr>
            </a:lvl3pPr>
            <a:lvl4pPr>
              <a:defRPr sz="900">
                <a:solidFill>
                  <a:srgbClr val="003E7D"/>
                </a:solidFill>
                <a:latin typeface="Open Sans Light" pitchFamily="2" charset="0"/>
                <a:ea typeface="Open Sans Light" pitchFamily="2" charset="0"/>
                <a:cs typeface="Open Sans Light" pitchFamily="2" charset="0"/>
              </a:defRPr>
            </a:lvl4pPr>
            <a:lvl5pPr>
              <a:defRPr sz="900">
                <a:solidFill>
                  <a:srgbClr val="003E7D"/>
                </a:solidFill>
                <a:latin typeface="Open Sans Light" pitchFamily="2" charset="0"/>
                <a:ea typeface="Open Sans Light" pitchFamily="2" charset="0"/>
                <a:cs typeface="Open Sans Light" pitchFamily="2" charset="0"/>
              </a:defRPr>
            </a:lvl5pPr>
          </a:lstStyle>
          <a:p>
            <a:pPr lvl="0"/>
            <a:r>
              <a:rPr lang="en-US" dirty="0"/>
              <a:t>MARQUETTE UNIVERSITY | College/University Name</a:t>
            </a:r>
          </a:p>
        </p:txBody>
      </p:sp>
    </p:spTree>
    <p:extLst>
      <p:ext uri="{BB962C8B-B14F-4D97-AF65-F5344CB8AC3E}">
        <p14:creationId xmlns:p14="http://schemas.microsoft.com/office/powerpoint/2010/main" val="3741847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143D124-47F3-DABB-A651-3675F9ECDF1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A5C8D44-90F1-E6BE-3670-CD745A52151D}"/>
              </a:ext>
            </a:extLst>
          </p:cNvPr>
          <p:cNvSpPr/>
          <p:nvPr userDrawn="1"/>
        </p:nvSpPr>
        <p:spPr>
          <a:xfrm>
            <a:off x="9711559" y="4377559"/>
            <a:ext cx="2480441" cy="2480441"/>
          </a:xfrm>
          <a:prstGeom prst="rect">
            <a:avLst/>
          </a:prstGeom>
          <a:solidFill>
            <a:srgbClr val="FFC6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B32E67-1881-7A48-74B0-CC3697848531}"/>
              </a:ext>
            </a:extLst>
          </p:cNvPr>
          <p:cNvSpPr/>
          <p:nvPr userDrawn="1"/>
        </p:nvSpPr>
        <p:spPr>
          <a:xfrm>
            <a:off x="0" y="0"/>
            <a:ext cx="11834648" cy="6505903"/>
          </a:xfrm>
          <a:prstGeom prst="rect">
            <a:avLst/>
          </a:prstGeom>
          <a:solidFill>
            <a:srgbClr val="013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61ABEDFB-5D06-03CB-3152-DF00AB1180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879D7D-6A19-4797-D2EC-7330F61FC4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0C67C-F563-E6B6-DCDB-EABCB5F67B77}"/>
              </a:ext>
            </a:extLst>
          </p:cNvPr>
          <p:cNvSpPr>
            <a:spLocks noGrp="1"/>
          </p:cNvSpPr>
          <p:nvPr>
            <p:ph type="dt" sz="half" idx="2"/>
          </p:nvPr>
        </p:nvSpPr>
        <p:spPr>
          <a:xfrm>
            <a:off x="744921" y="65127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C963A-31D9-DE4C-8182-D843E058B6F7}" type="datetime1">
              <a:rPr lang="en-US" smtClean="0"/>
              <a:t>10/9/23</a:t>
            </a:fld>
            <a:endParaRPr lang="en-US" dirty="0"/>
          </a:p>
        </p:txBody>
      </p:sp>
      <p:sp>
        <p:nvSpPr>
          <p:cNvPr id="5" name="Footer Placeholder 4">
            <a:extLst>
              <a:ext uri="{FF2B5EF4-FFF2-40B4-BE49-F238E27FC236}">
                <a16:creationId xmlns:a16="http://schemas.microsoft.com/office/drawing/2014/main" id="{0B7B1EE9-219C-172C-9D7A-CF5D4F70C1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9C61BD-2600-96CB-8427-92A9E598E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0A9CF-F44F-884B-8167-779B09B8596C}" type="slidenum">
              <a:rPr lang="en-US" smtClean="0"/>
              <a:t>‹#›</a:t>
            </a:fld>
            <a:endParaRPr lang="en-US"/>
          </a:p>
        </p:txBody>
      </p:sp>
    </p:spTree>
    <p:extLst>
      <p:ext uri="{BB962C8B-B14F-4D97-AF65-F5344CB8AC3E}">
        <p14:creationId xmlns:p14="http://schemas.microsoft.com/office/powerpoint/2010/main" val="424643561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62" r:id="rId5"/>
    <p:sldLayoutId id="2147483663" r:id="rId6"/>
    <p:sldLayoutId id="2147483715" r:id="rId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1021BA-C776-739D-BE66-20542847AB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4814584-A6E7-C4BD-A095-2D00281AC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4BC019A4-C52A-5E26-CFFC-B8960D25AAE1}"/>
              </a:ext>
            </a:extLst>
          </p:cNvPr>
          <p:cNvSpPr/>
          <p:nvPr userDrawn="1"/>
        </p:nvSpPr>
        <p:spPr>
          <a:xfrm>
            <a:off x="0" y="6515857"/>
            <a:ext cx="12192000" cy="342144"/>
          </a:xfrm>
          <a:prstGeom prst="rect">
            <a:avLst/>
          </a:prstGeom>
          <a:solidFill>
            <a:srgbClr val="013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9468226"/>
      </p:ext>
    </p:extLst>
  </p:cSld>
  <p:clrMap bg1="lt1" tx1="dk1" bg2="lt2" tx2="dk2" accent1="accent1" accent2="accent2" accent3="accent3" accent4="accent4" accent5="accent5" accent6="accent6" hlink="hlink" folHlink="folHlink"/>
  <p:sldLayoutIdLst>
    <p:sldLayoutId id="2147483680" r:id="rId1"/>
    <p:sldLayoutId id="2147483690" r:id="rId2"/>
    <p:sldLayoutId id="2147483691" r:id="rId3"/>
    <p:sldLayoutId id="2147483692" r:id="rId4"/>
    <p:sldLayoutId id="2147483717" r:id="rId5"/>
    <p:sldLayoutId id="2147483718" r:id="rId6"/>
  </p:sldLayoutIdLst>
  <p:hf sldNum="0" hdr="0" dt="0"/>
  <p:txStyles>
    <p:titleStyle>
      <a:lvl1pPr algn="l" defTabSz="914400" rtl="0" eaLnBrk="1" latinLnBrk="0" hangingPunct="1">
        <a:lnSpc>
          <a:spcPct val="90000"/>
        </a:lnSpc>
        <a:spcBef>
          <a:spcPct val="0"/>
        </a:spcBef>
        <a:buNone/>
        <a:defRPr sz="4000" b="0" i="0" kern="1200">
          <a:solidFill>
            <a:srgbClr val="003E7D"/>
          </a:solidFill>
          <a:latin typeface="Open Sans SemiBold" pitchFamily="2" charset="0"/>
          <a:ea typeface="Open Sans SemiBold" pitchFamily="2" charset="0"/>
          <a:cs typeface="Open Sans SemiBold" pitchFamily="2" charset="0"/>
        </a:defRPr>
      </a:lvl1pPr>
    </p:titleStyle>
    <p:bodyStyle>
      <a:lvl1pPr marL="0" indent="0" algn="l" defTabSz="914400" rtl="0" eaLnBrk="1" latinLnBrk="0" hangingPunct="1">
        <a:lnSpc>
          <a:spcPct val="90000"/>
        </a:lnSpc>
        <a:spcBef>
          <a:spcPts val="1000"/>
        </a:spcBef>
        <a:buClr>
          <a:srgbClr val="003E7D"/>
        </a:buClr>
        <a:buFont typeface="Wingdings" pitchFamily="2" charset="2"/>
        <a:buNone/>
        <a:defRPr sz="2800" kern="1200">
          <a:solidFill>
            <a:schemeClr val="tx1"/>
          </a:solidFill>
          <a:latin typeface="Open Sans Light" pitchFamily="2" charset="0"/>
          <a:ea typeface="Open Sans Light" pitchFamily="2" charset="0"/>
          <a:cs typeface="Open Sans Light" pitchFamily="2" charset="0"/>
        </a:defRPr>
      </a:lvl1pPr>
      <a:lvl2pPr marL="685800" indent="-228600" algn="l" defTabSz="914400" rtl="0" eaLnBrk="1" latinLnBrk="0" hangingPunct="1">
        <a:lnSpc>
          <a:spcPct val="90000"/>
        </a:lnSpc>
        <a:spcBef>
          <a:spcPts val="500"/>
        </a:spcBef>
        <a:buClr>
          <a:srgbClr val="003E7D"/>
        </a:buClr>
        <a:buFont typeface="Wingdings" pitchFamily="2" charset="2"/>
        <a:buChar char="§"/>
        <a:defRPr sz="2400" kern="1200">
          <a:solidFill>
            <a:schemeClr val="tx1"/>
          </a:solidFill>
          <a:latin typeface="Open Sans Light" pitchFamily="2" charset="0"/>
          <a:ea typeface="Open Sans Light" pitchFamily="2" charset="0"/>
          <a:cs typeface="Open Sans Light" pitchFamily="2" charset="0"/>
        </a:defRPr>
      </a:lvl2pPr>
      <a:lvl3pPr marL="1143000" indent="-228600" algn="l" defTabSz="914400" rtl="0" eaLnBrk="1" latinLnBrk="0" hangingPunct="1">
        <a:lnSpc>
          <a:spcPct val="90000"/>
        </a:lnSpc>
        <a:spcBef>
          <a:spcPts val="500"/>
        </a:spcBef>
        <a:buClr>
          <a:srgbClr val="003E7D"/>
        </a:buClr>
        <a:buFont typeface="Wingdings" pitchFamily="2" charset="2"/>
        <a:buChar char="§"/>
        <a:defRPr sz="2000" kern="1200">
          <a:solidFill>
            <a:schemeClr val="tx1"/>
          </a:solidFill>
          <a:latin typeface="Open Sans Light" pitchFamily="2" charset="0"/>
          <a:ea typeface="Open Sans Light" pitchFamily="2" charset="0"/>
          <a:cs typeface="Open Sans Light" pitchFamily="2" charset="0"/>
        </a:defRPr>
      </a:lvl3pPr>
      <a:lvl4pPr marL="1600200" indent="-228600" algn="l" defTabSz="914400" rtl="0" eaLnBrk="1" latinLnBrk="0" hangingPunct="1">
        <a:lnSpc>
          <a:spcPct val="90000"/>
        </a:lnSpc>
        <a:spcBef>
          <a:spcPts val="500"/>
        </a:spcBef>
        <a:buClr>
          <a:srgbClr val="003E7D"/>
        </a:buClr>
        <a:buFont typeface="Wingdings" pitchFamily="2" charset="2"/>
        <a:buChar char="§"/>
        <a:defRPr sz="1800" kern="1200">
          <a:solidFill>
            <a:schemeClr val="tx1"/>
          </a:solidFill>
          <a:latin typeface="Open Sans Light" pitchFamily="2" charset="0"/>
          <a:ea typeface="Open Sans Light" pitchFamily="2" charset="0"/>
          <a:cs typeface="Open Sans Light" pitchFamily="2" charset="0"/>
        </a:defRPr>
      </a:lvl4pPr>
      <a:lvl5pPr marL="2057400" indent="-228600" algn="l" defTabSz="914400" rtl="0" eaLnBrk="1" latinLnBrk="0" hangingPunct="1">
        <a:lnSpc>
          <a:spcPct val="90000"/>
        </a:lnSpc>
        <a:spcBef>
          <a:spcPts val="500"/>
        </a:spcBef>
        <a:buClr>
          <a:srgbClr val="003E7D"/>
        </a:buClr>
        <a:buFont typeface="Wingdings" pitchFamily="2" charset="2"/>
        <a:buChar char="§"/>
        <a:defRPr sz="1800" kern="1200">
          <a:solidFill>
            <a:schemeClr val="tx1"/>
          </a:solidFill>
          <a:latin typeface="Open Sans Light" pitchFamily="2" charset="0"/>
          <a:ea typeface="Open Sans Light" pitchFamily="2" charset="0"/>
          <a:cs typeface="Open Sans Light"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6576B1C-2B91-F70B-BF99-6C757656F54F}"/>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C733EB-4610-8C64-66CF-59222746FB3D}"/>
              </a:ext>
            </a:extLst>
          </p:cNvPr>
          <p:cNvSpPr/>
          <p:nvPr userDrawn="1"/>
        </p:nvSpPr>
        <p:spPr>
          <a:xfrm>
            <a:off x="0" y="4377559"/>
            <a:ext cx="9711559" cy="2480441"/>
          </a:xfrm>
          <a:prstGeom prst="rect">
            <a:avLst/>
          </a:prstGeom>
          <a:solidFill>
            <a:srgbClr val="013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43D1E1-1312-519A-C23A-8CB734523ACA}"/>
              </a:ext>
            </a:extLst>
          </p:cNvPr>
          <p:cNvSpPr/>
          <p:nvPr userDrawn="1"/>
        </p:nvSpPr>
        <p:spPr>
          <a:xfrm>
            <a:off x="9711559" y="4377559"/>
            <a:ext cx="2480441" cy="2480441"/>
          </a:xfrm>
          <a:prstGeom prst="rect">
            <a:avLst/>
          </a:prstGeom>
          <a:solidFill>
            <a:srgbClr val="FFC6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E580501-993F-CC1B-50DC-932143D1D521}"/>
              </a:ext>
            </a:extLst>
          </p:cNvPr>
          <p:cNvSpPr/>
          <p:nvPr userDrawn="1"/>
        </p:nvSpPr>
        <p:spPr>
          <a:xfrm>
            <a:off x="0" y="0"/>
            <a:ext cx="11832609" cy="649570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017796"/>
      </p:ext>
    </p:extLst>
  </p:cSld>
  <p:clrMap bg1="lt1" tx1="dk1" bg2="lt2" tx2="dk2" accent1="accent1" accent2="accent2" accent3="accent3" accent4="accent4" accent5="accent5" accent6="accent6" hlink="hlink" folHlink="folHlink"/>
  <p:sldLayoutIdLst>
    <p:sldLayoutId id="2147483713"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E67981-5B9A-708A-4684-E094CD14AC33}"/>
              </a:ext>
            </a:extLst>
          </p:cNvPr>
          <p:cNvSpPr/>
          <p:nvPr userDrawn="1"/>
        </p:nvSpPr>
        <p:spPr>
          <a:xfrm>
            <a:off x="3" y="0"/>
            <a:ext cx="1219199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DA448F-BDBB-60BB-0891-A7EF54838921}"/>
              </a:ext>
            </a:extLst>
          </p:cNvPr>
          <p:cNvSpPr/>
          <p:nvPr userDrawn="1"/>
        </p:nvSpPr>
        <p:spPr>
          <a:xfrm>
            <a:off x="0" y="0"/>
            <a:ext cx="1842448" cy="1842448"/>
          </a:xfrm>
          <a:prstGeom prst="rect">
            <a:avLst/>
          </a:prstGeom>
          <a:solidFill>
            <a:srgbClr val="013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D0AAC5-4A2C-A0D3-6138-3439A953E5CA}"/>
              </a:ext>
            </a:extLst>
          </p:cNvPr>
          <p:cNvSpPr/>
          <p:nvPr userDrawn="1"/>
        </p:nvSpPr>
        <p:spPr>
          <a:xfrm>
            <a:off x="9711559" y="4377559"/>
            <a:ext cx="2480441" cy="2480441"/>
          </a:xfrm>
          <a:prstGeom prst="rect">
            <a:avLst/>
          </a:prstGeom>
          <a:solidFill>
            <a:srgbClr val="FFC6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tree, sky, outdoor, building&#10;&#10;Description automatically generated">
            <a:extLst>
              <a:ext uri="{FF2B5EF4-FFF2-40B4-BE49-F238E27FC236}">
                <a16:creationId xmlns:a16="http://schemas.microsoft.com/office/drawing/2014/main" id="{E44AE7B8-4803-92A3-CD69-122E354458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37429" y="367153"/>
            <a:ext cx="11507016" cy="6129181"/>
          </a:xfrm>
          <a:prstGeom prst="rect">
            <a:avLst/>
          </a:prstGeom>
        </p:spPr>
      </p:pic>
      <p:sp>
        <p:nvSpPr>
          <p:cNvPr id="2" name="Rectangle 1">
            <a:extLst>
              <a:ext uri="{FF2B5EF4-FFF2-40B4-BE49-F238E27FC236}">
                <a16:creationId xmlns:a16="http://schemas.microsoft.com/office/drawing/2014/main" id="{6F0DA914-4F4A-8E2B-D411-5BAF0E149794}"/>
              </a:ext>
            </a:extLst>
          </p:cNvPr>
          <p:cNvSpPr/>
          <p:nvPr userDrawn="1"/>
        </p:nvSpPr>
        <p:spPr>
          <a:xfrm>
            <a:off x="337429" y="367153"/>
            <a:ext cx="11507016" cy="61291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450017"/>
      </p:ext>
    </p:extLst>
  </p:cSld>
  <p:clrMap bg1="lt1" tx1="dk1" bg2="lt2" tx2="dk2" accent1="accent1" accent2="accent2" accent3="accent3" accent4="accent4" accent5="accent5" accent6="accent6" hlink="hlink" folHlink="folHlink"/>
  <p:sldLayoutIdLst>
    <p:sldLayoutId id="2147483714"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56ED-F3D5-58D7-6E21-AE1FF34F3581}"/>
              </a:ext>
            </a:extLst>
          </p:cNvPr>
          <p:cNvSpPr>
            <a:spLocks noGrp="1"/>
          </p:cNvSpPr>
          <p:nvPr>
            <p:ph type="ctrTitle"/>
          </p:nvPr>
        </p:nvSpPr>
        <p:spPr/>
        <p:txBody>
          <a:bodyPr/>
          <a:lstStyle/>
          <a:p>
            <a:r>
              <a:rPr lang="en-US" dirty="0"/>
              <a:t>Interpretable Intercept</a:t>
            </a:r>
          </a:p>
        </p:txBody>
      </p:sp>
      <p:sp>
        <p:nvSpPr>
          <p:cNvPr id="3" name="Subtitle 2">
            <a:extLst>
              <a:ext uri="{FF2B5EF4-FFF2-40B4-BE49-F238E27FC236}">
                <a16:creationId xmlns:a16="http://schemas.microsoft.com/office/drawing/2014/main" id="{1A5A0B6F-8B9B-B4B7-F468-13BAEE569420}"/>
              </a:ext>
            </a:extLst>
          </p:cNvPr>
          <p:cNvSpPr>
            <a:spLocks noGrp="1"/>
          </p:cNvSpPr>
          <p:nvPr>
            <p:ph type="subTitle" idx="1"/>
          </p:nvPr>
        </p:nvSpPr>
        <p:spPr/>
        <p:txBody>
          <a:bodyPr/>
          <a:lstStyle/>
          <a:p>
            <a:r>
              <a:rPr lang="en-US" dirty="0"/>
              <a:t>How to understand what the intercept means </a:t>
            </a:r>
          </a:p>
          <a:p>
            <a:r>
              <a:rPr lang="en-US" dirty="0"/>
              <a:t>when the regression represents predictors that don’t make sense at 0.</a:t>
            </a:r>
          </a:p>
        </p:txBody>
      </p:sp>
    </p:spTree>
    <p:extLst>
      <p:ext uri="{BB962C8B-B14F-4D97-AF65-F5344CB8AC3E}">
        <p14:creationId xmlns:p14="http://schemas.microsoft.com/office/powerpoint/2010/main" val="35836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92EC26F-9ED7-1436-DCDA-92BCAC211153}"/>
                  </a:ext>
                </a:extLst>
              </p:cNvPr>
              <p:cNvSpPr>
                <a:spLocks noGrp="1"/>
              </p:cNvSpPr>
              <p:nvPr>
                <p:ph type="title"/>
              </p:nvPr>
            </p:nvSpPr>
            <p:spPr>
              <a:xfrm>
                <a:off x="506413" y="0"/>
                <a:ext cx="10515600" cy="1325563"/>
              </a:xfrm>
            </p:spPr>
            <p:txBody>
              <a:bodyPr/>
              <a:lstStyle/>
              <a:p>
                <a:r>
                  <a:rPr lang="en-US" dirty="0"/>
                  <a:t>Part 1: Rewrite the SLR to include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0</m:t>
                        </m:r>
                      </m:sub>
                    </m:sSub>
                  </m:oMath>
                </a14:m>
                <a:endParaRPr lang="en-US" dirty="0"/>
              </a:p>
            </p:txBody>
          </p:sp>
        </mc:Choice>
        <mc:Fallback xmlns="">
          <p:sp>
            <p:nvSpPr>
              <p:cNvPr id="2" name="Title 1">
                <a:extLst>
                  <a:ext uri="{FF2B5EF4-FFF2-40B4-BE49-F238E27FC236}">
                    <a16:creationId xmlns:a16="http://schemas.microsoft.com/office/drawing/2014/main" id="{D92EC26F-9ED7-1436-DCDA-92BCAC211153}"/>
                  </a:ext>
                </a:extLst>
              </p:cNvPr>
              <p:cNvSpPr>
                <a:spLocks noGrp="1" noRot="1" noChangeAspect="1" noMove="1" noResize="1" noEditPoints="1" noAdjustHandles="1" noChangeArrowheads="1" noChangeShapeType="1" noTextEdit="1"/>
              </p:cNvSpPr>
              <p:nvPr>
                <p:ph type="title"/>
              </p:nvPr>
            </p:nvSpPr>
            <p:spPr>
              <a:xfrm>
                <a:off x="506413" y="0"/>
                <a:ext cx="10515600" cy="1325563"/>
              </a:xfrm>
              <a:blipFill>
                <a:blip r:embed="rId3"/>
                <a:stretch>
                  <a:fillRect l="-19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C7B51A-6951-C7A3-643C-D61326D3B0E2}"/>
                  </a:ext>
                </a:extLst>
              </p:cNvPr>
              <p:cNvSpPr>
                <a:spLocks noGrp="1"/>
              </p:cNvSpPr>
              <p:nvPr>
                <p:ph idx="1"/>
              </p:nvPr>
            </p:nvSpPr>
            <p:spPr>
              <a:xfrm>
                <a:off x="685800" y="1422627"/>
                <a:ext cx="10515600" cy="4669600"/>
              </a:xfrm>
            </p:spPr>
            <p:txBody>
              <a:bodyPr>
                <a:normAutofit/>
              </a:bodyPr>
              <a:lstStyle/>
              <a:p>
                <a:pPr algn="ctr"/>
                <a:r>
                  <a:rPr lang="en-US" dirty="0"/>
                  <a:t>Start off with the </a:t>
                </a:r>
                <a:r>
                  <a:rPr lang="en-US" i="1" dirty="0"/>
                  <a:t>linear regression function</a:t>
                </a:r>
                <a:r>
                  <a:rPr lang="en-US" dirty="0"/>
                  <a:t>:</a:t>
                </a:r>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𝑖</m:t>
                        </m:r>
                      </m:sub>
                    </m:sSub>
                  </m:oMath>
                </a14:m>
                <a:r>
                  <a:rPr lang="en-US" dirty="0"/>
                  <a:t> </a:t>
                </a:r>
              </a:p>
              <a:p>
                <a:endParaRPr lang="en-US" dirty="0"/>
              </a:p>
              <a:p>
                <a:pPr algn="ctr"/>
                <a:r>
                  <a:rPr lang="en-US" dirty="0"/>
                  <a:t>Now assume there is a variable,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0</m:t>
                        </m:r>
                      </m:sub>
                    </m:sSub>
                  </m:oMath>
                </a14:m>
                <a:r>
                  <a:rPr lang="en-US" dirty="0"/>
                  <a:t> such that</a:t>
                </a:r>
              </a:p>
              <a:p>
                <a:pPr algn="ct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endParaRPr lang="en-US" dirty="0"/>
              </a:p>
              <a:p>
                <a:pPr algn="ctr"/>
                <a:r>
                  <a:rPr lang="en-US" dirty="0"/>
                  <a:t>To replace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0</m:t>
                        </m:r>
                      </m:sub>
                    </m:sSub>
                  </m:oMath>
                </a14:m>
                <a:r>
                  <a:rPr lang="en-US" dirty="0"/>
                  <a:t> in the SLR, we would need to subtract…</a:t>
                </a:r>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𝑖</m:t>
                        </m:r>
                      </m:sub>
                    </m:sSub>
                  </m:oMath>
                </a14:m>
                <a:r>
                  <a:rPr lang="en-US" dirty="0"/>
                  <a:t> </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0 </m:t>
                          </m:r>
                        </m:sub>
                      </m:sSub>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dirty="0"/>
              </a:p>
            </p:txBody>
          </p:sp>
        </mc:Choice>
        <mc:Fallback xmlns="">
          <p:sp>
            <p:nvSpPr>
              <p:cNvPr id="3" name="Content Placeholder 2">
                <a:extLst>
                  <a:ext uri="{FF2B5EF4-FFF2-40B4-BE49-F238E27FC236}">
                    <a16:creationId xmlns:a16="http://schemas.microsoft.com/office/drawing/2014/main" id="{C4C7B51A-6951-C7A3-643C-D61326D3B0E2}"/>
                  </a:ext>
                </a:extLst>
              </p:cNvPr>
              <p:cNvSpPr>
                <a:spLocks noGrp="1" noRot="1" noChangeAspect="1" noMove="1" noResize="1" noEditPoints="1" noAdjustHandles="1" noChangeArrowheads="1" noChangeShapeType="1" noTextEdit="1"/>
              </p:cNvSpPr>
              <p:nvPr>
                <p:ph idx="1"/>
              </p:nvPr>
            </p:nvSpPr>
            <p:spPr>
              <a:xfrm>
                <a:off x="685800" y="1422627"/>
                <a:ext cx="10515600" cy="4669600"/>
              </a:xfrm>
              <a:blipFill>
                <a:blip r:embed="rId4"/>
                <a:stretch>
                  <a:fillRect t="-216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94D9F3C-5FF1-8384-EC16-188332EDE74D}"/>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A615664A-57DF-8D32-4BD9-D8E0046E9E24}"/>
              </a:ext>
            </a:extLst>
          </p:cNvPr>
          <p:cNvSpPr/>
          <p:nvPr/>
        </p:nvSpPr>
        <p:spPr>
          <a:xfrm>
            <a:off x="3835400" y="5279427"/>
            <a:ext cx="4191000" cy="647700"/>
          </a:xfrm>
          <a:prstGeom prst="rect">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210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F3FCDC2-CE4D-63DE-80B1-9340116EFC9D}"/>
                  </a:ext>
                </a:extLst>
              </p:cNvPr>
              <p:cNvSpPr>
                <a:spLocks noGrp="1"/>
              </p:cNvSpPr>
              <p:nvPr>
                <p:ph type="title"/>
              </p:nvPr>
            </p:nvSpPr>
            <p:spPr>
              <a:xfrm>
                <a:off x="838200" y="273117"/>
                <a:ext cx="10515600" cy="1325563"/>
              </a:xfrm>
            </p:spPr>
            <p:txBody>
              <a:bodyPr/>
              <a:lstStyle/>
              <a:p>
                <a:r>
                  <a:rPr lang="en-US" dirty="0"/>
                  <a:t>Part 2: Show that sampled fitted line can be rewritten to include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dirty="0"/>
              </a:p>
            </p:txBody>
          </p:sp>
        </mc:Choice>
        <mc:Fallback xmlns="">
          <p:sp>
            <p:nvSpPr>
              <p:cNvPr id="2" name="Title 1">
                <a:extLst>
                  <a:ext uri="{FF2B5EF4-FFF2-40B4-BE49-F238E27FC236}">
                    <a16:creationId xmlns:a16="http://schemas.microsoft.com/office/drawing/2014/main" id="{6F3FCDC2-CE4D-63DE-80B1-9340116EFC9D}"/>
                  </a:ext>
                </a:extLst>
              </p:cNvPr>
              <p:cNvSpPr>
                <a:spLocks noGrp="1" noRot="1" noChangeAspect="1" noMove="1" noResize="1" noEditPoints="1" noAdjustHandles="1" noChangeArrowheads="1" noChangeShapeType="1" noTextEdit="1"/>
              </p:cNvSpPr>
              <p:nvPr>
                <p:ph type="title"/>
              </p:nvPr>
            </p:nvSpPr>
            <p:spPr>
              <a:xfrm>
                <a:off x="838200" y="273117"/>
                <a:ext cx="10515600" cy="1325563"/>
              </a:xfrm>
              <a:blipFill>
                <a:blip r:embed="rId3"/>
                <a:stretch>
                  <a:fillRect l="-2171" t="-7619"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DDC69E-7027-315E-F527-34ADE2049F89}"/>
                  </a:ext>
                </a:extLst>
              </p:cNvPr>
              <p:cNvSpPr>
                <a:spLocks noGrp="1"/>
              </p:cNvSpPr>
              <p:nvPr>
                <p:ph idx="1"/>
              </p:nvPr>
            </p:nvSpPr>
            <p:spPr>
              <a:xfrm>
                <a:off x="1701037" y="2272206"/>
                <a:ext cx="8220144" cy="3914614"/>
              </a:xfrm>
            </p:spPr>
            <p:txBody>
              <a:bodyPr>
                <a:normAutofit/>
              </a:bodyPr>
              <a:lstStyle/>
              <a:p>
                <a:pPr algn="ctr"/>
                <a:r>
                  <a:rPr lang="en-US" sz="3200" dirty="0"/>
                  <a:t>Start off with the </a:t>
                </a:r>
                <a:r>
                  <a:rPr lang="en-US" sz="3200" i="1" dirty="0"/>
                  <a:t>sampled fitted line:</a:t>
                </a:r>
                <a:endParaRPr lang="en-US" sz="3000" dirty="0"/>
              </a:p>
              <a:p>
                <a:pPr algn="ct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i="1" dirty="0">
                    <a:latin typeface="Cambria Math" panose="02040503050406030204" pitchFamily="18" charset="0"/>
                  </a:rPr>
                  <a:t> </a:t>
                </a:r>
              </a:p>
              <a:p>
                <a:pPr algn="ctr"/>
                <a:r>
                  <a:rPr lang="en-US" dirty="0"/>
                  <a:t>Substitute  known: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𝑜</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t>
                </a:r>
              </a:p>
              <a:p>
                <a:pPr algn="ct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acc>
                          <m:accPr>
                            <m:chr m:val="̅"/>
                            <m:ctrlPr>
                              <a:rPr lang="en-US" i="1">
                                <a:latin typeface="Cambria Math" panose="02040503050406030204" pitchFamily="18" charset="0"/>
                              </a:rPr>
                            </m:ctrlPr>
                          </m:accPr>
                          <m:e>
                            <m:r>
                              <a:rPr lang="en-US" i="1">
                                <a:latin typeface="Cambria Math" panose="02040503050406030204" pitchFamily="18" charset="0"/>
                              </a:rPr>
                              <m:t>𝑥</m:t>
                            </m:r>
                          </m:e>
                        </m:acc>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i="1" dirty="0">
                    <a:latin typeface="Cambria Math" panose="02040503050406030204" pitchFamily="18" charset="0"/>
                  </a:rPr>
                  <a:t> </a:t>
                </a:r>
              </a:p>
              <a:p>
                <a:pPr algn="ctr"/>
                <a:endParaRPr lang="en-US" i="1" dirty="0">
                  <a:latin typeface="Cambria Math" panose="02040503050406030204" pitchFamily="18" charset="0"/>
                </a:endParaRPr>
              </a:p>
              <a:p>
                <a:pPr algn="ct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e>
                    </m:d>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C4DDC69E-7027-315E-F527-34ADE2049F89}"/>
                  </a:ext>
                </a:extLst>
              </p:cNvPr>
              <p:cNvSpPr>
                <a:spLocks noGrp="1" noRot="1" noChangeAspect="1" noMove="1" noResize="1" noEditPoints="1" noAdjustHandles="1" noChangeArrowheads="1" noChangeShapeType="1" noTextEdit="1"/>
              </p:cNvSpPr>
              <p:nvPr>
                <p:ph idx="1"/>
              </p:nvPr>
            </p:nvSpPr>
            <p:spPr>
              <a:xfrm>
                <a:off x="1701037" y="2272206"/>
                <a:ext cx="8220144" cy="3914614"/>
              </a:xfrm>
              <a:blipFill>
                <a:blip r:embed="rId4"/>
                <a:stretch>
                  <a:fillRect t="-3560"/>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8CEC691-7BD3-7E09-A08B-BCF83103C7B3}"/>
              </a:ext>
            </a:extLst>
          </p:cNvPr>
          <p:cNvSpPr>
            <a:spLocks noGrp="1"/>
          </p:cNvSpPr>
          <p:nvPr>
            <p:ph type="body" sz="quarter" idx="10"/>
          </p:nvPr>
        </p:nvSpPr>
        <p:spPr/>
        <p:txBody>
          <a:bodyPr/>
          <a:lstStyle/>
          <a:p>
            <a:endParaRPr lang="en-US"/>
          </a:p>
        </p:txBody>
      </p:sp>
      <p:sp>
        <p:nvSpPr>
          <p:cNvPr id="5" name="Rectangle 4">
            <a:extLst>
              <a:ext uri="{FF2B5EF4-FFF2-40B4-BE49-F238E27FC236}">
                <a16:creationId xmlns:a16="http://schemas.microsoft.com/office/drawing/2014/main" id="{53B82359-2BF2-F6D8-CA7D-BAF73C50B308}"/>
              </a:ext>
            </a:extLst>
          </p:cNvPr>
          <p:cNvSpPr/>
          <p:nvPr/>
        </p:nvSpPr>
        <p:spPr>
          <a:xfrm>
            <a:off x="4114800" y="4813382"/>
            <a:ext cx="3392618" cy="647700"/>
          </a:xfrm>
          <a:prstGeom prst="rect">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381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8BFD-F9C8-9260-975B-E4BA904F0567}"/>
              </a:ext>
            </a:extLst>
          </p:cNvPr>
          <p:cNvSpPr>
            <a:spLocks noGrp="1"/>
          </p:cNvSpPr>
          <p:nvPr>
            <p:ph type="title"/>
          </p:nvPr>
        </p:nvSpPr>
        <p:spPr>
          <a:xfrm>
            <a:off x="838200" y="290685"/>
            <a:ext cx="10515600" cy="1325563"/>
          </a:xfrm>
        </p:spPr>
        <p:txBody>
          <a:bodyPr/>
          <a:lstStyle/>
          <a:p>
            <a:r>
              <a:rPr lang="en-US" dirty="0"/>
              <a:t>Part 3: Connect part a and b using a data set with non-zero predictor</a:t>
            </a:r>
          </a:p>
        </p:txBody>
      </p:sp>
      <p:sp>
        <p:nvSpPr>
          <p:cNvPr id="4" name="Text Placeholder 3">
            <a:extLst>
              <a:ext uri="{FF2B5EF4-FFF2-40B4-BE49-F238E27FC236}">
                <a16:creationId xmlns:a16="http://schemas.microsoft.com/office/drawing/2014/main" id="{5FCBEA87-1E26-1CA5-6F16-D23207BEF93D}"/>
              </a:ext>
            </a:extLst>
          </p:cNvPr>
          <p:cNvSpPr>
            <a:spLocks noGrp="1"/>
          </p:cNvSpPr>
          <p:nvPr>
            <p:ph type="body" sz="quarter" idx="10"/>
          </p:nvPr>
        </p:nvSpPr>
        <p:spPr/>
        <p:txBody>
          <a:bodyPr/>
          <a:lstStyle/>
          <a:p>
            <a:endParaRPr lang="en-US"/>
          </a:p>
        </p:txBody>
      </p:sp>
      <p:pic>
        <p:nvPicPr>
          <p:cNvPr id="15" name="Picture 14">
            <a:extLst>
              <a:ext uri="{FF2B5EF4-FFF2-40B4-BE49-F238E27FC236}">
                <a16:creationId xmlns:a16="http://schemas.microsoft.com/office/drawing/2014/main" id="{22C80815-F37E-13C6-EAF7-E357D20292A2}"/>
              </a:ext>
            </a:extLst>
          </p:cNvPr>
          <p:cNvPicPr>
            <a:picLocks noChangeAspect="1"/>
          </p:cNvPicPr>
          <p:nvPr/>
        </p:nvPicPr>
        <p:blipFill>
          <a:blip r:embed="rId3"/>
          <a:stretch>
            <a:fillRect/>
          </a:stretch>
        </p:blipFill>
        <p:spPr>
          <a:xfrm>
            <a:off x="683511" y="1795823"/>
            <a:ext cx="5312125" cy="4265920"/>
          </a:xfrm>
          <a:prstGeom prst="rect">
            <a:avLst/>
          </a:prstGeom>
        </p:spPr>
      </p:pic>
      <p:pic>
        <p:nvPicPr>
          <p:cNvPr id="16" name="Picture 15">
            <a:extLst>
              <a:ext uri="{FF2B5EF4-FFF2-40B4-BE49-F238E27FC236}">
                <a16:creationId xmlns:a16="http://schemas.microsoft.com/office/drawing/2014/main" id="{DAF50D6B-28A4-C472-6236-0556E0323227}"/>
              </a:ext>
            </a:extLst>
          </p:cNvPr>
          <p:cNvPicPr>
            <a:picLocks noChangeAspect="1"/>
          </p:cNvPicPr>
          <p:nvPr/>
        </p:nvPicPr>
        <p:blipFill>
          <a:blip r:embed="rId4"/>
          <a:stretch>
            <a:fillRect/>
          </a:stretch>
        </p:blipFill>
        <p:spPr>
          <a:xfrm>
            <a:off x="6842487" y="1717421"/>
            <a:ext cx="4511313" cy="2799130"/>
          </a:xfrm>
          <a:prstGeom prst="rect">
            <a:avLst/>
          </a:prstGeom>
        </p:spPr>
      </p:pic>
      <p:pic>
        <p:nvPicPr>
          <p:cNvPr id="20" name="Picture 19">
            <a:extLst>
              <a:ext uri="{FF2B5EF4-FFF2-40B4-BE49-F238E27FC236}">
                <a16:creationId xmlns:a16="http://schemas.microsoft.com/office/drawing/2014/main" id="{4DA9F64E-105E-516B-EFB5-6BCC7EE5EBF9}"/>
              </a:ext>
            </a:extLst>
          </p:cNvPr>
          <p:cNvPicPr>
            <a:picLocks noChangeAspect="1"/>
          </p:cNvPicPr>
          <p:nvPr/>
        </p:nvPicPr>
        <p:blipFill>
          <a:blip r:embed="rId5"/>
          <a:stretch>
            <a:fillRect/>
          </a:stretch>
        </p:blipFill>
        <p:spPr>
          <a:xfrm>
            <a:off x="7494657" y="4734299"/>
            <a:ext cx="2463800" cy="762000"/>
          </a:xfrm>
          <a:prstGeom prst="rect">
            <a:avLst/>
          </a:prstGeom>
        </p:spPr>
      </p:pic>
      <p:sp>
        <p:nvSpPr>
          <p:cNvPr id="21" name="TextBox 20">
            <a:extLst>
              <a:ext uri="{FF2B5EF4-FFF2-40B4-BE49-F238E27FC236}">
                <a16:creationId xmlns:a16="http://schemas.microsoft.com/office/drawing/2014/main" id="{83E38A0A-CFCC-5BF8-8107-AA103C9DDA02}"/>
              </a:ext>
            </a:extLst>
          </p:cNvPr>
          <p:cNvSpPr txBox="1"/>
          <p:nvPr/>
        </p:nvSpPr>
        <p:spPr>
          <a:xfrm>
            <a:off x="6289886" y="5632402"/>
            <a:ext cx="5335588" cy="707886"/>
          </a:xfrm>
          <a:prstGeom prst="rect">
            <a:avLst/>
          </a:prstGeom>
          <a:noFill/>
        </p:spPr>
        <p:txBody>
          <a:bodyPr wrap="square" rtlCol="0">
            <a:spAutoFit/>
          </a:bodyPr>
          <a:lstStyle/>
          <a:p>
            <a:pPr algn="ctr"/>
            <a:r>
              <a:rPr lang="en-US" sz="2000" dirty="0">
                <a:solidFill>
                  <a:srgbClr val="003E7D"/>
                </a:solidFill>
                <a:latin typeface="Open Sans Light" pitchFamily="2" charset="0"/>
                <a:ea typeface="Open Sans Light" pitchFamily="2" charset="0"/>
                <a:cs typeface="Open Sans Light" pitchFamily="2" charset="0"/>
              </a:rPr>
              <a:t>For every increase in 1 kg in cat body weight,</a:t>
            </a:r>
          </a:p>
          <a:p>
            <a:pPr algn="ctr"/>
            <a:r>
              <a:rPr lang="en-US" sz="2000" dirty="0">
                <a:solidFill>
                  <a:srgbClr val="003E7D"/>
                </a:solidFill>
                <a:latin typeface="Open Sans Light" pitchFamily="2" charset="0"/>
                <a:ea typeface="Open Sans Light" pitchFamily="2" charset="0"/>
                <a:cs typeface="Open Sans Light" pitchFamily="2" charset="0"/>
              </a:rPr>
              <a:t>their heart weighs an extra 4.03g</a:t>
            </a:r>
          </a:p>
        </p:txBody>
      </p:sp>
      <p:sp>
        <p:nvSpPr>
          <p:cNvPr id="22" name="Rectangle 21">
            <a:extLst>
              <a:ext uri="{FF2B5EF4-FFF2-40B4-BE49-F238E27FC236}">
                <a16:creationId xmlns:a16="http://schemas.microsoft.com/office/drawing/2014/main" id="{E1739C23-7C8C-223F-9C4D-ADA233A75076}"/>
              </a:ext>
            </a:extLst>
          </p:cNvPr>
          <p:cNvSpPr/>
          <p:nvPr/>
        </p:nvSpPr>
        <p:spPr>
          <a:xfrm>
            <a:off x="9108141" y="4935724"/>
            <a:ext cx="850316" cy="517103"/>
          </a:xfrm>
          <a:prstGeom prst="rect">
            <a:avLst/>
          </a:prstGeom>
          <a:noFill/>
          <a:ln w="19050">
            <a:solidFill>
              <a:srgbClr val="003E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57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9E8CFF2-2153-2715-1C47-41449DB9C7DA}"/>
              </a:ext>
            </a:extLst>
          </p:cNvPr>
          <p:cNvPicPr>
            <a:picLocks noChangeAspect="1"/>
          </p:cNvPicPr>
          <p:nvPr/>
        </p:nvPicPr>
        <p:blipFill>
          <a:blip r:embed="rId3"/>
          <a:stretch>
            <a:fillRect/>
          </a:stretch>
        </p:blipFill>
        <p:spPr>
          <a:xfrm>
            <a:off x="8798273" y="1769734"/>
            <a:ext cx="1828800" cy="914400"/>
          </a:xfrm>
          <a:prstGeom prst="rect">
            <a:avLst/>
          </a:prstGeom>
        </p:spPr>
      </p:pic>
      <p:sp>
        <p:nvSpPr>
          <p:cNvPr id="2" name="Title 1">
            <a:extLst>
              <a:ext uri="{FF2B5EF4-FFF2-40B4-BE49-F238E27FC236}">
                <a16:creationId xmlns:a16="http://schemas.microsoft.com/office/drawing/2014/main" id="{0D888BFD-F9C8-9260-975B-E4BA904F0567}"/>
              </a:ext>
            </a:extLst>
          </p:cNvPr>
          <p:cNvSpPr>
            <a:spLocks noGrp="1"/>
          </p:cNvSpPr>
          <p:nvPr>
            <p:ph type="title"/>
          </p:nvPr>
        </p:nvSpPr>
        <p:spPr>
          <a:xfrm>
            <a:off x="838200" y="444171"/>
            <a:ext cx="10515600" cy="1325563"/>
          </a:xfrm>
        </p:spPr>
        <p:txBody>
          <a:bodyPr/>
          <a:lstStyle/>
          <a:p>
            <a:r>
              <a:rPr lang="en-US" dirty="0"/>
              <a:t>Part 3: Connect part a and b using a data set with non-zero predictor</a:t>
            </a:r>
          </a:p>
        </p:txBody>
      </p:sp>
      <p:sp>
        <p:nvSpPr>
          <p:cNvPr id="4" name="Text Placeholder 3">
            <a:extLst>
              <a:ext uri="{FF2B5EF4-FFF2-40B4-BE49-F238E27FC236}">
                <a16:creationId xmlns:a16="http://schemas.microsoft.com/office/drawing/2014/main" id="{5FCBEA87-1E26-1CA5-6F16-D23207BEF93D}"/>
              </a:ext>
            </a:extLst>
          </p:cNvPr>
          <p:cNvSpPr>
            <a:spLocks noGrp="1"/>
          </p:cNvSpPr>
          <p:nvPr>
            <p:ph type="body" sz="quarter" idx="10"/>
          </p:nvPr>
        </p:nvSpPr>
        <p:spPr/>
        <p:txBody>
          <a:bodyPr/>
          <a:lstStyle/>
          <a:p>
            <a:endParaRPr lang="en-US" dirty="0"/>
          </a:p>
        </p:txBody>
      </p:sp>
      <p:pic>
        <p:nvPicPr>
          <p:cNvPr id="8" name="Picture 7">
            <a:extLst>
              <a:ext uri="{FF2B5EF4-FFF2-40B4-BE49-F238E27FC236}">
                <a16:creationId xmlns:a16="http://schemas.microsoft.com/office/drawing/2014/main" id="{C5AC0489-D5A6-8757-EC76-EC05DED1049A}"/>
              </a:ext>
            </a:extLst>
          </p:cNvPr>
          <p:cNvPicPr>
            <a:picLocks noChangeAspect="1"/>
          </p:cNvPicPr>
          <p:nvPr/>
        </p:nvPicPr>
        <p:blipFill>
          <a:blip r:embed="rId4"/>
          <a:stretch>
            <a:fillRect/>
          </a:stretch>
        </p:blipFill>
        <p:spPr>
          <a:xfrm>
            <a:off x="737862" y="1628298"/>
            <a:ext cx="3711165" cy="2973471"/>
          </a:xfrm>
          <a:prstGeom prst="rect">
            <a:avLst/>
          </a:prstGeom>
        </p:spPr>
      </p:pic>
      <p:pic>
        <p:nvPicPr>
          <p:cNvPr id="16" name="Picture 15">
            <a:extLst>
              <a:ext uri="{FF2B5EF4-FFF2-40B4-BE49-F238E27FC236}">
                <a16:creationId xmlns:a16="http://schemas.microsoft.com/office/drawing/2014/main" id="{DC00282B-C71D-D19B-82E0-7103355436E5}"/>
              </a:ext>
            </a:extLst>
          </p:cNvPr>
          <p:cNvPicPr>
            <a:picLocks noChangeAspect="1"/>
          </p:cNvPicPr>
          <p:nvPr/>
        </p:nvPicPr>
        <p:blipFill>
          <a:blip r:embed="rId5"/>
          <a:stretch>
            <a:fillRect/>
          </a:stretch>
        </p:blipFill>
        <p:spPr>
          <a:xfrm>
            <a:off x="5580055" y="1866165"/>
            <a:ext cx="2425700" cy="762000"/>
          </a:xfrm>
          <a:prstGeom prst="rect">
            <a:avLst/>
          </a:prstGeom>
          <a:ln>
            <a:solidFill>
              <a:schemeClr val="tx1"/>
            </a:solidFill>
          </a:ln>
        </p:spPr>
      </p:pic>
      <p:sp>
        <p:nvSpPr>
          <p:cNvPr id="19" name="Rectangle 18">
            <a:extLst>
              <a:ext uri="{FF2B5EF4-FFF2-40B4-BE49-F238E27FC236}">
                <a16:creationId xmlns:a16="http://schemas.microsoft.com/office/drawing/2014/main" id="{786ECB19-DA79-2D5F-BB58-21A95F4ABEF0}"/>
              </a:ext>
            </a:extLst>
          </p:cNvPr>
          <p:cNvSpPr/>
          <p:nvPr/>
        </p:nvSpPr>
        <p:spPr>
          <a:xfrm>
            <a:off x="5891117" y="2329196"/>
            <a:ext cx="865493" cy="306056"/>
          </a:xfrm>
          <a:prstGeom prst="rect">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E306F40-1958-DEA1-F319-672A06A8D1F1}"/>
              </a:ext>
            </a:extLst>
          </p:cNvPr>
          <p:cNvSpPr/>
          <p:nvPr/>
        </p:nvSpPr>
        <p:spPr>
          <a:xfrm>
            <a:off x="9298957" y="2402897"/>
            <a:ext cx="865493" cy="256640"/>
          </a:xfrm>
          <a:prstGeom prst="rect">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9703E01E-BE4A-CD6F-CA3E-C9DA86C2BDC0}"/>
              </a:ext>
            </a:extLst>
          </p:cNvPr>
          <p:cNvSpPr/>
          <p:nvPr/>
        </p:nvSpPr>
        <p:spPr>
          <a:xfrm>
            <a:off x="7324514" y="2888300"/>
            <a:ext cx="430306" cy="453469"/>
          </a:xfrm>
          <a:prstGeom prst="rect">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64C911D-0E97-5984-84D9-93177CE5D271}"/>
              </a:ext>
            </a:extLst>
          </p:cNvPr>
          <p:cNvSpPr/>
          <p:nvPr/>
        </p:nvSpPr>
        <p:spPr>
          <a:xfrm>
            <a:off x="6902831" y="3380036"/>
            <a:ext cx="430306" cy="411692"/>
          </a:xfrm>
          <a:prstGeom prst="rect">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8A618F5-8B09-6ECF-B3BD-78B63FADE301}"/>
                  </a:ext>
                </a:extLst>
              </p:cNvPr>
              <p:cNvSpPr txBox="1"/>
              <p:nvPr/>
            </p:nvSpPr>
            <p:spPr>
              <a:xfrm>
                <a:off x="5067300" y="2858659"/>
                <a:ext cx="6096000" cy="954107"/>
              </a:xfrm>
              <a:prstGeom prst="rect">
                <a:avLst/>
              </a:prstGeom>
              <a:noFill/>
            </p:spPr>
            <p:txBody>
              <a:bodyPr wrap="square">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m:t>
                            </m:r>
                          </m:sub>
                        </m:sSub>
                      </m:e>
                    </m:acc>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1</m:t>
                        </m:r>
                      </m:sub>
                    </m:sSub>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d>
                  </m:oMath>
                </a14:m>
                <a:r>
                  <a:rPr lang="en-US" sz="2800" dirty="0"/>
                  <a:t> </a:t>
                </a:r>
              </a:p>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Open Sans Light" pitchFamily="2" charset="0"/>
                              <a:cs typeface="Open Sans Light" pitchFamily="2" charset="0"/>
                            </a:rPr>
                          </m:ctrlPr>
                        </m:sSubPr>
                        <m:e>
                          <m:r>
                            <a:rPr lang="en-US" sz="2800" i="1">
                              <a:latin typeface="Cambria Math" panose="02040503050406030204" pitchFamily="18" charset="0"/>
                              <a:ea typeface="Open Sans Light" pitchFamily="2" charset="0"/>
                              <a:cs typeface="Open Sans Light" pitchFamily="2" charset="0"/>
                            </a:rPr>
                            <m:t>𝑌</m:t>
                          </m:r>
                        </m:e>
                        <m:sub>
                          <m:r>
                            <a:rPr lang="en-US" sz="2800" i="1">
                              <a:latin typeface="Cambria Math" panose="02040503050406030204" pitchFamily="18" charset="0"/>
                              <a:ea typeface="Open Sans Light" pitchFamily="2" charset="0"/>
                              <a:cs typeface="Open Sans Light" pitchFamily="2" charset="0"/>
                            </a:rPr>
                            <m:t>𝑖</m:t>
                          </m:r>
                        </m:sub>
                      </m:sSub>
                      <m:r>
                        <a:rPr lang="en-US" sz="2800" i="1">
                          <a:latin typeface="Cambria Math" panose="02040503050406030204" pitchFamily="18" charset="0"/>
                          <a:ea typeface="Open Sans Light" pitchFamily="2" charset="0"/>
                          <a:cs typeface="Open Sans Light" pitchFamily="2" charset="0"/>
                        </a:rPr>
                        <m:t>=</m:t>
                      </m:r>
                      <m:sSub>
                        <m:sSubPr>
                          <m:ctrlPr>
                            <a:rPr lang="en-US" sz="2800" i="1">
                              <a:latin typeface="Cambria Math" panose="02040503050406030204" pitchFamily="18" charset="0"/>
                              <a:ea typeface="Open Sans Light" pitchFamily="2" charset="0"/>
                              <a:cs typeface="Open Sans Light" pitchFamily="2" charset="0"/>
                            </a:rPr>
                          </m:ctrlPr>
                        </m:sSubPr>
                        <m:e>
                          <m:r>
                            <a:rPr lang="en-US" sz="2800" i="1">
                              <a:latin typeface="Cambria Math" panose="02040503050406030204" pitchFamily="18" charset="0"/>
                              <a:ea typeface="Open Sans Light" pitchFamily="2" charset="0"/>
                              <a:cs typeface="Open Sans Light" pitchFamily="2" charset="0"/>
                            </a:rPr>
                            <m:t>𝛼</m:t>
                          </m:r>
                        </m:e>
                        <m:sub>
                          <m:r>
                            <a:rPr lang="en-US" sz="2800" i="1">
                              <a:latin typeface="Cambria Math" panose="02040503050406030204" pitchFamily="18" charset="0"/>
                              <a:ea typeface="Open Sans Light" pitchFamily="2" charset="0"/>
                              <a:cs typeface="Open Sans Light" pitchFamily="2" charset="0"/>
                            </a:rPr>
                            <m:t>0 </m:t>
                          </m:r>
                        </m:sub>
                      </m:sSub>
                      <m:sSub>
                        <m:sSubPr>
                          <m:ctrlPr>
                            <a:rPr lang="en-US" sz="2800" i="1">
                              <a:latin typeface="Cambria Math" panose="02040503050406030204" pitchFamily="18" charset="0"/>
                              <a:ea typeface="Open Sans Light" pitchFamily="2" charset="0"/>
                              <a:cs typeface="Open Sans Light" pitchFamily="2" charset="0"/>
                            </a:rPr>
                          </m:ctrlPr>
                        </m:sSubPr>
                        <m:e>
                          <m:sSub>
                            <m:sSubPr>
                              <m:ctrlPr>
                                <a:rPr lang="en-US" sz="2800" i="1">
                                  <a:latin typeface="Cambria Math" panose="02040503050406030204" pitchFamily="18" charset="0"/>
                                  <a:ea typeface="Open Sans Light" pitchFamily="2" charset="0"/>
                                  <a:cs typeface="Open Sans Light" pitchFamily="2" charset="0"/>
                                </a:rPr>
                              </m:ctrlPr>
                            </m:sSubPr>
                            <m:e>
                              <m:r>
                                <a:rPr lang="en-US" sz="2800" i="1">
                                  <a:latin typeface="Cambria Math" panose="02040503050406030204" pitchFamily="18" charset="0"/>
                                  <a:ea typeface="Open Sans Light" pitchFamily="2" charset="0"/>
                                  <a:cs typeface="Open Sans Light" pitchFamily="2" charset="0"/>
                                </a:rPr>
                                <m:t>+ </m:t>
                              </m:r>
                              <m:r>
                                <a:rPr lang="en-US" sz="2800" i="1">
                                  <a:latin typeface="Cambria Math" panose="02040503050406030204" pitchFamily="18" charset="0"/>
                                  <a:ea typeface="Open Sans Light" pitchFamily="2" charset="0"/>
                                  <a:cs typeface="Open Sans Light" pitchFamily="2" charset="0"/>
                                </a:rPr>
                                <m:t>𝛽</m:t>
                              </m:r>
                            </m:e>
                            <m:sub>
                              <m:r>
                                <a:rPr lang="en-US" sz="2800" i="1">
                                  <a:latin typeface="Cambria Math" panose="02040503050406030204" pitchFamily="18" charset="0"/>
                                  <a:ea typeface="Open Sans Light" pitchFamily="2" charset="0"/>
                                  <a:cs typeface="Open Sans Light" pitchFamily="2" charset="0"/>
                                </a:rPr>
                                <m:t>1</m:t>
                              </m:r>
                            </m:sub>
                          </m:sSub>
                          <m:r>
                            <a:rPr lang="en-US" sz="2800" i="1">
                              <a:latin typeface="Cambria Math" panose="02040503050406030204" pitchFamily="18" charset="0"/>
                              <a:ea typeface="Open Sans Light" pitchFamily="2" charset="0"/>
                              <a:cs typeface="Open Sans Light" pitchFamily="2" charset="0"/>
                            </a:rPr>
                            <m:t>(</m:t>
                          </m:r>
                          <m:r>
                            <a:rPr lang="en-US" sz="2800" i="1">
                              <a:latin typeface="Cambria Math" panose="02040503050406030204" pitchFamily="18" charset="0"/>
                              <a:ea typeface="Open Sans Light" pitchFamily="2" charset="0"/>
                              <a:cs typeface="Open Sans Light" pitchFamily="2" charset="0"/>
                            </a:rPr>
                            <m:t>𝑋</m:t>
                          </m:r>
                        </m:e>
                        <m:sub>
                          <m:r>
                            <a:rPr lang="en-US" sz="2800" i="1">
                              <a:latin typeface="Cambria Math" panose="02040503050406030204" pitchFamily="18" charset="0"/>
                              <a:ea typeface="Open Sans Light" pitchFamily="2" charset="0"/>
                              <a:cs typeface="Open Sans Light" pitchFamily="2" charset="0"/>
                            </a:rPr>
                            <m:t>𝑖</m:t>
                          </m:r>
                        </m:sub>
                      </m:sSub>
                      <m:r>
                        <a:rPr lang="en-US" sz="2800" i="1">
                          <a:latin typeface="Cambria Math" panose="02040503050406030204" pitchFamily="18" charset="0"/>
                          <a:ea typeface="Open Sans Light" pitchFamily="2" charset="0"/>
                          <a:cs typeface="Open Sans Light" pitchFamily="2" charset="0"/>
                        </a:rPr>
                        <m:t>−</m:t>
                      </m:r>
                      <m:acc>
                        <m:accPr>
                          <m:chr m:val="̅"/>
                          <m:ctrlPr>
                            <a:rPr lang="en-US" sz="2800" i="1">
                              <a:latin typeface="Cambria Math" panose="02040503050406030204" pitchFamily="18" charset="0"/>
                              <a:ea typeface="Open Sans Light" pitchFamily="2" charset="0"/>
                              <a:cs typeface="Open Sans Light" pitchFamily="2" charset="0"/>
                            </a:rPr>
                          </m:ctrlPr>
                        </m:accPr>
                        <m:e>
                          <m:r>
                            <a:rPr lang="en-US" sz="2800" i="1">
                              <a:latin typeface="Cambria Math" panose="02040503050406030204" pitchFamily="18" charset="0"/>
                              <a:ea typeface="Open Sans Light" pitchFamily="2" charset="0"/>
                              <a:cs typeface="Open Sans Light" pitchFamily="2" charset="0"/>
                            </a:rPr>
                            <m:t>𝑥</m:t>
                          </m:r>
                        </m:e>
                      </m:acc>
                      <m:r>
                        <a:rPr lang="en-US" sz="2800" i="1">
                          <a:latin typeface="Cambria Math" panose="02040503050406030204" pitchFamily="18" charset="0"/>
                          <a:ea typeface="Open Sans Light" pitchFamily="2" charset="0"/>
                          <a:cs typeface="Open Sans Light" pitchFamily="2" charset="0"/>
                        </a:rPr>
                        <m:t>)+</m:t>
                      </m:r>
                      <m:sSub>
                        <m:sSubPr>
                          <m:ctrlPr>
                            <a:rPr lang="en-US" sz="2800" i="1">
                              <a:latin typeface="Cambria Math" panose="02040503050406030204" pitchFamily="18" charset="0"/>
                              <a:ea typeface="Open Sans Light" pitchFamily="2" charset="0"/>
                              <a:cs typeface="Open Sans Light" pitchFamily="2" charset="0"/>
                            </a:rPr>
                          </m:ctrlPr>
                        </m:sSubPr>
                        <m:e>
                          <m:r>
                            <a:rPr lang="en-US" sz="2800" i="1">
                              <a:latin typeface="Cambria Math" panose="02040503050406030204" pitchFamily="18" charset="0"/>
                              <a:ea typeface="Open Sans Light" pitchFamily="2" charset="0"/>
                              <a:cs typeface="Open Sans Light" pitchFamily="2" charset="0"/>
                            </a:rPr>
                            <m:t>𝜖</m:t>
                          </m:r>
                        </m:e>
                        <m:sub>
                          <m:r>
                            <a:rPr lang="en-US" sz="2800" i="1">
                              <a:latin typeface="Cambria Math" panose="02040503050406030204" pitchFamily="18" charset="0"/>
                              <a:ea typeface="Open Sans Light" pitchFamily="2" charset="0"/>
                              <a:cs typeface="Open Sans Light" pitchFamily="2" charset="0"/>
                            </a:rPr>
                            <m:t>𝑖</m:t>
                          </m:r>
                        </m:sub>
                      </m:sSub>
                    </m:oMath>
                  </m:oMathPara>
                </a14:m>
                <a:endParaRPr lang="en-US" sz="2800" i="1" dirty="0">
                  <a:latin typeface="Cambria Math" panose="02040503050406030204" pitchFamily="18" charset="0"/>
                  <a:ea typeface="Open Sans Light" pitchFamily="2" charset="0"/>
                  <a:cs typeface="Open Sans Light" pitchFamily="2" charset="0"/>
                </a:endParaRPr>
              </a:p>
            </p:txBody>
          </p:sp>
        </mc:Choice>
        <mc:Fallback xmlns="">
          <p:sp>
            <p:nvSpPr>
              <p:cNvPr id="24" name="TextBox 23">
                <a:extLst>
                  <a:ext uri="{FF2B5EF4-FFF2-40B4-BE49-F238E27FC236}">
                    <a16:creationId xmlns:a16="http://schemas.microsoft.com/office/drawing/2014/main" id="{98A618F5-8B09-6ECF-B3BD-78B63FADE301}"/>
                  </a:ext>
                </a:extLst>
              </p:cNvPr>
              <p:cNvSpPr txBox="1">
                <a:spLocks noRot="1" noChangeAspect="1" noMove="1" noResize="1" noEditPoints="1" noAdjustHandles="1" noChangeArrowheads="1" noChangeShapeType="1" noTextEdit="1"/>
              </p:cNvSpPr>
              <p:nvPr/>
            </p:nvSpPr>
            <p:spPr>
              <a:xfrm>
                <a:off x="5067300" y="2858659"/>
                <a:ext cx="6096000" cy="954107"/>
              </a:xfrm>
              <a:prstGeom prst="rect">
                <a:avLst/>
              </a:prstGeom>
              <a:blipFill>
                <a:blip r:embed="rId6"/>
                <a:stretch>
                  <a:fillRect t="-400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5968140-4F38-85AF-1211-0DF35322F8CE}"/>
                  </a:ext>
                </a:extLst>
              </p:cNvPr>
              <p:cNvSpPr txBox="1"/>
              <p:nvPr/>
            </p:nvSpPr>
            <p:spPr>
              <a:xfrm>
                <a:off x="4994648" y="3999341"/>
                <a:ext cx="6096000" cy="523220"/>
              </a:xfrm>
              <a:prstGeom prst="rect">
                <a:avLst/>
              </a:prstGeom>
              <a:noFill/>
            </p:spPr>
            <p:txBody>
              <a:bodyPr wrap="square">
                <a:spAutoFit/>
              </a:bodyPr>
              <a:lstStyle/>
              <a:p>
                <a:r>
                  <a:rPr lang="en-US" sz="2800" dirty="0">
                    <a:latin typeface="Open Sans Light" pitchFamily="2" charset="0"/>
                    <a:ea typeface="Open Sans Light" pitchFamily="2" charset="0"/>
                    <a:cs typeface="Open Sans Light" pitchFamily="2" charset="0"/>
                  </a:rPr>
                  <a:t>The estimate for the intercept </a:t>
                </a:r>
                <a14:m>
                  <m:oMath xmlns:m="http://schemas.openxmlformats.org/officeDocument/2006/math">
                    <m:sSub>
                      <m:sSubPr>
                        <m:ctrlPr>
                          <a:rPr lang="en-US" sz="2800" i="1">
                            <a:latin typeface="Cambria Math" panose="02040503050406030204" pitchFamily="18" charset="0"/>
                            <a:ea typeface="Open Sans Light" pitchFamily="2" charset="0"/>
                            <a:cs typeface="Open Sans Light" pitchFamily="2" charset="0"/>
                          </a:rPr>
                        </m:ctrlPr>
                      </m:sSubPr>
                      <m:e>
                        <m:r>
                          <a:rPr lang="en-US" sz="2800">
                            <a:latin typeface="Cambria Math" panose="02040503050406030204" pitchFamily="18" charset="0"/>
                            <a:ea typeface="Open Sans Light" pitchFamily="2" charset="0"/>
                            <a:cs typeface="Open Sans Light" pitchFamily="2" charset="0"/>
                          </a:rPr>
                          <m:t>𝛼</m:t>
                        </m:r>
                      </m:e>
                      <m:sub>
                        <m:r>
                          <a:rPr lang="en-US" sz="2800">
                            <a:latin typeface="Cambria Math" panose="02040503050406030204" pitchFamily="18" charset="0"/>
                            <a:ea typeface="Open Sans Light" pitchFamily="2" charset="0"/>
                            <a:cs typeface="Open Sans Light" pitchFamily="2" charset="0"/>
                          </a:rPr>
                          <m:t>0 </m:t>
                        </m:r>
                      </m:sub>
                    </m:sSub>
                  </m:oMath>
                </a14:m>
                <a:r>
                  <a:rPr lang="en-US" sz="2800" dirty="0">
                    <a:latin typeface="Open Sans Light" pitchFamily="2" charset="0"/>
                    <a:ea typeface="Open Sans Light" pitchFamily="2" charset="0"/>
                    <a:cs typeface="Open Sans Light" pitchFamily="2" charset="0"/>
                  </a:rPr>
                  <a:t>is </a:t>
                </a:r>
                <a14:m>
                  <m:oMath xmlns:m="http://schemas.openxmlformats.org/officeDocument/2006/math">
                    <m:acc>
                      <m:accPr>
                        <m:chr m:val="̅"/>
                        <m:ctrlPr>
                          <a:rPr lang="en-US" sz="2800" i="1">
                            <a:latin typeface="Cambria Math" panose="02040503050406030204" pitchFamily="18" charset="0"/>
                            <a:ea typeface="Open Sans Light" pitchFamily="2" charset="0"/>
                            <a:cs typeface="Open Sans Light" pitchFamily="2" charset="0"/>
                          </a:rPr>
                        </m:ctrlPr>
                      </m:accPr>
                      <m:e>
                        <m:r>
                          <a:rPr lang="en-US" sz="2800">
                            <a:latin typeface="Cambria Math" panose="02040503050406030204" pitchFamily="18" charset="0"/>
                            <a:ea typeface="Open Sans Light" pitchFamily="2" charset="0"/>
                            <a:cs typeface="Open Sans Light" pitchFamily="2" charset="0"/>
                          </a:rPr>
                          <m:t>𝑦</m:t>
                        </m:r>
                        <m:r>
                          <a:rPr lang="en-US" sz="2800" b="0" i="0" smtClean="0">
                            <a:latin typeface="Cambria Math" panose="02040503050406030204" pitchFamily="18" charset="0"/>
                            <a:ea typeface="Open Sans Light" pitchFamily="2" charset="0"/>
                            <a:cs typeface="Open Sans Light" pitchFamily="2" charset="0"/>
                          </a:rPr>
                          <m:t>.</m:t>
                        </m:r>
                      </m:e>
                    </m:acc>
                  </m:oMath>
                </a14:m>
                <a:r>
                  <a:rPr lang="en-US" sz="2800" dirty="0">
                    <a:latin typeface="Open Sans Light" pitchFamily="2" charset="0"/>
                    <a:ea typeface="Open Sans Light" pitchFamily="2" charset="0"/>
                    <a:cs typeface="Open Sans Light" pitchFamily="2" charset="0"/>
                  </a:rPr>
                  <a:t>  </a:t>
                </a:r>
              </a:p>
            </p:txBody>
          </p:sp>
        </mc:Choice>
        <mc:Fallback xmlns="">
          <p:sp>
            <p:nvSpPr>
              <p:cNvPr id="25" name="TextBox 24">
                <a:extLst>
                  <a:ext uri="{FF2B5EF4-FFF2-40B4-BE49-F238E27FC236}">
                    <a16:creationId xmlns:a16="http://schemas.microsoft.com/office/drawing/2014/main" id="{85968140-4F38-85AF-1211-0DF35322F8CE}"/>
                  </a:ext>
                </a:extLst>
              </p:cNvPr>
              <p:cNvSpPr txBox="1">
                <a:spLocks noRot="1" noChangeAspect="1" noMove="1" noResize="1" noEditPoints="1" noAdjustHandles="1" noChangeArrowheads="1" noChangeShapeType="1" noTextEdit="1"/>
              </p:cNvSpPr>
              <p:nvPr/>
            </p:nvSpPr>
            <p:spPr>
              <a:xfrm>
                <a:off x="4994648" y="3999341"/>
                <a:ext cx="6096000" cy="523220"/>
              </a:xfrm>
              <a:prstGeom prst="rect">
                <a:avLst/>
              </a:prstGeom>
              <a:blipFill>
                <a:blip r:embed="rId7"/>
                <a:stretch>
                  <a:fillRect l="-2079" t="-11628" b="-27907"/>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A1E00AF6-D67A-0C58-E9D0-467C6E372B5F}"/>
              </a:ext>
            </a:extLst>
          </p:cNvPr>
          <p:cNvPicPr>
            <a:picLocks noChangeAspect="1"/>
          </p:cNvPicPr>
          <p:nvPr/>
        </p:nvPicPr>
        <p:blipFill>
          <a:blip r:embed="rId8"/>
          <a:stretch>
            <a:fillRect/>
          </a:stretch>
        </p:blipFill>
        <p:spPr>
          <a:xfrm>
            <a:off x="1149043" y="4789480"/>
            <a:ext cx="2888801" cy="1421902"/>
          </a:xfrm>
          <a:prstGeom prst="rect">
            <a:avLst/>
          </a:prstGeom>
        </p:spPr>
      </p:pic>
      <p:sp>
        <p:nvSpPr>
          <p:cNvPr id="30" name="TextBox 29">
            <a:extLst>
              <a:ext uri="{FF2B5EF4-FFF2-40B4-BE49-F238E27FC236}">
                <a16:creationId xmlns:a16="http://schemas.microsoft.com/office/drawing/2014/main" id="{66E89D21-60D5-B33F-2AC8-B4BE98741313}"/>
              </a:ext>
            </a:extLst>
          </p:cNvPr>
          <p:cNvSpPr txBox="1"/>
          <p:nvPr/>
        </p:nvSpPr>
        <p:spPr>
          <a:xfrm>
            <a:off x="5155208" y="4522561"/>
            <a:ext cx="5701093" cy="1446550"/>
          </a:xfrm>
          <a:prstGeom prst="rect">
            <a:avLst/>
          </a:prstGeom>
          <a:noFill/>
        </p:spPr>
        <p:txBody>
          <a:bodyPr wrap="square">
            <a:spAutoFit/>
          </a:bodyPr>
          <a:lstStyle/>
          <a:p>
            <a:pPr algn="ctr"/>
            <a:r>
              <a:rPr lang="en-US" sz="2200" dirty="0">
                <a:solidFill>
                  <a:srgbClr val="003E7D"/>
                </a:solidFill>
                <a:latin typeface="Open Sans Light" pitchFamily="2" charset="0"/>
                <a:ea typeface="Open Sans Light" pitchFamily="2" charset="0"/>
                <a:cs typeface="Open Sans Light" pitchFamily="2" charset="0"/>
              </a:rPr>
              <a:t>The intercept becomes meaningful when the model is rewritten. In this case, the intercept is when that cat has an average heart weight and average body weight. </a:t>
            </a:r>
          </a:p>
        </p:txBody>
      </p:sp>
      <p:pic>
        <p:nvPicPr>
          <p:cNvPr id="7" name="Picture 6">
            <a:extLst>
              <a:ext uri="{FF2B5EF4-FFF2-40B4-BE49-F238E27FC236}">
                <a16:creationId xmlns:a16="http://schemas.microsoft.com/office/drawing/2014/main" id="{BE83CC71-FDF9-98D1-F244-BE3ECCB09618}"/>
              </a:ext>
            </a:extLst>
          </p:cNvPr>
          <p:cNvPicPr>
            <a:picLocks noChangeAspect="1"/>
          </p:cNvPicPr>
          <p:nvPr/>
        </p:nvPicPr>
        <p:blipFill>
          <a:blip r:embed="rId9"/>
          <a:stretch>
            <a:fillRect/>
          </a:stretch>
        </p:blipFill>
        <p:spPr>
          <a:xfrm>
            <a:off x="650630" y="1585852"/>
            <a:ext cx="3800095" cy="3049387"/>
          </a:xfrm>
          <a:prstGeom prst="rect">
            <a:avLst/>
          </a:prstGeom>
        </p:spPr>
      </p:pic>
    </p:spTree>
    <p:extLst>
      <p:ext uri="{BB962C8B-B14F-4D97-AF65-F5344CB8AC3E}">
        <p14:creationId xmlns:p14="http://schemas.microsoft.com/office/powerpoint/2010/main" val="225855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P spid="25"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299537"/>
      </p:ext>
    </p:extLst>
  </p:cSld>
  <p:clrMapOvr>
    <a:masterClrMapping/>
  </p:clrMapOvr>
</p:sld>
</file>

<file path=ppt/theme/theme1.xml><?xml version="1.0" encoding="utf-8"?>
<a:theme xmlns:a="http://schemas.openxmlformats.org/drawingml/2006/main" name="Marquette Blue Backgrou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Backgrou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owerPoint Section Photo Slide 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owerPoint Section Photo Slide 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1671</TotalTime>
  <Words>387</Words>
  <Application>Microsoft Macintosh PowerPoint</Application>
  <PresentationFormat>Widescreen</PresentationFormat>
  <Paragraphs>39</Paragraphs>
  <Slides>6</Slides>
  <Notes>6</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6</vt:i4>
      </vt:variant>
    </vt:vector>
  </HeadingPairs>
  <TitlesOfParts>
    <vt:vector size="17" baseType="lpstr">
      <vt:lpstr>Arial</vt:lpstr>
      <vt:lpstr>Calibri</vt:lpstr>
      <vt:lpstr>Calibri Light</vt:lpstr>
      <vt:lpstr>Cambria Math</vt:lpstr>
      <vt:lpstr>Open Sans Light</vt:lpstr>
      <vt:lpstr>Open Sans SemiBold</vt:lpstr>
      <vt:lpstr>Wingdings</vt:lpstr>
      <vt:lpstr>Marquette Blue Background</vt:lpstr>
      <vt:lpstr>White Background</vt:lpstr>
      <vt:lpstr>PowerPoint Section Photo Slide A</vt:lpstr>
      <vt:lpstr>PowerPoint Section Photo Slide B</vt:lpstr>
      <vt:lpstr>Interpretable Intercept</vt:lpstr>
      <vt:lpstr>Part 1: Rewrite the SLR to include α_0</vt:lpstr>
      <vt:lpstr>Part 2: Show that sampled fitted line can be rewritten to include y ̅</vt:lpstr>
      <vt:lpstr>Part 3: Connect part a and b using a data set with non-zero predictor</vt:lpstr>
      <vt:lpstr>Part 3: Connect part a and b using a data set with non-zero predictor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Eden, Zak</dc:creator>
  <cp:lastModifiedBy>Samantha Juedemann</cp:lastModifiedBy>
  <cp:revision>67</cp:revision>
  <dcterms:created xsi:type="dcterms:W3CDTF">2022-11-21T15:21:41Z</dcterms:created>
  <dcterms:modified xsi:type="dcterms:W3CDTF">2023-10-10T02:37:22Z</dcterms:modified>
</cp:coreProperties>
</file>