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8" r:id="rId2"/>
    <p:sldMasterId id="2147483707" r:id="rId3"/>
    <p:sldMasterId id="2147483709" r:id="rId4"/>
  </p:sldMasterIdLst>
  <p:notesMasterIdLst>
    <p:notesMasterId r:id="rId11"/>
  </p:notesMasterIdLst>
  <p:sldIdLst>
    <p:sldId id="299" r:id="rId5"/>
    <p:sldId id="324" r:id="rId6"/>
    <p:sldId id="312" r:id="rId7"/>
    <p:sldId id="325" r:id="rId8"/>
    <p:sldId id="323"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0D"/>
    <a:srgbClr val="003E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0" autoAdjust="0"/>
    <p:restoredTop sz="84218"/>
  </p:normalViewPr>
  <p:slideViewPr>
    <p:cSldViewPr snapToGrid="0">
      <p:cViewPr varScale="1">
        <p:scale>
          <a:sx n="93" d="100"/>
          <a:sy n="93"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A2301-2DB4-8F46-BB36-9DFF3F872147}"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5DF83-B7EC-DC43-90FD-0FFD121E26BC}" type="slidenum">
              <a:rPr lang="en-US" smtClean="0"/>
              <a:t>‹#›</a:t>
            </a:fld>
            <a:endParaRPr lang="en-US"/>
          </a:p>
        </p:txBody>
      </p:sp>
    </p:spTree>
    <p:extLst>
      <p:ext uri="{BB962C8B-B14F-4D97-AF65-F5344CB8AC3E}">
        <p14:creationId xmlns:p14="http://schemas.microsoft.com/office/powerpoint/2010/main" val="97909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1</a:t>
            </a:fld>
            <a:endParaRPr lang="en-US"/>
          </a:p>
        </p:txBody>
      </p:sp>
    </p:spTree>
    <p:extLst>
      <p:ext uri="{BB962C8B-B14F-4D97-AF65-F5344CB8AC3E}">
        <p14:creationId xmlns:p14="http://schemas.microsoft.com/office/powerpoint/2010/main" val="396497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2</a:t>
            </a:fld>
            <a:endParaRPr lang="en-US"/>
          </a:p>
        </p:txBody>
      </p:sp>
    </p:spTree>
    <p:extLst>
      <p:ext uri="{BB962C8B-B14F-4D97-AF65-F5344CB8AC3E}">
        <p14:creationId xmlns:p14="http://schemas.microsoft.com/office/powerpoint/2010/main" val="115705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3</a:t>
            </a:fld>
            <a:endParaRPr lang="en-US"/>
          </a:p>
        </p:txBody>
      </p:sp>
    </p:spTree>
    <p:extLst>
      <p:ext uri="{BB962C8B-B14F-4D97-AF65-F5344CB8AC3E}">
        <p14:creationId xmlns:p14="http://schemas.microsoft.com/office/powerpoint/2010/main" val="217861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4</a:t>
            </a:fld>
            <a:endParaRPr lang="en-US"/>
          </a:p>
        </p:txBody>
      </p:sp>
    </p:spTree>
    <p:extLst>
      <p:ext uri="{BB962C8B-B14F-4D97-AF65-F5344CB8AC3E}">
        <p14:creationId xmlns:p14="http://schemas.microsoft.com/office/powerpoint/2010/main" val="242276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5</a:t>
            </a:fld>
            <a:endParaRPr lang="en-US"/>
          </a:p>
        </p:txBody>
      </p:sp>
    </p:spTree>
    <p:extLst>
      <p:ext uri="{BB962C8B-B14F-4D97-AF65-F5344CB8AC3E}">
        <p14:creationId xmlns:p14="http://schemas.microsoft.com/office/powerpoint/2010/main" val="216540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Logo Slide Gold Corner: </a:t>
            </a:r>
            <a:r>
              <a:rPr lang="en-US" dirty="0"/>
              <a:t>This layout should never be used with additional information or content added. The best use for this is either as the final slide of your presentation or as the first slide that will be </a:t>
            </a:r>
            <a:r>
              <a:rPr lang="en-US"/>
              <a:t>on the screen </a:t>
            </a:r>
            <a:r>
              <a:rPr lang="en-US" dirty="0"/>
              <a:t>before starting.</a:t>
            </a:r>
          </a:p>
        </p:txBody>
      </p:sp>
      <p:sp>
        <p:nvSpPr>
          <p:cNvPr id="4" name="Slide Number Placeholder 3"/>
          <p:cNvSpPr>
            <a:spLocks noGrp="1"/>
          </p:cNvSpPr>
          <p:nvPr>
            <p:ph type="sldNum" sz="quarter" idx="5"/>
          </p:nvPr>
        </p:nvSpPr>
        <p:spPr/>
        <p:txBody>
          <a:bodyPr/>
          <a:lstStyle/>
          <a:p>
            <a:fld id="{0B35DF83-B7EC-DC43-90FD-0FFD121E26BC}" type="slidenum">
              <a:rPr lang="en-US" smtClean="0"/>
              <a:t>6</a:t>
            </a:fld>
            <a:endParaRPr lang="en-US"/>
          </a:p>
        </p:txBody>
      </p:sp>
    </p:spTree>
    <p:extLst>
      <p:ext uri="{BB962C8B-B14F-4D97-AF65-F5344CB8AC3E}">
        <p14:creationId xmlns:p14="http://schemas.microsoft.com/office/powerpoint/2010/main" val="991915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Marquette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B4F9-4852-C508-DB51-1DCA72C0150E}"/>
              </a:ext>
            </a:extLst>
          </p:cNvPr>
          <p:cNvSpPr>
            <a:spLocks noGrp="1"/>
          </p:cNvSpPr>
          <p:nvPr>
            <p:ph type="ctrTitle"/>
          </p:nvPr>
        </p:nvSpPr>
        <p:spPr>
          <a:xfrm>
            <a:off x="516826" y="-1"/>
            <a:ext cx="11168726" cy="1810373"/>
          </a:xfrm>
        </p:spPr>
        <p:txBody>
          <a:bodyPr anchor="b">
            <a:normAutofit/>
          </a:bodyPr>
          <a:lstStyle>
            <a:lvl1pPr algn="l">
              <a:defRPr sz="4400" b="0"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28CAE15-C884-BD73-2108-741E534555F8}"/>
              </a:ext>
            </a:extLst>
          </p:cNvPr>
          <p:cNvSpPr>
            <a:spLocks noGrp="1"/>
          </p:cNvSpPr>
          <p:nvPr>
            <p:ph type="subTitle" idx="1"/>
          </p:nvPr>
        </p:nvSpPr>
        <p:spPr>
          <a:xfrm>
            <a:off x="516824" y="1842814"/>
            <a:ext cx="11168726" cy="1655762"/>
          </a:xfrm>
        </p:spPr>
        <p:txBody>
          <a:bodyPr/>
          <a:lstStyle>
            <a:lvl1pPr marL="0" indent="0" algn="l">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Tree>
    <p:extLst>
      <p:ext uri="{BB962C8B-B14F-4D97-AF65-F5344CB8AC3E}">
        <p14:creationId xmlns:p14="http://schemas.microsoft.com/office/powerpoint/2010/main" val="248688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ingle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60D88B81-3A1F-16FA-2D04-D54457202AE2}"/>
              </a:ext>
            </a:extLst>
          </p:cNvPr>
          <p:cNvCxnSpPr>
            <a:cxnSpLocks/>
          </p:cNvCxnSpPr>
          <p:nvPr userDrawn="1"/>
        </p:nvCxnSpPr>
        <p:spPr>
          <a:xfrm>
            <a:off x="324290" y="0"/>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087B500-37F4-942D-BDCE-01513063EAAD}"/>
              </a:ext>
            </a:extLst>
          </p:cNvPr>
          <p:cNvCxnSpPr>
            <a:cxnSpLocks/>
          </p:cNvCxnSpPr>
          <p:nvPr userDrawn="1"/>
        </p:nvCxnSpPr>
        <p:spPr>
          <a:xfrm flipH="1">
            <a:off x="0" y="3257550"/>
            <a:ext cx="324290"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9" name="Text Placeholder 18">
            <a:extLst>
              <a:ext uri="{FF2B5EF4-FFF2-40B4-BE49-F238E27FC236}">
                <a16:creationId xmlns:a16="http://schemas.microsoft.com/office/drawing/2014/main" id="{70D8CEC9-9D49-06B5-65F1-E381DCD269E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236676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Double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33043B4A-A692-436C-D4AC-5AA44DCC05BE}"/>
              </a:ext>
            </a:extLst>
          </p:cNvPr>
          <p:cNvCxnSpPr>
            <a:cxnSpLocks/>
          </p:cNvCxnSpPr>
          <p:nvPr userDrawn="1"/>
        </p:nvCxnSpPr>
        <p:spPr>
          <a:xfrm>
            <a:off x="324290" y="0"/>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D244FD-0F8B-F901-9E39-AD92237FDAF5}"/>
              </a:ext>
            </a:extLst>
          </p:cNvPr>
          <p:cNvCxnSpPr>
            <a:cxnSpLocks/>
          </p:cNvCxnSpPr>
          <p:nvPr userDrawn="1"/>
        </p:nvCxnSpPr>
        <p:spPr>
          <a:xfrm flipH="1">
            <a:off x="0" y="1480601"/>
            <a:ext cx="500553"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7769E7-D523-36A6-ABD0-C99B56410B23}"/>
              </a:ext>
            </a:extLst>
          </p:cNvPr>
          <p:cNvCxnSpPr>
            <a:cxnSpLocks/>
          </p:cNvCxnSpPr>
          <p:nvPr userDrawn="1"/>
        </p:nvCxnSpPr>
        <p:spPr>
          <a:xfrm>
            <a:off x="500553" y="-19056"/>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F954B2-979E-E93F-FF4F-F09136AA89F8}"/>
              </a:ext>
            </a:extLst>
          </p:cNvPr>
          <p:cNvCxnSpPr>
            <a:cxnSpLocks/>
          </p:cNvCxnSpPr>
          <p:nvPr userDrawn="1"/>
        </p:nvCxnSpPr>
        <p:spPr>
          <a:xfrm flipH="1">
            <a:off x="0" y="942427"/>
            <a:ext cx="500553"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11" name="Text Placeholder 18">
            <a:extLst>
              <a:ext uri="{FF2B5EF4-FFF2-40B4-BE49-F238E27FC236}">
                <a16:creationId xmlns:a16="http://schemas.microsoft.com/office/drawing/2014/main" id="{448B8DB3-4134-64D8-C4A6-872F7F95330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124557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go Slide - Blue Bottom Ba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862ABF-686B-2AFA-14B1-968358930E07}"/>
              </a:ext>
            </a:extLst>
          </p:cNvPr>
          <p:cNvPicPr>
            <a:picLocks noChangeAspect="1"/>
          </p:cNvPicPr>
          <p:nvPr userDrawn="1"/>
        </p:nvPicPr>
        <p:blipFill>
          <a:blip r:embed="rId2"/>
          <a:srcRect/>
          <a:stretch/>
        </p:blipFill>
        <p:spPr>
          <a:xfrm>
            <a:off x="4165600" y="1521883"/>
            <a:ext cx="3860800" cy="3081866"/>
          </a:xfrm>
          <a:prstGeom prst="rect">
            <a:avLst/>
          </a:prstGeom>
        </p:spPr>
      </p:pic>
    </p:spTree>
    <p:extLst>
      <p:ext uri="{BB962C8B-B14F-4D97-AF65-F5344CB8AC3E}">
        <p14:creationId xmlns:p14="http://schemas.microsoft.com/office/powerpoint/2010/main" val="845502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Slide - Gold Cor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223DC-A96A-6C33-56D3-1356C201D60F}"/>
              </a:ext>
            </a:extLst>
          </p:cNvPr>
          <p:cNvSpPr/>
          <p:nvPr userDrawn="1"/>
        </p:nvSpPr>
        <p:spPr>
          <a:xfrm>
            <a:off x="0" y="6528110"/>
            <a:ext cx="9711559"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D9240-E73A-9A45-06ED-E4C55D7243CE}"/>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CF253B-643B-C975-B74D-F9B6D81DD650}"/>
              </a:ext>
            </a:extLst>
          </p:cNvPr>
          <p:cNvSpPr/>
          <p:nvPr userDrawn="1"/>
        </p:nvSpPr>
        <p:spPr>
          <a:xfrm>
            <a:off x="-1" y="0"/>
            <a:ext cx="11855879" cy="6515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809ECA1-A6AD-6ACA-508D-278D2315BCDB}"/>
              </a:ext>
            </a:extLst>
          </p:cNvPr>
          <p:cNvCxnSpPr>
            <a:cxnSpLocks/>
          </p:cNvCxnSpPr>
          <p:nvPr userDrawn="1"/>
        </p:nvCxnSpPr>
        <p:spPr>
          <a:xfrm>
            <a:off x="11868590" y="0"/>
            <a:ext cx="0" cy="4377559"/>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46BC2C1-1DCB-36C5-7748-0229DD9708D8}"/>
              </a:ext>
            </a:extLst>
          </p:cNvPr>
          <p:cNvPicPr>
            <a:picLocks noChangeAspect="1"/>
          </p:cNvPicPr>
          <p:nvPr userDrawn="1"/>
        </p:nvPicPr>
        <p:blipFill>
          <a:blip r:embed="rId2"/>
          <a:srcRect/>
          <a:stretch/>
        </p:blipFill>
        <p:spPr>
          <a:xfrm>
            <a:off x="4165600" y="1521883"/>
            <a:ext cx="3860800" cy="3081866"/>
          </a:xfrm>
          <a:prstGeom prst="rect">
            <a:avLst/>
          </a:prstGeom>
        </p:spPr>
      </p:pic>
    </p:spTree>
    <p:extLst>
      <p:ext uri="{BB962C8B-B14F-4D97-AF65-F5344CB8AC3E}">
        <p14:creationId xmlns:p14="http://schemas.microsoft.com/office/powerpoint/2010/main" val="347678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owerPoint Section Photo Slide 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0D16FC-6A17-A4F2-CB4E-8A215573114B}"/>
              </a:ext>
            </a:extLst>
          </p:cNvPr>
          <p:cNvSpPr/>
          <p:nvPr userDrawn="1"/>
        </p:nvSpPr>
        <p:spPr>
          <a:xfrm>
            <a:off x="0" y="0"/>
            <a:ext cx="11836400" cy="6489700"/>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F5BD303A-55A5-3318-1EFB-0EDA69A66417}"/>
              </a:ext>
            </a:extLst>
          </p:cNvPr>
          <p:cNvSpPr>
            <a:spLocks noGrp="1"/>
          </p:cNvSpPr>
          <p:nvPr>
            <p:ph type="pic" sz="quarter" idx="10"/>
          </p:nvPr>
        </p:nvSpPr>
        <p:spPr>
          <a:xfrm>
            <a:off x="0" y="0"/>
            <a:ext cx="11836400" cy="6489700"/>
          </a:xfrm>
          <a:prstGeom prst="rect">
            <a:avLst/>
          </a:prstGeom>
        </p:spPr>
        <p:txBody>
          <a:bodyPr/>
          <a:lstStyle/>
          <a:p>
            <a:endParaRPr lang="en-US"/>
          </a:p>
        </p:txBody>
      </p:sp>
    </p:spTree>
    <p:extLst>
      <p:ext uri="{BB962C8B-B14F-4D97-AF65-F5344CB8AC3E}">
        <p14:creationId xmlns:p14="http://schemas.microsoft.com/office/powerpoint/2010/main" val="197942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owerPoint Section Photo Slide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D39385-6FFC-0201-D90B-D3BC5E103F78}"/>
              </a:ext>
            </a:extLst>
          </p:cNvPr>
          <p:cNvSpPr/>
          <p:nvPr userDrawn="1"/>
        </p:nvSpPr>
        <p:spPr>
          <a:xfrm>
            <a:off x="342900" y="368300"/>
            <a:ext cx="11506200" cy="6134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19255049-3B89-3964-4FC7-C4F1185B17E0}"/>
              </a:ext>
            </a:extLst>
          </p:cNvPr>
          <p:cNvSpPr>
            <a:spLocks noGrp="1"/>
          </p:cNvSpPr>
          <p:nvPr>
            <p:ph type="pic" sz="quarter" idx="10"/>
          </p:nvPr>
        </p:nvSpPr>
        <p:spPr>
          <a:xfrm>
            <a:off x="342900" y="368300"/>
            <a:ext cx="11506200" cy="6134100"/>
          </a:xfrm>
          <a:prstGeom prst="rect">
            <a:avLst/>
          </a:prstGeom>
        </p:spPr>
        <p:txBody>
          <a:bodyPr/>
          <a:lstStyle/>
          <a:p>
            <a:endParaRPr lang="en-US"/>
          </a:p>
        </p:txBody>
      </p:sp>
    </p:spTree>
    <p:extLst>
      <p:ext uri="{BB962C8B-B14F-4D97-AF65-F5344CB8AC3E}">
        <p14:creationId xmlns:p14="http://schemas.microsoft.com/office/powerpoint/2010/main" val="208514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ower Center">
    <p:spTree>
      <p:nvGrpSpPr>
        <p:cNvPr id="1" name=""/>
        <p:cNvGrpSpPr/>
        <p:nvPr/>
      </p:nvGrpSpPr>
      <p:grpSpPr>
        <a:xfrm>
          <a:off x="0" y="0"/>
          <a:ext cx="0" cy="0"/>
          <a:chOff x="0" y="0"/>
          <a:chExt cx="0" cy="0"/>
        </a:xfrm>
      </p:grpSpPr>
      <p:pic>
        <p:nvPicPr>
          <p:cNvPr id="4" name="Picture 3" descr="A picture containing outdoor, building, church, place of worship&#10;&#10;Description automatically generated">
            <a:extLst>
              <a:ext uri="{FF2B5EF4-FFF2-40B4-BE49-F238E27FC236}">
                <a16:creationId xmlns:a16="http://schemas.microsoft.com/office/drawing/2014/main" id="{FAF23188-B2CC-DB95-013F-040D6FE7D08F}"/>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3428130" y="0"/>
            <a:ext cx="4978400" cy="6489700"/>
          </a:xfrm>
          <a:prstGeom prst="rect">
            <a:avLst/>
          </a:prstGeom>
        </p:spPr>
      </p:pic>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
        <p:nvSpPr>
          <p:cNvPr id="5" name="Title 1">
            <a:extLst>
              <a:ext uri="{FF2B5EF4-FFF2-40B4-BE49-F238E27FC236}">
                <a16:creationId xmlns:a16="http://schemas.microsoft.com/office/drawing/2014/main" id="{FF402BFB-1168-1001-D810-566394957B48}"/>
              </a:ext>
            </a:extLst>
          </p:cNvPr>
          <p:cNvSpPr>
            <a:spLocks noGrp="1"/>
          </p:cNvSpPr>
          <p:nvPr>
            <p:ph type="ctrTitle"/>
          </p:nvPr>
        </p:nvSpPr>
        <p:spPr>
          <a:xfrm>
            <a:off x="516826" y="-1"/>
            <a:ext cx="11168726" cy="1810373"/>
          </a:xfrm>
        </p:spPr>
        <p:txBody>
          <a:bodyPr anchor="b">
            <a:normAutofit/>
          </a:bodyPr>
          <a:lstStyle>
            <a:lvl1pPr algn="l">
              <a:defRPr sz="4400" b="1"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6" name="Subtitle 2">
            <a:extLst>
              <a:ext uri="{FF2B5EF4-FFF2-40B4-BE49-F238E27FC236}">
                <a16:creationId xmlns:a16="http://schemas.microsoft.com/office/drawing/2014/main" id="{5982ADFC-9C1B-087B-8B90-436F389EAE78}"/>
              </a:ext>
            </a:extLst>
          </p:cNvPr>
          <p:cNvSpPr>
            <a:spLocks noGrp="1"/>
          </p:cNvSpPr>
          <p:nvPr>
            <p:ph type="subTitle" idx="1"/>
          </p:nvPr>
        </p:nvSpPr>
        <p:spPr>
          <a:xfrm>
            <a:off x="516824" y="1842814"/>
            <a:ext cx="11168726" cy="1655762"/>
          </a:xfrm>
        </p:spPr>
        <p:txBody>
          <a:bodyPr/>
          <a:lstStyle>
            <a:lvl1pPr marL="0" indent="0" algn="l">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2415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ower Left">
    <p:spTree>
      <p:nvGrpSpPr>
        <p:cNvPr id="1" name=""/>
        <p:cNvGrpSpPr/>
        <p:nvPr/>
      </p:nvGrpSpPr>
      <p:grpSpPr>
        <a:xfrm>
          <a:off x="0" y="0"/>
          <a:ext cx="0" cy="0"/>
          <a:chOff x="0" y="0"/>
          <a:chExt cx="0" cy="0"/>
        </a:xfrm>
      </p:grpSpPr>
      <p:pic>
        <p:nvPicPr>
          <p:cNvPr id="5" name="Picture 4" descr="A picture containing outdoor, building, church, place of worship&#10;&#10;Description automatically generated">
            <a:extLst>
              <a:ext uri="{FF2B5EF4-FFF2-40B4-BE49-F238E27FC236}">
                <a16:creationId xmlns:a16="http://schemas.microsoft.com/office/drawing/2014/main" id="{21E7209F-2C92-D71A-8CB7-BA4E1506BF6E}"/>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407837" y="0"/>
            <a:ext cx="4978400" cy="6489700"/>
          </a:xfrm>
          <a:prstGeom prst="rect">
            <a:avLst/>
          </a:prstGeom>
        </p:spPr>
      </p:pic>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
        <p:nvSpPr>
          <p:cNvPr id="4" name="Title 1">
            <a:extLst>
              <a:ext uri="{FF2B5EF4-FFF2-40B4-BE49-F238E27FC236}">
                <a16:creationId xmlns:a16="http://schemas.microsoft.com/office/drawing/2014/main" id="{748A82BD-CDE6-61A4-3E22-2E0D4E497F57}"/>
              </a:ext>
            </a:extLst>
          </p:cNvPr>
          <p:cNvSpPr>
            <a:spLocks noGrp="1"/>
          </p:cNvSpPr>
          <p:nvPr>
            <p:ph type="ctrTitle"/>
          </p:nvPr>
        </p:nvSpPr>
        <p:spPr>
          <a:xfrm>
            <a:off x="0" y="1233019"/>
            <a:ext cx="11834648" cy="1810373"/>
          </a:xfrm>
        </p:spPr>
        <p:txBody>
          <a:bodyPr anchor="b">
            <a:normAutofit/>
          </a:bodyPr>
          <a:lstStyle>
            <a:lvl1pPr algn="ctr">
              <a:defRPr sz="4400" b="0"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6" name="Subtitle 2">
            <a:extLst>
              <a:ext uri="{FF2B5EF4-FFF2-40B4-BE49-F238E27FC236}">
                <a16:creationId xmlns:a16="http://schemas.microsoft.com/office/drawing/2014/main" id="{FB8A639D-E1E8-171B-B725-8826CE161F7B}"/>
              </a:ext>
            </a:extLst>
          </p:cNvPr>
          <p:cNvSpPr>
            <a:spLocks noGrp="1"/>
          </p:cNvSpPr>
          <p:nvPr>
            <p:ph type="subTitle" idx="1"/>
          </p:nvPr>
        </p:nvSpPr>
        <p:spPr>
          <a:xfrm>
            <a:off x="0" y="3075834"/>
            <a:ext cx="11834648" cy="1655762"/>
          </a:xfrm>
        </p:spPr>
        <p:txBody>
          <a:bodyPr/>
          <a:lstStyle>
            <a:lvl1pPr marL="0" indent="0" algn="ctr">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0785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Marquette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838200" y="613600"/>
            <a:ext cx="10515600" cy="1325563"/>
          </a:xfrm>
        </p:spPr>
        <p:txBody>
          <a:bodyPr>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838200" y="2074100"/>
            <a:ext cx="10515600" cy="4351338"/>
          </a:xfrm>
        </p:spPr>
        <p:txBody>
          <a:bodyPr/>
          <a:lstStyle>
            <a:lvl1pPr marL="0" indent="0">
              <a:buClr>
                <a:srgbClr val="FFC70D"/>
              </a:buClr>
              <a:buFontTx/>
              <a:buNone/>
              <a:defRPr>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E738CAD2-104E-DDB8-D862-8E753FADEEB5}"/>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13558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Tower Center">
    <p:spTree>
      <p:nvGrpSpPr>
        <p:cNvPr id="1" name=""/>
        <p:cNvGrpSpPr/>
        <p:nvPr/>
      </p:nvGrpSpPr>
      <p:grpSpPr>
        <a:xfrm>
          <a:off x="0" y="0"/>
          <a:ext cx="0" cy="0"/>
          <a:chOff x="0" y="0"/>
          <a:chExt cx="0" cy="0"/>
        </a:xfrm>
      </p:grpSpPr>
      <p:pic>
        <p:nvPicPr>
          <p:cNvPr id="4" name="Picture 3" descr="A picture containing outdoor, building, church, place of worship&#10;&#10;Description automatically generated">
            <a:extLst>
              <a:ext uri="{FF2B5EF4-FFF2-40B4-BE49-F238E27FC236}">
                <a16:creationId xmlns:a16="http://schemas.microsoft.com/office/drawing/2014/main" id="{A239F714-33B1-E36B-9772-8B22BA7A4B8E}"/>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3428130" y="0"/>
            <a:ext cx="4978400" cy="6489700"/>
          </a:xfrm>
          <a:prstGeom prst="rect">
            <a:avLst/>
          </a:prstGeom>
        </p:spPr>
      </p:pic>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838200" y="613600"/>
            <a:ext cx="10515600" cy="1325563"/>
          </a:xfrm>
        </p:spPr>
        <p:txBody>
          <a:bodyPr>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838200" y="2074100"/>
            <a:ext cx="10515600" cy="4351338"/>
          </a:xfrm>
        </p:spPr>
        <p:txBody>
          <a:bodyPr/>
          <a:lstStyle>
            <a:lvl1pPr marL="0" indent="0">
              <a:buClr>
                <a:srgbClr val="FFC70D"/>
              </a:buClr>
              <a:buFontTx/>
              <a:buNone/>
              <a:defRPr b="0" i="0">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8">
            <a:extLst>
              <a:ext uri="{FF2B5EF4-FFF2-40B4-BE49-F238E27FC236}">
                <a16:creationId xmlns:a16="http://schemas.microsoft.com/office/drawing/2014/main" id="{926B00BD-62F6-CB47-679C-7F3B5A4299D6}"/>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75445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ower Left">
    <p:spTree>
      <p:nvGrpSpPr>
        <p:cNvPr id="1" name=""/>
        <p:cNvGrpSpPr/>
        <p:nvPr/>
      </p:nvGrpSpPr>
      <p:grpSpPr>
        <a:xfrm>
          <a:off x="0" y="0"/>
          <a:ext cx="0" cy="0"/>
          <a:chOff x="0" y="0"/>
          <a:chExt cx="0" cy="0"/>
        </a:xfrm>
      </p:grpSpPr>
      <p:pic>
        <p:nvPicPr>
          <p:cNvPr id="5" name="Picture 4" descr="A picture containing outdoor, building, church, place of worship&#10;&#10;Description automatically generated">
            <a:extLst>
              <a:ext uri="{FF2B5EF4-FFF2-40B4-BE49-F238E27FC236}">
                <a16:creationId xmlns:a16="http://schemas.microsoft.com/office/drawing/2014/main" id="{B6C06453-EA3E-D3E7-FE05-13010E0141C9}"/>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407837" y="0"/>
            <a:ext cx="4978400" cy="6489700"/>
          </a:xfrm>
          <a:prstGeom prst="rect">
            <a:avLst/>
          </a:prstGeom>
        </p:spPr>
      </p:pic>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5313402" y="613600"/>
            <a:ext cx="6040398" cy="1325563"/>
          </a:xfrm>
        </p:spPr>
        <p:txBody>
          <a:bodyPr anchor="b">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5313402" y="2074100"/>
            <a:ext cx="6040398" cy="4351338"/>
          </a:xfrm>
        </p:spPr>
        <p:txBody>
          <a:bodyPr/>
          <a:lstStyle>
            <a:lvl1pPr marL="0" indent="0">
              <a:buClr>
                <a:srgbClr val="FFC70D"/>
              </a:buClr>
              <a:buFontTx/>
              <a:buNone/>
              <a:defRPr b="0" i="0">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8">
            <a:extLst>
              <a:ext uri="{FF2B5EF4-FFF2-40B4-BE49-F238E27FC236}">
                <a16:creationId xmlns:a16="http://schemas.microsoft.com/office/drawing/2014/main" id="{F4D17D29-8370-91DC-9656-7B5C15E7E8EF}"/>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25649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Slide - Marquette 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8EEE9-8184-132C-B73E-1CBFDDA0A367}"/>
              </a:ext>
            </a:extLst>
          </p:cNvPr>
          <p:cNvPicPr>
            <a:picLocks noChangeAspect="1"/>
          </p:cNvPicPr>
          <p:nvPr userDrawn="1"/>
        </p:nvPicPr>
        <p:blipFill>
          <a:blip r:embed="rId2"/>
          <a:stretch>
            <a:fillRect/>
          </a:stretch>
        </p:blipFill>
        <p:spPr>
          <a:xfrm>
            <a:off x="4165600" y="1521883"/>
            <a:ext cx="3860800" cy="3081867"/>
          </a:xfrm>
          <a:prstGeom prst="rect">
            <a:avLst/>
          </a:prstGeom>
        </p:spPr>
      </p:pic>
    </p:spTree>
    <p:extLst>
      <p:ext uri="{BB962C8B-B14F-4D97-AF65-F5344CB8AC3E}">
        <p14:creationId xmlns:p14="http://schemas.microsoft.com/office/powerpoint/2010/main" val="153204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Blue Bottom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8">
            <a:extLst>
              <a:ext uri="{FF2B5EF4-FFF2-40B4-BE49-F238E27FC236}">
                <a16:creationId xmlns:a16="http://schemas.microsoft.com/office/drawing/2014/main" id="{80B66822-DC36-E1B0-74C0-927BA8737F9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297129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Gold Cor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223DC-A96A-6C33-56D3-1356C201D60F}"/>
              </a:ext>
            </a:extLst>
          </p:cNvPr>
          <p:cNvSpPr/>
          <p:nvPr userDrawn="1"/>
        </p:nvSpPr>
        <p:spPr>
          <a:xfrm>
            <a:off x="0" y="6528110"/>
            <a:ext cx="9711559"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D9240-E73A-9A45-06ED-E4C55D7243CE}"/>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CF253B-643B-C975-B74D-F9B6D81DD650}"/>
              </a:ext>
            </a:extLst>
          </p:cNvPr>
          <p:cNvSpPr/>
          <p:nvPr userDrawn="1"/>
        </p:nvSpPr>
        <p:spPr>
          <a:xfrm>
            <a:off x="-1" y="0"/>
            <a:ext cx="11855879" cy="6515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809ECA1-A6AD-6ACA-508D-278D2315BCDB}"/>
              </a:ext>
            </a:extLst>
          </p:cNvPr>
          <p:cNvCxnSpPr>
            <a:cxnSpLocks/>
          </p:cNvCxnSpPr>
          <p:nvPr userDrawn="1"/>
        </p:nvCxnSpPr>
        <p:spPr>
          <a:xfrm>
            <a:off x="11868590" y="0"/>
            <a:ext cx="0" cy="4377559"/>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8">
            <a:extLst>
              <a:ext uri="{FF2B5EF4-FFF2-40B4-BE49-F238E27FC236}">
                <a16:creationId xmlns:a16="http://schemas.microsoft.com/office/drawing/2014/main" id="{8D3F9747-8CA0-05C1-A807-C391EE99E106}"/>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74184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43D124-47F3-DABB-A651-3675F9ECDF1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5C8D44-90F1-E6BE-3670-CD745A52151D}"/>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B32E67-1881-7A48-74B0-CC3697848531}"/>
              </a:ext>
            </a:extLst>
          </p:cNvPr>
          <p:cNvSpPr/>
          <p:nvPr userDrawn="1"/>
        </p:nvSpPr>
        <p:spPr>
          <a:xfrm>
            <a:off x="0" y="0"/>
            <a:ext cx="11834648" cy="6505903"/>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61ABEDFB-5D06-03CB-3152-DF00AB118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79D7D-6A19-4797-D2EC-7330F61FC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0C67C-F563-E6B6-DCDB-EABCB5F67B77}"/>
              </a:ext>
            </a:extLst>
          </p:cNvPr>
          <p:cNvSpPr>
            <a:spLocks noGrp="1"/>
          </p:cNvSpPr>
          <p:nvPr>
            <p:ph type="dt" sz="half" idx="2"/>
          </p:nvPr>
        </p:nvSpPr>
        <p:spPr>
          <a:xfrm>
            <a:off x="744921" y="65127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C963A-31D9-DE4C-8182-D843E058B6F7}" type="datetime1">
              <a:rPr lang="en-US" smtClean="0"/>
              <a:t>9/25/2023</a:t>
            </a:fld>
            <a:endParaRPr lang="en-US" dirty="0"/>
          </a:p>
        </p:txBody>
      </p:sp>
      <p:sp>
        <p:nvSpPr>
          <p:cNvPr id="5" name="Footer Placeholder 4">
            <a:extLst>
              <a:ext uri="{FF2B5EF4-FFF2-40B4-BE49-F238E27FC236}">
                <a16:creationId xmlns:a16="http://schemas.microsoft.com/office/drawing/2014/main" id="{0B7B1EE9-219C-172C-9D7A-CF5D4F70C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C61BD-2600-96CB-8427-92A9E598E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0A9CF-F44F-884B-8167-779B09B8596C}" type="slidenum">
              <a:rPr lang="en-US" smtClean="0"/>
              <a:t>‹#›</a:t>
            </a:fld>
            <a:endParaRPr lang="en-US"/>
          </a:p>
        </p:txBody>
      </p:sp>
    </p:spTree>
    <p:extLst>
      <p:ext uri="{BB962C8B-B14F-4D97-AF65-F5344CB8AC3E}">
        <p14:creationId xmlns:p14="http://schemas.microsoft.com/office/powerpoint/2010/main" val="424643561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63" r:id="rId6"/>
    <p:sldLayoutId id="2147483715"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021BA-C776-739D-BE66-20542847A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4814584-A6E7-C4BD-A095-2D00281AC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4BC019A4-C52A-5E26-CFFC-B8960D25AAE1}"/>
              </a:ext>
            </a:extLst>
          </p:cNvPr>
          <p:cNvSpPr/>
          <p:nvPr userDrawn="1"/>
        </p:nvSpPr>
        <p:spPr>
          <a:xfrm>
            <a:off x="0" y="6515857"/>
            <a:ext cx="12192000"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468226"/>
      </p:ext>
    </p:extLst>
  </p:cSld>
  <p:clrMap bg1="lt1" tx1="dk1" bg2="lt2" tx2="dk2" accent1="accent1" accent2="accent2" accent3="accent3" accent4="accent4" accent5="accent5" accent6="accent6" hlink="hlink" folHlink="folHlink"/>
  <p:sldLayoutIdLst>
    <p:sldLayoutId id="2147483680" r:id="rId1"/>
    <p:sldLayoutId id="2147483690" r:id="rId2"/>
    <p:sldLayoutId id="2147483691" r:id="rId3"/>
    <p:sldLayoutId id="2147483692" r:id="rId4"/>
    <p:sldLayoutId id="2147483717" r:id="rId5"/>
    <p:sldLayoutId id="2147483718" r:id="rId6"/>
  </p:sldLayoutIdLst>
  <p:hf sldNum="0" hdr="0" dt="0"/>
  <p:txStyles>
    <p:titleStyle>
      <a:lvl1pPr algn="l" defTabSz="914400" rtl="0" eaLnBrk="1" latinLnBrk="0" hangingPunct="1">
        <a:lnSpc>
          <a:spcPct val="90000"/>
        </a:lnSpc>
        <a:spcBef>
          <a:spcPct val="0"/>
        </a:spcBef>
        <a:buNone/>
        <a:defRPr sz="4000" b="0" i="0" kern="1200">
          <a:solidFill>
            <a:srgbClr val="003E7D"/>
          </a:solidFill>
          <a:latin typeface="Open Sans SemiBold" pitchFamily="2" charset="0"/>
          <a:ea typeface="Open Sans SemiBold" pitchFamily="2" charset="0"/>
          <a:cs typeface="Open Sans SemiBold" pitchFamily="2" charset="0"/>
        </a:defRPr>
      </a:lvl1pPr>
    </p:titleStyle>
    <p:bodyStyle>
      <a:lvl1pPr marL="0" indent="0" algn="l" defTabSz="914400" rtl="0" eaLnBrk="1" latinLnBrk="0" hangingPunct="1">
        <a:lnSpc>
          <a:spcPct val="90000"/>
        </a:lnSpc>
        <a:spcBef>
          <a:spcPts val="1000"/>
        </a:spcBef>
        <a:buClr>
          <a:srgbClr val="003E7D"/>
        </a:buClr>
        <a:buFont typeface="Wingdings" pitchFamily="2" charset="2"/>
        <a:buNone/>
        <a:defRPr sz="2800" kern="1200">
          <a:solidFill>
            <a:schemeClr val="tx1"/>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Clr>
          <a:srgbClr val="003E7D"/>
        </a:buClr>
        <a:buFont typeface="Wingdings" pitchFamily="2" charset="2"/>
        <a:buChar char="§"/>
        <a:defRPr sz="2400" kern="1200">
          <a:solidFill>
            <a:schemeClr val="tx1"/>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Clr>
          <a:srgbClr val="003E7D"/>
        </a:buClr>
        <a:buFont typeface="Wingdings" pitchFamily="2" charset="2"/>
        <a:buChar char="§"/>
        <a:defRPr sz="2000" kern="1200">
          <a:solidFill>
            <a:schemeClr val="tx1"/>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576B1C-2B91-F70B-BF99-6C757656F54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C733EB-4610-8C64-66CF-59222746FB3D}"/>
              </a:ext>
            </a:extLst>
          </p:cNvPr>
          <p:cNvSpPr/>
          <p:nvPr userDrawn="1"/>
        </p:nvSpPr>
        <p:spPr>
          <a:xfrm>
            <a:off x="0" y="4377559"/>
            <a:ext cx="9711559" cy="2480441"/>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43D1E1-1312-519A-C23A-8CB734523ACA}"/>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E580501-993F-CC1B-50DC-932143D1D521}"/>
              </a:ext>
            </a:extLst>
          </p:cNvPr>
          <p:cNvSpPr/>
          <p:nvPr userDrawn="1"/>
        </p:nvSpPr>
        <p:spPr>
          <a:xfrm>
            <a:off x="0" y="0"/>
            <a:ext cx="11832609" cy="64957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017796"/>
      </p:ext>
    </p:extLst>
  </p:cSld>
  <p:clrMap bg1="lt1" tx1="dk1" bg2="lt2" tx2="dk2" accent1="accent1" accent2="accent2" accent3="accent3" accent4="accent4" accent5="accent5" accent6="accent6" hlink="hlink" folHlink="folHlink"/>
  <p:sldLayoutIdLst>
    <p:sldLayoutId id="2147483713"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E67981-5B9A-708A-4684-E094CD14AC33}"/>
              </a:ext>
            </a:extLst>
          </p:cNvPr>
          <p:cNvSpPr/>
          <p:nvPr userDrawn="1"/>
        </p:nvSpPr>
        <p:spPr>
          <a:xfrm>
            <a:off x="3" y="0"/>
            <a:ext cx="1219199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DA448F-BDBB-60BB-0891-A7EF54838921}"/>
              </a:ext>
            </a:extLst>
          </p:cNvPr>
          <p:cNvSpPr/>
          <p:nvPr userDrawn="1"/>
        </p:nvSpPr>
        <p:spPr>
          <a:xfrm>
            <a:off x="0" y="0"/>
            <a:ext cx="1842448" cy="1842448"/>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D0AAC5-4A2C-A0D3-6138-3439A953E5CA}"/>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ree, sky, outdoor, building&#10;&#10;Description automatically generated">
            <a:extLst>
              <a:ext uri="{FF2B5EF4-FFF2-40B4-BE49-F238E27FC236}">
                <a16:creationId xmlns:a16="http://schemas.microsoft.com/office/drawing/2014/main" id="{E44AE7B8-4803-92A3-CD69-122E354458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37429" y="367153"/>
            <a:ext cx="11507016" cy="6129181"/>
          </a:xfrm>
          <a:prstGeom prst="rect">
            <a:avLst/>
          </a:prstGeom>
        </p:spPr>
      </p:pic>
      <p:sp>
        <p:nvSpPr>
          <p:cNvPr id="2" name="Rectangle 1">
            <a:extLst>
              <a:ext uri="{FF2B5EF4-FFF2-40B4-BE49-F238E27FC236}">
                <a16:creationId xmlns:a16="http://schemas.microsoft.com/office/drawing/2014/main" id="{6F0DA914-4F4A-8E2B-D411-5BAF0E149794}"/>
              </a:ext>
            </a:extLst>
          </p:cNvPr>
          <p:cNvSpPr/>
          <p:nvPr userDrawn="1"/>
        </p:nvSpPr>
        <p:spPr>
          <a:xfrm>
            <a:off x="337429" y="367153"/>
            <a:ext cx="11507016" cy="61291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450017"/>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6ED-F3D5-58D7-6E21-AE1FF34F3581}"/>
              </a:ext>
            </a:extLst>
          </p:cNvPr>
          <p:cNvSpPr>
            <a:spLocks noGrp="1"/>
          </p:cNvSpPr>
          <p:nvPr>
            <p:ph type="ctrTitle"/>
          </p:nvPr>
        </p:nvSpPr>
        <p:spPr/>
        <p:txBody>
          <a:bodyPr/>
          <a:lstStyle/>
          <a:p>
            <a:r>
              <a:rPr lang="en-US" dirty="0"/>
              <a:t>Least Absolute Deviation Regression</a:t>
            </a:r>
          </a:p>
        </p:txBody>
      </p:sp>
      <p:sp>
        <p:nvSpPr>
          <p:cNvPr id="3" name="Subtitle 2">
            <a:extLst>
              <a:ext uri="{FF2B5EF4-FFF2-40B4-BE49-F238E27FC236}">
                <a16:creationId xmlns:a16="http://schemas.microsoft.com/office/drawing/2014/main" id="{1A5A0B6F-8B9B-B4B7-F468-13BAEE569420}"/>
              </a:ext>
            </a:extLst>
          </p:cNvPr>
          <p:cNvSpPr>
            <a:spLocks noGrp="1"/>
          </p:cNvSpPr>
          <p:nvPr>
            <p:ph type="subTitle" idx="1"/>
          </p:nvPr>
        </p:nvSpPr>
        <p:spPr/>
        <p:txBody>
          <a:bodyPr/>
          <a:lstStyle/>
          <a:p>
            <a:r>
              <a:rPr lang="en-US" dirty="0"/>
              <a:t>Timothy Goodwin: MSSC 5780</a:t>
            </a:r>
          </a:p>
        </p:txBody>
      </p:sp>
    </p:spTree>
    <p:extLst>
      <p:ext uri="{BB962C8B-B14F-4D97-AF65-F5344CB8AC3E}">
        <p14:creationId xmlns:p14="http://schemas.microsoft.com/office/powerpoint/2010/main" val="35836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C26F-9ED7-1436-DCDA-92BCAC211153}"/>
              </a:ext>
            </a:extLst>
          </p:cNvPr>
          <p:cNvSpPr>
            <a:spLocks noGrp="1"/>
          </p:cNvSpPr>
          <p:nvPr>
            <p:ph type="title"/>
          </p:nvPr>
        </p:nvSpPr>
        <p:spPr/>
        <p:txBody>
          <a:bodyPr/>
          <a:lstStyle/>
          <a:p>
            <a:r>
              <a:rPr lang="en-US" dirty="0"/>
              <a:t>What is LAD Regression</a:t>
            </a:r>
          </a:p>
        </p:txBody>
      </p:sp>
      <p:sp>
        <p:nvSpPr>
          <p:cNvPr id="3" name="Content Placeholder 2">
            <a:extLst>
              <a:ext uri="{FF2B5EF4-FFF2-40B4-BE49-F238E27FC236}">
                <a16:creationId xmlns:a16="http://schemas.microsoft.com/office/drawing/2014/main" id="{C4C7B51A-6951-C7A3-643C-D61326D3B0E2}"/>
              </a:ext>
            </a:extLst>
          </p:cNvPr>
          <p:cNvSpPr>
            <a:spLocks noGrp="1"/>
          </p:cNvSpPr>
          <p:nvPr>
            <p:ph idx="1"/>
          </p:nvPr>
        </p:nvSpPr>
        <p:spPr/>
        <p:txBody>
          <a:bodyPr/>
          <a:lstStyle/>
          <a:p>
            <a:pPr marL="457200" indent="-457200">
              <a:buFont typeface="Arial" panose="020B0604020202020204" pitchFamily="34" charset="0"/>
              <a:buChar char="•"/>
            </a:pPr>
            <a:r>
              <a:rPr lang="en-US" b="1" dirty="0"/>
              <a:t>Least Absolute Deviation Regression</a:t>
            </a:r>
          </a:p>
          <a:p>
            <a:pPr marL="1143000" lvl="1" indent="-457200">
              <a:buFont typeface="Arial" panose="020B0604020202020204" pitchFamily="34" charset="0"/>
              <a:buChar char="•"/>
            </a:pPr>
            <a:r>
              <a:rPr lang="en-US" dirty="0"/>
              <a:t>Minimize the absolute value of the residuals.</a:t>
            </a:r>
          </a:p>
          <a:p>
            <a:pPr marL="11430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LAD Regression is useful when dealing with skewed and outlier-prone datasets. </a:t>
            </a:r>
          </a:p>
          <a:p>
            <a:pPr marL="457200" indent="-457200">
              <a:buFont typeface="Arial" panose="020B0604020202020204" pitchFamily="34" charset="0"/>
              <a:buChar char="•"/>
            </a:pPr>
            <a:endParaRPr lang="en-US" dirty="0"/>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Q1: Why is the effect of outliers less in LAD compared to Ordinary Least Squares?</a:t>
            </a:r>
          </a:p>
        </p:txBody>
      </p:sp>
      <p:sp>
        <p:nvSpPr>
          <p:cNvPr id="4" name="Text Placeholder 3">
            <a:extLst>
              <a:ext uri="{FF2B5EF4-FFF2-40B4-BE49-F238E27FC236}">
                <a16:creationId xmlns:a16="http://schemas.microsoft.com/office/drawing/2014/main" id="{494D9F3C-5FF1-8384-EC16-188332EDE74D}"/>
              </a:ext>
            </a:extLst>
          </p:cNvPr>
          <p:cNvSpPr>
            <a:spLocks noGrp="1"/>
          </p:cNvSpPr>
          <p:nvPr>
            <p:ph type="body" sz="quarter" idx="10"/>
          </p:nvPr>
        </p:nvSpPr>
        <p:spPr/>
        <p:txBody>
          <a:bodyPr/>
          <a:lstStyle/>
          <a:p>
            <a:r>
              <a:rPr lang="en-US" dirty="0"/>
              <a:t>MARQUETTE UNIVERSITY | Mathematical and Statistical Sciences</a:t>
            </a:r>
          </a:p>
        </p:txBody>
      </p:sp>
      <p:pic>
        <p:nvPicPr>
          <p:cNvPr id="6" name="Picture 5" descr="A black background with white text&#10;&#10;Description automatically generated">
            <a:extLst>
              <a:ext uri="{FF2B5EF4-FFF2-40B4-BE49-F238E27FC236}">
                <a16:creationId xmlns:a16="http://schemas.microsoft.com/office/drawing/2014/main" id="{88C9C087-325F-9E94-1BF9-A0DA38042779}"/>
              </a:ext>
            </a:extLst>
          </p:cNvPr>
          <p:cNvPicPr>
            <a:picLocks noChangeAspect="1"/>
          </p:cNvPicPr>
          <p:nvPr/>
        </p:nvPicPr>
        <p:blipFill>
          <a:blip r:embed="rId3"/>
          <a:stretch>
            <a:fillRect/>
          </a:stretch>
        </p:blipFill>
        <p:spPr>
          <a:xfrm>
            <a:off x="7738948" y="613600"/>
            <a:ext cx="2634190" cy="883621"/>
          </a:xfrm>
          <a:prstGeom prst="rect">
            <a:avLst/>
          </a:prstGeom>
        </p:spPr>
      </p:pic>
    </p:spTree>
    <p:extLst>
      <p:ext uri="{BB962C8B-B14F-4D97-AF65-F5344CB8AC3E}">
        <p14:creationId xmlns:p14="http://schemas.microsoft.com/office/powerpoint/2010/main" val="284853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C26F-9ED7-1436-DCDA-92BCAC211153}"/>
              </a:ext>
            </a:extLst>
          </p:cNvPr>
          <p:cNvSpPr>
            <a:spLocks noGrp="1"/>
          </p:cNvSpPr>
          <p:nvPr>
            <p:ph type="title"/>
          </p:nvPr>
        </p:nvSpPr>
        <p:spPr/>
        <p:txBody>
          <a:bodyPr/>
          <a:lstStyle/>
          <a:p>
            <a:r>
              <a:rPr lang="en-US" dirty="0"/>
              <a:t>Pros and Cons of LAD</a:t>
            </a:r>
          </a:p>
        </p:txBody>
      </p:sp>
      <p:sp>
        <p:nvSpPr>
          <p:cNvPr id="3" name="Content Placeholder 2">
            <a:extLst>
              <a:ext uri="{FF2B5EF4-FFF2-40B4-BE49-F238E27FC236}">
                <a16:creationId xmlns:a16="http://schemas.microsoft.com/office/drawing/2014/main" id="{C4C7B51A-6951-C7A3-643C-D61326D3B0E2}"/>
              </a:ext>
            </a:extLst>
          </p:cNvPr>
          <p:cNvSpPr>
            <a:spLocks noGrp="1"/>
          </p:cNvSpPr>
          <p:nvPr>
            <p:ph idx="1"/>
          </p:nvPr>
        </p:nvSpPr>
        <p:spPr>
          <a:xfrm>
            <a:off x="838200" y="2074100"/>
            <a:ext cx="5257800" cy="4351338"/>
          </a:xfrm>
        </p:spPr>
        <p:txBody>
          <a:bodyPr/>
          <a:lstStyle/>
          <a:p>
            <a:r>
              <a:rPr lang="en-US" dirty="0"/>
              <a:t>Pros</a:t>
            </a:r>
          </a:p>
          <a:p>
            <a:pPr marL="457200" indent="-457200">
              <a:buFont typeface="Wingdings" pitchFamily="2" charset="2"/>
              <a:buChar char="§"/>
            </a:pPr>
            <a:r>
              <a:rPr lang="en-US" sz="2400" dirty="0"/>
              <a:t>More robust to outliers</a:t>
            </a:r>
          </a:p>
          <a:p>
            <a:pPr marL="457200" indent="-457200">
              <a:buFont typeface="Wingdings" pitchFamily="2" charset="2"/>
              <a:buChar char="§"/>
            </a:pPr>
            <a:endParaRPr lang="en-US" sz="2400" dirty="0"/>
          </a:p>
          <a:p>
            <a:pPr marL="457200" indent="-457200">
              <a:buFont typeface="Wingdings" pitchFamily="2" charset="2"/>
              <a:buChar char="§"/>
            </a:pPr>
            <a:r>
              <a:rPr lang="en-US" sz="2400" dirty="0"/>
              <a:t>Pass through k + 1 points</a:t>
            </a:r>
          </a:p>
          <a:p>
            <a:pPr marL="1143000" lvl="1" indent="-457200"/>
            <a:r>
              <a:rPr lang="en-US" sz="2000" dirty="0"/>
              <a:t>k = # of independent variables</a:t>
            </a:r>
          </a:p>
          <a:p>
            <a:pPr lvl="1" indent="0">
              <a:buNone/>
            </a:pPr>
            <a:endParaRPr lang="en-US" sz="2400" dirty="0"/>
          </a:p>
          <a:p>
            <a:pPr marL="457200" indent="-457200">
              <a:buFont typeface="Wingdings" pitchFamily="2" charset="2"/>
              <a:buChar char="§"/>
            </a:pPr>
            <a:r>
              <a:rPr lang="en-US" sz="2400" dirty="0"/>
              <a:t>Deals with Non-Normal Data</a:t>
            </a:r>
          </a:p>
          <a:p>
            <a:pPr marL="1143000" lvl="1" indent="-457200"/>
            <a:r>
              <a:rPr lang="en-US" sz="2000" dirty="0"/>
              <a:t>For datasets with skewed or non-normally distributed variables.</a:t>
            </a:r>
          </a:p>
        </p:txBody>
      </p:sp>
      <p:sp>
        <p:nvSpPr>
          <p:cNvPr id="4" name="Text Placeholder 3">
            <a:extLst>
              <a:ext uri="{FF2B5EF4-FFF2-40B4-BE49-F238E27FC236}">
                <a16:creationId xmlns:a16="http://schemas.microsoft.com/office/drawing/2014/main" id="{494D9F3C-5FF1-8384-EC16-188332EDE74D}"/>
              </a:ext>
            </a:extLst>
          </p:cNvPr>
          <p:cNvSpPr>
            <a:spLocks noGrp="1"/>
          </p:cNvSpPr>
          <p:nvPr>
            <p:ph type="body" sz="quarter" idx="10"/>
          </p:nvPr>
        </p:nvSpPr>
        <p:spPr/>
        <p:txBody>
          <a:bodyPr/>
          <a:lstStyle/>
          <a:p>
            <a:r>
              <a:rPr lang="en-US" dirty="0"/>
              <a:t>MARQUETTE UNIVERSITY | Mathematical and Statistical Sciences</a:t>
            </a:r>
          </a:p>
        </p:txBody>
      </p:sp>
      <p:sp>
        <p:nvSpPr>
          <p:cNvPr id="5" name="Content Placeholder 2">
            <a:extLst>
              <a:ext uri="{FF2B5EF4-FFF2-40B4-BE49-F238E27FC236}">
                <a16:creationId xmlns:a16="http://schemas.microsoft.com/office/drawing/2014/main" id="{802C5B53-5012-DD30-DC39-A0912C6CF7DD}"/>
              </a:ext>
            </a:extLst>
          </p:cNvPr>
          <p:cNvSpPr txBox="1">
            <a:spLocks/>
          </p:cNvSpPr>
          <p:nvPr/>
        </p:nvSpPr>
        <p:spPr>
          <a:xfrm>
            <a:off x="6096000" y="2074100"/>
            <a:ext cx="5257800" cy="435133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rgbClr val="003E7D"/>
              </a:buClr>
              <a:buFont typeface="Wingdings" pitchFamily="2" charset="2"/>
              <a:buNone/>
              <a:defRPr sz="2800" kern="1200">
                <a:solidFill>
                  <a:schemeClr val="tx1"/>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Clr>
                <a:srgbClr val="003E7D"/>
              </a:buClr>
              <a:buFont typeface="Wingdings" pitchFamily="2" charset="2"/>
              <a:buChar char="§"/>
              <a:defRPr sz="2400" kern="1200">
                <a:solidFill>
                  <a:schemeClr val="tx1"/>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Clr>
                <a:srgbClr val="003E7D"/>
              </a:buClr>
              <a:buFont typeface="Wingdings" pitchFamily="2" charset="2"/>
              <a:buChar char="§"/>
              <a:defRPr sz="2000" kern="1200">
                <a:solidFill>
                  <a:schemeClr val="tx1"/>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a:t>
            </a:r>
          </a:p>
          <a:p>
            <a:pPr marL="457200" indent="-457200">
              <a:buFont typeface="Wingdings" pitchFamily="2" charset="2"/>
              <a:buChar char="§"/>
            </a:pPr>
            <a:r>
              <a:rPr lang="en-US" sz="2400" dirty="0"/>
              <a:t>Can have non-unique solution</a:t>
            </a:r>
          </a:p>
          <a:p>
            <a:pPr marL="457200" indent="-457200">
              <a:buFont typeface="Wingdings" pitchFamily="2" charset="2"/>
              <a:buChar char="§"/>
            </a:pPr>
            <a:r>
              <a:rPr lang="en-US" sz="2400" dirty="0"/>
              <a:t>Harder to find the unique solution</a:t>
            </a:r>
          </a:p>
          <a:p>
            <a:pPr marL="1143000" lvl="1" indent="-457200"/>
            <a:r>
              <a:rPr lang="en-US" sz="2000" dirty="0"/>
              <a:t>Simplex (Lin. Prog)</a:t>
            </a:r>
          </a:p>
          <a:p>
            <a:pPr marL="1143000" lvl="1" indent="-457200"/>
            <a:r>
              <a:rPr lang="en-US" sz="2000" dirty="0"/>
              <a:t>Iteratively reweighted least-squares (IRLS)</a:t>
            </a:r>
          </a:p>
          <a:p>
            <a:pPr marL="457200" indent="-457200">
              <a:lnSpc>
                <a:spcPct val="100000"/>
              </a:lnSpc>
              <a:buFont typeface="Wingdings" pitchFamily="2" charset="2"/>
              <a:buChar char="§"/>
            </a:pPr>
            <a:r>
              <a:rPr lang="en-US" sz="2400" dirty="0"/>
              <a:t>Can be less efficient</a:t>
            </a:r>
          </a:p>
          <a:p>
            <a:pPr marL="1143000" lvl="1" indent="-457200">
              <a:lnSpc>
                <a:spcPct val="100000"/>
              </a:lnSpc>
            </a:pPr>
            <a:r>
              <a:rPr lang="en-US" sz="2000" dirty="0"/>
              <a:t>When the data is normally distributed and lacks outliers </a:t>
            </a:r>
          </a:p>
          <a:p>
            <a:pPr marL="1600200" lvl="2" indent="-457200">
              <a:lnSpc>
                <a:spcPct val="100000"/>
              </a:lnSpc>
            </a:pPr>
            <a:r>
              <a:rPr lang="en-US" sz="1600" dirty="0"/>
              <a:t>Typically, less efficient and a higher variance. </a:t>
            </a:r>
          </a:p>
          <a:p>
            <a:pPr marL="1143000" lvl="1" indent="-457200"/>
            <a:endParaRPr lang="en-US" sz="2000" dirty="0"/>
          </a:p>
          <a:p>
            <a:pPr marL="457200" indent="-457200">
              <a:buFont typeface="Wingdings" pitchFamily="2" charset="2"/>
              <a:buChar char="§"/>
            </a:pPr>
            <a:endParaRPr lang="en-US" dirty="0"/>
          </a:p>
        </p:txBody>
      </p:sp>
    </p:spTree>
    <p:extLst>
      <p:ext uri="{BB962C8B-B14F-4D97-AF65-F5344CB8AC3E}">
        <p14:creationId xmlns:p14="http://schemas.microsoft.com/office/powerpoint/2010/main" val="9421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C26F-9ED7-1436-DCDA-92BCAC211153}"/>
              </a:ext>
            </a:extLst>
          </p:cNvPr>
          <p:cNvSpPr>
            <a:spLocks noGrp="1"/>
          </p:cNvSpPr>
          <p:nvPr>
            <p:ph type="title"/>
          </p:nvPr>
        </p:nvSpPr>
        <p:spPr/>
        <p:txBody>
          <a:bodyPr/>
          <a:lstStyle/>
          <a:p>
            <a:r>
              <a:rPr lang="en-US" dirty="0"/>
              <a:t>Simulation of LAD and OLS</a:t>
            </a:r>
          </a:p>
        </p:txBody>
      </p:sp>
      <p:sp>
        <p:nvSpPr>
          <p:cNvPr id="4" name="Text Placeholder 3">
            <a:extLst>
              <a:ext uri="{FF2B5EF4-FFF2-40B4-BE49-F238E27FC236}">
                <a16:creationId xmlns:a16="http://schemas.microsoft.com/office/drawing/2014/main" id="{494D9F3C-5FF1-8384-EC16-188332EDE74D}"/>
              </a:ext>
            </a:extLst>
          </p:cNvPr>
          <p:cNvSpPr>
            <a:spLocks noGrp="1"/>
          </p:cNvSpPr>
          <p:nvPr>
            <p:ph type="body" sz="quarter" idx="10"/>
          </p:nvPr>
        </p:nvSpPr>
        <p:spPr/>
        <p:txBody>
          <a:bodyPr/>
          <a:lstStyle/>
          <a:p>
            <a:r>
              <a:rPr lang="en-US" dirty="0"/>
              <a:t>MARQUETTE UNIVERSITY | Mathematical and Statistical Sciences</a:t>
            </a:r>
          </a:p>
        </p:txBody>
      </p:sp>
      <p:pic>
        <p:nvPicPr>
          <p:cNvPr id="13" name="Content Placeholder 12">
            <a:extLst>
              <a:ext uri="{FF2B5EF4-FFF2-40B4-BE49-F238E27FC236}">
                <a16:creationId xmlns:a16="http://schemas.microsoft.com/office/drawing/2014/main" id="{942A573E-2F0C-6BBD-D7F0-06D325F88BC7}"/>
              </a:ext>
            </a:extLst>
          </p:cNvPr>
          <p:cNvPicPr>
            <a:picLocks noGrp="1" noChangeAspect="1"/>
          </p:cNvPicPr>
          <p:nvPr>
            <p:ph idx="1"/>
          </p:nvPr>
        </p:nvPicPr>
        <p:blipFill>
          <a:blip r:embed="rId3"/>
          <a:stretch>
            <a:fillRect/>
          </a:stretch>
        </p:blipFill>
        <p:spPr>
          <a:xfrm>
            <a:off x="838200" y="1893063"/>
            <a:ext cx="7342881" cy="4351337"/>
          </a:xfrm>
        </p:spPr>
      </p:pic>
      <p:sp>
        <p:nvSpPr>
          <p:cNvPr id="3" name="TextBox 2">
            <a:extLst>
              <a:ext uri="{FF2B5EF4-FFF2-40B4-BE49-F238E27FC236}">
                <a16:creationId xmlns:a16="http://schemas.microsoft.com/office/drawing/2014/main" id="{7E5FE7BE-3D2B-3A42-8D7C-D83FD6C68A2C}"/>
              </a:ext>
            </a:extLst>
          </p:cNvPr>
          <p:cNvSpPr txBox="1"/>
          <p:nvPr/>
        </p:nvSpPr>
        <p:spPr>
          <a:xfrm>
            <a:off x="5815191" y="2214626"/>
            <a:ext cx="5822731" cy="646331"/>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dirty="0"/>
              <a:t>Q2: Based on the code, what would you expect the values for the coefficients of the intercept </a:t>
            </a:r>
            <a:r>
              <a:rPr lang="en-US"/>
              <a:t>and x1 to be?</a:t>
            </a:r>
            <a:endParaRPr lang="en-US" dirty="0"/>
          </a:p>
        </p:txBody>
      </p:sp>
    </p:spTree>
    <p:extLst>
      <p:ext uri="{BB962C8B-B14F-4D97-AF65-F5344CB8AC3E}">
        <p14:creationId xmlns:p14="http://schemas.microsoft.com/office/powerpoint/2010/main" val="196653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omparison of a graph&#10;&#10;Description automatically generated">
            <a:extLst>
              <a:ext uri="{FF2B5EF4-FFF2-40B4-BE49-F238E27FC236}">
                <a16:creationId xmlns:a16="http://schemas.microsoft.com/office/drawing/2014/main" id="{83036231-0583-738D-E684-4A7CE2C07D9B}"/>
              </a:ext>
            </a:extLst>
          </p:cNvPr>
          <p:cNvPicPr>
            <a:picLocks noGrp="1" noChangeAspect="1"/>
          </p:cNvPicPr>
          <p:nvPr>
            <p:ph type="pic" sz="quarter" idx="10"/>
          </p:nvPr>
        </p:nvPicPr>
        <p:blipFill rotWithShape="1">
          <a:blip r:embed="rId3"/>
          <a:srcRect l="-16" r="-130"/>
          <a:stretch/>
        </p:blipFill>
        <p:spPr>
          <a:xfrm>
            <a:off x="304800" y="278296"/>
            <a:ext cx="11569148" cy="6294782"/>
          </a:xfrm>
        </p:spPr>
      </p:pic>
    </p:spTree>
    <p:extLst>
      <p:ext uri="{BB962C8B-B14F-4D97-AF65-F5344CB8AC3E}">
        <p14:creationId xmlns:p14="http://schemas.microsoft.com/office/powerpoint/2010/main" val="382499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288616"/>
      </p:ext>
    </p:extLst>
  </p:cSld>
  <p:clrMapOvr>
    <a:masterClrMapping/>
  </p:clrMapOvr>
</p:sld>
</file>

<file path=ppt/theme/theme1.xml><?xml version="1.0" encoding="utf-8"?>
<a:theme xmlns:a="http://schemas.openxmlformats.org/drawingml/2006/main" name="Marquette Blu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owerPoint Section Photo Slide 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owerPoint Section Photo Slide 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236</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vt:i4>
      </vt:variant>
    </vt:vector>
  </HeadingPairs>
  <TitlesOfParts>
    <vt:vector size="16" baseType="lpstr">
      <vt:lpstr>Arial</vt:lpstr>
      <vt:lpstr>Calibri</vt:lpstr>
      <vt:lpstr>Calibri Light</vt:lpstr>
      <vt:lpstr>Open Sans Light</vt:lpstr>
      <vt:lpstr>Open Sans SemiBold</vt:lpstr>
      <vt:lpstr>Wingdings</vt:lpstr>
      <vt:lpstr>Marquette Blue Background</vt:lpstr>
      <vt:lpstr>White Background</vt:lpstr>
      <vt:lpstr>PowerPoint Section Photo Slide A</vt:lpstr>
      <vt:lpstr>PowerPoint Section Photo Slide B</vt:lpstr>
      <vt:lpstr>Least Absolute Deviation Regression</vt:lpstr>
      <vt:lpstr>What is LAD Regression</vt:lpstr>
      <vt:lpstr>Pros and Cons of LAD</vt:lpstr>
      <vt:lpstr>Simulation of LAD and 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Eden, Zak</dc:creator>
  <cp:lastModifiedBy>Goodwin, Timothy</cp:lastModifiedBy>
  <cp:revision>54</cp:revision>
  <dcterms:created xsi:type="dcterms:W3CDTF">2022-11-21T15:21:41Z</dcterms:created>
  <dcterms:modified xsi:type="dcterms:W3CDTF">2023-09-25T19:44:56Z</dcterms:modified>
</cp:coreProperties>
</file>