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1" r:id="rId6"/>
    <p:sldId id="280" r:id="rId7"/>
    <p:sldId id="281" r:id="rId8"/>
    <p:sldId id="258" r:id="rId9"/>
    <p:sldId id="282" r:id="rId10"/>
    <p:sldId id="284" r:id="rId11"/>
    <p:sldId id="283" r:id="rId12"/>
    <p:sldId id="28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A573-A044-7E49-8ACD-2ADB504ABD12}" v="27" dt="2023-09-12T20:24:24.764"/>
    <p1510:client id="{C459CFC7-23F6-41E3-93DC-F1C6E027E65E}" v="877" dt="2023-09-18T21:08:34.89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 autoAdjust="0"/>
    <p:restoredTop sz="94719" autoAdjust="0"/>
  </p:normalViewPr>
  <p:slideViewPr>
    <p:cSldViewPr snapToGrid="0">
      <p:cViewPr varScale="1">
        <p:scale>
          <a:sx n="102" d="100"/>
          <a:sy n="102" d="100"/>
        </p:scale>
        <p:origin x="124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4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6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25" y="80083"/>
            <a:ext cx="6992238" cy="1626482"/>
          </a:xfrm>
        </p:spPr>
        <p:txBody>
          <a:bodyPr/>
          <a:lstStyle/>
          <a:p>
            <a:r>
              <a:rPr lang="en-US" sz="6000" dirty="0">
                <a:ea typeface="+mj-lt"/>
                <a:cs typeface="+mj-lt"/>
              </a:rPr>
              <a:t>IN-CLASS Activity 1</a:t>
            </a:r>
            <a:br>
              <a:rPr lang="en-US" sz="6000" dirty="0">
                <a:ea typeface="+mj-lt"/>
                <a:cs typeface="+mj-lt"/>
              </a:rPr>
            </a:br>
            <a:r>
              <a:rPr lang="en-US" sz="2800" b="0" dirty="0">
                <a:ea typeface="+mj-lt"/>
                <a:cs typeface="+mj-lt"/>
              </a:rPr>
              <a:t>Programming Simulation</a:t>
            </a:r>
            <a:br>
              <a:rPr lang="en-US" sz="2800" b="0" dirty="0">
                <a:ea typeface="+mj-lt"/>
                <a:cs typeface="+mj-lt"/>
              </a:rPr>
            </a:br>
            <a:r>
              <a:rPr lang="en-US" sz="2800" b="0" dirty="0"/>
              <a:t>by David Aguilera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220A09-0A77-1CEE-CAB7-C043EDF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76" y="1843225"/>
            <a:ext cx="6263922" cy="17181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A014EC-EC04-44B6-44B6-91D0348CF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97" y="3929443"/>
            <a:ext cx="9424811" cy="2719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9F23683A-6FC4-E639-9012-2FC5B5997FFA}"/>
              </a:ext>
            </a:extLst>
          </p:cNvPr>
          <p:cNvSpPr/>
          <p:nvPr/>
        </p:nvSpPr>
        <p:spPr>
          <a:xfrm rot="5400000">
            <a:off x="8581319" y="2428874"/>
            <a:ext cx="1411111" cy="12417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1" y="136526"/>
            <a:ext cx="7195123" cy="603428"/>
          </a:xfrm>
        </p:spPr>
        <p:txBody>
          <a:bodyPr/>
          <a:lstStyle/>
          <a:p>
            <a:r>
              <a:rPr lang="en-US" sz="2800" dirty="0"/>
              <a:t>Argument inputs ( b0,b1,n,sigma)</a:t>
            </a:r>
            <a:r>
              <a:rPr lang="en-US" dirty="0"/>
              <a:t>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AA741E-213A-C506-9BC1-37A16D04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9" y="905403"/>
            <a:ext cx="7054144" cy="90558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FE826B73-810B-64F0-3896-60D8789D32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60" r="44256" b="54232"/>
          <a:stretch/>
        </p:blipFill>
        <p:spPr>
          <a:xfrm>
            <a:off x="138289" y="2177575"/>
            <a:ext cx="4012885" cy="639897"/>
          </a:xfrm>
          <a:prstGeom prst="rect">
            <a:avLst/>
          </a:prstGeom>
        </p:spPr>
      </p:pic>
      <p:pic>
        <p:nvPicPr>
          <p:cNvPr id="33" name="Picture 32" descr="A line graph with numbers&#10;&#10;Description automatically generated">
            <a:extLst>
              <a:ext uri="{FF2B5EF4-FFF2-40B4-BE49-F238E27FC236}">
                <a16:creationId xmlns:a16="http://schemas.microsoft.com/office/drawing/2014/main" id="{4E864C0F-1B43-B19B-9567-2366FD1F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78" y="1973686"/>
            <a:ext cx="7202310" cy="48861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3DC8F8-1E61-C371-C9BC-84B9D5FB5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71" y="3061053"/>
            <a:ext cx="2501548" cy="531284"/>
          </a:xfrm>
          <a:prstGeom prst="rect">
            <a:avLst/>
          </a:prstGeom>
        </p:spPr>
      </p:pic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149F3AA4-67CE-CEFD-1E71-584205778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" t="73438" r="433"/>
          <a:stretch/>
        </p:blipFill>
        <p:spPr>
          <a:xfrm>
            <a:off x="101600" y="3924470"/>
            <a:ext cx="4577602" cy="5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54" y="-258585"/>
            <a:ext cx="9093066" cy="998539"/>
          </a:xfrm>
        </p:spPr>
        <p:txBody>
          <a:bodyPr/>
          <a:lstStyle/>
          <a:p>
            <a:r>
              <a:rPr lang="en-US" sz="2800" dirty="0"/>
              <a:t>Argument inputs ( b0,b1,n=increase sample size, sigma)</a:t>
            </a:r>
            <a:r>
              <a:rPr lang="en-US" dirty="0"/>
              <a:t>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AAC8D-8304-A7FA-244F-FBAEA217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1" y="2715330"/>
            <a:ext cx="2501548" cy="531284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8F1D44-0FBE-409C-2D80-98BA53DDA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89" y="778701"/>
            <a:ext cx="6948310" cy="883819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53695DA-0EA2-C964-D458-1F320B0BD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89" y="1831437"/>
            <a:ext cx="3568700" cy="612792"/>
          </a:xfrm>
          <a:prstGeom prst="rect">
            <a:avLst/>
          </a:prstGeom>
        </p:spPr>
      </p:pic>
      <p:pic>
        <p:nvPicPr>
          <p:cNvPr id="14" name="Picture 13" descr="A black text with a plus and a white background&#10;&#10;Description automatically generated">
            <a:extLst>
              <a:ext uri="{FF2B5EF4-FFF2-40B4-BE49-F238E27FC236}">
                <a16:creationId xmlns:a16="http://schemas.microsoft.com/office/drawing/2014/main" id="{E3968FB2-94F9-7F6D-3EEE-F78B235A4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010" y="1070576"/>
            <a:ext cx="1995312" cy="532905"/>
          </a:xfrm>
          <a:prstGeom prst="rect">
            <a:avLst/>
          </a:prstGeom>
        </p:spPr>
      </p:pic>
      <p:pic>
        <p:nvPicPr>
          <p:cNvPr id="15" name="Picture 14" descr="A graph of a scatter plot&#10;&#10;Description automatically generated">
            <a:extLst>
              <a:ext uri="{FF2B5EF4-FFF2-40B4-BE49-F238E27FC236}">
                <a16:creationId xmlns:a16="http://schemas.microsoft.com/office/drawing/2014/main" id="{4281A7AD-6A55-B940-7282-B766278640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011" y="1828028"/>
            <a:ext cx="7392811" cy="50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5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54" y="-258585"/>
            <a:ext cx="9093066" cy="998539"/>
          </a:xfrm>
        </p:spPr>
        <p:txBody>
          <a:bodyPr/>
          <a:lstStyle/>
          <a:p>
            <a:r>
              <a:rPr lang="en-US" sz="2800" dirty="0"/>
              <a:t>Argument inputs ( b0,b1,n=increase sample size, sigma)</a:t>
            </a:r>
            <a:r>
              <a:rPr lang="en-US" dirty="0"/>
              <a:t>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AAC8D-8304-A7FA-244F-FBAEA217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1" y="2616552"/>
            <a:ext cx="2501548" cy="531284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6EACAA2-DC3F-2839-E19B-F7E8F35E3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89" y="1714712"/>
            <a:ext cx="4224866" cy="655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D6AF7-88EE-D9C7-C91B-4DFABEF79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89" y="745021"/>
            <a:ext cx="7329311" cy="838292"/>
          </a:xfrm>
          <a:prstGeom prst="rect">
            <a:avLst/>
          </a:prstGeom>
        </p:spPr>
      </p:pic>
      <p:pic>
        <p:nvPicPr>
          <p:cNvPr id="6" name="Picture 5" descr="A black text with a plus and a white background&#10;&#10;Description automatically generated">
            <a:extLst>
              <a:ext uri="{FF2B5EF4-FFF2-40B4-BE49-F238E27FC236}">
                <a16:creationId xmlns:a16="http://schemas.microsoft.com/office/drawing/2014/main" id="{86404AC0-B36D-3391-D35B-E9571221B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248" y="1003300"/>
            <a:ext cx="19907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99EA6-4BCB-2932-9D8C-FA150BFBC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956" y="1711077"/>
            <a:ext cx="7639754" cy="51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81" y="483458"/>
            <a:ext cx="11416071" cy="139364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What happens to the parameter estimates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when the sample size (n) is increased?</a:t>
            </a:r>
            <a:endParaRPr lang="en-US"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60DD2A5-A2ED-9E1A-3242-5302C629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2" y="1876246"/>
            <a:ext cx="5101974" cy="67335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4DE26BB-034B-D984-D0A0-64311B39A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60" r="44256" b="54232"/>
          <a:stretch/>
        </p:blipFill>
        <p:spPr>
          <a:xfrm>
            <a:off x="203402" y="2698476"/>
            <a:ext cx="4012885" cy="639897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7F441D3-5B65-D3F9-DC29-A8772168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546" y="2759741"/>
            <a:ext cx="3774924" cy="5759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E1584D-19AC-26B0-1543-FAEE8628F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376" y="1935193"/>
            <a:ext cx="4861883" cy="555264"/>
          </a:xfrm>
          <a:prstGeom prst="rect">
            <a:avLst/>
          </a:prstGeom>
        </p:spPr>
      </p:pic>
      <p:pic>
        <p:nvPicPr>
          <p:cNvPr id="19" name="Picture 18" descr="A line graph with numbers&#10;&#10;Description automatically generated">
            <a:extLst>
              <a:ext uri="{FF2B5EF4-FFF2-40B4-BE49-F238E27FC236}">
                <a16:creationId xmlns:a16="http://schemas.microsoft.com/office/drawing/2014/main" id="{93C48CDF-4275-02BE-AEB9-6A45284A6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8" y="3490429"/>
            <a:ext cx="4843739" cy="3289609"/>
          </a:xfrm>
          <a:prstGeom prst="rect">
            <a:avLst/>
          </a:prstGeom>
        </p:spPr>
      </p:pic>
      <p:pic>
        <p:nvPicPr>
          <p:cNvPr id="21" name="Picture 20" descr="A graph with a line&#10;&#10;Description automatically generated">
            <a:extLst>
              <a:ext uri="{FF2B5EF4-FFF2-40B4-BE49-F238E27FC236}">
                <a16:creationId xmlns:a16="http://schemas.microsoft.com/office/drawing/2014/main" id="{9A181A48-E7B1-22B6-8F49-C5058A127C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526" y="3518104"/>
            <a:ext cx="4940097" cy="33360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34D9FFB-4207-3F39-2243-8AF695575ADE}"/>
              </a:ext>
            </a:extLst>
          </p:cNvPr>
          <p:cNvSpPr/>
          <p:nvPr/>
        </p:nvSpPr>
        <p:spPr>
          <a:xfrm>
            <a:off x="5745843" y="1932214"/>
            <a:ext cx="43542" cy="4811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1" y="136526"/>
            <a:ext cx="7195123" cy="603428"/>
          </a:xfrm>
        </p:spPr>
        <p:txBody>
          <a:bodyPr/>
          <a:lstStyle/>
          <a:p>
            <a:r>
              <a:rPr lang="en-US" sz="2800" dirty="0"/>
              <a:t>Argument inputs ( b0,b1,n,sigma=</a:t>
            </a:r>
            <a:r>
              <a:rPr lang="en-US" sz="2800" dirty="0">
                <a:ea typeface="+mj-lt"/>
                <a:cs typeface="+mj-lt"/>
              </a:rPr>
              <a:t>increase</a:t>
            </a:r>
            <a:r>
              <a:rPr lang="en-US" sz="2800" dirty="0"/>
              <a:t>)</a:t>
            </a:r>
            <a:r>
              <a:rPr lang="en-US" dirty="0"/>
              <a:t> 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3DC8F8-1E61-C371-C9BC-84B9D5FB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2" y="1988206"/>
            <a:ext cx="1972382" cy="418396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F1B694D-064E-D71A-88E0-B1030399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0" y="604731"/>
            <a:ext cx="4505677" cy="56148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1068F23-7C4F-6C3F-84F0-2A2043CA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239125"/>
            <a:ext cx="3568699" cy="562694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F7A628-1013-074C-BD11-17986CD57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012" y="603658"/>
            <a:ext cx="7371644" cy="50227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E4DE3-4DA7-D3C4-B9E6-F78A6F454185}"/>
              </a:ext>
            </a:extLst>
          </p:cNvPr>
          <p:cNvSpPr/>
          <p:nvPr/>
        </p:nvSpPr>
        <p:spPr>
          <a:xfrm>
            <a:off x="179917" y="3843513"/>
            <a:ext cx="4120445" cy="2885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3684E3D-F419-067C-5CE0-31B35B5BB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43" y="4148538"/>
            <a:ext cx="3688645" cy="46813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5D20640-A699-7C40-FBF3-F8A5459155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460" r="44256" b="54232"/>
          <a:stretch/>
        </p:blipFill>
        <p:spPr>
          <a:xfrm>
            <a:off x="413454" y="4689352"/>
            <a:ext cx="3695385" cy="604620"/>
          </a:xfrm>
          <a:prstGeom prst="rect">
            <a:avLst/>
          </a:prstGeom>
        </p:spPr>
      </p:pic>
      <p:pic>
        <p:nvPicPr>
          <p:cNvPr id="11" name="Picture 10" descr="A line graph with numbers&#10;&#10;Description automatically generated">
            <a:extLst>
              <a:ext uri="{FF2B5EF4-FFF2-40B4-BE49-F238E27FC236}">
                <a16:creationId xmlns:a16="http://schemas.microsoft.com/office/drawing/2014/main" id="{AF658F08-2AAF-F4D1-BB83-087A9E1499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230" y="5334548"/>
            <a:ext cx="1812674" cy="123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EE7882-CFDC-8712-82D4-FD953051C0F2}"/>
              </a:ext>
            </a:extLst>
          </p:cNvPr>
          <p:cNvSpPr txBox="1"/>
          <p:nvPr/>
        </p:nvSpPr>
        <p:spPr>
          <a:xfrm>
            <a:off x="2839861" y="297215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C4926-CD62-2B25-BB51-45B9E14BFCCB}"/>
              </a:ext>
            </a:extLst>
          </p:cNvPr>
          <p:cNvSpPr txBox="1"/>
          <p:nvPr/>
        </p:nvSpPr>
        <p:spPr>
          <a:xfrm>
            <a:off x="906638" y="3841749"/>
            <a:ext cx="2771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Original Argument 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67B39-0588-FA35-B673-BF3F1B9F4AC2}"/>
              </a:ext>
            </a:extLst>
          </p:cNvPr>
          <p:cNvSpPr txBox="1"/>
          <p:nvPr/>
        </p:nvSpPr>
        <p:spPr>
          <a:xfrm>
            <a:off x="4853862" y="5753877"/>
            <a:ext cx="723316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uncertainty, or variability, in the parameters (b0 and b1) and the observed data (y) is inherent because these values can differ from one sample to another sample. As a result, this variability affects results.</a:t>
            </a:r>
          </a:p>
        </p:txBody>
      </p:sp>
    </p:spTree>
    <p:extLst>
      <p:ext uri="{BB962C8B-B14F-4D97-AF65-F5344CB8AC3E}">
        <p14:creationId xmlns:p14="http://schemas.microsoft.com/office/powerpoint/2010/main" val="32697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1" y="136526"/>
            <a:ext cx="7195123" cy="603428"/>
          </a:xfrm>
        </p:spPr>
        <p:txBody>
          <a:bodyPr/>
          <a:lstStyle/>
          <a:p>
            <a:r>
              <a:rPr lang="en-US" sz="2800" dirty="0"/>
              <a:t>Argument inputs ( b0,b1,n,sigma=</a:t>
            </a:r>
            <a:r>
              <a:rPr lang="en-US" sz="2800" dirty="0">
                <a:ea typeface="+mj-lt"/>
                <a:cs typeface="+mj-lt"/>
              </a:rPr>
              <a:t>increase</a:t>
            </a:r>
            <a:r>
              <a:rPr lang="en-US" sz="2800" dirty="0"/>
              <a:t>)</a:t>
            </a:r>
            <a:r>
              <a:rPr lang="en-US" dirty="0"/>
              <a:t> 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3DC8F8-1E61-C371-C9BC-84B9D5FB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" y="2482096"/>
            <a:ext cx="1972382" cy="4183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E4DE3-4DA7-D3C4-B9E6-F78A6F454185}"/>
              </a:ext>
            </a:extLst>
          </p:cNvPr>
          <p:cNvSpPr/>
          <p:nvPr/>
        </p:nvSpPr>
        <p:spPr>
          <a:xfrm>
            <a:off x="179917" y="3843513"/>
            <a:ext cx="4120445" cy="2885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E7882-CFDC-8712-82D4-FD953051C0F2}"/>
              </a:ext>
            </a:extLst>
          </p:cNvPr>
          <p:cNvSpPr txBox="1"/>
          <p:nvPr/>
        </p:nvSpPr>
        <p:spPr>
          <a:xfrm>
            <a:off x="2839861" y="297215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C4926-CD62-2B25-BB51-45B9E14BFCCB}"/>
              </a:ext>
            </a:extLst>
          </p:cNvPr>
          <p:cNvSpPr txBox="1"/>
          <p:nvPr/>
        </p:nvSpPr>
        <p:spPr>
          <a:xfrm>
            <a:off x="906638" y="3841749"/>
            <a:ext cx="2771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Original Argument inputs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0D89288-461F-EE74-E038-9346BBBE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45" y="4186534"/>
            <a:ext cx="3780366" cy="481653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6A7A56C-F447-6A2D-4777-29D473ED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45" y="4773604"/>
            <a:ext cx="2164645" cy="372904"/>
          </a:xfrm>
          <a:prstGeom prst="rect">
            <a:avLst/>
          </a:prstGeom>
        </p:spPr>
      </p:pic>
      <p:pic>
        <p:nvPicPr>
          <p:cNvPr id="11" name="Picture 10" descr="A graph of a scatter plot&#10;&#10;Description automatically generated">
            <a:extLst>
              <a:ext uri="{FF2B5EF4-FFF2-40B4-BE49-F238E27FC236}">
                <a16:creationId xmlns:a16="http://schemas.microsoft.com/office/drawing/2014/main" id="{AEAF2706-DE88-2C65-F1CB-5F01C1B7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122" y="5200583"/>
            <a:ext cx="2115255" cy="1430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A5D304-B875-0067-0C99-A385E2B2F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622" y="2287079"/>
            <a:ext cx="6680199" cy="4569841"/>
          </a:xfrm>
          <a:prstGeom prst="rect">
            <a:avLst/>
          </a:prstGeom>
        </p:spPr>
      </p:pic>
      <p:pic>
        <p:nvPicPr>
          <p:cNvPr id="16" name="Picture 1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28340239-DF72-18F9-8E51-031ED00A3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3" y="690990"/>
            <a:ext cx="6433256" cy="762909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A249AAA-B60C-BD61-2F70-9FEB91E0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" y="1561608"/>
            <a:ext cx="4154311" cy="7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1" y="136526"/>
            <a:ext cx="7195123" cy="603428"/>
          </a:xfrm>
        </p:spPr>
        <p:txBody>
          <a:bodyPr/>
          <a:lstStyle/>
          <a:p>
            <a:r>
              <a:rPr lang="en-US" sz="2800" dirty="0"/>
              <a:t>Argument inputs ( b0,b1,n,sigma=</a:t>
            </a:r>
            <a:r>
              <a:rPr lang="en-US" sz="2800" dirty="0">
                <a:ea typeface="+mj-lt"/>
                <a:cs typeface="+mj-lt"/>
              </a:rPr>
              <a:t>increase</a:t>
            </a:r>
            <a:r>
              <a:rPr lang="en-US" sz="2800" dirty="0"/>
              <a:t>)</a:t>
            </a:r>
            <a:r>
              <a:rPr lang="en-US" dirty="0"/>
              <a:t> 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3DC8F8-1E61-C371-C9BC-84B9D5FB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0" y="2221040"/>
            <a:ext cx="1972382" cy="418396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F1B694D-064E-D71A-88E0-B1030399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0" y="604731"/>
            <a:ext cx="4505677" cy="561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E4DE3-4DA7-D3C4-B9E6-F78A6F454185}"/>
              </a:ext>
            </a:extLst>
          </p:cNvPr>
          <p:cNvSpPr/>
          <p:nvPr/>
        </p:nvSpPr>
        <p:spPr>
          <a:xfrm>
            <a:off x="179917" y="3843513"/>
            <a:ext cx="4120445" cy="2885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E7882-CFDC-8712-82D4-FD953051C0F2}"/>
              </a:ext>
            </a:extLst>
          </p:cNvPr>
          <p:cNvSpPr txBox="1"/>
          <p:nvPr/>
        </p:nvSpPr>
        <p:spPr>
          <a:xfrm>
            <a:off x="2839861" y="2972152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C4926-CD62-2B25-BB51-45B9E14BFCCB}"/>
              </a:ext>
            </a:extLst>
          </p:cNvPr>
          <p:cNvSpPr txBox="1"/>
          <p:nvPr/>
        </p:nvSpPr>
        <p:spPr>
          <a:xfrm>
            <a:off x="906638" y="3841749"/>
            <a:ext cx="2771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Original Argument inputs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28CE445-3715-85E8-70FC-AD9AD8FE5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11" y="4868546"/>
            <a:ext cx="3103033" cy="479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DDF1C-8F5D-2011-C23C-62B3929B4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22" y="4315132"/>
            <a:ext cx="3815645" cy="443182"/>
          </a:xfrm>
          <a:prstGeom prst="rect">
            <a:avLst/>
          </a:prstGeom>
        </p:spPr>
      </p:pic>
      <p:pic>
        <p:nvPicPr>
          <p:cNvPr id="17" name="Picture 16" descr="A graph of a scatter plot&#10;&#10;Description automatically generated">
            <a:extLst>
              <a:ext uri="{FF2B5EF4-FFF2-40B4-BE49-F238E27FC236}">
                <a16:creationId xmlns:a16="http://schemas.microsoft.com/office/drawing/2014/main" id="{0445C482-0941-3A73-B473-CD46CF54D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511" y="5619854"/>
            <a:ext cx="1536699" cy="1036955"/>
          </a:xfrm>
          <a:prstGeom prst="rect">
            <a:avLst/>
          </a:prstGeom>
        </p:spPr>
      </p:pic>
      <p:pic>
        <p:nvPicPr>
          <p:cNvPr id="18" name="Picture 17" descr="A blue and green line&#10;&#10;Description automatically generated">
            <a:extLst>
              <a:ext uri="{FF2B5EF4-FFF2-40B4-BE49-F238E27FC236}">
                <a16:creationId xmlns:a16="http://schemas.microsoft.com/office/drawing/2014/main" id="{8C808456-E49C-E034-864B-5B60F0178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2178" y="1758179"/>
            <a:ext cx="7752644" cy="5098473"/>
          </a:xfrm>
          <a:prstGeom prst="rect">
            <a:avLst/>
          </a:prstGeom>
        </p:spPr>
      </p:pic>
      <p:pic>
        <p:nvPicPr>
          <p:cNvPr id="19" name="Picture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DDC7ECD-E62C-E6BE-5543-CD616E884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1373011"/>
            <a:ext cx="3865033" cy="6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28" y="1377"/>
            <a:ext cx="7372806" cy="10282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What happens to the uncertainty when  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the sample size (n) is increased?</a:t>
            </a:r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4D9FFB-4207-3F39-2243-8AF695575ADE}"/>
              </a:ext>
            </a:extLst>
          </p:cNvPr>
          <p:cNvSpPr/>
          <p:nvPr/>
        </p:nvSpPr>
        <p:spPr>
          <a:xfrm>
            <a:off x="5994660" y="1714500"/>
            <a:ext cx="43542" cy="4811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EDA6-73C5-B4B1-77A5-F0F9E0D6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4" y="3072405"/>
            <a:ext cx="5389464" cy="3691209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2661B0EC-7F09-DF15-118F-6A2B7833B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92" y="1670704"/>
            <a:ext cx="4574910" cy="529644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C4AA4C0-80CA-3383-619C-14828DCFA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92" y="2276956"/>
            <a:ext cx="3306781" cy="617379"/>
          </a:xfrm>
          <a:prstGeom prst="rect">
            <a:avLst/>
          </a:prstGeom>
        </p:spPr>
      </p:pic>
      <p:pic>
        <p:nvPicPr>
          <p:cNvPr id="10" name="Picture 9" descr="A black symbols on a white background&#10;&#10;Description automatically generated">
            <a:extLst>
              <a:ext uri="{FF2B5EF4-FFF2-40B4-BE49-F238E27FC236}">
                <a16:creationId xmlns:a16="http://schemas.microsoft.com/office/drawing/2014/main" id="{EF096457-22C4-4EB0-BEDC-072EF9B6D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603" y="106939"/>
            <a:ext cx="2035629" cy="19822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DEF947-3C25-3EC1-2AA5-38C9913D4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340" y="1638874"/>
            <a:ext cx="4505677" cy="561483"/>
          </a:xfrm>
          <a:prstGeom prst="rect">
            <a:avLst/>
          </a:prstGeom>
        </p:spPr>
      </p:pic>
      <p:pic>
        <p:nvPicPr>
          <p:cNvPr id="16" name="Picture 15" descr="A blue and green line&#10;&#10;Description automatically generated">
            <a:extLst>
              <a:ext uri="{FF2B5EF4-FFF2-40B4-BE49-F238E27FC236}">
                <a16:creationId xmlns:a16="http://schemas.microsoft.com/office/drawing/2014/main" id="{2C2331A5-7CD9-58E6-47E7-EC1055C4D3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708" y="3072241"/>
            <a:ext cx="5762113" cy="3784410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F1BB0A8-FB09-4DC4-6768-4F71B25BCB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461" y="2251644"/>
            <a:ext cx="3865033" cy="6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Widescreen</PresentationFormat>
  <Paragraphs>28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IN-CLASS Activity 1 Programming Simulation by David Aguilera</vt:lpstr>
      <vt:lpstr>Argument inputs ( b0,b1,n,sigma) </vt:lpstr>
      <vt:lpstr>Argument inputs ( b0,b1,n=increase sample size, sigma) </vt:lpstr>
      <vt:lpstr>Argument inputs ( b0,b1,n=increase sample size, sigma) </vt:lpstr>
      <vt:lpstr>What happens to the parameter estimates  when the sample size (n) is increased?</vt:lpstr>
      <vt:lpstr>Argument inputs ( b0,b1,n,sigma=increase) </vt:lpstr>
      <vt:lpstr>Argument inputs ( b0,b1,n,sigma=increase) </vt:lpstr>
      <vt:lpstr>Argument inputs ( b0,b1,n,sigma=increase) </vt:lpstr>
      <vt:lpstr>What happens to the uncertainty when   the sample size (n) is increased?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David Aguilera</dc:creator>
  <cp:lastModifiedBy>David Aguilera</cp:lastModifiedBy>
  <cp:revision>391</cp:revision>
  <dcterms:created xsi:type="dcterms:W3CDTF">2023-09-18T17:16:39Z</dcterms:created>
  <dcterms:modified xsi:type="dcterms:W3CDTF">2023-09-19T04:38:54Z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