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sldIdLst>
    <p:sldId id="256" r:id="rId2"/>
    <p:sldId id="257" r:id="rId3"/>
    <p:sldId id="262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1"/>
  </p:normalViewPr>
  <p:slideViewPr>
    <p:cSldViewPr snapToGrid="0">
      <p:cViewPr>
        <p:scale>
          <a:sx n="99" d="100"/>
          <a:sy n="99" d="100"/>
        </p:scale>
        <p:origin x="10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98BF-AD0F-33BA-645C-39D4F4319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D0E9D-E20E-8BE6-BCC5-D3C217DB9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6AB6F-5034-057C-43B5-9BC399E2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BE-ACAC-B546-8D90-B4C9383B859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1577-C0CE-E894-CCEB-D3C0805F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30D2-35EB-244D-6F5D-759A8D58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6288-19D7-CE4C-AA6F-6D238882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5BC2-1356-B97F-DB28-98745AB8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D4A85-0CAD-4B6D-3CB5-2BF6A7B94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69A88-B2C1-EA90-7537-A11F5964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BE-ACAC-B546-8D90-B4C9383B859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2AFB-5C64-34C5-E44B-7AE72E86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B18C-7F52-AC91-30CE-632068BC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6288-19D7-CE4C-AA6F-6D238882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80A9E-E75A-5E65-BFEC-7CC3C54AE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E384A-C242-5ED9-C37D-673F1BA6C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B146-A230-A9A9-D7B3-4D404555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BE-ACAC-B546-8D90-B4C9383B859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8FB70-4771-A999-138D-2C3FFE3F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FB750-BA01-4099-D634-6D7E14CF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6288-19D7-CE4C-AA6F-6D238882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E98F-C5BB-A247-129C-54409EDE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9FB5-706B-7DAD-A0BE-F7B0DFF4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57B78-E35E-AF33-C19E-9288D077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BE-ACAC-B546-8D90-B4C9383B859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85A6D-E211-B440-AE57-344BE0AF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0AE3-21CF-5F4C-7882-BC1C8286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6288-19D7-CE4C-AA6F-6D238882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2A36-B962-45B8-538F-C3F8C2DE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99351-5477-1BF8-706F-B95E90257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38F2-5002-886B-39DA-08D0CFFF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BE-ACAC-B546-8D90-B4C9383B859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EC917-ABF7-B840-8FD5-A47088CE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3B24-C77B-82C7-8C21-336C3635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6288-19D7-CE4C-AA6F-6D238882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6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3594-154E-7EF6-3A43-24B98580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2091-C70C-14CB-5F42-9A0080875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64F4E-4351-53EA-E3AF-608D3B6F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075C1-507E-3A10-D9F9-5BEFFD70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BE-ACAC-B546-8D90-B4C9383B859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EA684-0EBC-078C-7C74-0097D01F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33E01-CBF8-A08B-8652-BF82084A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6288-19D7-CE4C-AA6F-6D238882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9F00-73C0-198D-BB83-FCB7AED5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32F75-0E8C-AB9C-14AD-3D16BA92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A1AA-6DEE-0C63-64C6-3B28CBE8B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0BDA9-D699-7EE2-ED33-EB7B35D1F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F7EF8-B0CF-2A70-04F0-495247B3C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BF817-EE29-0FE5-604F-8E39DB84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BE-ACAC-B546-8D90-B4C9383B859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53D84-B900-5CC3-1810-C1708F2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F7DF-9122-E613-F7D5-A7E02DED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6288-19D7-CE4C-AA6F-6D238882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9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3913-5B31-4632-D729-83FA3940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42BE5-B638-765F-9321-C584B613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BE-ACAC-B546-8D90-B4C9383B859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D1DD7-AC0A-CD3C-5F9F-4B1031E0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B2DAF-998D-8888-A006-4EB6C409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6288-19D7-CE4C-AA6F-6D238882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2040F-788A-A9F7-3754-D6856AE9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BE-ACAC-B546-8D90-B4C9383B859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D074C-E4E7-A786-E356-DCF4198D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E3FB2-D44D-A341-A95E-77D362CC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6288-19D7-CE4C-AA6F-6D238882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9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7357-FAA1-4D0E-0AA0-78F96F11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7EEBF-138B-9CE7-2BE0-460CBC3D4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FA8D8-0355-7D57-39EE-FEDE65CC2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7D42F-B633-C8D5-907E-381EC1A7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BE-ACAC-B546-8D90-B4C9383B859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2C424-8494-7C05-CDE9-A56F989B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7A964-B07A-B42C-B861-B01DF76F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6288-19D7-CE4C-AA6F-6D238882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2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8E5C-212C-947B-9392-2E211940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D4045-7E2E-52F4-7D0C-419A16F9C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58C32-ABB4-9002-3D45-03C225A48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4F0CF-6657-5C5D-7ABD-75C51B63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BBE-ACAC-B546-8D90-B4C9383B859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EC08E-FF96-1373-9253-31F422FE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BBC08-A905-47E9-D5F6-647201AC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6288-19D7-CE4C-AA6F-6D238882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7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D54C1-904D-6963-7C14-00CD0185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0A3EB-D9CD-7C29-6871-C7F38BFCE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7F869-92B2-E45F-6F68-1AF574E84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FBBE-ACAC-B546-8D90-B4C9383B859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12ED-92A0-519D-52B5-9640AE321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5532-C870-D294-AC43-54F976408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26288-19D7-CE4C-AA6F-6D238882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F3BA255C-0638-3971-1041-6EFD7499A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270466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E8AFC-F236-A5E6-49D3-FB6A3A2C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Regression to the Mean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AF432-E668-6495-4F3B-42E2A335C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MSSC 5780: Activity 5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Adam Reeson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734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3ECEF-E9D2-7B1D-3339-B8B24F0F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20" y="-647276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History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1B7D-8861-C5BA-1B3B-8135B019C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36" y="1244971"/>
            <a:ext cx="8753687" cy="1355354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Francis Galton (1822-1911)</a:t>
            </a:r>
          </a:p>
          <a:p>
            <a:pPr lvl="1"/>
            <a:r>
              <a:rPr lang="en-US" sz="2000" dirty="0"/>
              <a:t>British polymath – one of the first quantitative social scientists</a:t>
            </a:r>
          </a:p>
          <a:p>
            <a:pPr lvl="1"/>
            <a:r>
              <a:rPr lang="en-US" sz="2000" dirty="0"/>
              <a:t>Introduced concepts that paved the way for future work in statistics</a:t>
            </a:r>
          </a:p>
          <a:p>
            <a:pPr lvl="1"/>
            <a:r>
              <a:rPr lang="en-US" sz="2000" dirty="0"/>
              <a:t>Interested in the hereditary of human traits (e.g., height)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DF4AD-FE5C-826B-32B0-472F32AE1791}"/>
              </a:ext>
            </a:extLst>
          </p:cNvPr>
          <p:cNvSpPr txBox="1"/>
          <p:nvPr/>
        </p:nvSpPr>
        <p:spPr>
          <a:xfrm>
            <a:off x="439536" y="2699362"/>
            <a:ext cx="80504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Galton observed: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Extreme heights (tall/short) in parents did not necessarily result in extreme heights in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Children heights tended toward their parent height but were closer to the mean population height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DD290-48D0-8DC0-824E-13ADF79E0818}"/>
              </a:ext>
            </a:extLst>
          </p:cNvPr>
          <p:cNvSpPr txBox="1"/>
          <p:nvPr/>
        </p:nvSpPr>
        <p:spPr>
          <a:xfrm>
            <a:off x="439536" y="4639300"/>
            <a:ext cx="78017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Galton coined the term “regression” to describe this phenomenon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Francis Galton - Wikipedia">
            <a:extLst>
              <a:ext uri="{FF2B5EF4-FFF2-40B4-BE49-F238E27FC236}">
                <a16:creationId xmlns:a16="http://schemas.microsoft.com/office/drawing/2014/main" id="{4A6A9CB5-4FD2-6196-6ABA-D5096582B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928" y="2593541"/>
            <a:ext cx="2752148" cy="364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ancis Galton - Wikipedia">
            <a:extLst>
              <a:ext uri="{FF2B5EF4-FFF2-40B4-BE49-F238E27FC236}">
                <a16:creationId xmlns:a16="http://schemas.microsoft.com/office/drawing/2014/main" id="{0FB083AA-C2F3-AB7A-100E-E02F0D9E7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076" y="154946"/>
            <a:ext cx="2794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3ECEF-E9D2-7B1D-3339-B8B24F0F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23" y="-75397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Visualizing this Concept with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759579-CF6B-F429-6104-334AD918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3301" cy="917575"/>
          </a:xfrm>
        </p:spPr>
        <p:txBody>
          <a:bodyPr>
            <a:normAutofit/>
          </a:bodyPr>
          <a:lstStyle/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dirty="0"/>
          </a:p>
        </p:txBody>
      </p:sp>
      <p:pic>
        <p:nvPicPr>
          <p:cNvPr id="9" name="Picture 8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A27392E0-4A3E-28FD-61EE-A8426D3E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3" y="968258"/>
            <a:ext cx="7103301" cy="56609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AD47AA-44E9-0894-B6B7-59C76A5F5260}"/>
              </a:ext>
            </a:extLst>
          </p:cNvPr>
          <p:cNvSpPr txBox="1"/>
          <p:nvPr/>
        </p:nvSpPr>
        <p:spPr>
          <a:xfrm>
            <a:off x="5748271" y="5208921"/>
            <a:ext cx="110329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–</a:t>
            </a:r>
            <a:r>
              <a:rPr lang="en-US" dirty="0"/>
              <a:t> E(y|x)</a:t>
            </a:r>
          </a:p>
          <a:p>
            <a:r>
              <a:rPr lang="en-US" dirty="0">
                <a:solidFill>
                  <a:srgbClr val="0070C0"/>
                </a:solidFill>
              </a:rPr>
              <a:t>--</a:t>
            </a:r>
            <a:r>
              <a:rPr lang="en-US" dirty="0"/>
              <a:t> y=x</a:t>
            </a:r>
          </a:p>
          <a:p>
            <a:r>
              <a:rPr lang="en-US" dirty="0"/>
              <a:t>-- mean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1E63C-4EC2-2272-AEAA-362DB0EC635D}"/>
              </a:ext>
            </a:extLst>
          </p:cNvPr>
          <p:cNvSpPr txBox="1"/>
          <p:nvPr/>
        </p:nvSpPr>
        <p:spPr>
          <a:xfrm>
            <a:off x="7495504" y="1133341"/>
            <a:ext cx="4525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Regression line is closer to the mean for extreme values of Mother’s Height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Effect is more noticeable for more extreme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a strict rule but an overall trend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E7C7F-68B2-EA7D-E4A1-AE94AC3D7B8A}"/>
              </a:ext>
            </a:extLst>
          </p:cNvPr>
          <p:cNvSpPr txBox="1"/>
          <p:nvPr/>
        </p:nvSpPr>
        <p:spPr>
          <a:xfrm>
            <a:off x="7618529" y="3550863"/>
            <a:ext cx="4184957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Q: </a:t>
            </a:r>
            <a:r>
              <a:rPr lang="en-US" sz="2000" dirty="0"/>
              <a:t>How would an increase in correlation between Mother’s Height &amp; Daughter’s Height impact regression to the mean effect?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80CA36-4ABC-92B5-8924-888E11F77F6D}"/>
              </a:ext>
            </a:extLst>
          </p:cNvPr>
          <p:cNvCxnSpPr>
            <a:cxnSpLocks/>
          </p:cNvCxnSpPr>
          <p:nvPr/>
        </p:nvCxnSpPr>
        <p:spPr>
          <a:xfrm>
            <a:off x="5658119" y="1784734"/>
            <a:ext cx="1526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FD6E23-211D-B736-A96F-3C710749AB8F}"/>
              </a:ext>
            </a:extLst>
          </p:cNvPr>
          <p:cNvCxnSpPr>
            <a:cxnSpLocks/>
          </p:cNvCxnSpPr>
          <p:nvPr/>
        </p:nvCxnSpPr>
        <p:spPr>
          <a:xfrm>
            <a:off x="5658119" y="3437479"/>
            <a:ext cx="1526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54BD54-3560-5CFE-4725-EBCF447F2B22}"/>
              </a:ext>
            </a:extLst>
          </p:cNvPr>
          <p:cNvCxnSpPr>
            <a:cxnSpLocks/>
          </p:cNvCxnSpPr>
          <p:nvPr/>
        </p:nvCxnSpPr>
        <p:spPr>
          <a:xfrm>
            <a:off x="5658119" y="1784734"/>
            <a:ext cx="0" cy="16527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CD13C5-C601-F7B7-B075-AD89CBC013AD}"/>
              </a:ext>
            </a:extLst>
          </p:cNvPr>
          <p:cNvCxnSpPr>
            <a:cxnSpLocks/>
          </p:cNvCxnSpPr>
          <p:nvPr/>
        </p:nvCxnSpPr>
        <p:spPr>
          <a:xfrm flipV="1">
            <a:off x="7184172" y="1784734"/>
            <a:ext cx="0" cy="16527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DFE0FB-96A8-7C78-D6AD-6D73F0954877}"/>
              </a:ext>
            </a:extLst>
          </p:cNvPr>
          <p:cNvCxnSpPr>
            <a:cxnSpLocks/>
          </p:cNvCxnSpPr>
          <p:nvPr/>
        </p:nvCxnSpPr>
        <p:spPr>
          <a:xfrm>
            <a:off x="581696" y="3714390"/>
            <a:ext cx="1526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265C81-BE4E-A148-934D-6B9E6B7E2089}"/>
              </a:ext>
            </a:extLst>
          </p:cNvPr>
          <p:cNvCxnSpPr>
            <a:cxnSpLocks/>
          </p:cNvCxnSpPr>
          <p:nvPr/>
        </p:nvCxnSpPr>
        <p:spPr>
          <a:xfrm>
            <a:off x="581696" y="5801825"/>
            <a:ext cx="1526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142042-E40F-DA22-C62D-9A7DA238FB04}"/>
              </a:ext>
            </a:extLst>
          </p:cNvPr>
          <p:cNvCxnSpPr>
            <a:cxnSpLocks/>
          </p:cNvCxnSpPr>
          <p:nvPr/>
        </p:nvCxnSpPr>
        <p:spPr>
          <a:xfrm>
            <a:off x="581696" y="3718192"/>
            <a:ext cx="0" cy="20836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A78AB1-A971-D0DD-8762-E69173B44240}"/>
              </a:ext>
            </a:extLst>
          </p:cNvPr>
          <p:cNvCxnSpPr>
            <a:cxnSpLocks/>
          </p:cNvCxnSpPr>
          <p:nvPr/>
        </p:nvCxnSpPr>
        <p:spPr>
          <a:xfrm flipV="1">
            <a:off x="2107749" y="3718192"/>
            <a:ext cx="0" cy="21009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5781B82-1C51-BAD5-53EB-0C724D6E623E}"/>
              </a:ext>
            </a:extLst>
          </p:cNvPr>
          <p:cNvSpPr txBox="1"/>
          <p:nvPr/>
        </p:nvSpPr>
        <p:spPr>
          <a:xfrm>
            <a:off x="7618530" y="5062939"/>
            <a:ext cx="4184957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A: </a:t>
            </a:r>
            <a:r>
              <a:rPr lang="en-US" sz="2000" dirty="0"/>
              <a:t>Decreased regression to the mean effect</a:t>
            </a:r>
          </a:p>
        </p:txBody>
      </p:sp>
    </p:spTree>
    <p:extLst>
      <p:ext uri="{BB962C8B-B14F-4D97-AF65-F5344CB8AC3E}">
        <p14:creationId xmlns:p14="http://schemas.microsoft.com/office/powerpoint/2010/main" val="323521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49CC-BD6D-68D8-51E4-CC5EA42B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4" y="17194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Common Misunderstandings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77FB-411E-100F-A428-E861E29B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24" y="1361986"/>
            <a:ext cx="10515600" cy="1909248"/>
          </a:xfrm>
        </p:spPr>
        <p:txBody>
          <a:bodyPr>
            <a:normAutofit/>
          </a:bodyPr>
          <a:lstStyle/>
          <a:p>
            <a:r>
              <a:rPr lang="en-US" sz="2000" dirty="0"/>
              <a:t>Regression to the mean is due to natural variation or chance</a:t>
            </a:r>
          </a:p>
          <a:p>
            <a:r>
              <a:rPr lang="en-US" sz="2000" dirty="0"/>
              <a:t>It can be observed in everyday life, especially in scenarios that focus on the most extreme cases or events</a:t>
            </a:r>
          </a:p>
          <a:p>
            <a:pPr lvl="1"/>
            <a:r>
              <a:rPr lang="en-US" sz="2000" dirty="0"/>
              <a:t>Athletes tend to perform worse after MVP season</a:t>
            </a:r>
          </a:p>
          <a:p>
            <a:pPr lvl="1"/>
            <a:r>
              <a:rPr lang="en-US" sz="2000" dirty="0"/>
              <a:t>Sick patients take a drug and condition likely improves</a:t>
            </a:r>
          </a:p>
        </p:txBody>
      </p:sp>
      <p:pic>
        <p:nvPicPr>
          <p:cNvPr id="3076" name="Picture 4" descr="INVESTIGATING THE MADDEN CURSE - YouTube">
            <a:extLst>
              <a:ext uri="{FF2B5EF4-FFF2-40B4-BE49-F238E27FC236}">
                <a16:creationId xmlns:a16="http://schemas.microsoft.com/office/drawing/2014/main" id="{0B382099-5483-56F8-8C3C-1DE30CB3F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259" y="2409444"/>
            <a:ext cx="2727265" cy="153408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97AD60-3B82-5678-ED06-C57ADF17D19D}"/>
              </a:ext>
            </a:extLst>
          </p:cNvPr>
          <p:cNvSpPr txBox="1"/>
          <p:nvPr/>
        </p:nvSpPr>
        <p:spPr>
          <a:xfrm>
            <a:off x="437882" y="4172575"/>
            <a:ext cx="5975797" cy="132343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Q: </a:t>
            </a:r>
            <a:r>
              <a:rPr lang="en-US" sz="2000" dirty="0"/>
              <a:t>If regression to the mean is true, does that mean tall parents will have shorter kids, who will have shorter kids, etc., until everyone is average height? Why or why not?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24F7E-3633-1E69-9CF4-2DE53F3AD248}"/>
              </a:ext>
            </a:extLst>
          </p:cNvPr>
          <p:cNvSpPr txBox="1"/>
          <p:nvPr/>
        </p:nvSpPr>
        <p:spPr>
          <a:xfrm>
            <a:off x="437882" y="5836872"/>
            <a:ext cx="6130344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A: </a:t>
            </a:r>
            <a:r>
              <a:rPr lang="en-US" sz="2000" dirty="0"/>
              <a:t>No. RTM is a statistical trend, not a deterministic rule.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5DB0B-82CE-180D-9E51-44B79D750473}"/>
              </a:ext>
            </a:extLst>
          </p:cNvPr>
          <p:cNvSpPr txBox="1"/>
          <p:nvPr/>
        </p:nvSpPr>
        <p:spPr>
          <a:xfrm>
            <a:off x="335924" y="3137545"/>
            <a:ext cx="643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Establish baseline measurement or control group to minimize false conclusions</a:t>
            </a:r>
          </a:p>
        </p:txBody>
      </p:sp>
      <p:pic>
        <p:nvPicPr>
          <p:cNvPr id="3078" name="Picture 6" descr="Cancer Clinical Trials: Randomized Control Trials - YouTube">
            <a:extLst>
              <a:ext uri="{FF2B5EF4-FFF2-40B4-BE49-F238E27FC236}">
                <a16:creationId xmlns:a16="http://schemas.microsoft.com/office/drawing/2014/main" id="{A93BE67D-D59C-4F97-B9B1-C16046B4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194" y="4183173"/>
            <a:ext cx="3394218" cy="190924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09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4C6DE-FDBD-BBA3-BD5D-2A216ECBF54E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you.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53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512</TotalTime>
  <Words>297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Regression to the Mean</vt:lpstr>
      <vt:lpstr>History of Regression</vt:lpstr>
      <vt:lpstr>Visualizing this Concept with Data</vt:lpstr>
      <vt:lpstr>Common Misunderstandings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to the Mean</dc:title>
  <dc:creator>Reeson, Adam</dc:creator>
  <cp:lastModifiedBy>Reeson, Adam</cp:lastModifiedBy>
  <cp:revision>3</cp:revision>
  <dcterms:created xsi:type="dcterms:W3CDTF">2023-11-13T19:03:46Z</dcterms:created>
  <dcterms:modified xsi:type="dcterms:W3CDTF">2023-11-14T03:36:08Z</dcterms:modified>
</cp:coreProperties>
</file>