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10000" b="0" i="0" u="none" strike="noStrike" cap="none" spc="-300" normalizeH="0" baseline="0">
        <a:ln>
          <a:noFill/>
        </a:ln>
        <a:solidFill>
          <a:srgbClr val="000000"/>
        </a:solidFill>
        <a:effectLst/>
        <a:uFillTx/>
        <a:latin typeface="Impact"/>
        <a:ea typeface="Impact"/>
        <a:cs typeface="Impact"/>
        <a:sym typeface="Impact"/>
      </a:defRPr>
    </a:lvl1pPr>
    <a:lvl2pPr marL="0" marR="0" indent="0" algn="l" defTabSz="2438338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10000" b="0" i="0" u="none" strike="noStrike" cap="none" spc="-300" normalizeH="0" baseline="0">
        <a:ln>
          <a:noFill/>
        </a:ln>
        <a:solidFill>
          <a:srgbClr val="000000"/>
        </a:solidFill>
        <a:effectLst/>
        <a:uFillTx/>
        <a:latin typeface="Impact"/>
        <a:ea typeface="Impact"/>
        <a:cs typeface="Impact"/>
        <a:sym typeface="Impact"/>
      </a:defRPr>
    </a:lvl2pPr>
    <a:lvl3pPr marL="0" marR="0" indent="0" algn="l" defTabSz="2438338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10000" b="0" i="0" u="none" strike="noStrike" cap="none" spc="-300" normalizeH="0" baseline="0">
        <a:ln>
          <a:noFill/>
        </a:ln>
        <a:solidFill>
          <a:srgbClr val="000000"/>
        </a:solidFill>
        <a:effectLst/>
        <a:uFillTx/>
        <a:latin typeface="Impact"/>
        <a:ea typeface="Impact"/>
        <a:cs typeface="Impact"/>
        <a:sym typeface="Impact"/>
      </a:defRPr>
    </a:lvl3pPr>
    <a:lvl4pPr marL="0" marR="0" indent="0" algn="l" defTabSz="2438338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10000" b="0" i="0" u="none" strike="noStrike" cap="none" spc="-300" normalizeH="0" baseline="0">
        <a:ln>
          <a:noFill/>
        </a:ln>
        <a:solidFill>
          <a:srgbClr val="000000"/>
        </a:solidFill>
        <a:effectLst/>
        <a:uFillTx/>
        <a:latin typeface="Impact"/>
        <a:ea typeface="Impact"/>
        <a:cs typeface="Impact"/>
        <a:sym typeface="Impact"/>
      </a:defRPr>
    </a:lvl4pPr>
    <a:lvl5pPr marL="0" marR="0" indent="0" algn="l" defTabSz="2438338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10000" b="0" i="0" u="none" strike="noStrike" cap="none" spc="-300" normalizeH="0" baseline="0">
        <a:ln>
          <a:noFill/>
        </a:ln>
        <a:solidFill>
          <a:srgbClr val="000000"/>
        </a:solidFill>
        <a:effectLst/>
        <a:uFillTx/>
        <a:latin typeface="Impact"/>
        <a:ea typeface="Impact"/>
        <a:cs typeface="Impact"/>
        <a:sym typeface="Impact"/>
      </a:defRPr>
    </a:lvl5pPr>
    <a:lvl6pPr marL="0" marR="0" indent="0" algn="l" defTabSz="2438338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10000" b="0" i="0" u="none" strike="noStrike" cap="none" spc="-300" normalizeH="0" baseline="0">
        <a:ln>
          <a:noFill/>
        </a:ln>
        <a:solidFill>
          <a:srgbClr val="000000"/>
        </a:solidFill>
        <a:effectLst/>
        <a:uFillTx/>
        <a:latin typeface="Impact"/>
        <a:ea typeface="Impact"/>
        <a:cs typeface="Impact"/>
        <a:sym typeface="Impact"/>
      </a:defRPr>
    </a:lvl6pPr>
    <a:lvl7pPr marL="0" marR="0" indent="0" algn="l" defTabSz="2438338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10000" b="0" i="0" u="none" strike="noStrike" cap="none" spc="-300" normalizeH="0" baseline="0">
        <a:ln>
          <a:noFill/>
        </a:ln>
        <a:solidFill>
          <a:srgbClr val="000000"/>
        </a:solidFill>
        <a:effectLst/>
        <a:uFillTx/>
        <a:latin typeface="Impact"/>
        <a:ea typeface="Impact"/>
        <a:cs typeface="Impact"/>
        <a:sym typeface="Impact"/>
      </a:defRPr>
    </a:lvl7pPr>
    <a:lvl8pPr marL="0" marR="0" indent="0" algn="l" defTabSz="2438338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10000" b="0" i="0" u="none" strike="noStrike" cap="none" spc="-300" normalizeH="0" baseline="0">
        <a:ln>
          <a:noFill/>
        </a:ln>
        <a:solidFill>
          <a:srgbClr val="000000"/>
        </a:solidFill>
        <a:effectLst/>
        <a:uFillTx/>
        <a:latin typeface="Impact"/>
        <a:ea typeface="Impact"/>
        <a:cs typeface="Impact"/>
        <a:sym typeface="Impact"/>
      </a:defRPr>
    </a:lvl8pPr>
    <a:lvl9pPr marL="0" marR="0" indent="0" algn="l" defTabSz="2438338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10000" b="0" i="0" u="none" strike="noStrike" cap="none" spc="-300" normalizeH="0" baseline="0">
        <a:ln>
          <a:noFill/>
        </a:ln>
        <a:solidFill>
          <a:srgbClr val="000000"/>
        </a:solidFill>
        <a:effectLst/>
        <a:uFillTx/>
        <a:latin typeface="Impact"/>
        <a:ea typeface="Impact"/>
        <a:cs typeface="Impact"/>
        <a:sym typeface="Impac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defTabSz="584200">
              <a:lnSpc>
                <a:spcPct val="100000"/>
              </a:lnSpc>
              <a:spcBef>
                <a:spcPts val="0"/>
              </a:spcBef>
              <a:defRPr sz="180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06" y="12565030"/>
            <a:ext cx="673393" cy="762064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een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06" y="12565030"/>
            <a:ext cx="673393" cy="762064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Blan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06" y="12565030"/>
            <a:ext cx="673393" cy="762064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Livro da Marca"/>
          <p:cNvSpPr txBox="1">
            <a:spLocks noGrp="1"/>
          </p:cNvSpPr>
          <p:nvPr>
            <p:ph type="body" sz="quarter" idx="21"/>
          </p:nvPr>
        </p:nvSpPr>
        <p:spPr>
          <a:xfrm rot="16200000">
            <a:off x="-1334228" y="7632646"/>
            <a:ext cx="4031060" cy="5472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2400" b="0" cap="none" spc="0">
                <a:solidFill>
                  <a:srgbClr val="00E88F"/>
                </a:solidFill>
                <a:latin typeface="+mj-lt"/>
                <a:ea typeface="+mj-ea"/>
                <a:cs typeface="+mj-cs"/>
                <a:sym typeface="Aprova Sans Bold"/>
              </a:defRPr>
            </a:lvl1pPr>
          </a:lstStyle>
          <a:p>
            <a:r>
              <a:t>Livro da Marca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 full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Image"/>
          <p:cNvSpPr>
            <a:spLocks noGrp="1"/>
          </p:cNvSpPr>
          <p:nvPr>
            <p:ph type="pic" idx="21"/>
          </p:nvPr>
        </p:nvSpPr>
        <p:spPr>
          <a:xfrm>
            <a:off x="-108050" y="-1613004"/>
            <a:ext cx="24600100" cy="1639596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pic>
        <p:nvPicPr>
          <p:cNvPr id="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06" y="12565030"/>
            <a:ext cx="673393" cy="762064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A"/>
          <p:cNvSpPr txBox="1">
            <a:spLocks noGrp="1"/>
          </p:cNvSpPr>
          <p:nvPr>
            <p:ph type="body" sz="quarter" idx="22"/>
          </p:nvPr>
        </p:nvSpPr>
        <p:spPr>
          <a:xfrm>
            <a:off x="308755" y="502853"/>
            <a:ext cx="872199" cy="7620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2438338">
              <a:lnSpc>
                <a:spcPts val="2400"/>
              </a:lnSpc>
              <a:spcBef>
                <a:spcPts val="0"/>
              </a:spcBef>
              <a:buSzTx/>
              <a:buNone/>
              <a:defRPr sz="2400" b="0" cap="none" spc="-48">
                <a:latin typeface="+mj-lt"/>
                <a:ea typeface="+mj-ea"/>
                <a:cs typeface="+mj-cs"/>
                <a:sym typeface="Aprova Sans Bold"/>
              </a:defRPr>
            </a:lvl1pPr>
          </a:lstStyle>
          <a:p>
            <a:r>
              <a:t>A</a:t>
            </a:r>
          </a:p>
        </p:txBody>
      </p:sp>
      <p:sp>
        <p:nvSpPr>
          <p:cNvPr id="75" name="Livro da Marca"/>
          <p:cNvSpPr txBox="1">
            <a:spLocks noGrp="1"/>
          </p:cNvSpPr>
          <p:nvPr>
            <p:ph type="body" sz="quarter" idx="23"/>
          </p:nvPr>
        </p:nvSpPr>
        <p:spPr>
          <a:xfrm rot="16200000">
            <a:off x="-1334228" y="7632646"/>
            <a:ext cx="4031060" cy="5472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2400" b="0" cap="none" spc="0">
                <a:latin typeface="+mj-lt"/>
                <a:ea typeface="+mj-ea"/>
                <a:cs typeface="+mj-cs"/>
                <a:sym typeface="Aprova Sans Bold"/>
              </a:defRPr>
            </a:lvl1pPr>
          </a:lstStyle>
          <a:p>
            <a:r>
              <a:t>Livro da Marca</a:t>
            </a:r>
          </a:p>
        </p:txBody>
      </p:sp>
      <p:sp>
        <p:nvSpPr>
          <p:cNvPr id="76" name="Title Text"/>
          <p:cNvSpPr txBox="1">
            <a:spLocks noGrp="1"/>
          </p:cNvSpPr>
          <p:nvPr>
            <p:ph type="body" sz="quarter" idx="24"/>
          </p:nvPr>
        </p:nvSpPr>
        <p:spPr>
          <a:xfrm rot="16200000">
            <a:off x="-987925" y="2922941"/>
            <a:ext cx="3338454" cy="5472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2400" b="0" cap="none" spc="0">
                <a:latin typeface="+mj-lt"/>
                <a:ea typeface="+mj-ea"/>
                <a:cs typeface="+mj-cs"/>
                <a:sym typeface="Aprova Sans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E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-faculdade-preto.png" descr="Logo-faculdade-preto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0359" y="515849"/>
            <a:ext cx="3227113" cy="65422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 rot="16200000">
            <a:off x="-1685793" y="2683019"/>
            <a:ext cx="4861190" cy="547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15902" y="12755562"/>
            <a:ext cx="291847" cy="381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>
              <a:defRPr sz="2000" cap="all" spc="100">
                <a:solidFill>
                  <a:srgbClr val="00E88F"/>
                </a:solidFill>
                <a:latin typeface="+mj-lt"/>
                <a:ea typeface="+mj-ea"/>
                <a:cs typeface="+mj-cs"/>
                <a:sym typeface="Aprova Sans Bold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E88F"/>
          </a:solidFill>
          <a:uFillTx/>
          <a:latin typeface="+mj-lt"/>
          <a:ea typeface="+mj-ea"/>
          <a:cs typeface="+mj-cs"/>
          <a:sym typeface="Aprova Sans Bold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E88F"/>
          </a:solidFill>
          <a:uFillTx/>
          <a:latin typeface="+mj-lt"/>
          <a:ea typeface="+mj-ea"/>
          <a:cs typeface="+mj-cs"/>
          <a:sym typeface="Aprova Sans Bold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E88F"/>
          </a:solidFill>
          <a:uFillTx/>
          <a:latin typeface="+mj-lt"/>
          <a:ea typeface="+mj-ea"/>
          <a:cs typeface="+mj-cs"/>
          <a:sym typeface="Aprova Sans Bold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E88F"/>
          </a:solidFill>
          <a:uFillTx/>
          <a:latin typeface="+mj-lt"/>
          <a:ea typeface="+mj-ea"/>
          <a:cs typeface="+mj-cs"/>
          <a:sym typeface="Aprova Sans Bold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E88F"/>
          </a:solidFill>
          <a:uFillTx/>
          <a:latin typeface="+mj-lt"/>
          <a:ea typeface="+mj-ea"/>
          <a:cs typeface="+mj-cs"/>
          <a:sym typeface="Aprova Sans Bold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E88F"/>
          </a:solidFill>
          <a:uFillTx/>
          <a:latin typeface="+mj-lt"/>
          <a:ea typeface="+mj-ea"/>
          <a:cs typeface="+mj-cs"/>
          <a:sym typeface="Aprova Sans Bold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E88F"/>
          </a:solidFill>
          <a:uFillTx/>
          <a:latin typeface="+mj-lt"/>
          <a:ea typeface="+mj-ea"/>
          <a:cs typeface="+mj-cs"/>
          <a:sym typeface="Aprova Sans Bold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E88F"/>
          </a:solidFill>
          <a:uFillTx/>
          <a:latin typeface="+mj-lt"/>
          <a:ea typeface="+mj-ea"/>
          <a:cs typeface="+mj-cs"/>
          <a:sym typeface="Aprova Sans Bold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E88F"/>
          </a:solidFill>
          <a:uFillTx/>
          <a:latin typeface="+mj-lt"/>
          <a:ea typeface="+mj-ea"/>
          <a:cs typeface="+mj-cs"/>
          <a:sym typeface="Aprova Sans Bold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3400"/>
        </a:spcBef>
        <a:spcAft>
          <a:spcPts val="0"/>
        </a:spcAft>
        <a:buClrTx/>
        <a:buSzPct val="75000"/>
        <a:buFontTx/>
        <a:buChar char="•"/>
        <a:tabLst/>
        <a:defRPr sz="5200" b="1" i="0" u="none" strike="noStrike" cap="all" spc="26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1pPr>
      <a:lvl2pPr marL="1270000" marR="0" indent="-635000" algn="l" defTabSz="825500" latinLnBrk="0">
        <a:lnSpc>
          <a:spcPct val="100000"/>
        </a:lnSpc>
        <a:spcBef>
          <a:spcPts val="3400"/>
        </a:spcBef>
        <a:spcAft>
          <a:spcPts val="0"/>
        </a:spcAft>
        <a:buClrTx/>
        <a:buSzPct val="75000"/>
        <a:buFontTx/>
        <a:buChar char="•"/>
        <a:tabLst/>
        <a:defRPr sz="5200" b="1" i="0" u="none" strike="noStrike" cap="all" spc="26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2pPr>
      <a:lvl3pPr marL="1905000" marR="0" indent="-635000" algn="l" defTabSz="825500" latinLnBrk="0">
        <a:lnSpc>
          <a:spcPct val="100000"/>
        </a:lnSpc>
        <a:spcBef>
          <a:spcPts val="3400"/>
        </a:spcBef>
        <a:spcAft>
          <a:spcPts val="0"/>
        </a:spcAft>
        <a:buClrTx/>
        <a:buSzPct val="75000"/>
        <a:buFontTx/>
        <a:buChar char="•"/>
        <a:tabLst/>
        <a:defRPr sz="5200" b="1" i="0" u="none" strike="noStrike" cap="all" spc="26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3pPr>
      <a:lvl4pPr marL="2540000" marR="0" indent="-635000" algn="l" defTabSz="825500" latinLnBrk="0">
        <a:lnSpc>
          <a:spcPct val="100000"/>
        </a:lnSpc>
        <a:spcBef>
          <a:spcPts val="3400"/>
        </a:spcBef>
        <a:spcAft>
          <a:spcPts val="0"/>
        </a:spcAft>
        <a:buClrTx/>
        <a:buSzPct val="75000"/>
        <a:buFontTx/>
        <a:buChar char="•"/>
        <a:tabLst/>
        <a:defRPr sz="5200" b="1" i="0" u="none" strike="noStrike" cap="all" spc="26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4pPr>
      <a:lvl5pPr marL="3175000" marR="0" indent="-635000" algn="l" defTabSz="825500" latinLnBrk="0">
        <a:lnSpc>
          <a:spcPct val="100000"/>
        </a:lnSpc>
        <a:spcBef>
          <a:spcPts val="3400"/>
        </a:spcBef>
        <a:spcAft>
          <a:spcPts val="0"/>
        </a:spcAft>
        <a:buClrTx/>
        <a:buSzPct val="75000"/>
        <a:buFontTx/>
        <a:buChar char="•"/>
        <a:tabLst/>
        <a:defRPr sz="5200" b="1" i="0" u="none" strike="noStrike" cap="all" spc="26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5pPr>
      <a:lvl6pPr marL="3810000" marR="0" indent="-635000" algn="l" defTabSz="825500" latinLnBrk="0">
        <a:lnSpc>
          <a:spcPct val="100000"/>
        </a:lnSpc>
        <a:spcBef>
          <a:spcPts val="3400"/>
        </a:spcBef>
        <a:spcAft>
          <a:spcPts val="0"/>
        </a:spcAft>
        <a:buClrTx/>
        <a:buSzPct val="75000"/>
        <a:buFontTx/>
        <a:buChar char="•"/>
        <a:tabLst/>
        <a:defRPr sz="5200" b="1" i="0" u="none" strike="noStrike" cap="all" spc="26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6pPr>
      <a:lvl7pPr marL="4445000" marR="0" indent="-635000" algn="l" defTabSz="825500" latinLnBrk="0">
        <a:lnSpc>
          <a:spcPct val="100000"/>
        </a:lnSpc>
        <a:spcBef>
          <a:spcPts val="3400"/>
        </a:spcBef>
        <a:spcAft>
          <a:spcPts val="0"/>
        </a:spcAft>
        <a:buClrTx/>
        <a:buSzPct val="75000"/>
        <a:buFontTx/>
        <a:buChar char="•"/>
        <a:tabLst/>
        <a:defRPr sz="5200" b="1" i="0" u="none" strike="noStrike" cap="all" spc="26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7pPr>
      <a:lvl8pPr marL="5080000" marR="0" indent="-635000" algn="l" defTabSz="825500" latinLnBrk="0">
        <a:lnSpc>
          <a:spcPct val="100000"/>
        </a:lnSpc>
        <a:spcBef>
          <a:spcPts val="3400"/>
        </a:spcBef>
        <a:spcAft>
          <a:spcPts val="0"/>
        </a:spcAft>
        <a:buClrTx/>
        <a:buSzPct val="75000"/>
        <a:buFontTx/>
        <a:buChar char="•"/>
        <a:tabLst/>
        <a:defRPr sz="5200" b="1" i="0" u="none" strike="noStrike" cap="all" spc="26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8pPr>
      <a:lvl9pPr marL="5715000" marR="0" indent="-635000" algn="l" defTabSz="825500" latinLnBrk="0">
        <a:lnSpc>
          <a:spcPct val="100000"/>
        </a:lnSpc>
        <a:spcBef>
          <a:spcPts val="3400"/>
        </a:spcBef>
        <a:spcAft>
          <a:spcPts val="0"/>
        </a:spcAft>
        <a:buClrTx/>
        <a:buSzPct val="75000"/>
        <a:buFontTx/>
        <a:buChar char="•"/>
        <a:tabLst/>
        <a:defRPr sz="5200" b="1" i="0" u="none" strike="noStrike" cap="all" spc="26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2438338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2000" b="0" i="0" u="none" strike="noStrike" cap="all" spc="100" baseline="0">
          <a:solidFill>
            <a:schemeClr val="tx1"/>
          </a:solidFill>
          <a:uFillTx/>
          <a:latin typeface="+mn-lt"/>
          <a:ea typeface="+mn-ea"/>
          <a:cs typeface="+mn-cs"/>
          <a:sym typeface="Aprova Sans Bold"/>
        </a:defRPr>
      </a:lvl1pPr>
      <a:lvl2pPr marL="0" marR="0" indent="228600" algn="ctr" defTabSz="2438338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2000" b="0" i="0" u="none" strike="noStrike" cap="all" spc="100" baseline="0">
          <a:solidFill>
            <a:schemeClr val="tx1"/>
          </a:solidFill>
          <a:uFillTx/>
          <a:latin typeface="+mn-lt"/>
          <a:ea typeface="+mn-ea"/>
          <a:cs typeface="+mn-cs"/>
          <a:sym typeface="Aprova Sans Bold"/>
        </a:defRPr>
      </a:lvl2pPr>
      <a:lvl3pPr marL="0" marR="0" indent="457200" algn="ctr" defTabSz="2438338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2000" b="0" i="0" u="none" strike="noStrike" cap="all" spc="100" baseline="0">
          <a:solidFill>
            <a:schemeClr val="tx1"/>
          </a:solidFill>
          <a:uFillTx/>
          <a:latin typeface="+mn-lt"/>
          <a:ea typeface="+mn-ea"/>
          <a:cs typeface="+mn-cs"/>
          <a:sym typeface="Aprova Sans Bold"/>
        </a:defRPr>
      </a:lvl3pPr>
      <a:lvl4pPr marL="0" marR="0" indent="685800" algn="ctr" defTabSz="2438338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2000" b="0" i="0" u="none" strike="noStrike" cap="all" spc="100" baseline="0">
          <a:solidFill>
            <a:schemeClr val="tx1"/>
          </a:solidFill>
          <a:uFillTx/>
          <a:latin typeface="+mn-lt"/>
          <a:ea typeface="+mn-ea"/>
          <a:cs typeface="+mn-cs"/>
          <a:sym typeface="Aprova Sans Bold"/>
        </a:defRPr>
      </a:lvl4pPr>
      <a:lvl5pPr marL="0" marR="0" indent="914400" algn="ctr" defTabSz="2438338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2000" b="0" i="0" u="none" strike="noStrike" cap="all" spc="100" baseline="0">
          <a:solidFill>
            <a:schemeClr val="tx1"/>
          </a:solidFill>
          <a:uFillTx/>
          <a:latin typeface="+mn-lt"/>
          <a:ea typeface="+mn-ea"/>
          <a:cs typeface="+mn-cs"/>
          <a:sym typeface="Aprova Sans Bold"/>
        </a:defRPr>
      </a:lvl5pPr>
      <a:lvl6pPr marL="0" marR="0" indent="1143000" algn="ctr" defTabSz="2438338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2000" b="0" i="0" u="none" strike="noStrike" cap="all" spc="100" baseline="0">
          <a:solidFill>
            <a:schemeClr val="tx1"/>
          </a:solidFill>
          <a:uFillTx/>
          <a:latin typeface="+mn-lt"/>
          <a:ea typeface="+mn-ea"/>
          <a:cs typeface="+mn-cs"/>
          <a:sym typeface="Aprova Sans Bold"/>
        </a:defRPr>
      </a:lvl6pPr>
      <a:lvl7pPr marL="0" marR="0" indent="1371600" algn="ctr" defTabSz="2438338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2000" b="0" i="0" u="none" strike="noStrike" cap="all" spc="100" baseline="0">
          <a:solidFill>
            <a:schemeClr val="tx1"/>
          </a:solidFill>
          <a:uFillTx/>
          <a:latin typeface="+mn-lt"/>
          <a:ea typeface="+mn-ea"/>
          <a:cs typeface="+mn-cs"/>
          <a:sym typeface="Aprova Sans Bold"/>
        </a:defRPr>
      </a:lvl7pPr>
      <a:lvl8pPr marL="0" marR="0" indent="1600200" algn="ctr" defTabSz="2438338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2000" b="0" i="0" u="none" strike="noStrike" cap="all" spc="100" baseline="0">
          <a:solidFill>
            <a:schemeClr val="tx1"/>
          </a:solidFill>
          <a:uFillTx/>
          <a:latin typeface="+mn-lt"/>
          <a:ea typeface="+mn-ea"/>
          <a:cs typeface="+mn-cs"/>
          <a:sym typeface="Aprova Sans Bold"/>
        </a:defRPr>
      </a:lvl8pPr>
      <a:lvl9pPr marL="0" marR="0" indent="1828800" algn="ctr" defTabSz="2438338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2000" b="0" i="0" u="none" strike="noStrike" cap="all" spc="100" baseline="0">
          <a:solidFill>
            <a:schemeClr val="tx1"/>
          </a:solidFill>
          <a:uFillTx/>
          <a:latin typeface="+mn-lt"/>
          <a:ea typeface="+mn-ea"/>
          <a:cs typeface="+mn-cs"/>
          <a:sym typeface="Aprova Sans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Logo-faculdade-preto.png" descr="Logo-faculdade-pre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59" y="515849"/>
            <a:ext cx="3227113" cy="654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492" y="485354"/>
            <a:ext cx="12381882" cy="12745292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Título do Pitch"/>
          <p:cNvSpPr txBox="1"/>
          <p:nvPr/>
        </p:nvSpPr>
        <p:spPr>
          <a:xfrm>
            <a:off x="1247649" y="5077295"/>
            <a:ext cx="21888703" cy="2052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7800"/>
              </a:lnSpc>
              <a:defRPr sz="18500" spc="-555"/>
            </a:lvl1pPr>
          </a:lstStyle>
          <a:p>
            <a:r>
              <a:rPr lang="pt-BR" sz="12800" dirty="0"/>
              <a:t>Modelagem preditiva</a:t>
            </a:r>
            <a:endParaRPr lang="pt-BR" sz="5400" dirty="0"/>
          </a:p>
        </p:txBody>
      </p:sp>
      <p:sp>
        <p:nvSpPr>
          <p:cNvPr id="89" name="Seu nome completo aqui"/>
          <p:cNvSpPr txBox="1"/>
          <p:nvPr/>
        </p:nvSpPr>
        <p:spPr>
          <a:xfrm>
            <a:off x="772904" y="11712834"/>
            <a:ext cx="7805789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3000" spc="-9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pt-BR" dirty="0"/>
              <a:t>Matheus Lima de Araujo</a:t>
            </a:r>
            <a:endParaRPr dirty="0"/>
          </a:p>
        </p:txBody>
      </p:sp>
      <p:sp>
        <p:nvSpPr>
          <p:cNvPr id="90" name="Nome completo do seu curso de Pós-graduação aqui"/>
          <p:cNvSpPr txBox="1"/>
          <p:nvPr/>
        </p:nvSpPr>
        <p:spPr>
          <a:xfrm>
            <a:off x="772904" y="12267456"/>
            <a:ext cx="9271699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3000" spc="-9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pt-BR" dirty="0"/>
              <a:t>Pós-graduação em Data Science</a:t>
            </a:r>
            <a:endParaRPr dirty="0"/>
          </a:p>
        </p:txBody>
      </p:sp>
      <p:sp>
        <p:nvSpPr>
          <p:cNvPr id="91" name="Pitch | Avaliação do módulo 3"/>
          <p:cNvSpPr txBox="1"/>
          <p:nvPr/>
        </p:nvSpPr>
        <p:spPr>
          <a:xfrm>
            <a:off x="772904" y="10853412"/>
            <a:ext cx="7805789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3200" b="1" spc="-96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Pitch | Avaliação do módulo 3</a:t>
            </a:r>
          </a:p>
        </p:txBody>
      </p:sp>
      <p:sp>
        <p:nvSpPr>
          <p:cNvPr id="2" name="Pitch | Avaliação do módulo 3">
            <a:extLst>
              <a:ext uri="{FF2B5EF4-FFF2-40B4-BE49-F238E27FC236}">
                <a16:creationId xmlns:a16="http://schemas.microsoft.com/office/drawing/2014/main" id="{1F18EFF5-0718-AC8A-F1DE-A9D8297F5B74}"/>
              </a:ext>
            </a:extLst>
          </p:cNvPr>
          <p:cNvSpPr txBox="1"/>
          <p:nvPr/>
        </p:nvSpPr>
        <p:spPr>
          <a:xfrm>
            <a:off x="14621185" y="6846440"/>
            <a:ext cx="4152007" cy="554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 sz="3200" b="1" spc="-96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pt-BR" dirty="0"/>
              <a:t>Regressão e predição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06" y="12565030"/>
            <a:ext cx="673393" cy="7620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TÍTULO DO SLIDE"/>
          <p:cNvSpPr txBox="1"/>
          <p:nvPr/>
        </p:nvSpPr>
        <p:spPr>
          <a:xfrm>
            <a:off x="2494421" y="1432887"/>
            <a:ext cx="10955239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69E597"/>
                </a:solidFill>
              </a:defRPr>
            </a:lvl1pPr>
          </a:lstStyle>
          <a:p>
            <a:r>
              <a:t>TÍTULO DO SLIDE</a:t>
            </a:r>
          </a:p>
        </p:txBody>
      </p:sp>
      <p:sp>
        <p:nvSpPr>
          <p:cNvPr id="145" name="Breve texto sobre o que está sendo abordado"/>
          <p:cNvSpPr txBox="1"/>
          <p:nvPr/>
        </p:nvSpPr>
        <p:spPr>
          <a:xfrm>
            <a:off x="2506306" y="3501068"/>
            <a:ext cx="9139880" cy="1126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4000" spc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Breve texto sobre o que está sendo abordado</a:t>
            </a:r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3007" y="7627"/>
            <a:ext cx="10287000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Insira aqui uma ou mais imagens ilustrativas"/>
          <p:cNvSpPr txBox="1"/>
          <p:nvPr/>
        </p:nvSpPr>
        <p:spPr>
          <a:xfrm>
            <a:off x="17133706" y="8945403"/>
            <a:ext cx="4325603" cy="817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92000"/>
              </a:lnSpc>
              <a:spcBef>
                <a:spcPts val="0"/>
              </a:spcBef>
              <a:defRPr sz="3000" spc="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Insira aqui uma ou mais imagens ilustrativas</a:t>
            </a:r>
          </a:p>
        </p:txBody>
      </p:sp>
      <p:sp>
        <p:nvSpPr>
          <p:cNvPr id="148" name="Título do seu Pitch"/>
          <p:cNvSpPr txBox="1"/>
          <p:nvPr/>
        </p:nvSpPr>
        <p:spPr>
          <a:xfrm rot="16200000">
            <a:off x="-1334228" y="7632646"/>
            <a:ext cx="4031060" cy="547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825500">
              <a:lnSpc>
                <a:spcPct val="100000"/>
              </a:lnSpc>
              <a:spcBef>
                <a:spcPts val="0"/>
              </a:spcBef>
              <a:defRPr sz="2400" spc="0">
                <a:solidFill>
                  <a:srgbClr val="00E88F"/>
                </a:solidFill>
                <a:latin typeface="+mj-lt"/>
                <a:ea typeface="+mj-ea"/>
                <a:cs typeface="+mj-cs"/>
                <a:sym typeface="Aprova Sans Bold"/>
              </a:defRPr>
            </a:lvl1pPr>
          </a:lstStyle>
          <a:p>
            <a:r>
              <a:t>Título do seu Pitch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Logo-Faculdade-Preto-Verde.png" descr="Logo-Faculdade-Preto-Ver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332" y="5444492"/>
            <a:ext cx="8573336" cy="1781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Logo-faculdade-preto.png" descr="Logo-faculdade-pre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787" y="5475317"/>
            <a:ext cx="8484427" cy="17200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Logo-Faculdade-Branco.png" descr="Logo-Faculdade-Branc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228" y="5480069"/>
            <a:ext cx="8437545" cy="17105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06" y="12565030"/>
            <a:ext cx="673393" cy="7620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06" y="12565030"/>
            <a:ext cx="673393" cy="7620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Logo-faculdade-preto.png" descr="Logo-faculdade-pre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59" y="515849"/>
            <a:ext cx="3227113" cy="654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Logo-faculdade-preto.png" descr="Logo-faculdade-pre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59" y="515849"/>
            <a:ext cx="3227113" cy="654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492" y="485354"/>
            <a:ext cx="12381882" cy="12745292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Pitch | Avaliação do módulo 3"/>
          <p:cNvSpPr txBox="1"/>
          <p:nvPr/>
        </p:nvSpPr>
        <p:spPr>
          <a:xfrm>
            <a:off x="772904" y="10853412"/>
            <a:ext cx="7805789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3200" b="1" spc="-96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Pitch | Avaliação do módulo 3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Logo-faculdade-preto.png" descr="Logo-faculdade-pre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25" y="12697548"/>
            <a:ext cx="3227112" cy="654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Logo-faculdade-preto.png" descr="Logo-faculdade-pre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59" y="515849"/>
            <a:ext cx="3227113" cy="654225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ORIENTAÇÕES GERAIS"/>
          <p:cNvSpPr txBox="1"/>
          <p:nvPr/>
        </p:nvSpPr>
        <p:spPr>
          <a:xfrm>
            <a:off x="2494421" y="2329901"/>
            <a:ext cx="8207446" cy="2943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r>
              <a:t>ORIENTAÇÕES GERAIS</a:t>
            </a:r>
          </a:p>
        </p:txBody>
      </p:sp>
      <p:sp>
        <p:nvSpPr>
          <p:cNvPr id="95" name="Assista aos vídeos sobre a produção, na prática, das gravações e uso das ferramentas para este fins;…"/>
          <p:cNvSpPr txBox="1"/>
          <p:nvPr/>
        </p:nvSpPr>
        <p:spPr>
          <a:xfrm>
            <a:off x="11175534" y="3374067"/>
            <a:ext cx="10931469" cy="8191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1000" indent="-381000" defTabSz="9144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000" spc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Assista aos vídeos sobre a produção, na prática, das gravações e uso das ferramentas para este fins;</a:t>
            </a:r>
          </a:p>
          <a:p>
            <a:pPr marL="381000" indent="-381000" defTabSz="9144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000" spc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81000" indent="-381000" defTabSz="9144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000" spc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Não se esqueça de que seu pitch precisa ter entre 3 e 5 minutos;</a:t>
            </a:r>
          </a:p>
          <a:p>
            <a:pPr marL="381000" indent="-381000" defTabSz="9144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000" spc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81000" indent="-381000" defTabSz="9144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000" spc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Utilize esse template para produzir sua apresentação. Ela precisa ter entre 5 e 10 slides;</a:t>
            </a:r>
          </a:p>
          <a:p>
            <a:pPr marL="381000" indent="-381000" defTabSz="9144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000" spc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81000" indent="-381000" defTabSz="9144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000" spc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 Pitch deve seguir um fluxo lógico onde você apresenta um problema para seu avaliador, assim como sua solução e seus possíveis desdobramentos no público em que ele toca.</a:t>
            </a:r>
          </a:p>
          <a:p>
            <a:pPr marL="381000" indent="-381000" defTabSz="9144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000" spc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81000" indent="-381000" defTabSz="9144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000" spc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Construa slides objetivos, preferencialmente por tópicos e/ou ilustrações, as quais lhe sirvam de lembrete para a ordem da apresentação e facilitem o acompanhamento do seu raciocínio por parte do(a) avaliador(a);</a:t>
            </a:r>
          </a:p>
          <a:p>
            <a:pPr marL="381000" indent="-381000" defTabSz="9144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000" spc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81000" indent="-381000" defTabSz="9144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000" spc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Seja criativo(a) e traga um pauta contemporânea.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06" y="12565030"/>
            <a:ext cx="673393" cy="762064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O PROBLEMA"/>
          <p:cNvSpPr txBox="1"/>
          <p:nvPr/>
        </p:nvSpPr>
        <p:spPr>
          <a:xfrm>
            <a:off x="2494421" y="1432887"/>
            <a:ext cx="9139880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r>
              <a:t>O PROBLEMA</a:t>
            </a:r>
          </a:p>
        </p:txBody>
      </p:sp>
      <p:sp>
        <p:nvSpPr>
          <p:cNvPr id="99" name="Insira aqui uma breve descrição de qual é o problema e seus agravantes"/>
          <p:cNvSpPr txBox="1"/>
          <p:nvPr/>
        </p:nvSpPr>
        <p:spPr>
          <a:xfrm>
            <a:off x="2506306" y="3501067"/>
            <a:ext cx="9139880" cy="3579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4000" spc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50000"/>
              </a:lnSpc>
            </a:pPr>
            <a:r>
              <a:rPr lang="pt-BR" dirty="0"/>
              <a:t>A partir da base de dados “</a:t>
            </a:r>
            <a:r>
              <a:rPr lang="pt-BR" i="1" dirty="0"/>
              <a:t>Loan Default </a:t>
            </a:r>
            <a:r>
              <a:rPr lang="pt-BR" i="1" dirty="0" err="1"/>
              <a:t>Prediction</a:t>
            </a:r>
            <a:r>
              <a:rPr lang="pt-BR" i="1" dirty="0"/>
              <a:t> </a:t>
            </a:r>
            <a:r>
              <a:rPr lang="pt-BR" i="1" dirty="0" err="1"/>
              <a:t>Dataset</a:t>
            </a:r>
            <a:r>
              <a:rPr lang="pt-BR" dirty="0"/>
              <a:t>”, obtida no </a:t>
            </a:r>
            <a:r>
              <a:rPr lang="pt-BR" dirty="0" err="1"/>
              <a:t>Kaggle</a:t>
            </a:r>
            <a:r>
              <a:rPr lang="pt-BR" dirty="0"/>
              <a:t>, desenvolver um modelo para prever quem será </a:t>
            </a:r>
            <a:r>
              <a:rPr lang="pt-BR" i="1" dirty="0"/>
              <a:t>default</a:t>
            </a:r>
            <a:r>
              <a:rPr lang="pt-BR" dirty="0"/>
              <a:t> – não pagará a dívida</a:t>
            </a:r>
            <a:endParaRPr dirty="0"/>
          </a:p>
        </p:txBody>
      </p:sp>
      <p:pic>
        <p:nvPicPr>
          <p:cNvPr id="10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3007" y="7627"/>
            <a:ext cx="10287000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Insira aqui uma imagem…"/>
          <p:cNvSpPr txBox="1"/>
          <p:nvPr/>
        </p:nvSpPr>
        <p:spPr>
          <a:xfrm>
            <a:off x="17133706" y="8945403"/>
            <a:ext cx="4325603" cy="817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914400">
              <a:lnSpc>
                <a:spcPct val="92000"/>
              </a:lnSpc>
              <a:spcBef>
                <a:spcPts val="0"/>
              </a:spcBef>
              <a:defRPr sz="3000" spc="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Insira aqui uma imagem </a:t>
            </a:r>
          </a:p>
          <a:p>
            <a:pPr algn="ctr" defTabSz="914400">
              <a:lnSpc>
                <a:spcPct val="92000"/>
              </a:lnSpc>
              <a:spcBef>
                <a:spcPts val="0"/>
              </a:spcBef>
              <a:defRPr sz="3000" spc="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que ilustre o problema</a:t>
            </a:r>
          </a:p>
        </p:txBody>
      </p:sp>
      <p:sp>
        <p:nvSpPr>
          <p:cNvPr id="102" name="Título do seu Pitch"/>
          <p:cNvSpPr txBox="1"/>
          <p:nvPr/>
        </p:nvSpPr>
        <p:spPr>
          <a:xfrm rot="16200000">
            <a:off x="-2725405" y="6115355"/>
            <a:ext cx="6939527" cy="67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825500">
              <a:lnSpc>
                <a:spcPct val="100000"/>
              </a:lnSpc>
              <a:spcBef>
                <a:spcPts val="0"/>
              </a:spcBef>
              <a:defRPr sz="2400" spc="0">
                <a:solidFill>
                  <a:srgbClr val="00E88F"/>
                </a:solidFill>
                <a:latin typeface="+mj-lt"/>
                <a:ea typeface="+mj-ea"/>
                <a:cs typeface="+mj-cs"/>
                <a:sym typeface="Aprova Sans Bold"/>
              </a:defRPr>
            </a:lvl1pPr>
          </a:lstStyle>
          <a:p>
            <a:r>
              <a:rPr lang="pt-BR" dirty="0"/>
              <a:t>Modelagem preditiva em problemas de crédito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ACA133-52E0-9379-5E8D-EDCE433689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3" r="24655"/>
          <a:stretch/>
        </p:blipFill>
        <p:spPr>
          <a:xfrm>
            <a:off x="14396515" y="3339226"/>
            <a:ext cx="9799983" cy="671380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06" y="12565030"/>
            <a:ext cx="673393" cy="762064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PÚBLICO-ALVO"/>
          <p:cNvSpPr txBox="1"/>
          <p:nvPr/>
        </p:nvSpPr>
        <p:spPr>
          <a:xfrm>
            <a:off x="2494421" y="1432887"/>
            <a:ext cx="9163650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r>
              <a:rPr lang="pt-BR" dirty="0"/>
              <a:t>Base de dados</a:t>
            </a:r>
            <a:endParaRPr dirty="0"/>
          </a:p>
        </p:txBody>
      </p:sp>
      <p:sp>
        <p:nvSpPr>
          <p:cNvPr id="106" name="Insira aqui uma breve descrição de qual é seu público-alvo ou liste em forma de tópicos"/>
          <p:cNvSpPr txBox="1"/>
          <p:nvPr/>
        </p:nvSpPr>
        <p:spPr>
          <a:xfrm>
            <a:off x="2506305" y="3501068"/>
            <a:ext cx="10286999" cy="4502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4000" spc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Observações: 255.347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Variáveis: 18 (incluindo o </a:t>
            </a:r>
            <a:r>
              <a:rPr lang="pt-BR" i="1" dirty="0"/>
              <a:t>target</a:t>
            </a:r>
            <a:r>
              <a:rPr lang="pt-BR" dirty="0"/>
              <a:t>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Target: Binário (0=Não evento, 1=Evento/Default)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Balanceamento: ~11,6% classe positiva</a:t>
            </a:r>
          </a:p>
        </p:txBody>
      </p:sp>
      <p:sp>
        <p:nvSpPr>
          <p:cNvPr id="2" name="Título do seu Pitch">
            <a:extLst>
              <a:ext uri="{FF2B5EF4-FFF2-40B4-BE49-F238E27FC236}">
                <a16:creationId xmlns:a16="http://schemas.microsoft.com/office/drawing/2014/main" id="{CF5E1232-779E-4D7F-7A90-86C5D6465157}"/>
              </a:ext>
            </a:extLst>
          </p:cNvPr>
          <p:cNvSpPr txBox="1"/>
          <p:nvPr/>
        </p:nvSpPr>
        <p:spPr>
          <a:xfrm rot="16200000">
            <a:off x="-2725405" y="6115355"/>
            <a:ext cx="6939527" cy="67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825500">
              <a:lnSpc>
                <a:spcPct val="100000"/>
              </a:lnSpc>
              <a:spcBef>
                <a:spcPts val="0"/>
              </a:spcBef>
              <a:defRPr sz="2400" spc="0">
                <a:solidFill>
                  <a:srgbClr val="00E88F"/>
                </a:solidFill>
                <a:latin typeface="+mj-lt"/>
                <a:ea typeface="+mj-ea"/>
                <a:cs typeface="+mj-cs"/>
                <a:sym typeface="Aprova Sans Bold"/>
              </a:defRPr>
            </a:lvl1pPr>
          </a:lstStyle>
          <a:p>
            <a:r>
              <a:rPr lang="pt-BR" dirty="0"/>
              <a:t>Modelagem preditiva em problemas de crédito</a:t>
            </a:r>
            <a:endParaRPr dirty="0"/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423B2847-EAC8-B833-36A8-623C33F09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3007" y="7627"/>
            <a:ext cx="10287000" cy="137160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24759A5-E707-EA18-C012-649E1F08C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492021"/>
              </p:ext>
            </p:extLst>
          </p:nvPr>
        </p:nvGraphicFramePr>
        <p:xfrm>
          <a:off x="14281856" y="1263046"/>
          <a:ext cx="10012088" cy="11301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2080">
                  <a:extLst>
                    <a:ext uri="{9D8B030D-6E8A-4147-A177-3AD203B41FA5}">
                      <a16:colId xmlns:a16="http://schemas.microsoft.com/office/drawing/2014/main" val="3052894691"/>
                    </a:ext>
                  </a:extLst>
                </a:gridCol>
                <a:gridCol w="6070008">
                  <a:extLst>
                    <a:ext uri="{9D8B030D-6E8A-4147-A177-3AD203B41FA5}">
                      <a16:colId xmlns:a16="http://schemas.microsoft.com/office/drawing/2014/main" val="191215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3200" b="1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 Da Variável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81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3200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LoanId</a:t>
                      </a:r>
                      <a:endParaRPr lang="pt-BR" sz="3200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Identificação Do Devedor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346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3200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04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2438338" eaLnBrk="1" fontAlgn="auto" latinLnBrk="0" hangingPunct="1">
                        <a:lnSpc>
                          <a:spcPct val="90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Renda Anual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897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2438338" eaLnBrk="1" fontAlgn="auto" latinLnBrk="0" hangingPunct="1">
                        <a:lnSpc>
                          <a:spcPct val="90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LoanAmount</a:t>
                      </a:r>
                      <a:endParaRPr lang="pt-BR" sz="3200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Da Dívida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40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2438338" eaLnBrk="1" fontAlgn="auto" latinLnBrk="0" hangingPunct="1">
                        <a:lnSpc>
                          <a:spcPct val="90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CreditScore</a:t>
                      </a:r>
                      <a:endParaRPr lang="pt-BR" sz="3200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Escore De Crédito Da Dívida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11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2438338" eaLnBrk="1" fontAlgn="auto" latinLnBrk="0" hangingPunct="1">
                        <a:lnSpc>
                          <a:spcPct val="90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MonthsEmployed</a:t>
                      </a:r>
                      <a:endParaRPr lang="pt-BR" sz="3200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Meses Empregado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54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2438338" eaLnBrk="1" fontAlgn="auto" latinLnBrk="0" hangingPunct="1">
                        <a:lnSpc>
                          <a:spcPct val="90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NumCreditLines</a:t>
                      </a:r>
                      <a:endParaRPr lang="pt-BR" sz="3200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 De Linhas De Crédito Abertas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46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2438338" eaLnBrk="1" fontAlgn="auto" latinLnBrk="0" hangingPunct="1">
                        <a:lnSpc>
                          <a:spcPct val="90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InterestRate</a:t>
                      </a:r>
                      <a:endParaRPr lang="pt-BR" sz="3200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 De Juros Dívida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391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2438338" eaLnBrk="1" fontAlgn="auto" latinLnBrk="0" hangingPunct="1">
                        <a:lnSpc>
                          <a:spcPct val="90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LoanTerm</a:t>
                      </a:r>
                      <a:endParaRPr lang="pt-BR" sz="3200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Prazo Para Pagar A Dívida Em Meses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14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2438338" eaLnBrk="1" fontAlgn="auto" latinLnBrk="0" hangingPunct="1">
                        <a:lnSpc>
                          <a:spcPct val="90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Dtiratio</a:t>
                      </a:r>
                      <a:endParaRPr lang="pt-BR" sz="3200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Dívida Em Relação Ao Rendimento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38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3200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Education</a:t>
                      </a:r>
                      <a:endParaRPr lang="pt-BR" sz="3200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Formação / Nível Máximo De Educação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6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2438338" eaLnBrk="1" fontAlgn="auto" latinLnBrk="0" hangingPunct="1">
                        <a:lnSpc>
                          <a:spcPct val="90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EmploymentType</a:t>
                      </a:r>
                      <a:endParaRPr lang="pt-BR" sz="3200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Ocupação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90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2438338" eaLnBrk="1" fontAlgn="auto" latinLnBrk="0" hangingPunct="1">
                        <a:lnSpc>
                          <a:spcPct val="90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MaritalStatus</a:t>
                      </a:r>
                      <a:endParaRPr lang="pt-BR" sz="3200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 </a:t>
                      </a:r>
                      <a:r>
                        <a:rPr lang="pt-BR" sz="3200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Cívil</a:t>
                      </a:r>
                      <a:endParaRPr lang="pt-BR" sz="3200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5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2438338" eaLnBrk="1" fontAlgn="auto" latinLnBrk="0" hangingPunct="1">
                        <a:lnSpc>
                          <a:spcPct val="90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HasMortgage</a:t>
                      </a:r>
                      <a:endParaRPr lang="pt-BR" sz="3200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 Hipoteca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74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2438338" eaLnBrk="1" fontAlgn="auto" latinLnBrk="0" hangingPunct="1">
                        <a:lnSpc>
                          <a:spcPct val="90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HasDependents</a:t>
                      </a:r>
                      <a:endParaRPr lang="pt-BR" sz="3200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 Dependentes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03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2438338" eaLnBrk="1" fontAlgn="auto" latinLnBrk="0" hangingPunct="1">
                        <a:lnSpc>
                          <a:spcPct val="90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LoanPurpose</a:t>
                      </a:r>
                      <a:endParaRPr lang="pt-BR" sz="3200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Propósito / Motivo Da Dívida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65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2438338" eaLnBrk="1" fontAlgn="auto" latinLnBrk="0" hangingPunct="1">
                        <a:lnSpc>
                          <a:spcPct val="90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HasCoSigner</a:t>
                      </a:r>
                      <a:endParaRPr lang="pt-BR" sz="3200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 Fiador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38435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06" y="12565030"/>
            <a:ext cx="673393" cy="762064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PROPOSTA DE SOLUÇÃO"/>
          <p:cNvSpPr txBox="1"/>
          <p:nvPr/>
        </p:nvSpPr>
        <p:spPr>
          <a:xfrm>
            <a:off x="2494421" y="1432887"/>
            <a:ext cx="19371387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r>
              <a:rPr lang="pt-BR" spc="0" dirty="0"/>
              <a:t>Premissas</a:t>
            </a:r>
            <a:endParaRPr spc="0" dirty="0"/>
          </a:p>
        </p:txBody>
      </p:sp>
      <p:sp>
        <p:nvSpPr>
          <p:cNvPr id="2" name="Título do seu Pitch">
            <a:extLst>
              <a:ext uri="{FF2B5EF4-FFF2-40B4-BE49-F238E27FC236}">
                <a16:creationId xmlns:a16="http://schemas.microsoft.com/office/drawing/2014/main" id="{BEC1AB1B-402E-5012-E6A4-10D3F8767DB1}"/>
              </a:ext>
            </a:extLst>
          </p:cNvPr>
          <p:cNvSpPr txBox="1"/>
          <p:nvPr/>
        </p:nvSpPr>
        <p:spPr>
          <a:xfrm rot="16200000">
            <a:off x="-2725405" y="6115355"/>
            <a:ext cx="6939527" cy="67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825500">
              <a:lnSpc>
                <a:spcPct val="100000"/>
              </a:lnSpc>
              <a:spcBef>
                <a:spcPts val="0"/>
              </a:spcBef>
              <a:defRPr sz="2400" spc="0">
                <a:solidFill>
                  <a:srgbClr val="00E88F"/>
                </a:solidFill>
                <a:latin typeface="+mj-lt"/>
                <a:ea typeface="+mj-ea"/>
                <a:cs typeface="+mj-cs"/>
                <a:sym typeface="Aprova Sans Bold"/>
              </a:defRPr>
            </a:lvl1pPr>
          </a:lstStyle>
          <a:p>
            <a:r>
              <a:rPr lang="pt-BR" dirty="0"/>
              <a:t>Modelagem preditiva em problemas de crédito</a:t>
            </a:r>
            <a:endParaRPr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1EF79BE-5222-E309-909F-46071D1CC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39830"/>
              </p:ext>
            </p:extLst>
          </p:nvPr>
        </p:nvGraphicFramePr>
        <p:xfrm>
          <a:off x="2729948" y="3419610"/>
          <a:ext cx="18924104" cy="2706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0580">
                  <a:extLst>
                    <a:ext uri="{9D8B030D-6E8A-4147-A177-3AD203B41FA5}">
                      <a16:colId xmlns:a16="http://schemas.microsoft.com/office/drawing/2014/main" val="2395214109"/>
                    </a:ext>
                  </a:extLst>
                </a:gridCol>
                <a:gridCol w="5567680">
                  <a:extLst>
                    <a:ext uri="{9D8B030D-6E8A-4147-A177-3AD203B41FA5}">
                      <a16:colId xmlns:a16="http://schemas.microsoft.com/office/drawing/2014/main" val="3709001092"/>
                    </a:ext>
                  </a:extLst>
                </a:gridCol>
                <a:gridCol w="7445844">
                  <a:extLst>
                    <a:ext uri="{9D8B030D-6E8A-4147-A177-3AD203B41FA5}">
                      <a16:colId xmlns:a16="http://schemas.microsoft.com/office/drawing/2014/main" val="311093708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pt-BR" sz="3600" b="1" cap="none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Tratamentos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2438338" latinLnBrk="0">
                        <a:lnSpc>
                          <a:spcPct val="90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3200" b="0" i="1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prova Sans Bold"/>
                        </a:rPr>
                        <a:t>Outliers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cap="none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Não foi necessário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35196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sz="2800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200" i="1" cap="none" spc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Missing</a:t>
                      </a:r>
                      <a:r>
                        <a:rPr lang="pt-BR" sz="3200" i="1" cap="none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3200" i="1" cap="none" spc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values</a:t>
                      </a:r>
                      <a:endParaRPr lang="pt-BR" sz="3200" i="1" cap="none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338" eaLnBrk="1" fontAlgn="auto" latinLnBrk="0" hangingPunct="1">
                        <a:lnSpc>
                          <a:spcPct val="90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cap="none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Não foi necessário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28948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pt-BR" sz="3600" b="1" cap="none" spc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Encoding</a:t>
                      </a:r>
                      <a:r>
                        <a:rPr lang="pt-BR" sz="3600" b="1" cap="none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(variáveis texto)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cap="none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Duas categorias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cap="none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 Map (</a:t>
                      </a:r>
                      <a:r>
                        <a:rPr lang="pt-BR" sz="3200" cap="none" spc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pt-BR" sz="3200" cap="none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1, no =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6891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sz="2800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438338" eaLnBrk="1" fontAlgn="auto" latinLnBrk="0" hangingPunct="1">
                        <a:lnSpc>
                          <a:spcPct val="90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cap="none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Mais de duas categorias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cap="none" spc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LabelEncoder</a:t>
                      </a:r>
                      <a:endParaRPr lang="pt-BR" sz="3200" cap="none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96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3600" b="1" cap="none" spc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r>
                        <a:rPr lang="pt-BR" sz="3600" b="1" cap="none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3600" b="1" cap="none" spc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Scaling</a:t>
                      </a:r>
                      <a:endParaRPr lang="pt-BR" sz="3600" b="1" cap="none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2438338" eaLnBrk="1" fontAlgn="auto" latinLnBrk="0" hangingPunct="1">
                        <a:lnSpc>
                          <a:spcPct val="90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cap="none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Não foi necessário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4000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75070"/>
                  </a:ext>
                </a:extLst>
              </a:tr>
            </a:tbl>
          </a:graphicData>
        </a:graphic>
      </p:graphicFrame>
      <p:sp>
        <p:nvSpPr>
          <p:cNvPr id="4" name="PROPOSTA DE SOLUÇÃO">
            <a:extLst>
              <a:ext uri="{FF2B5EF4-FFF2-40B4-BE49-F238E27FC236}">
                <a16:creationId xmlns:a16="http://schemas.microsoft.com/office/drawing/2014/main" id="{3F03EBE0-5DB6-0E48-C6B5-8A0ACE4235B6}"/>
              </a:ext>
            </a:extLst>
          </p:cNvPr>
          <p:cNvSpPr txBox="1"/>
          <p:nvPr/>
        </p:nvSpPr>
        <p:spPr>
          <a:xfrm>
            <a:off x="2494420" y="6918184"/>
            <a:ext cx="19371387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r>
              <a:rPr lang="pt-BR" spc="0" dirty="0"/>
              <a:t>Etapas</a:t>
            </a:r>
            <a:endParaRPr spc="0" dirty="0"/>
          </a:p>
        </p:txBody>
      </p:sp>
      <p:sp>
        <p:nvSpPr>
          <p:cNvPr id="5" name="Insira aqui uma breve descrição de qual é seu público-alvo ou liste em forma de tópicos">
            <a:extLst>
              <a:ext uri="{FF2B5EF4-FFF2-40B4-BE49-F238E27FC236}">
                <a16:creationId xmlns:a16="http://schemas.microsoft.com/office/drawing/2014/main" id="{60CF5792-8BB2-69BE-058C-786D91D4EFA2}"/>
              </a:ext>
            </a:extLst>
          </p:cNvPr>
          <p:cNvSpPr txBox="1"/>
          <p:nvPr/>
        </p:nvSpPr>
        <p:spPr>
          <a:xfrm>
            <a:off x="2729948" y="8457427"/>
            <a:ext cx="16795486" cy="4502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4000" spc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Verificação e aplicação das premissas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Selecionar melhor algoritmo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Seleção de variáveis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Engineering</a:t>
            </a:r>
            <a:r>
              <a:rPr lang="pt-BR" dirty="0"/>
              <a:t> – mais variáveis?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Gerar o modelo final e avaliação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08013D9-9229-725B-A5E7-F4D00A980343}"/>
              </a:ext>
            </a:extLst>
          </p:cNvPr>
          <p:cNvSpPr txBox="1"/>
          <p:nvPr/>
        </p:nvSpPr>
        <p:spPr>
          <a:xfrm>
            <a:off x="9780107" y="9420031"/>
            <a:ext cx="4512364" cy="746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8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Usando validação cruzada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00522C-4909-7BEB-F550-6B480AFD71FC}"/>
              </a:ext>
            </a:extLst>
          </p:cNvPr>
          <p:cNvSpPr txBox="1"/>
          <p:nvPr/>
        </p:nvSpPr>
        <p:spPr>
          <a:xfrm>
            <a:off x="8242855" y="10382635"/>
            <a:ext cx="12135202" cy="746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8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RFECV – </a:t>
            </a:r>
            <a:r>
              <a:rPr lang="pt-BR" sz="2800" spc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</a:t>
            </a:r>
            <a:r>
              <a:rPr lang="pt-BR" sz="28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spc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28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spc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Elimination</a:t>
            </a:r>
            <a:r>
              <a:rPr lang="pt-BR" sz="28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spc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28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Cross </a:t>
            </a:r>
            <a:r>
              <a:rPr lang="pt-BR" sz="2800" spc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endParaRPr lang="pt-BR" sz="2800" spc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06" y="12565030"/>
            <a:ext cx="673393" cy="762064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OLUÇÃO NA PRÁTICA"/>
          <p:cNvSpPr txBox="1"/>
          <p:nvPr/>
        </p:nvSpPr>
        <p:spPr>
          <a:xfrm>
            <a:off x="2494421" y="1432887"/>
            <a:ext cx="9139880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r>
              <a:rPr lang="pt-BR" dirty="0"/>
              <a:t>Resultados</a:t>
            </a:r>
            <a:endParaRPr dirty="0"/>
          </a:p>
        </p:txBody>
      </p:sp>
      <p:sp>
        <p:nvSpPr>
          <p:cNvPr id="118" name="Insira aqui uma lista em forma de tópicos"/>
          <p:cNvSpPr txBox="1"/>
          <p:nvPr/>
        </p:nvSpPr>
        <p:spPr>
          <a:xfrm>
            <a:off x="2494421" y="3338704"/>
            <a:ext cx="11202918" cy="7078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4000" spc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Algoritmo utilizado: </a:t>
            </a:r>
            <a:r>
              <a:rPr lang="pt-BR" dirty="0" err="1"/>
              <a:t>LightGBM</a:t>
            </a:r>
            <a:endParaRPr lang="pt-BR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Número final de variáveis: 13 (</a:t>
            </a:r>
            <a:r>
              <a:rPr lang="pt-BR" dirty="0" err="1"/>
              <a:t>LoanTerm</a:t>
            </a:r>
            <a:r>
              <a:rPr lang="pt-BR" dirty="0"/>
              <a:t>, </a:t>
            </a:r>
            <a:r>
              <a:rPr lang="pt-BR" dirty="0" err="1"/>
              <a:t>HasMortgage</a:t>
            </a:r>
            <a:r>
              <a:rPr lang="pt-BR" dirty="0"/>
              <a:t> e </a:t>
            </a:r>
            <a:r>
              <a:rPr lang="pt-BR" dirty="0" err="1"/>
              <a:t>LoanPurpose</a:t>
            </a:r>
            <a:r>
              <a:rPr lang="pt-BR" dirty="0"/>
              <a:t> foram removidas)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Métricas utilizadas: AUC – Area </a:t>
            </a:r>
            <a:r>
              <a:rPr lang="pt-BR" dirty="0" err="1"/>
              <a:t>Under</a:t>
            </a:r>
            <a:r>
              <a:rPr lang="pt-BR" dirty="0"/>
              <a:t> Curve (ROC), KS (Teste </a:t>
            </a:r>
            <a:r>
              <a:rPr lang="pt-BR" dirty="0" err="1"/>
              <a:t>Kolmogorov</a:t>
            </a:r>
            <a:r>
              <a:rPr lang="pt-BR" dirty="0"/>
              <a:t>-Smirnov) e </a:t>
            </a:r>
            <a:r>
              <a:rPr lang="pt-BR" dirty="0" err="1"/>
              <a:t>Classification</a:t>
            </a:r>
            <a:r>
              <a:rPr lang="pt-BR" dirty="0"/>
              <a:t> Report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11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3007" y="7627"/>
            <a:ext cx="10287000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do seu Pitch">
            <a:extLst>
              <a:ext uri="{FF2B5EF4-FFF2-40B4-BE49-F238E27FC236}">
                <a16:creationId xmlns:a16="http://schemas.microsoft.com/office/drawing/2014/main" id="{C987314F-A9D6-9C4E-F873-6D03C5282598}"/>
              </a:ext>
            </a:extLst>
          </p:cNvPr>
          <p:cNvSpPr txBox="1"/>
          <p:nvPr/>
        </p:nvSpPr>
        <p:spPr>
          <a:xfrm rot="16200000">
            <a:off x="-2725405" y="6115355"/>
            <a:ext cx="6939527" cy="67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825500">
              <a:lnSpc>
                <a:spcPct val="100000"/>
              </a:lnSpc>
              <a:spcBef>
                <a:spcPts val="0"/>
              </a:spcBef>
              <a:defRPr sz="2400" spc="0">
                <a:solidFill>
                  <a:srgbClr val="00E88F"/>
                </a:solidFill>
                <a:latin typeface="+mj-lt"/>
                <a:ea typeface="+mj-ea"/>
                <a:cs typeface="+mj-cs"/>
                <a:sym typeface="Aprova Sans Bold"/>
              </a:defRPr>
            </a:lvl1pPr>
          </a:lstStyle>
          <a:p>
            <a:r>
              <a:rPr lang="pt-BR" dirty="0"/>
              <a:t>Modelagem preditiva em problemas de crédito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F1D4BAF-5127-9FA4-8807-1ABB9B659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2996" y="143813"/>
            <a:ext cx="9987022" cy="414827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B08D78D-D8A9-5C47-D2AD-8D65A5412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02996" y="4428269"/>
            <a:ext cx="9987022" cy="212749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2803FD6-B2E6-8FC7-5D5C-954CC9B859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02995" y="6555762"/>
            <a:ext cx="9987021" cy="230655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1518488-6F52-E554-875D-BC3FE456BA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02994" y="9015073"/>
            <a:ext cx="9987021" cy="46106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ircle"/>
          <p:cNvSpPr/>
          <p:nvPr/>
        </p:nvSpPr>
        <p:spPr>
          <a:xfrm>
            <a:off x="2893808" y="10589576"/>
            <a:ext cx="1270001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4" name="ALGUMAS SUGESTÕES"/>
          <p:cNvSpPr txBox="1"/>
          <p:nvPr/>
        </p:nvSpPr>
        <p:spPr>
          <a:xfrm>
            <a:off x="2494421" y="1432887"/>
            <a:ext cx="10955240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r>
              <a:t>ALGUMAS SUGESTÕES</a:t>
            </a:r>
          </a:p>
        </p:txBody>
      </p:sp>
      <p:sp>
        <p:nvSpPr>
          <p:cNvPr id="125" name="Claro que cada projeto tem a sua identidade e propriedades relevantes para execução. Seguem algumas dicas de pontos a tratar. Analise se encaixam bem ao seu plano:"/>
          <p:cNvSpPr txBox="1"/>
          <p:nvPr/>
        </p:nvSpPr>
        <p:spPr>
          <a:xfrm>
            <a:off x="2506306" y="3599627"/>
            <a:ext cx="19371388" cy="2269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4000" spc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Claro que cada projeto tem a sua identidade e propriedades relevantes para execução. Seguem algumas dicas de pontos a tratar. Analise se encaixam bem ao seu plano:</a:t>
            </a:r>
          </a:p>
        </p:txBody>
      </p:sp>
      <p:sp>
        <p:nvSpPr>
          <p:cNvPr id="126" name="Mostre como as pessoas envolvidas se beneficiam de sua solução, se economiza, aprendem ou são mais felizes, por exemplo;…"/>
          <p:cNvSpPr txBox="1"/>
          <p:nvPr/>
        </p:nvSpPr>
        <p:spPr>
          <a:xfrm>
            <a:off x="2506306" y="5714877"/>
            <a:ext cx="19371388" cy="3645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028700" lvl="1" indent="-419100" defTabSz="914400">
              <a:lnSpc>
                <a:spcPct val="110000"/>
              </a:lnSpc>
              <a:spcBef>
                <a:spcPts val="0"/>
              </a:spcBef>
              <a:buSzPct val="123000"/>
              <a:buChar char="•"/>
              <a:defRPr sz="3300" spc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Mostre como as pessoas envolvidas se beneficiam de sua solução, se economiza, aprendem ou são mais felizes, por exemplo;</a:t>
            </a:r>
          </a:p>
          <a:p>
            <a:pPr marL="1028700" lvl="1" indent="-419100" defTabSz="914400">
              <a:lnSpc>
                <a:spcPct val="110000"/>
              </a:lnSpc>
              <a:spcBef>
                <a:spcPts val="0"/>
              </a:spcBef>
              <a:buSzPct val="123000"/>
              <a:buChar char="•"/>
              <a:defRPr sz="3300" spc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 há um modelo de negócio por trás de sua solução, se pretende lucrar com ela (venda, assinatura, aluguel…);</a:t>
            </a:r>
          </a:p>
          <a:p>
            <a:pPr marL="1028700" lvl="1" indent="-419100" defTabSz="914400">
              <a:lnSpc>
                <a:spcPct val="110000"/>
              </a:lnSpc>
              <a:spcBef>
                <a:spcPts val="0"/>
              </a:spcBef>
              <a:buSzPct val="123000"/>
              <a:buChar char="•"/>
              <a:defRPr sz="3300" spc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Comente o que torna sua solução tão especial, eficaz e/ou inovadora;</a:t>
            </a:r>
          </a:p>
          <a:p>
            <a:pPr marL="1028700" lvl="1" indent="-419100" defTabSz="914400">
              <a:lnSpc>
                <a:spcPct val="110000"/>
              </a:lnSpc>
              <a:spcBef>
                <a:spcPts val="0"/>
              </a:spcBef>
              <a:buSzPct val="123000"/>
              <a:buChar char="•"/>
              <a:defRPr sz="3300" spc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Comente sobre o tamanho do seu potencial mercado;</a:t>
            </a:r>
          </a:p>
          <a:p>
            <a:pPr marL="1028700" lvl="1" indent="-419100" defTabSz="914400">
              <a:lnSpc>
                <a:spcPct val="110000"/>
              </a:lnSpc>
              <a:spcBef>
                <a:spcPts val="0"/>
              </a:spcBef>
              <a:buSzPct val="123000"/>
              <a:buChar char="•"/>
              <a:defRPr sz="3300" spc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 você teria concorrência com essa solução; estratégia de marketing e planos para o futuro.</a:t>
            </a:r>
          </a:p>
        </p:txBody>
      </p:sp>
      <p:sp>
        <p:nvSpPr>
          <p:cNvPr id="127" name="Multiplication Sign"/>
          <p:cNvSpPr/>
          <p:nvPr/>
        </p:nvSpPr>
        <p:spPr>
          <a:xfrm>
            <a:off x="3228313" y="10924080"/>
            <a:ext cx="600992" cy="600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8" name="Esse slide não deve compor sua apresentação final."/>
          <p:cNvSpPr txBox="1"/>
          <p:nvPr/>
        </p:nvSpPr>
        <p:spPr>
          <a:xfrm>
            <a:off x="4539714" y="10772276"/>
            <a:ext cx="5850836" cy="90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defTabSz="914400">
              <a:spcBef>
                <a:spcPts val="0"/>
              </a:spcBef>
              <a:defRPr sz="3300" b="1" spc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Esse slide não deve compor sua apresentação final.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06" y="12565030"/>
            <a:ext cx="673393" cy="76206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TÍTULO DO SLIDE"/>
          <p:cNvSpPr txBox="1"/>
          <p:nvPr/>
        </p:nvSpPr>
        <p:spPr>
          <a:xfrm>
            <a:off x="2494421" y="1432887"/>
            <a:ext cx="10955238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r>
              <a:t>TÍTULO DO SLIDE</a:t>
            </a:r>
          </a:p>
        </p:txBody>
      </p:sp>
      <p:sp>
        <p:nvSpPr>
          <p:cNvPr id="132" name="Breve texto sobre o que está sendo abordado"/>
          <p:cNvSpPr txBox="1"/>
          <p:nvPr/>
        </p:nvSpPr>
        <p:spPr>
          <a:xfrm>
            <a:off x="2506306" y="3501068"/>
            <a:ext cx="9139880" cy="1126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4000" spc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Breve texto sobre o que está sendo abordado</a:t>
            </a:r>
          </a:p>
        </p:txBody>
      </p:sp>
      <p:pic>
        <p:nvPicPr>
          <p:cNvPr id="13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3007" y="7627"/>
            <a:ext cx="10287000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Insira aqui uma ou mais imagens ilustrativas"/>
          <p:cNvSpPr txBox="1"/>
          <p:nvPr/>
        </p:nvSpPr>
        <p:spPr>
          <a:xfrm>
            <a:off x="17133706" y="8945403"/>
            <a:ext cx="4325603" cy="817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92000"/>
              </a:lnSpc>
              <a:spcBef>
                <a:spcPts val="0"/>
              </a:spcBef>
              <a:defRPr sz="3000" spc="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Insira aqui uma ou mais imagens ilustrativas</a:t>
            </a:r>
          </a:p>
        </p:txBody>
      </p:sp>
      <p:sp>
        <p:nvSpPr>
          <p:cNvPr id="135" name="Título do seu Pitch"/>
          <p:cNvSpPr txBox="1"/>
          <p:nvPr/>
        </p:nvSpPr>
        <p:spPr>
          <a:xfrm rot="16200000">
            <a:off x="-1334228" y="7632646"/>
            <a:ext cx="4031060" cy="547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825500">
              <a:lnSpc>
                <a:spcPct val="100000"/>
              </a:lnSpc>
              <a:spcBef>
                <a:spcPts val="0"/>
              </a:spcBef>
              <a:defRPr sz="2400" spc="0">
                <a:solidFill>
                  <a:srgbClr val="00E88F"/>
                </a:solidFill>
                <a:latin typeface="+mj-lt"/>
                <a:ea typeface="+mj-ea"/>
                <a:cs typeface="+mj-cs"/>
                <a:sym typeface="Aprova Sans Bold"/>
              </a:defRPr>
            </a:lvl1pPr>
          </a:lstStyle>
          <a:p>
            <a:r>
              <a:t>Título do seu Pitch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ÍTULO DO SLIDE"/>
          <p:cNvSpPr txBox="1"/>
          <p:nvPr/>
        </p:nvSpPr>
        <p:spPr>
          <a:xfrm>
            <a:off x="2494421" y="1432887"/>
            <a:ext cx="10955240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r>
              <a:t>TÍTULO DO SLIDE</a:t>
            </a:r>
          </a:p>
        </p:txBody>
      </p:sp>
      <p:sp>
        <p:nvSpPr>
          <p:cNvPr id="138" name="Breve texto sobre o que está sendo abordado"/>
          <p:cNvSpPr txBox="1"/>
          <p:nvPr/>
        </p:nvSpPr>
        <p:spPr>
          <a:xfrm>
            <a:off x="2506306" y="3501068"/>
            <a:ext cx="9139880" cy="1126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4000" spc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Breve texto sobre o que está sendo abordado</a:t>
            </a:r>
          </a:p>
        </p:txBody>
      </p:sp>
      <p:pic>
        <p:nvPicPr>
          <p:cNvPr id="13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007" y="7627"/>
            <a:ext cx="10287000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Insira aqui uma ou mais imagens ilustrativas"/>
          <p:cNvSpPr txBox="1"/>
          <p:nvPr/>
        </p:nvSpPr>
        <p:spPr>
          <a:xfrm>
            <a:off x="17133706" y="8945403"/>
            <a:ext cx="4325603" cy="817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92000"/>
              </a:lnSpc>
              <a:spcBef>
                <a:spcPts val="0"/>
              </a:spcBef>
              <a:defRPr sz="3000" spc="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Insira aqui uma ou mais imagens ilustrativas</a:t>
            </a:r>
          </a:p>
        </p:txBody>
      </p:sp>
      <p:sp>
        <p:nvSpPr>
          <p:cNvPr id="141" name="Título do seu Pitch"/>
          <p:cNvSpPr txBox="1"/>
          <p:nvPr/>
        </p:nvSpPr>
        <p:spPr>
          <a:xfrm rot="16200000">
            <a:off x="-1334228" y="7632646"/>
            <a:ext cx="4031060" cy="547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825500">
              <a:lnSpc>
                <a:spcPct val="100000"/>
              </a:lnSpc>
              <a:spcBef>
                <a:spcPts val="0"/>
              </a:spcBef>
              <a:defRPr sz="2400" spc="0">
                <a:latin typeface="+mj-lt"/>
                <a:ea typeface="+mj-ea"/>
                <a:cs typeface="+mj-cs"/>
                <a:sym typeface="Aprova Sans Bold"/>
              </a:defRPr>
            </a:lvl1pPr>
          </a:lstStyle>
          <a:p>
            <a:r>
              <a:t>Título do seu Pitch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0000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Aprova Sans Bold"/>
        <a:ea typeface="Aprova Sans Bold"/>
        <a:cs typeface="Aprova Sans Bold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kumimoji="0" sz="10000" b="0" i="0" u="none" strike="noStrike" cap="none" spc="-300" normalizeH="0" baseline="0">
            <a:ln>
              <a:noFill/>
            </a:ln>
            <a:solidFill>
              <a:srgbClr val="000000"/>
            </a:solidFill>
            <a:effectLst/>
            <a:uFillTx/>
            <a:latin typeface="Impact"/>
            <a:ea typeface="Impact"/>
            <a:cs typeface="Impact"/>
            <a:sym typeface="Impac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Aprova Sans Bold"/>
        <a:ea typeface="Aprova Sans Bold"/>
        <a:cs typeface="Aprova Sans Bold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kumimoji="0" sz="10000" b="0" i="0" u="none" strike="noStrike" cap="none" spc="-300" normalizeH="0" baseline="0">
            <a:ln>
              <a:noFill/>
            </a:ln>
            <a:solidFill>
              <a:srgbClr val="000000"/>
            </a:solidFill>
            <a:effectLst/>
            <a:uFillTx/>
            <a:latin typeface="Impact"/>
            <a:ea typeface="Impact"/>
            <a:cs typeface="Impact"/>
            <a:sym typeface="Impac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647</Words>
  <Application>Microsoft Office PowerPoint</Application>
  <PresentationFormat>Personalizar</PresentationFormat>
  <Paragraphs>112</Paragraphs>
  <Slides>18</Slides>
  <Notes>0</Notes>
  <HiddenSlides>5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Aprova Sans Bold</vt:lpstr>
      <vt:lpstr>Arial</vt:lpstr>
      <vt:lpstr>Helvetica</vt:lpstr>
      <vt:lpstr>Helvetica Neue</vt:lpstr>
      <vt:lpstr>Helvetica Neue Medium</vt:lpstr>
      <vt:lpstr>Impact</vt:lpstr>
      <vt:lpstr>21_BasicWhite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Araújo</dc:creator>
  <cp:lastModifiedBy>Matheus Araújo</cp:lastModifiedBy>
  <cp:revision>5</cp:revision>
  <dcterms:modified xsi:type="dcterms:W3CDTF">2023-11-20T17:42:23Z</dcterms:modified>
</cp:coreProperties>
</file>