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40"/>
  </p:notesMasterIdLst>
  <p:sldIdLst>
    <p:sldId id="256" r:id="rId4"/>
    <p:sldId id="266" r:id="rId5"/>
    <p:sldId id="299" r:id="rId6"/>
    <p:sldId id="320" r:id="rId7"/>
    <p:sldId id="321" r:id="rId8"/>
    <p:sldId id="305" r:id="rId9"/>
    <p:sldId id="309" r:id="rId10"/>
    <p:sldId id="310" r:id="rId11"/>
    <p:sldId id="311" r:id="rId12"/>
    <p:sldId id="312" r:id="rId13"/>
    <p:sldId id="313" r:id="rId14"/>
    <p:sldId id="314" r:id="rId15"/>
    <p:sldId id="315" r:id="rId16"/>
    <p:sldId id="316" r:id="rId17"/>
    <p:sldId id="317" r:id="rId18"/>
    <p:sldId id="323" r:id="rId19"/>
    <p:sldId id="282" r:id="rId20"/>
    <p:sldId id="326" r:id="rId21"/>
    <p:sldId id="327" r:id="rId22"/>
    <p:sldId id="332" r:id="rId23"/>
    <p:sldId id="329" r:id="rId24"/>
    <p:sldId id="328" r:id="rId25"/>
    <p:sldId id="322" r:id="rId26"/>
    <p:sldId id="330" r:id="rId27"/>
    <p:sldId id="331" r:id="rId28"/>
    <p:sldId id="304" r:id="rId29"/>
    <p:sldId id="333" r:id="rId30"/>
    <p:sldId id="334" r:id="rId31"/>
    <p:sldId id="335" r:id="rId32"/>
    <p:sldId id="337" r:id="rId33"/>
    <p:sldId id="336" r:id="rId34"/>
    <p:sldId id="338" r:id="rId35"/>
    <p:sldId id="339" r:id="rId36"/>
    <p:sldId id="340" r:id="rId37"/>
    <p:sldId id="341" r:id="rId38"/>
    <p:sldId id="3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1966" autoAdjust="0"/>
  </p:normalViewPr>
  <p:slideViewPr>
    <p:cSldViewPr snapToGrid="0">
      <p:cViewPr varScale="1">
        <p:scale>
          <a:sx n="77" d="100"/>
          <a:sy n="77" d="100"/>
        </p:scale>
        <p:origin x="822" y="90"/>
      </p:cViewPr>
      <p:guideLst/>
    </p:cSldViewPr>
  </p:slideViewPr>
  <p:notesTextViewPr>
    <p:cViewPr>
      <p:scale>
        <a:sx n="3" d="2"/>
        <a:sy n="3" d="2"/>
      </p:scale>
      <p:origin x="0" y="0"/>
    </p:cViewPr>
  </p:notesTextViewPr>
  <p:sorterViewPr>
    <p:cViewPr varScale="1">
      <p:scale>
        <a:sx n="1" d="1"/>
        <a:sy n="1" d="1"/>
      </p:scale>
      <p:origin x="0" y="-84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11</a:t>
            </a:fld>
            <a:endParaRPr lang="en-US"/>
          </a:p>
        </p:txBody>
      </p:sp>
    </p:spTree>
    <p:extLst>
      <p:ext uri="{BB962C8B-B14F-4D97-AF65-F5344CB8AC3E}">
        <p14:creationId xmlns:p14="http://schemas.microsoft.com/office/powerpoint/2010/main" val="413800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24712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184443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14</a:t>
            </a:fld>
            <a:endParaRPr lang="en-US"/>
          </a:p>
        </p:txBody>
      </p:sp>
    </p:spTree>
    <p:extLst>
      <p:ext uri="{BB962C8B-B14F-4D97-AF65-F5344CB8AC3E}">
        <p14:creationId xmlns:p14="http://schemas.microsoft.com/office/powerpoint/2010/main" val="402950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54854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16</a:t>
            </a:fld>
            <a:endParaRPr lang="en-US"/>
          </a:p>
        </p:txBody>
      </p:sp>
    </p:spTree>
    <p:extLst>
      <p:ext uri="{BB962C8B-B14F-4D97-AF65-F5344CB8AC3E}">
        <p14:creationId xmlns:p14="http://schemas.microsoft.com/office/powerpoint/2010/main" val="276333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17</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18</a:t>
            </a:fld>
            <a:endParaRPr lang="en-US"/>
          </a:p>
        </p:txBody>
      </p:sp>
    </p:spTree>
    <p:extLst>
      <p:ext uri="{BB962C8B-B14F-4D97-AF65-F5344CB8AC3E}">
        <p14:creationId xmlns:p14="http://schemas.microsoft.com/office/powerpoint/2010/main" val="408960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24711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67225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302521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22</a:t>
            </a:fld>
            <a:endParaRPr lang="en-US"/>
          </a:p>
        </p:txBody>
      </p:sp>
    </p:spTree>
    <p:extLst>
      <p:ext uri="{BB962C8B-B14F-4D97-AF65-F5344CB8AC3E}">
        <p14:creationId xmlns:p14="http://schemas.microsoft.com/office/powerpoint/2010/main" val="385560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1468143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24</a:t>
            </a:fld>
            <a:endParaRPr lang="en-US"/>
          </a:p>
        </p:txBody>
      </p:sp>
    </p:spTree>
    <p:extLst>
      <p:ext uri="{BB962C8B-B14F-4D97-AF65-F5344CB8AC3E}">
        <p14:creationId xmlns:p14="http://schemas.microsoft.com/office/powerpoint/2010/main" val="371322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25</a:t>
            </a:fld>
            <a:endParaRPr lang="en-US"/>
          </a:p>
        </p:txBody>
      </p:sp>
    </p:spTree>
    <p:extLst>
      <p:ext uri="{BB962C8B-B14F-4D97-AF65-F5344CB8AC3E}">
        <p14:creationId xmlns:p14="http://schemas.microsoft.com/office/powerpoint/2010/main" val="2182676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26</a:t>
            </a:fld>
            <a:endParaRPr lang="en-US"/>
          </a:p>
        </p:txBody>
      </p:sp>
    </p:spTree>
    <p:extLst>
      <p:ext uri="{BB962C8B-B14F-4D97-AF65-F5344CB8AC3E}">
        <p14:creationId xmlns:p14="http://schemas.microsoft.com/office/powerpoint/2010/main" val="2156732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27</a:t>
            </a:fld>
            <a:endParaRPr lang="en-US"/>
          </a:p>
        </p:txBody>
      </p:sp>
    </p:spTree>
    <p:extLst>
      <p:ext uri="{BB962C8B-B14F-4D97-AF65-F5344CB8AC3E}">
        <p14:creationId xmlns:p14="http://schemas.microsoft.com/office/powerpoint/2010/main" val="1811684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28</a:t>
            </a:fld>
            <a:endParaRPr lang="en-US"/>
          </a:p>
        </p:txBody>
      </p:sp>
    </p:spTree>
    <p:extLst>
      <p:ext uri="{BB962C8B-B14F-4D97-AF65-F5344CB8AC3E}">
        <p14:creationId xmlns:p14="http://schemas.microsoft.com/office/powerpoint/2010/main" val="287784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29</a:t>
            </a:fld>
            <a:endParaRPr lang="en-US"/>
          </a:p>
        </p:txBody>
      </p:sp>
    </p:spTree>
    <p:extLst>
      <p:ext uri="{BB962C8B-B14F-4D97-AF65-F5344CB8AC3E}">
        <p14:creationId xmlns:p14="http://schemas.microsoft.com/office/powerpoint/2010/main" val="288850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30</a:t>
            </a:fld>
            <a:endParaRPr lang="en-US"/>
          </a:p>
        </p:txBody>
      </p:sp>
    </p:spTree>
    <p:extLst>
      <p:ext uri="{BB962C8B-B14F-4D97-AF65-F5344CB8AC3E}">
        <p14:creationId xmlns:p14="http://schemas.microsoft.com/office/powerpoint/2010/main" val="53442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809750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31</a:t>
            </a:fld>
            <a:endParaRPr lang="en-US"/>
          </a:p>
        </p:txBody>
      </p:sp>
    </p:spTree>
    <p:extLst>
      <p:ext uri="{BB962C8B-B14F-4D97-AF65-F5344CB8AC3E}">
        <p14:creationId xmlns:p14="http://schemas.microsoft.com/office/powerpoint/2010/main" val="3328591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32</a:t>
            </a:fld>
            <a:endParaRPr lang="en-US"/>
          </a:p>
        </p:txBody>
      </p:sp>
    </p:spTree>
    <p:extLst>
      <p:ext uri="{BB962C8B-B14F-4D97-AF65-F5344CB8AC3E}">
        <p14:creationId xmlns:p14="http://schemas.microsoft.com/office/powerpoint/2010/main" val="2369929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33</a:t>
            </a:fld>
            <a:endParaRPr lang="en-US"/>
          </a:p>
        </p:txBody>
      </p:sp>
    </p:spTree>
    <p:extLst>
      <p:ext uri="{BB962C8B-B14F-4D97-AF65-F5344CB8AC3E}">
        <p14:creationId xmlns:p14="http://schemas.microsoft.com/office/powerpoint/2010/main" val="3258135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34</a:t>
            </a:fld>
            <a:endParaRPr lang="en-US"/>
          </a:p>
        </p:txBody>
      </p:sp>
    </p:spTree>
    <p:extLst>
      <p:ext uri="{BB962C8B-B14F-4D97-AF65-F5344CB8AC3E}">
        <p14:creationId xmlns:p14="http://schemas.microsoft.com/office/powerpoint/2010/main" val="2317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35</a:t>
            </a:fld>
            <a:endParaRPr lang="en-US"/>
          </a:p>
        </p:txBody>
      </p:sp>
    </p:spTree>
    <p:extLst>
      <p:ext uri="{BB962C8B-B14F-4D97-AF65-F5344CB8AC3E}">
        <p14:creationId xmlns:p14="http://schemas.microsoft.com/office/powerpoint/2010/main" val="166507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36</a:t>
            </a:fld>
            <a:endParaRPr lang="en-US"/>
          </a:p>
        </p:txBody>
      </p:sp>
    </p:spTree>
    <p:extLst>
      <p:ext uri="{BB962C8B-B14F-4D97-AF65-F5344CB8AC3E}">
        <p14:creationId xmlns:p14="http://schemas.microsoft.com/office/powerpoint/2010/main" val="35077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122438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352469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420121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253323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417522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10</a:t>
            </a:fld>
            <a:endParaRPr lang="en-US"/>
          </a:p>
        </p:txBody>
      </p:sp>
    </p:spTree>
    <p:extLst>
      <p:ext uri="{BB962C8B-B14F-4D97-AF65-F5344CB8AC3E}">
        <p14:creationId xmlns:p14="http://schemas.microsoft.com/office/powerpoint/2010/main" val="215894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8/26/2022</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8/26/2022</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8/26/2022</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8/26/2022</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intel.com/content/www/us/en/docs/programmable/683227/current/featured-device-arria-10-soc.html" TargetMode="External"/><Relationship Id="rId4" Type="http://schemas.openxmlformats.org/officeDocument/2006/relationships/hyperlink" Target="https://www.terasic.com.tw/cgi-bin/page/archive.pl?Language=English&amp;CategoryNo=228&amp;No=997&amp;PartNo=2#conten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ntel.co.uk/content/www/uk/en/products/details/fpga/development-kits/arria/10-s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intel.co.uk/content/www/uk/en/products/details/fpga/development-kits/arria/10-sx.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TsBHYRhmDU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14083\Downloads\ug_fft%20(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l.com/content/www/us/en/products/details/fpga/development-kits/stratix/10-s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igikey.com/en/products/detail/amd-xilinx/EK-U1-ZCU104-G/938024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xilinx.com/products/boards-and-kits/device-family/nav-kintex-ultrascale-plu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xilinx.com/products/boards-and-kits/1-fod2xj.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xilinx.com/products/boards-and-kits/1-hki2j5.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14083\Downloads\ag-overview-683458-666707%20(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terasic.com.tw/cgi-bin/page/archive.pl?Language=English&amp;CategoryNo=142&amp;No=1262&amp;PartNo=2#head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intel.com/content/www/us/en/docs/programmable/683332/current/maximum-resources-3472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a:xfrm>
            <a:off x="1524000" y="2313855"/>
            <a:ext cx="9144000" cy="2387600"/>
          </a:xfrm>
        </p:spPr>
        <p:txBody>
          <a:bodyPr>
            <a:noAutofit/>
          </a:bodyPr>
          <a:lstStyle/>
          <a:p>
            <a:r>
              <a:rPr lang="en-US" sz="4800" dirty="0"/>
              <a:t>Accelerate Reconstruction by Implementing ADMM in FPGA</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a:xfrm>
            <a:off x="1524000" y="4848948"/>
            <a:ext cx="9144000" cy="1655762"/>
          </a:xfrm>
        </p:spPr>
        <p:txBody>
          <a:bodyPr>
            <a:normAutofit lnSpcReduction="10000"/>
          </a:bodyPr>
          <a:lstStyle/>
          <a:p>
            <a:r>
              <a:rPr lang="en-US" dirty="0"/>
              <a:t>University of North Dakota EE department </a:t>
            </a:r>
          </a:p>
          <a:p>
            <a:r>
              <a:rPr lang="en-US" dirty="0"/>
              <a:t>EECSXXX, Ray Duran</a:t>
            </a:r>
          </a:p>
          <a:p>
            <a:r>
              <a:rPr lang="en-US" dirty="0"/>
              <a:t>Prof Bo Liang</a:t>
            </a:r>
          </a:p>
          <a:p>
            <a:r>
              <a:rPr lang="en-US" dirty="0"/>
              <a:t>8/19/22</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err="1"/>
              <a:t>Rdivmat</a:t>
            </a:r>
            <a:r>
              <a:rPr lang="en-US" dirty="0"/>
              <a:t> update(pre-compute)</a:t>
            </a:r>
          </a:p>
        </p:txBody>
      </p:sp>
      <p:pic>
        <p:nvPicPr>
          <p:cNvPr id="7" name="Picture 6">
            <a:extLst>
              <a:ext uri="{FF2B5EF4-FFF2-40B4-BE49-F238E27FC236}">
                <a16:creationId xmlns:a16="http://schemas.microsoft.com/office/drawing/2014/main" id="{129F5114-7DAD-093B-6D07-B8ACA0E5E735}"/>
              </a:ext>
            </a:extLst>
          </p:cNvPr>
          <p:cNvPicPr>
            <a:picLocks noChangeAspect="1"/>
          </p:cNvPicPr>
          <p:nvPr/>
        </p:nvPicPr>
        <p:blipFill>
          <a:blip r:embed="rId3"/>
          <a:stretch>
            <a:fillRect/>
          </a:stretch>
        </p:blipFill>
        <p:spPr>
          <a:xfrm>
            <a:off x="2118757" y="1961945"/>
            <a:ext cx="7954485" cy="2934109"/>
          </a:xfrm>
          <a:prstGeom prst="rect">
            <a:avLst/>
          </a:prstGeom>
        </p:spPr>
      </p:pic>
    </p:spTree>
    <p:extLst>
      <p:ext uri="{BB962C8B-B14F-4D97-AF65-F5344CB8AC3E}">
        <p14:creationId xmlns:p14="http://schemas.microsoft.com/office/powerpoint/2010/main" val="169234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Image update</a:t>
            </a:r>
          </a:p>
        </p:txBody>
      </p:sp>
      <p:pic>
        <p:nvPicPr>
          <p:cNvPr id="5" name="Picture 4">
            <a:extLst>
              <a:ext uri="{FF2B5EF4-FFF2-40B4-BE49-F238E27FC236}">
                <a16:creationId xmlns:a16="http://schemas.microsoft.com/office/drawing/2014/main" id="{A2C6F2C6-CCD2-8464-12BE-EDA522A90571}"/>
              </a:ext>
            </a:extLst>
          </p:cNvPr>
          <p:cNvPicPr>
            <a:picLocks noChangeAspect="1"/>
          </p:cNvPicPr>
          <p:nvPr/>
        </p:nvPicPr>
        <p:blipFill>
          <a:blip r:embed="rId3"/>
          <a:stretch>
            <a:fillRect/>
          </a:stretch>
        </p:blipFill>
        <p:spPr>
          <a:xfrm>
            <a:off x="1519180" y="3227656"/>
            <a:ext cx="6184327" cy="2720892"/>
          </a:xfrm>
          <a:prstGeom prst="rect">
            <a:avLst/>
          </a:prstGeom>
        </p:spPr>
      </p:pic>
      <p:sp>
        <p:nvSpPr>
          <p:cNvPr id="10" name="TextBox 9">
            <a:extLst>
              <a:ext uri="{FF2B5EF4-FFF2-40B4-BE49-F238E27FC236}">
                <a16:creationId xmlns:a16="http://schemas.microsoft.com/office/drawing/2014/main" id="{E1569B49-4754-904E-A1E2-DF56068CAE0D}"/>
              </a:ext>
            </a:extLst>
          </p:cNvPr>
          <p:cNvSpPr txBox="1"/>
          <p:nvPr/>
        </p:nvSpPr>
        <p:spPr>
          <a:xfrm>
            <a:off x="1243208" y="2136006"/>
            <a:ext cx="6093912" cy="646331"/>
          </a:xfrm>
          <a:prstGeom prst="rect">
            <a:avLst/>
          </a:prstGeom>
          <a:noFill/>
        </p:spPr>
        <p:txBody>
          <a:bodyPr wrap="square">
            <a:spAutoFit/>
          </a:bodyPr>
          <a:lstStyle/>
          <a:p>
            <a:r>
              <a:rPr lang="en-US" dirty="0"/>
              <a:t>https://www.intel.com/content/www/us/en/docs/programmable/683227/current/featured-device-arria-10-soc.html</a:t>
            </a:r>
          </a:p>
        </p:txBody>
      </p:sp>
    </p:spTree>
    <p:extLst>
      <p:ext uri="{BB962C8B-B14F-4D97-AF65-F5344CB8AC3E}">
        <p14:creationId xmlns:p14="http://schemas.microsoft.com/office/powerpoint/2010/main" val="254974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solidFill>
                  <a:schemeClr val="bg1"/>
                </a:solidFill>
                <a:latin typeface="open sans" panose="020B0606030504020204" pitchFamily="34" charset="0"/>
              </a:rPr>
              <a:t>Intel/Altera</a:t>
            </a:r>
            <a:endParaRPr lang="en-US" dirty="0"/>
          </a:p>
        </p:txBody>
      </p:sp>
      <p:pic>
        <p:nvPicPr>
          <p:cNvPr id="4" name="Picture 3">
            <a:extLst>
              <a:ext uri="{FF2B5EF4-FFF2-40B4-BE49-F238E27FC236}">
                <a16:creationId xmlns:a16="http://schemas.microsoft.com/office/drawing/2014/main" id="{FC7B33E5-AE99-43AD-2634-68955F2D1436}"/>
              </a:ext>
            </a:extLst>
          </p:cNvPr>
          <p:cNvPicPr>
            <a:picLocks noChangeAspect="1"/>
          </p:cNvPicPr>
          <p:nvPr/>
        </p:nvPicPr>
        <p:blipFill>
          <a:blip r:embed="rId3"/>
          <a:stretch>
            <a:fillRect/>
          </a:stretch>
        </p:blipFill>
        <p:spPr>
          <a:xfrm>
            <a:off x="1348113" y="3689985"/>
            <a:ext cx="4605403" cy="2324965"/>
          </a:xfrm>
          <a:prstGeom prst="rect">
            <a:avLst/>
          </a:prstGeom>
        </p:spPr>
      </p:pic>
      <p:sp>
        <p:nvSpPr>
          <p:cNvPr id="7" name="TextBox 6">
            <a:extLst>
              <a:ext uri="{FF2B5EF4-FFF2-40B4-BE49-F238E27FC236}">
                <a16:creationId xmlns:a16="http://schemas.microsoft.com/office/drawing/2014/main" id="{3DC046EB-659B-7352-05CC-AE72396821AE}"/>
              </a:ext>
            </a:extLst>
          </p:cNvPr>
          <p:cNvSpPr txBox="1"/>
          <p:nvPr/>
        </p:nvSpPr>
        <p:spPr>
          <a:xfrm>
            <a:off x="1205629" y="1690688"/>
            <a:ext cx="6093912" cy="2585323"/>
          </a:xfrm>
          <a:prstGeom prst="rect">
            <a:avLst/>
          </a:prstGeom>
          <a:noFill/>
        </p:spPr>
        <p:txBody>
          <a:bodyPr wrap="square">
            <a:spAutoFit/>
          </a:bodyPr>
          <a:lstStyle/>
          <a:p>
            <a:r>
              <a:rPr lang="en-US" dirty="0">
                <a:hlinkClick r:id="rId4"/>
              </a:rPr>
              <a:t>https://www.terasic.com.tw/cgi-bin/page/archive.pl?Language=English&amp;CategoryNo=228&amp;No=997&amp;PartNo=2#contents</a:t>
            </a:r>
            <a:endParaRPr lang="en-US" dirty="0"/>
          </a:p>
          <a:p>
            <a:endParaRPr lang="en-US" dirty="0"/>
          </a:p>
          <a:p>
            <a:r>
              <a:rPr lang="en-US" dirty="0">
                <a:hlinkClick r:id="rId5"/>
              </a:rPr>
              <a:t>https://www.intel.com/content/www/us/en/docs/programmable/683227/current/featured-device-arria-10-soc.html</a:t>
            </a:r>
            <a:endParaRPr lang="en-US" dirty="0"/>
          </a:p>
          <a:p>
            <a:endParaRPr lang="en-US" dirty="0"/>
          </a:p>
          <a:p>
            <a:endParaRPr lang="en-US" dirty="0"/>
          </a:p>
          <a:p>
            <a:endParaRPr lang="en-US" dirty="0"/>
          </a:p>
        </p:txBody>
      </p:sp>
      <p:pic>
        <p:nvPicPr>
          <p:cNvPr id="18" name="Picture 17">
            <a:extLst>
              <a:ext uri="{FF2B5EF4-FFF2-40B4-BE49-F238E27FC236}">
                <a16:creationId xmlns:a16="http://schemas.microsoft.com/office/drawing/2014/main" id="{A371B8EF-3479-D4F3-1508-BD174AD02AF9}"/>
              </a:ext>
            </a:extLst>
          </p:cNvPr>
          <p:cNvPicPr>
            <a:picLocks noChangeAspect="1"/>
          </p:cNvPicPr>
          <p:nvPr/>
        </p:nvPicPr>
        <p:blipFill>
          <a:blip r:embed="rId6"/>
          <a:stretch>
            <a:fillRect/>
          </a:stretch>
        </p:blipFill>
        <p:spPr>
          <a:xfrm>
            <a:off x="6096000" y="3500388"/>
            <a:ext cx="5134692" cy="2343477"/>
          </a:xfrm>
          <a:prstGeom prst="rect">
            <a:avLst/>
          </a:prstGeom>
        </p:spPr>
      </p:pic>
    </p:spTree>
    <p:extLst>
      <p:ext uri="{BB962C8B-B14F-4D97-AF65-F5344CB8AC3E}">
        <p14:creationId xmlns:p14="http://schemas.microsoft.com/office/powerpoint/2010/main" val="179613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l-GR" b="0" i="0" dirty="0">
                <a:solidFill>
                  <a:schemeClr val="bg1"/>
                </a:solidFill>
                <a:effectLst/>
                <a:latin typeface="open sans" panose="020B0606030504020204" pitchFamily="34" charset="0"/>
              </a:rPr>
              <a:t>ξ</a:t>
            </a:r>
            <a:r>
              <a:rPr lang="en-US" dirty="0">
                <a:solidFill>
                  <a:schemeClr val="bg1"/>
                </a:solidFill>
              </a:rPr>
              <a:t> update</a:t>
            </a:r>
          </a:p>
        </p:txBody>
      </p:sp>
      <p:sp>
        <p:nvSpPr>
          <p:cNvPr id="4" name="TextBox 3">
            <a:extLst>
              <a:ext uri="{FF2B5EF4-FFF2-40B4-BE49-F238E27FC236}">
                <a16:creationId xmlns:a16="http://schemas.microsoft.com/office/drawing/2014/main" id="{59920C4D-E672-B1DC-A82B-BDC0A1109092}"/>
              </a:ext>
            </a:extLst>
          </p:cNvPr>
          <p:cNvSpPr txBox="1"/>
          <p:nvPr/>
        </p:nvSpPr>
        <p:spPr>
          <a:xfrm>
            <a:off x="838200" y="2094358"/>
            <a:ext cx="6093912" cy="923330"/>
          </a:xfrm>
          <a:prstGeom prst="rect">
            <a:avLst/>
          </a:prstGeom>
          <a:noFill/>
        </p:spPr>
        <p:txBody>
          <a:bodyPr wrap="square">
            <a:spAutoFit/>
          </a:bodyPr>
          <a:lstStyle/>
          <a:p>
            <a:r>
              <a:rPr lang="en-US" dirty="0">
                <a:hlinkClick r:id="rId3"/>
              </a:rPr>
              <a:t>https://www.intel.co.uk/content/www/uk/en/products/details/fpga/development-kits/arria/10-sx.html</a:t>
            </a:r>
            <a:endParaRPr lang="en-US" dirty="0"/>
          </a:p>
          <a:p>
            <a:endParaRPr lang="en-US" dirty="0"/>
          </a:p>
        </p:txBody>
      </p:sp>
    </p:spTree>
    <p:extLst>
      <p:ext uri="{BB962C8B-B14F-4D97-AF65-F5344CB8AC3E}">
        <p14:creationId xmlns:p14="http://schemas.microsoft.com/office/powerpoint/2010/main" val="414576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l-GR" b="0" i="0" dirty="0">
                <a:solidFill>
                  <a:schemeClr val="bg1"/>
                </a:solidFill>
                <a:effectLst/>
                <a:latin typeface="open sans" panose="020B0606030504020204" pitchFamily="34" charset="0"/>
              </a:rPr>
              <a:t>η</a:t>
            </a:r>
            <a:r>
              <a:rPr lang="en-US" dirty="0">
                <a:solidFill>
                  <a:schemeClr val="bg1"/>
                </a:solidFill>
              </a:rPr>
              <a:t> update</a:t>
            </a:r>
          </a:p>
        </p:txBody>
      </p:sp>
      <p:pic>
        <p:nvPicPr>
          <p:cNvPr id="5" name="Picture 4">
            <a:extLst>
              <a:ext uri="{FF2B5EF4-FFF2-40B4-BE49-F238E27FC236}">
                <a16:creationId xmlns:a16="http://schemas.microsoft.com/office/drawing/2014/main" id="{07636108-E4DA-35E6-8247-66929379BED0}"/>
              </a:ext>
            </a:extLst>
          </p:cNvPr>
          <p:cNvPicPr>
            <a:picLocks noChangeAspect="1"/>
          </p:cNvPicPr>
          <p:nvPr/>
        </p:nvPicPr>
        <p:blipFill>
          <a:blip r:embed="rId3"/>
          <a:stretch>
            <a:fillRect/>
          </a:stretch>
        </p:blipFill>
        <p:spPr>
          <a:xfrm>
            <a:off x="1691013" y="2627070"/>
            <a:ext cx="6946365" cy="3197533"/>
          </a:xfrm>
          <a:prstGeom prst="rect">
            <a:avLst/>
          </a:prstGeom>
        </p:spPr>
      </p:pic>
      <p:sp>
        <p:nvSpPr>
          <p:cNvPr id="9" name="TextBox 8">
            <a:extLst>
              <a:ext uri="{FF2B5EF4-FFF2-40B4-BE49-F238E27FC236}">
                <a16:creationId xmlns:a16="http://schemas.microsoft.com/office/drawing/2014/main" id="{A5DDD4B3-9732-84E4-B65D-BC0387BDD325}"/>
              </a:ext>
            </a:extLst>
          </p:cNvPr>
          <p:cNvSpPr txBox="1"/>
          <p:nvPr/>
        </p:nvSpPr>
        <p:spPr>
          <a:xfrm>
            <a:off x="1005213" y="1835713"/>
            <a:ext cx="6093912" cy="1200329"/>
          </a:xfrm>
          <a:prstGeom prst="rect">
            <a:avLst/>
          </a:prstGeom>
          <a:noFill/>
        </p:spPr>
        <p:txBody>
          <a:bodyPr wrap="square">
            <a:spAutoFit/>
          </a:bodyPr>
          <a:lstStyle/>
          <a:p>
            <a:r>
              <a:rPr lang="en-US" dirty="0">
                <a:hlinkClick r:id="rId4"/>
              </a:rPr>
              <a:t>https://www.intel.co.uk/content/www/uk/en/products/details/fpga/development-kits/arria/10-sx.html</a:t>
            </a:r>
            <a:r>
              <a:rPr lang="en-US" dirty="0"/>
              <a:t>  Lead time ?</a:t>
            </a:r>
          </a:p>
          <a:p>
            <a:endParaRPr lang="en-US" dirty="0"/>
          </a:p>
          <a:p>
            <a:endParaRPr lang="en-US" dirty="0"/>
          </a:p>
        </p:txBody>
      </p:sp>
    </p:spTree>
    <p:extLst>
      <p:ext uri="{BB962C8B-B14F-4D97-AF65-F5344CB8AC3E}">
        <p14:creationId xmlns:p14="http://schemas.microsoft.com/office/powerpoint/2010/main" val="34229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solidFill>
                  <a:schemeClr val="bg1"/>
                </a:solidFill>
                <a:latin typeface="open sans" panose="020B0606030504020204" pitchFamily="34" charset="0"/>
              </a:rPr>
              <a:t>ADMM Algorithm</a:t>
            </a:r>
            <a:endParaRPr lang="en-US" dirty="0">
              <a:solidFill>
                <a:schemeClr val="bg1"/>
              </a:solidFill>
            </a:endParaRPr>
          </a:p>
        </p:txBody>
      </p:sp>
      <p:sp>
        <p:nvSpPr>
          <p:cNvPr id="4" name="TextBox 3">
            <a:extLst>
              <a:ext uri="{FF2B5EF4-FFF2-40B4-BE49-F238E27FC236}">
                <a16:creationId xmlns:a16="http://schemas.microsoft.com/office/drawing/2014/main" id="{2515F77A-0064-2DA7-D92A-5694409754CF}"/>
              </a:ext>
            </a:extLst>
          </p:cNvPr>
          <p:cNvSpPr txBox="1"/>
          <p:nvPr/>
        </p:nvSpPr>
        <p:spPr>
          <a:xfrm>
            <a:off x="838200" y="2257909"/>
            <a:ext cx="6093912" cy="923330"/>
          </a:xfrm>
          <a:prstGeom prst="rect">
            <a:avLst/>
          </a:prstGeom>
          <a:noFill/>
        </p:spPr>
        <p:txBody>
          <a:bodyPr wrap="square">
            <a:spAutoFit/>
          </a:bodyPr>
          <a:lstStyle/>
          <a:p>
            <a:r>
              <a:rPr lang="en-US" dirty="0">
                <a:hlinkClick r:id="rId3"/>
              </a:rPr>
              <a:t>https://www.youtube.com/watch?v=TsBHYRhmDUk</a:t>
            </a:r>
            <a:endParaRPr lang="en-US" dirty="0"/>
          </a:p>
          <a:p>
            <a:endParaRPr lang="en-US" dirty="0"/>
          </a:p>
          <a:p>
            <a:r>
              <a:rPr lang="en-US" dirty="0"/>
              <a:t>Intel unified </a:t>
            </a:r>
            <a:r>
              <a:rPr lang="en-US" dirty="0" err="1"/>
              <a:t>fpga</a:t>
            </a:r>
            <a:r>
              <a:rPr lang="en-US" dirty="0"/>
              <a:t> </a:t>
            </a:r>
            <a:r>
              <a:rPr lang="en-US" dirty="0" err="1"/>
              <a:t>ip</a:t>
            </a:r>
            <a:endParaRPr lang="en-US" dirty="0"/>
          </a:p>
        </p:txBody>
      </p:sp>
    </p:spTree>
    <p:extLst>
      <p:ext uri="{BB962C8B-B14F-4D97-AF65-F5344CB8AC3E}">
        <p14:creationId xmlns:p14="http://schemas.microsoft.com/office/powerpoint/2010/main" val="139016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Speed/Latency Calc &amp; Strategy</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Bottlenecks FFT2/IFFT2 processing</a:t>
            </a:r>
          </a:p>
          <a:p>
            <a:pPr marL="0" indent="0">
              <a:buNone/>
            </a:pPr>
            <a:r>
              <a:rPr lang="en-US" dirty="0">
                <a:hlinkClick r:id="rId3" action="ppaction://hlinkfile"/>
              </a:rPr>
              <a:t>file:///C:/Users/14083/Downloads/ug_fft%20(1).pdf</a:t>
            </a: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FDC5854E-4763-E08B-6A69-CB2D7BD594CF}"/>
              </a:ext>
            </a:extLst>
          </p:cNvPr>
          <p:cNvPicPr>
            <a:picLocks noChangeAspect="1"/>
          </p:cNvPicPr>
          <p:nvPr/>
        </p:nvPicPr>
        <p:blipFill>
          <a:blip r:embed="rId4"/>
          <a:stretch>
            <a:fillRect/>
          </a:stretch>
        </p:blipFill>
        <p:spPr>
          <a:xfrm>
            <a:off x="3194943" y="3358006"/>
            <a:ext cx="3832160" cy="2818957"/>
          </a:xfrm>
          <a:prstGeom prst="rect">
            <a:avLst/>
          </a:prstGeom>
        </p:spPr>
      </p:pic>
    </p:spTree>
    <p:extLst>
      <p:ext uri="{BB962C8B-B14F-4D97-AF65-F5344CB8AC3E}">
        <p14:creationId xmlns:p14="http://schemas.microsoft.com/office/powerpoint/2010/main" val="109975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78B59480-4FC6-9988-DE68-5C47D44EA970}"/>
              </a:ext>
            </a:extLst>
          </p:cNvPr>
          <p:cNvPicPr>
            <a:picLocks noChangeAspect="1"/>
          </p:cNvPicPr>
          <p:nvPr/>
        </p:nvPicPr>
        <p:blipFill>
          <a:blip r:embed="rId3"/>
          <a:stretch>
            <a:fillRect/>
          </a:stretch>
        </p:blipFill>
        <p:spPr>
          <a:xfrm>
            <a:off x="1001743" y="1890451"/>
            <a:ext cx="10188513" cy="3157396"/>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31217E7-CE0A-1C44-E1B5-BEAC3C35EC02}"/>
              </a:ext>
            </a:extLst>
          </p:cNvPr>
          <p:cNvPicPr>
            <a:picLocks noChangeAspect="1"/>
          </p:cNvPicPr>
          <p:nvPr/>
        </p:nvPicPr>
        <p:blipFill>
          <a:blip r:embed="rId3"/>
          <a:stretch>
            <a:fillRect/>
          </a:stretch>
        </p:blipFill>
        <p:spPr>
          <a:xfrm>
            <a:off x="1562985" y="1954947"/>
            <a:ext cx="7833283" cy="3534445"/>
          </a:xfrm>
          <a:prstGeom prst="rect">
            <a:avLst/>
          </a:prstGeom>
        </p:spPr>
      </p:pic>
    </p:spTree>
    <p:extLst>
      <p:ext uri="{BB962C8B-B14F-4D97-AF65-F5344CB8AC3E}">
        <p14:creationId xmlns:p14="http://schemas.microsoft.com/office/powerpoint/2010/main" val="113554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787B9C8-CE0B-8DC3-BA7A-1A6E370A79E2}"/>
              </a:ext>
            </a:extLst>
          </p:cNvPr>
          <p:cNvPicPr>
            <a:picLocks noChangeAspect="1"/>
          </p:cNvPicPr>
          <p:nvPr/>
        </p:nvPicPr>
        <p:blipFill>
          <a:blip r:embed="rId3"/>
          <a:stretch>
            <a:fillRect/>
          </a:stretch>
        </p:blipFill>
        <p:spPr>
          <a:xfrm>
            <a:off x="2668771" y="1368269"/>
            <a:ext cx="4771794" cy="4671024"/>
          </a:xfrm>
          <a:prstGeom prst="rect">
            <a:avLst/>
          </a:prstGeom>
        </p:spPr>
      </p:pic>
    </p:spTree>
    <p:extLst>
      <p:ext uri="{BB962C8B-B14F-4D97-AF65-F5344CB8AC3E}">
        <p14:creationId xmlns:p14="http://schemas.microsoft.com/office/powerpoint/2010/main" val="70527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70DBEF5-ADA8-FEFE-4D41-FDC5730B439A}"/>
              </a:ext>
            </a:extLst>
          </p:cNvPr>
          <p:cNvPicPr>
            <a:picLocks noChangeAspect="1"/>
          </p:cNvPicPr>
          <p:nvPr/>
        </p:nvPicPr>
        <p:blipFill>
          <a:blip r:embed="rId3"/>
          <a:stretch>
            <a:fillRect/>
          </a:stretch>
        </p:blipFill>
        <p:spPr>
          <a:xfrm>
            <a:off x="3958224" y="1918901"/>
            <a:ext cx="6014991" cy="4248918"/>
          </a:xfrm>
          <a:prstGeom prst="rect">
            <a:avLst/>
          </a:prstGeom>
        </p:spPr>
      </p:pic>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62501217-FFB1-38FB-37F2-8EF4ABDDEF9F}"/>
              </a:ext>
            </a:extLst>
          </p:cNvPr>
          <p:cNvPicPr>
            <a:picLocks noChangeAspect="1"/>
          </p:cNvPicPr>
          <p:nvPr/>
        </p:nvPicPr>
        <p:blipFill>
          <a:blip r:embed="rId3"/>
          <a:stretch>
            <a:fillRect/>
          </a:stretch>
        </p:blipFill>
        <p:spPr>
          <a:xfrm>
            <a:off x="1413809" y="594917"/>
            <a:ext cx="9364382" cy="5668166"/>
          </a:xfrm>
          <a:prstGeom prst="rect">
            <a:avLst/>
          </a:prstGeom>
        </p:spPr>
      </p:pic>
    </p:spTree>
    <p:extLst>
      <p:ext uri="{BB962C8B-B14F-4D97-AF65-F5344CB8AC3E}">
        <p14:creationId xmlns:p14="http://schemas.microsoft.com/office/powerpoint/2010/main" val="62200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ADE78A15-5CD4-902E-BD88-F1C17DD30FD2}"/>
              </a:ext>
            </a:extLst>
          </p:cNvPr>
          <p:cNvSpPr txBox="1"/>
          <p:nvPr/>
        </p:nvSpPr>
        <p:spPr>
          <a:xfrm>
            <a:off x="3048886" y="3244334"/>
            <a:ext cx="6097772" cy="646331"/>
          </a:xfrm>
          <a:prstGeom prst="rect">
            <a:avLst/>
          </a:prstGeom>
          <a:noFill/>
        </p:spPr>
        <p:txBody>
          <a:bodyPr wrap="square">
            <a:spAutoFit/>
          </a:bodyPr>
          <a:lstStyle/>
          <a:p>
            <a:endParaRPr lang="en-US" dirty="0">
              <a:hlinkClick r:id="rId3"/>
            </a:endParaRPr>
          </a:p>
          <a:p>
            <a:r>
              <a:rPr lang="en-US" dirty="0">
                <a:hlinkClick r:id="rId3"/>
              </a:rPr>
              <a:t>Intel® Stratix® 10 SX SoC Development Kits</a:t>
            </a:r>
            <a:endParaRPr lang="en-US" dirty="0"/>
          </a:p>
        </p:txBody>
      </p:sp>
    </p:spTree>
    <p:extLst>
      <p:ext uri="{BB962C8B-B14F-4D97-AF65-F5344CB8AC3E}">
        <p14:creationId xmlns:p14="http://schemas.microsoft.com/office/powerpoint/2010/main" val="79135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Device</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F9649C04-7C6B-B1E4-58CA-2E11B6799351}"/>
              </a:ext>
            </a:extLst>
          </p:cNvPr>
          <p:cNvPicPr>
            <a:picLocks noChangeAspect="1"/>
          </p:cNvPicPr>
          <p:nvPr/>
        </p:nvPicPr>
        <p:blipFill>
          <a:blip r:embed="rId3"/>
          <a:stretch>
            <a:fillRect/>
          </a:stretch>
        </p:blipFill>
        <p:spPr>
          <a:xfrm>
            <a:off x="1212112" y="2170500"/>
            <a:ext cx="5944738" cy="3428876"/>
          </a:xfrm>
          <a:prstGeom prst="rect">
            <a:avLst/>
          </a:prstGeom>
        </p:spPr>
      </p:pic>
    </p:spTree>
    <p:extLst>
      <p:ext uri="{BB962C8B-B14F-4D97-AF65-F5344CB8AC3E}">
        <p14:creationId xmlns:p14="http://schemas.microsoft.com/office/powerpoint/2010/main" val="2981266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AMD/Xilinx</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16C0312-29CC-1B82-4329-82DFC91997CE}"/>
              </a:ext>
            </a:extLst>
          </p:cNvPr>
          <p:cNvPicPr>
            <a:picLocks noChangeAspect="1"/>
          </p:cNvPicPr>
          <p:nvPr/>
        </p:nvPicPr>
        <p:blipFill>
          <a:blip r:embed="rId3"/>
          <a:stretch>
            <a:fillRect/>
          </a:stretch>
        </p:blipFill>
        <p:spPr>
          <a:xfrm>
            <a:off x="0" y="946695"/>
            <a:ext cx="12192000" cy="4964610"/>
          </a:xfrm>
          <a:prstGeom prst="rect">
            <a:avLst/>
          </a:prstGeom>
        </p:spPr>
      </p:pic>
    </p:spTree>
    <p:extLst>
      <p:ext uri="{BB962C8B-B14F-4D97-AF65-F5344CB8AC3E}">
        <p14:creationId xmlns:p14="http://schemas.microsoft.com/office/powerpoint/2010/main" val="328285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AMD/Xilinx</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B6902E8-842C-980A-19AB-724B0007E2F1}"/>
              </a:ext>
            </a:extLst>
          </p:cNvPr>
          <p:cNvPicPr>
            <a:picLocks noChangeAspect="1"/>
          </p:cNvPicPr>
          <p:nvPr/>
        </p:nvPicPr>
        <p:blipFill>
          <a:blip r:embed="rId3"/>
          <a:stretch>
            <a:fillRect/>
          </a:stretch>
        </p:blipFill>
        <p:spPr>
          <a:xfrm>
            <a:off x="2730673" y="1727066"/>
            <a:ext cx="5479636" cy="4548456"/>
          </a:xfrm>
          <a:prstGeom prst="rect">
            <a:avLst/>
          </a:prstGeom>
        </p:spPr>
      </p:pic>
    </p:spTree>
    <p:extLst>
      <p:ext uri="{BB962C8B-B14F-4D97-AF65-F5344CB8AC3E}">
        <p14:creationId xmlns:p14="http://schemas.microsoft.com/office/powerpoint/2010/main" val="317250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Intel/Altera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FCEED53-46AA-1ED7-D776-D2786E1B6157}"/>
              </a:ext>
            </a:extLst>
          </p:cNvPr>
          <p:cNvPicPr>
            <a:picLocks noChangeAspect="1"/>
          </p:cNvPicPr>
          <p:nvPr/>
        </p:nvPicPr>
        <p:blipFill>
          <a:blip r:embed="rId3"/>
          <a:stretch>
            <a:fillRect/>
          </a:stretch>
        </p:blipFill>
        <p:spPr>
          <a:xfrm>
            <a:off x="2931090" y="1925973"/>
            <a:ext cx="9260910" cy="4398038"/>
          </a:xfrm>
          <a:prstGeom prst="rect">
            <a:avLst/>
          </a:prstGeom>
        </p:spPr>
      </p:pic>
    </p:spTree>
    <p:extLst>
      <p:ext uri="{BB962C8B-B14F-4D97-AF65-F5344CB8AC3E}">
        <p14:creationId xmlns:p14="http://schemas.microsoft.com/office/powerpoint/2010/main" val="44407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3"/>
              </a:rPr>
              <a:t>https://www.digikey.com/en/products/detail/amd-xilinx/EK-U1-ZCU104-G/9380242</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D4B15B6-DB43-43FA-2B3C-CA00D8636025}"/>
              </a:ext>
            </a:extLst>
          </p:cNvPr>
          <p:cNvPicPr>
            <a:picLocks noChangeAspect="1"/>
          </p:cNvPicPr>
          <p:nvPr/>
        </p:nvPicPr>
        <p:blipFill>
          <a:blip r:embed="rId4"/>
          <a:stretch>
            <a:fillRect/>
          </a:stretch>
        </p:blipFill>
        <p:spPr>
          <a:xfrm>
            <a:off x="1966587" y="3018613"/>
            <a:ext cx="7682630" cy="3293287"/>
          </a:xfrm>
          <a:prstGeom prst="rect">
            <a:avLst/>
          </a:prstGeom>
        </p:spPr>
      </p:pic>
    </p:spTree>
    <p:extLst>
      <p:ext uri="{BB962C8B-B14F-4D97-AF65-F5344CB8AC3E}">
        <p14:creationId xmlns:p14="http://schemas.microsoft.com/office/powerpoint/2010/main" val="324035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58BA33D-C1F8-AFFD-5AC1-E2D17A7B22CF}"/>
              </a:ext>
            </a:extLst>
          </p:cNvPr>
          <p:cNvPicPr>
            <a:picLocks noChangeAspect="1"/>
          </p:cNvPicPr>
          <p:nvPr/>
        </p:nvPicPr>
        <p:blipFill>
          <a:blip r:embed="rId3"/>
          <a:stretch>
            <a:fillRect/>
          </a:stretch>
        </p:blipFill>
        <p:spPr>
          <a:xfrm>
            <a:off x="2918564" y="2100161"/>
            <a:ext cx="9088523" cy="3800921"/>
          </a:xfrm>
          <a:prstGeom prst="rect">
            <a:avLst/>
          </a:prstGeom>
        </p:spPr>
      </p:pic>
    </p:spTree>
    <p:extLst>
      <p:ext uri="{BB962C8B-B14F-4D97-AF65-F5344CB8AC3E}">
        <p14:creationId xmlns:p14="http://schemas.microsoft.com/office/powerpoint/2010/main" val="1415270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51118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E7065E87-599B-D4B0-DA8A-480DCB3731B9}"/>
              </a:ext>
            </a:extLst>
          </p:cNvPr>
          <p:cNvPicPr>
            <a:picLocks noChangeAspect="1"/>
          </p:cNvPicPr>
          <p:nvPr/>
        </p:nvPicPr>
        <p:blipFill>
          <a:blip r:embed="rId3"/>
          <a:stretch>
            <a:fillRect/>
          </a:stretch>
        </p:blipFill>
        <p:spPr>
          <a:xfrm>
            <a:off x="1741118" y="2042557"/>
            <a:ext cx="5957451" cy="4134406"/>
          </a:xfrm>
          <a:prstGeom prst="rect">
            <a:avLst/>
          </a:prstGeom>
        </p:spPr>
      </p:pic>
    </p:spTree>
    <p:extLst>
      <p:ext uri="{BB962C8B-B14F-4D97-AF65-F5344CB8AC3E}">
        <p14:creationId xmlns:p14="http://schemas.microsoft.com/office/powerpoint/2010/main" val="296030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Xilinx Part and Board</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pPr marL="0" indent="0">
              <a:buNone/>
            </a:pPr>
            <a:r>
              <a:rPr lang="en-US" dirty="0">
                <a:hlinkClick r:id="rId3"/>
              </a:rPr>
              <a:t>https://www.xilinx.com/products/boards-and-kits/device-family/nav-kintex-ultrascale-plus.html</a:t>
            </a:r>
            <a:r>
              <a:rPr lang="en-US" dirty="0"/>
              <a:t>   14nm and 16nm</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7B1E8381-C265-BFDA-3C52-8A5B94A84575}"/>
              </a:ext>
            </a:extLst>
          </p:cNvPr>
          <p:cNvPicPr>
            <a:picLocks noChangeAspect="1"/>
          </p:cNvPicPr>
          <p:nvPr/>
        </p:nvPicPr>
        <p:blipFill>
          <a:blip r:embed="rId4"/>
          <a:stretch>
            <a:fillRect/>
          </a:stretch>
        </p:blipFill>
        <p:spPr>
          <a:xfrm>
            <a:off x="1227551" y="3429000"/>
            <a:ext cx="6600693" cy="1731723"/>
          </a:xfrm>
          <a:prstGeom prst="rect">
            <a:avLst/>
          </a:prstGeom>
        </p:spPr>
      </p:pic>
      <p:pic>
        <p:nvPicPr>
          <p:cNvPr id="7" name="Picture 6">
            <a:extLst>
              <a:ext uri="{FF2B5EF4-FFF2-40B4-BE49-F238E27FC236}">
                <a16:creationId xmlns:a16="http://schemas.microsoft.com/office/drawing/2014/main" id="{34FD041E-6517-493E-3D8F-FBF68AD5BCAB}"/>
              </a:ext>
            </a:extLst>
          </p:cNvPr>
          <p:cNvPicPr>
            <a:picLocks noChangeAspect="1"/>
          </p:cNvPicPr>
          <p:nvPr/>
        </p:nvPicPr>
        <p:blipFill>
          <a:blip r:embed="rId5"/>
          <a:stretch>
            <a:fillRect/>
          </a:stretch>
        </p:blipFill>
        <p:spPr>
          <a:xfrm>
            <a:off x="7387415" y="3093405"/>
            <a:ext cx="4211165" cy="2402912"/>
          </a:xfrm>
          <a:prstGeom prst="rect">
            <a:avLst/>
          </a:prstGeom>
        </p:spPr>
      </p:pic>
    </p:spTree>
    <p:extLst>
      <p:ext uri="{BB962C8B-B14F-4D97-AF65-F5344CB8AC3E}">
        <p14:creationId xmlns:p14="http://schemas.microsoft.com/office/powerpoint/2010/main" val="2796680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0788477-CBE5-496E-A581-7E445A976D90}"/>
              </a:ext>
            </a:extLst>
          </p:cNvPr>
          <p:cNvPicPr>
            <a:picLocks noChangeAspect="1"/>
          </p:cNvPicPr>
          <p:nvPr/>
        </p:nvPicPr>
        <p:blipFill>
          <a:blip r:embed="rId3"/>
          <a:stretch>
            <a:fillRect/>
          </a:stretch>
        </p:blipFill>
        <p:spPr>
          <a:xfrm>
            <a:off x="1315233" y="2148791"/>
            <a:ext cx="8709764" cy="3932078"/>
          </a:xfrm>
          <a:prstGeom prst="rect">
            <a:avLst/>
          </a:prstGeom>
        </p:spPr>
      </p:pic>
    </p:spTree>
    <p:extLst>
      <p:ext uri="{BB962C8B-B14F-4D97-AF65-F5344CB8AC3E}">
        <p14:creationId xmlns:p14="http://schemas.microsoft.com/office/powerpoint/2010/main" val="1884566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endParaRPr lang="en-US" sz="1200" dirty="0">
              <a:hlinkClick r:id="rId3"/>
            </a:endParaRPr>
          </a:p>
          <a:p>
            <a:endParaRPr lang="en-US" sz="1200" dirty="0">
              <a:hlinkClick r:id="rId3"/>
            </a:endParaRPr>
          </a:p>
          <a:p>
            <a:r>
              <a:rPr lang="en-US" sz="1200" dirty="0">
                <a:hlinkClick r:id="rId3"/>
              </a:rPr>
              <a:t>FMC USB3.0 Adapter Board (xilinx.com)</a:t>
            </a:r>
            <a:endParaRPr lang="en-US" sz="1200" dirty="0"/>
          </a:p>
          <a:p>
            <a:r>
              <a:rPr lang="en-US" sz="1000">
                <a:hlinkClick r:id="rId4"/>
              </a:rPr>
              <a:t>USB3 FMC (xilinx.com)</a:t>
            </a:r>
            <a:endParaRPr lang="en-US" sz="1200"/>
          </a:p>
          <a:p>
            <a:endParaRPr lang="en-US" sz="1200" dirty="0"/>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44409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37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06767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5748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40993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152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Top –Level ADMM</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dirty="0"/>
              <a:t>Take original optimization problem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CB3B6BF2-C3C9-29A4-3496-962F8D4E4FCC}"/>
              </a:ext>
            </a:extLst>
          </p:cNvPr>
          <p:cNvPicPr>
            <a:picLocks noChangeAspect="1"/>
          </p:cNvPicPr>
          <p:nvPr/>
        </p:nvPicPr>
        <p:blipFill>
          <a:blip r:embed="rId3"/>
          <a:stretch>
            <a:fillRect/>
          </a:stretch>
        </p:blipFill>
        <p:spPr>
          <a:xfrm>
            <a:off x="433304" y="2943341"/>
            <a:ext cx="10920496" cy="2530533"/>
          </a:xfrm>
          <a:prstGeom prst="rect">
            <a:avLst/>
          </a:prstGeom>
        </p:spPr>
      </p:pic>
    </p:spTree>
    <p:extLst>
      <p:ext uri="{BB962C8B-B14F-4D97-AF65-F5344CB8AC3E}">
        <p14:creationId xmlns:p14="http://schemas.microsoft.com/office/powerpoint/2010/main" val="269074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Assumptions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lnSpcReduction="10000"/>
          </a:bodyPr>
          <a:lstStyle/>
          <a:p>
            <a:pPr marL="0" indent="0">
              <a:buNone/>
            </a:pPr>
            <a:endParaRPr lang="en-US" dirty="0"/>
          </a:p>
          <a:p>
            <a:r>
              <a:rPr lang="en-US" dirty="0"/>
              <a:t>Downscale to 512x1024</a:t>
            </a:r>
          </a:p>
          <a:p>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hlinkClick r:id="rId3" action="ppaction://hlinkfile"/>
              </a:rPr>
              <a:t>file:///C:/Users/14083/Downloads/ag-overview-683458-666707%20(1).pdf</a:t>
            </a:r>
            <a:endParaRPr lang="en-US" dirty="0"/>
          </a:p>
          <a:p>
            <a:endParaRPr lang="en-US" dirty="0"/>
          </a:p>
          <a:p>
            <a:endParaRPr lang="en-US" dirty="0"/>
          </a:p>
        </p:txBody>
      </p:sp>
      <p:pic>
        <p:nvPicPr>
          <p:cNvPr id="7" name="Picture 6">
            <a:extLst>
              <a:ext uri="{FF2B5EF4-FFF2-40B4-BE49-F238E27FC236}">
                <a16:creationId xmlns:a16="http://schemas.microsoft.com/office/drawing/2014/main" id="{C7C39002-A908-7967-C287-0DB54E17F601}"/>
              </a:ext>
            </a:extLst>
          </p:cNvPr>
          <p:cNvPicPr>
            <a:picLocks noChangeAspect="1"/>
          </p:cNvPicPr>
          <p:nvPr/>
        </p:nvPicPr>
        <p:blipFill>
          <a:blip r:embed="rId4"/>
          <a:stretch>
            <a:fillRect/>
          </a:stretch>
        </p:blipFill>
        <p:spPr>
          <a:xfrm>
            <a:off x="939452" y="2682081"/>
            <a:ext cx="10015804" cy="2203069"/>
          </a:xfrm>
          <a:prstGeom prst="rect">
            <a:avLst/>
          </a:prstGeom>
        </p:spPr>
      </p:pic>
    </p:spTree>
    <p:extLst>
      <p:ext uri="{BB962C8B-B14F-4D97-AF65-F5344CB8AC3E}">
        <p14:creationId xmlns:p14="http://schemas.microsoft.com/office/powerpoint/2010/main" val="334585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U update</a:t>
            </a:r>
          </a:p>
        </p:txBody>
      </p:sp>
      <p:pic>
        <p:nvPicPr>
          <p:cNvPr id="6" name="Picture 5">
            <a:extLst>
              <a:ext uri="{FF2B5EF4-FFF2-40B4-BE49-F238E27FC236}">
                <a16:creationId xmlns:a16="http://schemas.microsoft.com/office/drawing/2014/main" id="{0E15D58D-7CBB-FAEE-55CF-7384D1F82943}"/>
              </a:ext>
            </a:extLst>
          </p:cNvPr>
          <p:cNvPicPr>
            <a:picLocks noChangeAspect="1"/>
          </p:cNvPicPr>
          <p:nvPr/>
        </p:nvPicPr>
        <p:blipFill>
          <a:blip r:embed="rId3"/>
          <a:stretch>
            <a:fillRect/>
          </a:stretch>
        </p:blipFill>
        <p:spPr>
          <a:xfrm>
            <a:off x="3210863" y="2167002"/>
            <a:ext cx="5049123" cy="3909426"/>
          </a:xfrm>
          <a:prstGeom prst="rect">
            <a:avLst/>
          </a:prstGeom>
        </p:spPr>
      </p:pic>
    </p:spTree>
    <p:extLst>
      <p:ext uri="{BB962C8B-B14F-4D97-AF65-F5344CB8AC3E}">
        <p14:creationId xmlns:p14="http://schemas.microsoft.com/office/powerpoint/2010/main" val="369911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X update</a:t>
            </a:r>
          </a:p>
        </p:txBody>
      </p:sp>
      <p:pic>
        <p:nvPicPr>
          <p:cNvPr id="4" name="Picture 3">
            <a:extLst>
              <a:ext uri="{FF2B5EF4-FFF2-40B4-BE49-F238E27FC236}">
                <a16:creationId xmlns:a16="http://schemas.microsoft.com/office/drawing/2014/main" id="{6CFD008E-00BB-72DC-4AA5-D25FDCCC1C68}"/>
              </a:ext>
            </a:extLst>
          </p:cNvPr>
          <p:cNvPicPr>
            <a:picLocks noChangeAspect="1"/>
          </p:cNvPicPr>
          <p:nvPr/>
        </p:nvPicPr>
        <p:blipFill>
          <a:blip r:embed="rId3"/>
          <a:stretch>
            <a:fillRect/>
          </a:stretch>
        </p:blipFill>
        <p:spPr>
          <a:xfrm>
            <a:off x="1415440" y="3429000"/>
            <a:ext cx="5423770" cy="2713967"/>
          </a:xfrm>
          <a:prstGeom prst="rect">
            <a:avLst/>
          </a:prstGeom>
        </p:spPr>
      </p:pic>
      <p:sp>
        <p:nvSpPr>
          <p:cNvPr id="8" name="TextBox 7">
            <a:extLst>
              <a:ext uri="{FF2B5EF4-FFF2-40B4-BE49-F238E27FC236}">
                <a16:creationId xmlns:a16="http://schemas.microsoft.com/office/drawing/2014/main" id="{2F286D76-8AE7-4305-6AA1-09EAED5385B0}"/>
              </a:ext>
            </a:extLst>
          </p:cNvPr>
          <p:cNvSpPr txBox="1"/>
          <p:nvPr/>
        </p:nvSpPr>
        <p:spPr>
          <a:xfrm>
            <a:off x="1205630" y="2156275"/>
            <a:ext cx="6093912" cy="1200329"/>
          </a:xfrm>
          <a:prstGeom prst="rect">
            <a:avLst/>
          </a:prstGeom>
          <a:noFill/>
        </p:spPr>
        <p:txBody>
          <a:bodyPr wrap="square">
            <a:spAutoFit/>
          </a:bodyPr>
          <a:lstStyle/>
          <a:p>
            <a:r>
              <a:rPr lang="en-US" dirty="0">
                <a:hlinkClick r:id="rId4"/>
              </a:rPr>
              <a:t>https://www.terasic.com.tw/cgi-bin/page/archive.pl?Language=English&amp;CategoryNo=142&amp;No=1262&amp;PartNo=2#heading</a:t>
            </a:r>
            <a:endParaRPr lang="en-US" dirty="0"/>
          </a:p>
          <a:p>
            <a:endParaRPr lang="en-US" dirty="0"/>
          </a:p>
        </p:txBody>
      </p:sp>
    </p:spTree>
    <p:extLst>
      <p:ext uri="{BB962C8B-B14F-4D97-AF65-F5344CB8AC3E}">
        <p14:creationId xmlns:p14="http://schemas.microsoft.com/office/powerpoint/2010/main" val="312823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W update</a:t>
            </a:r>
          </a:p>
        </p:txBody>
      </p:sp>
      <p:pic>
        <p:nvPicPr>
          <p:cNvPr id="4" name="Picture 3">
            <a:extLst>
              <a:ext uri="{FF2B5EF4-FFF2-40B4-BE49-F238E27FC236}">
                <a16:creationId xmlns:a16="http://schemas.microsoft.com/office/drawing/2014/main" id="{112C0108-200E-0928-3CE0-5F58F2B9E20C}"/>
              </a:ext>
            </a:extLst>
          </p:cNvPr>
          <p:cNvPicPr>
            <a:picLocks noChangeAspect="1"/>
          </p:cNvPicPr>
          <p:nvPr/>
        </p:nvPicPr>
        <p:blipFill>
          <a:blip r:embed="rId3"/>
          <a:stretch>
            <a:fillRect/>
          </a:stretch>
        </p:blipFill>
        <p:spPr>
          <a:xfrm>
            <a:off x="977030" y="1840438"/>
            <a:ext cx="8805234" cy="4121950"/>
          </a:xfrm>
          <a:prstGeom prst="rect">
            <a:avLst/>
          </a:prstGeom>
        </p:spPr>
      </p:pic>
    </p:spTree>
    <p:extLst>
      <p:ext uri="{BB962C8B-B14F-4D97-AF65-F5344CB8AC3E}">
        <p14:creationId xmlns:p14="http://schemas.microsoft.com/office/powerpoint/2010/main" val="10241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a:xfrm>
            <a:off x="897412" y="28725"/>
            <a:ext cx="10515600" cy="1325563"/>
          </a:xfrm>
        </p:spPr>
        <p:txBody>
          <a:bodyPr/>
          <a:lstStyle/>
          <a:p>
            <a:pPr algn="ctr"/>
            <a:r>
              <a:rPr lang="en-US" dirty="0" err="1"/>
              <a:t>rk</a:t>
            </a:r>
            <a:r>
              <a:rPr lang="en-US" dirty="0"/>
              <a:t> update</a:t>
            </a:r>
          </a:p>
        </p:txBody>
      </p:sp>
      <p:pic>
        <p:nvPicPr>
          <p:cNvPr id="4" name="Picture 3">
            <a:extLst>
              <a:ext uri="{FF2B5EF4-FFF2-40B4-BE49-F238E27FC236}">
                <a16:creationId xmlns:a16="http://schemas.microsoft.com/office/drawing/2014/main" id="{ECF8634F-131E-25FA-2B61-3F1E7BB90F51}"/>
              </a:ext>
            </a:extLst>
          </p:cNvPr>
          <p:cNvPicPr>
            <a:picLocks noChangeAspect="1"/>
          </p:cNvPicPr>
          <p:nvPr/>
        </p:nvPicPr>
        <p:blipFill>
          <a:blip r:embed="rId3"/>
          <a:stretch>
            <a:fillRect/>
          </a:stretch>
        </p:blipFill>
        <p:spPr>
          <a:xfrm>
            <a:off x="1878904" y="2830721"/>
            <a:ext cx="5837129" cy="3928352"/>
          </a:xfrm>
          <a:prstGeom prst="rect">
            <a:avLst/>
          </a:prstGeom>
        </p:spPr>
      </p:pic>
      <p:sp>
        <p:nvSpPr>
          <p:cNvPr id="7" name="TextBox 6">
            <a:extLst>
              <a:ext uri="{FF2B5EF4-FFF2-40B4-BE49-F238E27FC236}">
                <a16:creationId xmlns:a16="http://schemas.microsoft.com/office/drawing/2014/main" id="{E5D752A8-BD5A-42A7-E0C1-20A2D206988D}"/>
              </a:ext>
            </a:extLst>
          </p:cNvPr>
          <p:cNvSpPr txBox="1"/>
          <p:nvPr/>
        </p:nvSpPr>
        <p:spPr>
          <a:xfrm>
            <a:off x="897412" y="1668473"/>
            <a:ext cx="6093912" cy="923330"/>
          </a:xfrm>
          <a:prstGeom prst="rect">
            <a:avLst/>
          </a:prstGeom>
          <a:noFill/>
        </p:spPr>
        <p:txBody>
          <a:bodyPr wrap="square">
            <a:spAutoFit/>
          </a:bodyPr>
          <a:lstStyle/>
          <a:p>
            <a:r>
              <a:rPr lang="en-US" dirty="0">
                <a:hlinkClick r:id="rId4"/>
              </a:rPr>
              <a:t>https://www.intel.com/content/www/us/en/docs/programmable/683332/current/maximum-resources-34722.html</a:t>
            </a:r>
            <a:endParaRPr lang="en-US" dirty="0"/>
          </a:p>
          <a:p>
            <a:endParaRPr lang="en-US" dirty="0"/>
          </a:p>
        </p:txBody>
      </p:sp>
    </p:spTree>
    <p:extLst>
      <p:ext uri="{BB962C8B-B14F-4D97-AF65-F5344CB8AC3E}">
        <p14:creationId xmlns:p14="http://schemas.microsoft.com/office/powerpoint/2010/main" val="115486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17179</TotalTime>
  <Words>1881</Words>
  <Application>Microsoft Office PowerPoint</Application>
  <PresentationFormat>Widescreen</PresentationFormat>
  <Paragraphs>273</Paragraphs>
  <Slides>36</Slides>
  <Notes>35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Arial</vt:lpstr>
      <vt:lpstr>Calibri</vt:lpstr>
      <vt:lpstr>Calibri Light</vt:lpstr>
      <vt:lpstr>open sans</vt:lpstr>
      <vt:lpstr>Times New Roman</vt:lpstr>
      <vt:lpstr>TimesNewRoman</vt:lpstr>
      <vt:lpstr>Office Theme</vt:lpstr>
      <vt:lpstr>1_Custom Design</vt:lpstr>
      <vt:lpstr>Custom Design</vt:lpstr>
      <vt:lpstr>Accelerate Reconstruction by Implementing ADMM in FPGA</vt:lpstr>
      <vt:lpstr>Agenda</vt:lpstr>
      <vt:lpstr>Xilinx Part and Board</vt:lpstr>
      <vt:lpstr>Top –Level ADMM</vt:lpstr>
      <vt:lpstr>Assumptions</vt:lpstr>
      <vt:lpstr>U update</vt:lpstr>
      <vt:lpstr>X update</vt:lpstr>
      <vt:lpstr>W update</vt:lpstr>
      <vt:lpstr>rk update</vt:lpstr>
      <vt:lpstr>Rdivmat update(pre-compute)</vt:lpstr>
      <vt:lpstr>Image update</vt:lpstr>
      <vt:lpstr>Intel/Altera</vt:lpstr>
      <vt:lpstr>ξ update</vt:lpstr>
      <vt:lpstr>η update</vt:lpstr>
      <vt:lpstr>ADMM Algorithm</vt:lpstr>
      <vt:lpstr>Speed/Latency Calc &amp; Strategy</vt:lpstr>
      <vt:lpstr>Resource Estimates</vt:lpstr>
      <vt:lpstr>Resource Estimation</vt:lpstr>
      <vt:lpstr>Resource Estimation</vt:lpstr>
      <vt:lpstr>Resource Estimation</vt:lpstr>
      <vt:lpstr>Resource Estimation</vt:lpstr>
      <vt:lpstr>Device</vt:lpstr>
      <vt:lpstr>AMD/Xilinx</vt:lpstr>
      <vt:lpstr>AMD/Xilinx</vt:lpstr>
      <vt:lpstr>Intel/Altera</vt:lpstr>
      <vt:lpstr>Partial References</vt:lpstr>
      <vt:lpstr>Partial References</vt:lpstr>
      <vt:lpstr>Partial References</vt:lpstr>
      <vt:lpstr>Partial References</vt:lpstr>
      <vt:lpstr>Partial References</vt:lpstr>
      <vt:lpstr>Partial References</vt:lpstr>
      <vt:lpstr>Partial References</vt:lpstr>
      <vt:lpstr>Partial References</vt:lpstr>
      <vt:lpstr>Partial References</vt:lpstr>
      <vt:lpstr>Partial References</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352</cp:revision>
  <dcterms:created xsi:type="dcterms:W3CDTF">2020-04-11T18:12:55Z</dcterms:created>
  <dcterms:modified xsi:type="dcterms:W3CDTF">2022-08-28T20:35:35Z</dcterms:modified>
</cp:coreProperties>
</file>