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27"/>
  </p:notesMasterIdLst>
  <p:sldIdLst>
    <p:sldId id="256" r:id="rId4"/>
    <p:sldId id="266" r:id="rId5"/>
    <p:sldId id="299" r:id="rId6"/>
    <p:sldId id="320" r:id="rId7"/>
    <p:sldId id="321" r:id="rId8"/>
    <p:sldId id="305" r:id="rId9"/>
    <p:sldId id="309" r:id="rId10"/>
    <p:sldId id="310" r:id="rId11"/>
    <p:sldId id="311" r:id="rId12"/>
    <p:sldId id="312" r:id="rId13"/>
    <p:sldId id="313" r:id="rId14"/>
    <p:sldId id="314" r:id="rId15"/>
    <p:sldId id="315" r:id="rId16"/>
    <p:sldId id="316" r:id="rId17"/>
    <p:sldId id="317" r:id="rId18"/>
    <p:sldId id="323" r:id="rId19"/>
    <p:sldId id="282" r:id="rId20"/>
    <p:sldId id="326" r:id="rId21"/>
    <p:sldId id="327" r:id="rId22"/>
    <p:sldId id="329" r:id="rId23"/>
    <p:sldId id="328" r:id="rId24"/>
    <p:sldId id="322" r:id="rId25"/>
    <p:sldId id="30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03" autoAdjust="0"/>
    <p:restoredTop sz="81966" autoAdjust="0"/>
  </p:normalViewPr>
  <p:slideViewPr>
    <p:cSldViewPr snapToGrid="0">
      <p:cViewPr varScale="1">
        <p:scale>
          <a:sx n="77" d="100"/>
          <a:sy n="77" d="100"/>
        </p:scale>
        <p:origin x="822" y="90"/>
      </p:cViewPr>
      <p:guideLst/>
    </p:cSldViewPr>
  </p:slideViewPr>
  <p:notesTextViewPr>
    <p:cViewPr>
      <p:scale>
        <a:sx n="3" d="2"/>
        <a:sy n="3" d="2"/>
      </p:scale>
      <p:origin x="0" y="0"/>
    </p:cViewPr>
  </p:notesTextViewPr>
  <p:sorterViewPr>
    <p:cViewPr>
      <p:scale>
        <a:sx n="90" d="100"/>
        <a:sy n="90" d="100"/>
      </p:scale>
      <p:origin x="0" y="-3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11</a:t>
            </a:fld>
            <a:endParaRPr lang="en-US"/>
          </a:p>
        </p:txBody>
      </p:sp>
    </p:spTree>
    <p:extLst>
      <p:ext uri="{BB962C8B-B14F-4D97-AF65-F5344CB8AC3E}">
        <p14:creationId xmlns:p14="http://schemas.microsoft.com/office/powerpoint/2010/main" val="4138008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12</a:t>
            </a:fld>
            <a:endParaRPr lang="en-US"/>
          </a:p>
        </p:txBody>
      </p:sp>
    </p:spTree>
    <p:extLst>
      <p:ext uri="{BB962C8B-B14F-4D97-AF65-F5344CB8AC3E}">
        <p14:creationId xmlns:p14="http://schemas.microsoft.com/office/powerpoint/2010/main" val="247120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1844436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14</a:t>
            </a:fld>
            <a:endParaRPr lang="en-US"/>
          </a:p>
        </p:txBody>
      </p:sp>
    </p:spTree>
    <p:extLst>
      <p:ext uri="{BB962C8B-B14F-4D97-AF65-F5344CB8AC3E}">
        <p14:creationId xmlns:p14="http://schemas.microsoft.com/office/powerpoint/2010/main" val="4029509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15</a:t>
            </a:fld>
            <a:endParaRPr lang="en-US"/>
          </a:p>
        </p:txBody>
      </p:sp>
    </p:spTree>
    <p:extLst>
      <p:ext uri="{BB962C8B-B14F-4D97-AF65-F5344CB8AC3E}">
        <p14:creationId xmlns:p14="http://schemas.microsoft.com/office/powerpoint/2010/main" val="548547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16</a:t>
            </a:fld>
            <a:endParaRPr lang="en-US"/>
          </a:p>
        </p:txBody>
      </p:sp>
    </p:spTree>
    <p:extLst>
      <p:ext uri="{BB962C8B-B14F-4D97-AF65-F5344CB8AC3E}">
        <p14:creationId xmlns:p14="http://schemas.microsoft.com/office/powerpoint/2010/main" val="2763331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17</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18</a:t>
            </a:fld>
            <a:endParaRPr lang="en-US"/>
          </a:p>
        </p:txBody>
      </p:sp>
    </p:spTree>
    <p:extLst>
      <p:ext uri="{BB962C8B-B14F-4D97-AF65-F5344CB8AC3E}">
        <p14:creationId xmlns:p14="http://schemas.microsoft.com/office/powerpoint/2010/main" val="408960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19</a:t>
            </a:fld>
            <a:endParaRPr lang="en-US"/>
          </a:p>
        </p:txBody>
      </p:sp>
    </p:spTree>
    <p:extLst>
      <p:ext uri="{BB962C8B-B14F-4D97-AF65-F5344CB8AC3E}">
        <p14:creationId xmlns:p14="http://schemas.microsoft.com/office/powerpoint/2010/main" val="247115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20</a:t>
            </a:fld>
            <a:endParaRPr lang="en-US"/>
          </a:p>
        </p:txBody>
      </p:sp>
    </p:spTree>
    <p:extLst>
      <p:ext uri="{BB962C8B-B14F-4D97-AF65-F5344CB8AC3E}">
        <p14:creationId xmlns:p14="http://schemas.microsoft.com/office/powerpoint/2010/main" val="130252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21</a:t>
            </a:fld>
            <a:endParaRPr lang="en-US"/>
          </a:p>
        </p:txBody>
      </p:sp>
    </p:spTree>
    <p:extLst>
      <p:ext uri="{BB962C8B-B14F-4D97-AF65-F5344CB8AC3E}">
        <p14:creationId xmlns:p14="http://schemas.microsoft.com/office/powerpoint/2010/main" val="3855605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22</a:t>
            </a:fld>
            <a:endParaRPr lang="en-US"/>
          </a:p>
        </p:txBody>
      </p:sp>
    </p:spTree>
    <p:extLst>
      <p:ext uri="{BB962C8B-B14F-4D97-AF65-F5344CB8AC3E}">
        <p14:creationId xmlns:p14="http://schemas.microsoft.com/office/powerpoint/2010/main" val="1468143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23</a:t>
            </a:fld>
            <a:endParaRPr lang="en-US"/>
          </a:p>
        </p:txBody>
      </p:sp>
    </p:spTree>
    <p:extLst>
      <p:ext uri="{BB962C8B-B14F-4D97-AF65-F5344CB8AC3E}">
        <p14:creationId xmlns:p14="http://schemas.microsoft.com/office/powerpoint/2010/main" val="215673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4</a:t>
            </a:fld>
            <a:endParaRPr lang="en-US"/>
          </a:p>
        </p:txBody>
      </p:sp>
    </p:spTree>
    <p:extLst>
      <p:ext uri="{BB962C8B-B14F-4D97-AF65-F5344CB8AC3E}">
        <p14:creationId xmlns:p14="http://schemas.microsoft.com/office/powerpoint/2010/main" val="809750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122438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352469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420121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253323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9</a:t>
            </a:fld>
            <a:endParaRPr lang="en-US"/>
          </a:p>
        </p:txBody>
      </p:sp>
    </p:spTree>
    <p:extLst>
      <p:ext uri="{BB962C8B-B14F-4D97-AF65-F5344CB8AC3E}">
        <p14:creationId xmlns:p14="http://schemas.microsoft.com/office/powerpoint/2010/main" val="417522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10</a:t>
            </a:fld>
            <a:endParaRPr lang="en-US"/>
          </a:p>
        </p:txBody>
      </p:sp>
    </p:spTree>
    <p:extLst>
      <p:ext uri="{BB962C8B-B14F-4D97-AF65-F5344CB8AC3E}">
        <p14:creationId xmlns:p14="http://schemas.microsoft.com/office/powerpoint/2010/main" val="2158944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8/19/2022</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8/19/2022</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8/19/2022</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8/19/2022</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8/19/2022</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8/19/2022</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xilinx.com/htmldocs/ip_docs/pru_files/div-gen.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xilinx.com/htmldocs/ip_docs/pru_files/xff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a:xfrm>
            <a:off x="1524000" y="2313855"/>
            <a:ext cx="9144000" cy="2387600"/>
          </a:xfrm>
        </p:spPr>
        <p:txBody>
          <a:bodyPr>
            <a:noAutofit/>
          </a:bodyPr>
          <a:lstStyle/>
          <a:p>
            <a:r>
              <a:rPr lang="en-US" sz="4800" dirty="0"/>
              <a:t>Accelerate Reconstruction by Implementing ADMM in FPGA</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a:xfrm>
            <a:off x="1524000" y="4848948"/>
            <a:ext cx="9144000" cy="1655762"/>
          </a:xfrm>
        </p:spPr>
        <p:txBody>
          <a:bodyPr>
            <a:normAutofit lnSpcReduction="10000"/>
          </a:bodyPr>
          <a:lstStyle/>
          <a:p>
            <a:r>
              <a:rPr lang="en-US" dirty="0"/>
              <a:t>University of North Dakota EE department </a:t>
            </a:r>
          </a:p>
          <a:p>
            <a:r>
              <a:rPr lang="en-US" dirty="0"/>
              <a:t>EECSXXX, Ray Duran</a:t>
            </a:r>
          </a:p>
          <a:p>
            <a:r>
              <a:rPr lang="en-US" dirty="0"/>
              <a:t>Prof Bo Liang</a:t>
            </a:r>
          </a:p>
          <a:p>
            <a:r>
              <a:rPr lang="en-US" dirty="0"/>
              <a:t>8/19/22</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a:extLst>
              <a:ext uri="{FF2B5EF4-FFF2-40B4-BE49-F238E27FC236}">
                <a16:creationId xmlns:a16="http://schemas.microsoft.com/office/drawing/2014/main" id="{81D9B036-835A-435E-DAA2-5189F16080CB}"/>
              </a:ext>
            </a:extLst>
          </p:cNvPr>
          <p:cNvSpPr/>
          <p:nvPr/>
        </p:nvSpPr>
        <p:spPr>
          <a:xfrm flipV="1">
            <a:off x="1275775" y="3899040"/>
            <a:ext cx="764720" cy="43613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3905CE-F75B-0BE9-8D79-EB13D4314F2E}"/>
              </a:ext>
            </a:extLst>
          </p:cNvPr>
          <p:cNvSpPr txBox="1"/>
          <p:nvPr/>
        </p:nvSpPr>
        <p:spPr>
          <a:xfrm>
            <a:off x="1339744" y="3981721"/>
            <a:ext cx="719942" cy="646331"/>
          </a:xfrm>
          <a:prstGeom prst="rect">
            <a:avLst/>
          </a:prstGeom>
          <a:noFill/>
        </p:spPr>
        <p:txBody>
          <a:bodyPr wrap="square">
            <a:spAutoFit/>
          </a:bodyPr>
          <a:lstStyle/>
          <a:p>
            <a:r>
              <a:rPr lang="el-GR" b="0" i="0" dirty="0">
                <a:solidFill>
                  <a:srgbClr val="4A4A4A"/>
                </a:solidFill>
                <a:effectLst/>
                <a:latin typeface="open sans" panose="020B0606030504020204" pitchFamily="34" charset="0"/>
              </a:rPr>
              <a:t>ψ</a:t>
            </a:r>
            <a:r>
              <a:rPr lang="en-US" b="0" i="0" dirty="0">
                <a:solidFill>
                  <a:srgbClr val="4A4A4A"/>
                </a:solidFill>
                <a:effectLst/>
                <a:latin typeface="open sans" panose="020B0606030504020204" pitchFamily="34" charset="0"/>
              </a:rPr>
              <a:t>t</a:t>
            </a:r>
            <a:r>
              <a:rPr lang="el-GR" b="0" i="0" dirty="0">
                <a:solidFill>
                  <a:srgbClr val="4A4A4A"/>
                </a:solidFill>
                <a:effectLst/>
                <a:latin typeface="open sans" panose="020B0606030504020204" pitchFamily="34" charset="0"/>
              </a:rPr>
              <a:t>ψ</a:t>
            </a:r>
            <a:endParaRPr lang="en-US" dirty="0"/>
          </a:p>
          <a:p>
            <a:endParaRPr lang="en-US" dirty="0"/>
          </a:p>
        </p:txBody>
      </p:sp>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err="1"/>
              <a:t>Rdivmat</a:t>
            </a:r>
            <a:r>
              <a:rPr lang="en-US" dirty="0"/>
              <a:t> update(pre-compute)</a:t>
            </a:r>
          </a:p>
        </p:txBody>
      </p:sp>
      <p:sp>
        <p:nvSpPr>
          <p:cNvPr id="5" name="Rectangle 4">
            <a:extLst>
              <a:ext uri="{FF2B5EF4-FFF2-40B4-BE49-F238E27FC236}">
                <a16:creationId xmlns:a16="http://schemas.microsoft.com/office/drawing/2014/main" id="{3CDF1440-76D9-246C-D119-DC892101E186}"/>
              </a:ext>
            </a:extLst>
          </p:cNvPr>
          <p:cNvSpPr/>
          <p:nvPr/>
        </p:nvSpPr>
        <p:spPr>
          <a:xfrm>
            <a:off x="7837714" y="3754870"/>
            <a:ext cx="1306286" cy="751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A88566C5-C2B1-462A-7F48-CD083B15F9CD}"/>
              </a:ext>
            </a:extLst>
          </p:cNvPr>
          <p:cNvSpPr/>
          <p:nvPr/>
        </p:nvSpPr>
        <p:spPr>
          <a:xfrm>
            <a:off x="6984013" y="389473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us Sign 11">
            <a:extLst>
              <a:ext uri="{FF2B5EF4-FFF2-40B4-BE49-F238E27FC236}">
                <a16:creationId xmlns:a16="http://schemas.microsoft.com/office/drawing/2014/main" id="{2BCFEB23-530E-5D00-FB03-72394373ADC9}"/>
              </a:ext>
            </a:extLst>
          </p:cNvPr>
          <p:cNvSpPr/>
          <p:nvPr/>
        </p:nvSpPr>
        <p:spPr>
          <a:xfrm>
            <a:off x="7022394" y="3935555"/>
            <a:ext cx="380437" cy="375557"/>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95ED0D2-FFEC-B1E4-63A2-A014D05DCCAA}"/>
              </a:ext>
            </a:extLst>
          </p:cNvPr>
          <p:cNvSpPr txBox="1"/>
          <p:nvPr/>
        </p:nvSpPr>
        <p:spPr>
          <a:xfrm>
            <a:off x="8173516" y="3935555"/>
            <a:ext cx="677659" cy="369332"/>
          </a:xfrm>
          <a:prstGeom prst="rect">
            <a:avLst/>
          </a:prstGeom>
          <a:noFill/>
        </p:spPr>
        <p:txBody>
          <a:bodyPr wrap="square">
            <a:spAutoFit/>
          </a:bodyPr>
          <a:lstStyle/>
          <a:p>
            <a:r>
              <a:rPr lang="en-US" dirty="0">
                <a:solidFill>
                  <a:srgbClr val="4A4A4A"/>
                </a:solidFill>
                <a:latin typeface="open sans" panose="020B0606030504020204" pitchFamily="34" charset="0"/>
              </a:rPr>
              <a:t>Inv()</a:t>
            </a:r>
            <a:endParaRPr lang="en-US" dirty="0"/>
          </a:p>
        </p:txBody>
      </p:sp>
      <p:sp>
        <p:nvSpPr>
          <p:cNvPr id="29" name="Oval 28">
            <a:extLst>
              <a:ext uri="{FF2B5EF4-FFF2-40B4-BE49-F238E27FC236}">
                <a16:creationId xmlns:a16="http://schemas.microsoft.com/office/drawing/2014/main" id="{90DC4054-AA81-C60E-93D7-E0E5DD380AD5}"/>
              </a:ext>
            </a:extLst>
          </p:cNvPr>
          <p:cNvSpPr/>
          <p:nvPr/>
        </p:nvSpPr>
        <p:spPr>
          <a:xfrm>
            <a:off x="1198933" y="2217239"/>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E9AA711-A464-7250-AB49-356E6DC078A6}"/>
              </a:ext>
            </a:extLst>
          </p:cNvPr>
          <p:cNvSpPr txBox="1"/>
          <p:nvPr/>
        </p:nvSpPr>
        <p:spPr>
          <a:xfrm>
            <a:off x="1368879" y="2264285"/>
            <a:ext cx="594774" cy="369332"/>
          </a:xfrm>
          <a:prstGeom prst="rect">
            <a:avLst/>
          </a:prstGeom>
          <a:noFill/>
        </p:spPr>
        <p:txBody>
          <a:bodyPr wrap="square">
            <a:spAutoFit/>
          </a:bodyPr>
          <a:lstStyle/>
          <a:p>
            <a:r>
              <a:rPr lang="en-US" dirty="0">
                <a:latin typeface="open sans" panose="020B0606030504020204" pitchFamily="34" charset="0"/>
              </a:rPr>
              <a:t>H</a:t>
            </a:r>
            <a:endParaRPr lang="en-US" dirty="0"/>
          </a:p>
        </p:txBody>
      </p:sp>
      <p:cxnSp>
        <p:nvCxnSpPr>
          <p:cNvPr id="33" name="Straight Arrow Connector 32">
            <a:extLst>
              <a:ext uri="{FF2B5EF4-FFF2-40B4-BE49-F238E27FC236}">
                <a16:creationId xmlns:a16="http://schemas.microsoft.com/office/drawing/2014/main" id="{327573EA-F99C-3CA0-2B15-E89C2B9389CF}"/>
              </a:ext>
            </a:extLst>
          </p:cNvPr>
          <p:cNvCxnSpPr>
            <a:stCxn id="5" idx="3"/>
          </p:cNvCxnSpPr>
          <p:nvPr/>
        </p:nvCxnSpPr>
        <p:spPr>
          <a:xfrm flipV="1">
            <a:off x="9144000" y="4110016"/>
            <a:ext cx="1072242" cy="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01300AF-D13C-C2B9-8127-879B269CBB55}"/>
              </a:ext>
            </a:extLst>
          </p:cNvPr>
          <p:cNvSpPr/>
          <p:nvPr/>
        </p:nvSpPr>
        <p:spPr>
          <a:xfrm>
            <a:off x="10216241" y="3904194"/>
            <a:ext cx="1495595" cy="46954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Rdivmat</a:t>
            </a:r>
            <a:endParaRPr lang="en-US" dirty="0">
              <a:solidFill>
                <a:schemeClr val="tx1"/>
              </a:solidFill>
            </a:endParaRPr>
          </a:p>
        </p:txBody>
      </p:sp>
      <p:sp>
        <p:nvSpPr>
          <p:cNvPr id="35" name="Oval 34">
            <a:extLst>
              <a:ext uri="{FF2B5EF4-FFF2-40B4-BE49-F238E27FC236}">
                <a16:creationId xmlns:a16="http://schemas.microsoft.com/office/drawing/2014/main" id="{5CAE8D1B-7C12-4E10-E272-A2936EFF8011}"/>
              </a:ext>
            </a:extLst>
          </p:cNvPr>
          <p:cNvSpPr/>
          <p:nvPr/>
        </p:nvSpPr>
        <p:spPr>
          <a:xfrm>
            <a:off x="1198933" y="2836604"/>
            <a:ext cx="860753" cy="41326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 name="Flowchart: Connector 2">
            <a:extLst>
              <a:ext uri="{FF2B5EF4-FFF2-40B4-BE49-F238E27FC236}">
                <a16:creationId xmlns:a16="http://schemas.microsoft.com/office/drawing/2014/main" id="{506741B6-51DB-9715-D531-035E20DAA963}"/>
              </a:ext>
            </a:extLst>
          </p:cNvPr>
          <p:cNvSpPr/>
          <p:nvPr/>
        </p:nvSpPr>
        <p:spPr>
          <a:xfrm>
            <a:off x="2701119" y="2183622"/>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BE95BB19-8CB0-3000-D82C-0D8BD4AAE244}"/>
              </a:ext>
            </a:extLst>
          </p:cNvPr>
          <p:cNvSpPr/>
          <p:nvPr/>
        </p:nvSpPr>
        <p:spPr>
          <a:xfrm>
            <a:off x="2726872" y="2167297"/>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CCF0AE8-0AAB-C4A3-38AF-5CD67FDBEFA1}"/>
              </a:ext>
            </a:extLst>
          </p:cNvPr>
          <p:cNvCxnSpPr>
            <a:stCxn id="28" idx="3"/>
            <a:endCxn id="3" idx="2"/>
          </p:cNvCxnSpPr>
          <p:nvPr/>
        </p:nvCxnSpPr>
        <p:spPr>
          <a:xfrm flipV="1">
            <a:off x="1963653" y="2441817"/>
            <a:ext cx="737466" cy="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AEAE044-E2C3-2E3D-E380-8EC04F15EDCF}"/>
              </a:ext>
            </a:extLst>
          </p:cNvPr>
          <p:cNvCxnSpPr>
            <a:stCxn id="35" idx="6"/>
            <a:endCxn id="3" idx="4"/>
          </p:cNvCxnSpPr>
          <p:nvPr/>
        </p:nvCxnSpPr>
        <p:spPr>
          <a:xfrm flipV="1">
            <a:off x="2059686" y="2700012"/>
            <a:ext cx="870033" cy="3432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133F2CC-4771-9AE0-B340-46808A65100A}"/>
              </a:ext>
            </a:extLst>
          </p:cNvPr>
          <p:cNvSpPr/>
          <p:nvPr/>
        </p:nvSpPr>
        <p:spPr>
          <a:xfrm>
            <a:off x="3911423" y="2085569"/>
            <a:ext cx="1306286" cy="751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8749F93-2F64-A9B5-1573-EF337717ABD1}"/>
              </a:ext>
            </a:extLst>
          </p:cNvPr>
          <p:cNvSpPr txBox="1"/>
          <p:nvPr/>
        </p:nvSpPr>
        <p:spPr>
          <a:xfrm>
            <a:off x="4247225" y="2266254"/>
            <a:ext cx="677659" cy="369332"/>
          </a:xfrm>
          <a:prstGeom prst="rect">
            <a:avLst/>
          </a:prstGeom>
          <a:noFill/>
        </p:spPr>
        <p:txBody>
          <a:bodyPr wrap="square">
            <a:spAutoFit/>
          </a:bodyPr>
          <a:lstStyle/>
          <a:p>
            <a:r>
              <a:rPr lang="en-US" dirty="0">
                <a:solidFill>
                  <a:srgbClr val="4A4A4A"/>
                </a:solidFill>
                <a:latin typeface="open sans" panose="020B0606030504020204" pitchFamily="34" charset="0"/>
              </a:rPr>
              <a:t>Abs</a:t>
            </a:r>
            <a:endParaRPr lang="en-US" dirty="0"/>
          </a:p>
        </p:txBody>
      </p:sp>
      <p:cxnSp>
        <p:nvCxnSpPr>
          <p:cNvPr id="25" name="Straight Arrow Connector 24">
            <a:extLst>
              <a:ext uri="{FF2B5EF4-FFF2-40B4-BE49-F238E27FC236}">
                <a16:creationId xmlns:a16="http://schemas.microsoft.com/office/drawing/2014/main" id="{B5FECBC3-268F-7792-70F3-4E7D88F891B9}"/>
              </a:ext>
            </a:extLst>
          </p:cNvPr>
          <p:cNvCxnSpPr>
            <a:stCxn id="3" idx="6"/>
            <a:endCxn id="20" idx="1"/>
          </p:cNvCxnSpPr>
          <p:nvPr/>
        </p:nvCxnSpPr>
        <p:spPr>
          <a:xfrm>
            <a:off x="3158319" y="2441817"/>
            <a:ext cx="753104" cy="19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Connector 26">
            <a:extLst>
              <a:ext uri="{FF2B5EF4-FFF2-40B4-BE49-F238E27FC236}">
                <a16:creationId xmlns:a16="http://schemas.microsoft.com/office/drawing/2014/main" id="{9B93B051-C3DD-25CB-5DC6-4A4D943E9E32}"/>
              </a:ext>
            </a:extLst>
          </p:cNvPr>
          <p:cNvSpPr/>
          <p:nvPr/>
        </p:nvSpPr>
        <p:spPr>
          <a:xfrm>
            <a:off x="5789248" y="2199947"/>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E6C23BE5-F2C1-9F9B-FADE-B6A8CA6EB747}"/>
              </a:ext>
            </a:extLst>
          </p:cNvPr>
          <p:cNvSpPr/>
          <p:nvPr/>
        </p:nvSpPr>
        <p:spPr>
          <a:xfrm>
            <a:off x="5815001" y="2183622"/>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8B272111-E91A-4CFA-432E-40E8B98D496A}"/>
              </a:ext>
            </a:extLst>
          </p:cNvPr>
          <p:cNvGrpSpPr/>
          <p:nvPr/>
        </p:nvGrpSpPr>
        <p:grpSpPr>
          <a:xfrm>
            <a:off x="5611305" y="3186922"/>
            <a:ext cx="860754" cy="457200"/>
            <a:chOff x="5596080" y="2904350"/>
            <a:chExt cx="870033" cy="416378"/>
          </a:xfrm>
        </p:grpSpPr>
        <p:sp>
          <p:nvSpPr>
            <p:cNvPr id="39" name="Oval 38">
              <a:extLst>
                <a:ext uri="{FF2B5EF4-FFF2-40B4-BE49-F238E27FC236}">
                  <a16:creationId xmlns:a16="http://schemas.microsoft.com/office/drawing/2014/main" id="{4E5C07E2-3800-B28D-FCE4-006FE8F7450E}"/>
                </a:ext>
              </a:extLst>
            </p:cNvPr>
            <p:cNvSpPr/>
            <p:nvPr/>
          </p:nvSpPr>
          <p:spPr>
            <a:xfrm>
              <a:off x="5596080" y="2904350"/>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a:extLst>
                <a:ext uri="{FF2B5EF4-FFF2-40B4-BE49-F238E27FC236}">
                  <a16:creationId xmlns:a16="http://schemas.microsoft.com/office/drawing/2014/main" id="{7E227761-9D33-4026-8CC6-B2248C1D70ED}"/>
                </a:ext>
              </a:extLst>
            </p:cNvPr>
            <p:cNvSpPr txBox="1"/>
            <p:nvPr/>
          </p:nvSpPr>
          <p:spPr>
            <a:xfrm>
              <a:off x="5773793" y="2941436"/>
              <a:ext cx="692320" cy="369332"/>
            </a:xfrm>
            <a:prstGeom prst="rect">
              <a:avLst/>
            </a:prstGeom>
            <a:noFill/>
          </p:spPr>
          <p:txBody>
            <a:bodyPr wrap="square">
              <a:spAutoFit/>
            </a:bodyPr>
            <a:lstStyle/>
            <a:p>
              <a:r>
                <a:rPr lang="el-GR" b="0" i="0" dirty="0">
                  <a:effectLst/>
                  <a:latin typeface="open sans" panose="020B0606030504020204" pitchFamily="34" charset="0"/>
                </a:rPr>
                <a:t>μ</a:t>
              </a:r>
              <a:r>
                <a:rPr lang="en-US" dirty="0">
                  <a:latin typeface="open sans" panose="020B0606030504020204" pitchFamily="34" charset="0"/>
                </a:rPr>
                <a:t>1</a:t>
              </a:r>
              <a:endParaRPr lang="en-US" dirty="0"/>
            </a:p>
          </p:txBody>
        </p:sp>
      </p:grpSp>
      <p:cxnSp>
        <p:nvCxnSpPr>
          <p:cNvPr id="52" name="Straight Arrow Connector 51">
            <a:extLst>
              <a:ext uri="{FF2B5EF4-FFF2-40B4-BE49-F238E27FC236}">
                <a16:creationId xmlns:a16="http://schemas.microsoft.com/office/drawing/2014/main" id="{E921A248-57FC-B013-56CA-0A4ACC5B1227}"/>
              </a:ext>
            </a:extLst>
          </p:cNvPr>
          <p:cNvCxnSpPr>
            <a:stCxn id="20" idx="3"/>
            <a:endCxn id="27" idx="2"/>
          </p:cNvCxnSpPr>
          <p:nvPr/>
        </p:nvCxnSpPr>
        <p:spPr>
          <a:xfrm flipV="1">
            <a:off x="5217709" y="2458142"/>
            <a:ext cx="571539" cy="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1B124E0-B994-CE9B-13B8-4815691865AB}"/>
              </a:ext>
            </a:extLst>
          </p:cNvPr>
          <p:cNvCxnSpPr>
            <a:endCxn id="27" idx="4"/>
          </p:cNvCxnSpPr>
          <p:nvPr/>
        </p:nvCxnSpPr>
        <p:spPr>
          <a:xfrm flipV="1">
            <a:off x="6017848" y="2716337"/>
            <a:ext cx="0" cy="470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B4BBE19-9DDC-C08C-0321-BE67DAA5FB32}"/>
              </a:ext>
            </a:extLst>
          </p:cNvPr>
          <p:cNvCxnSpPr>
            <a:stCxn id="27" idx="6"/>
            <a:endCxn id="11" idx="0"/>
          </p:cNvCxnSpPr>
          <p:nvPr/>
        </p:nvCxnSpPr>
        <p:spPr>
          <a:xfrm>
            <a:off x="6246448" y="2458142"/>
            <a:ext cx="966165" cy="1436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134AD21-3C5A-8C2C-D4C8-4EE9A3F9DD1C}"/>
              </a:ext>
            </a:extLst>
          </p:cNvPr>
          <p:cNvCxnSpPr>
            <a:stCxn id="11" idx="6"/>
            <a:endCxn id="5" idx="1"/>
          </p:cNvCxnSpPr>
          <p:nvPr/>
        </p:nvCxnSpPr>
        <p:spPr>
          <a:xfrm>
            <a:off x="7441213" y="4123334"/>
            <a:ext cx="396501" cy="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a:extLst>
              <a:ext uri="{FF2B5EF4-FFF2-40B4-BE49-F238E27FC236}">
                <a16:creationId xmlns:a16="http://schemas.microsoft.com/office/drawing/2014/main" id="{EAFDCB6F-D011-8F59-09C5-DD4BEAE9D878}"/>
              </a:ext>
            </a:extLst>
          </p:cNvPr>
          <p:cNvSpPr/>
          <p:nvPr/>
        </p:nvSpPr>
        <p:spPr>
          <a:xfrm>
            <a:off x="5784360" y="3851869"/>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ication Sign 66">
            <a:extLst>
              <a:ext uri="{FF2B5EF4-FFF2-40B4-BE49-F238E27FC236}">
                <a16:creationId xmlns:a16="http://schemas.microsoft.com/office/drawing/2014/main" id="{C8418174-1514-5EAA-9611-5117EEAE6A06}"/>
              </a:ext>
            </a:extLst>
          </p:cNvPr>
          <p:cNvSpPr/>
          <p:nvPr/>
        </p:nvSpPr>
        <p:spPr>
          <a:xfrm>
            <a:off x="5810113" y="3835544"/>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F301414-6E5F-6EFF-E5C2-3FED60536782}"/>
              </a:ext>
            </a:extLst>
          </p:cNvPr>
          <p:cNvGrpSpPr/>
          <p:nvPr/>
        </p:nvGrpSpPr>
        <p:grpSpPr>
          <a:xfrm>
            <a:off x="5606417" y="4838844"/>
            <a:ext cx="860754" cy="457200"/>
            <a:chOff x="5596080" y="2904350"/>
            <a:chExt cx="870033" cy="416378"/>
          </a:xfrm>
        </p:grpSpPr>
        <p:sp>
          <p:nvSpPr>
            <p:cNvPr id="69" name="Oval 68">
              <a:extLst>
                <a:ext uri="{FF2B5EF4-FFF2-40B4-BE49-F238E27FC236}">
                  <a16:creationId xmlns:a16="http://schemas.microsoft.com/office/drawing/2014/main" id="{B173C51C-4C3E-ECE7-09EC-CA1C247E421B}"/>
                </a:ext>
              </a:extLst>
            </p:cNvPr>
            <p:cNvSpPr/>
            <p:nvPr/>
          </p:nvSpPr>
          <p:spPr>
            <a:xfrm>
              <a:off x="5596080" y="2904350"/>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TextBox 69">
              <a:extLst>
                <a:ext uri="{FF2B5EF4-FFF2-40B4-BE49-F238E27FC236}">
                  <a16:creationId xmlns:a16="http://schemas.microsoft.com/office/drawing/2014/main" id="{BB55C7DB-D166-2663-04DF-B9C8A021869C}"/>
                </a:ext>
              </a:extLst>
            </p:cNvPr>
            <p:cNvSpPr txBox="1"/>
            <p:nvPr/>
          </p:nvSpPr>
          <p:spPr>
            <a:xfrm>
              <a:off x="5773793" y="2941436"/>
              <a:ext cx="692320" cy="336355"/>
            </a:xfrm>
            <a:prstGeom prst="rect">
              <a:avLst/>
            </a:prstGeom>
            <a:noFill/>
          </p:spPr>
          <p:txBody>
            <a:bodyPr wrap="square">
              <a:spAutoFit/>
            </a:bodyPr>
            <a:lstStyle/>
            <a:p>
              <a:r>
                <a:rPr lang="el-GR" b="0" i="0" dirty="0">
                  <a:effectLst/>
                  <a:latin typeface="open sans" panose="020B0606030504020204" pitchFamily="34" charset="0"/>
                </a:rPr>
                <a:t>μ</a:t>
              </a:r>
              <a:r>
                <a:rPr lang="en-US" b="0" i="0" dirty="0">
                  <a:effectLst/>
                  <a:latin typeface="open sans" panose="020B0606030504020204" pitchFamily="34" charset="0"/>
                </a:rPr>
                <a:t>2</a:t>
              </a:r>
              <a:endParaRPr lang="en-US" dirty="0"/>
            </a:p>
          </p:txBody>
        </p:sp>
      </p:grpSp>
      <p:cxnSp>
        <p:nvCxnSpPr>
          <p:cNvPr id="71" name="Straight Arrow Connector 70">
            <a:extLst>
              <a:ext uri="{FF2B5EF4-FFF2-40B4-BE49-F238E27FC236}">
                <a16:creationId xmlns:a16="http://schemas.microsoft.com/office/drawing/2014/main" id="{EBB72BAA-FC02-090D-2617-005350559CC1}"/>
              </a:ext>
            </a:extLst>
          </p:cNvPr>
          <p:cNvCxnSpPr>
            <a:endCxn id="66" idx="4"/>
          </p:cNvCxnSpPr>
          <p:nvPr/>
        </p:nvCxnSpPr>
        <p:spPr>
          <a:xfrm flipV="1">
            <a:off x="6012960" y="4368259"/>
            <a:ext cx="0" cy="470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D294AC2-AB24-9048-9443-93CE1E6AA047}"/>
              </a:ext>
            </a:extLst>
          </p:cNvPr>
          <p:cNvCxnSpPr>
            <a:stCxn id="66" idx="6"/>
            <a:endCxn id="11" idx="2"/>
          </p:cNvCxnSpPr>
          <p:nvPr/>
        </p:nvCxnSpPr>
        <p:spPr>
          <a:xfrm>
            <a:off x="6241560" y="4110064"/>
            <a:ext cx="742453" cy="1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2CA1E35-AB3E-3F79-695B-A97FCA94F9E4}"/>
              </a:ext>
            </a:extLst>
          </p:cNvPr>
          <p:cNvCxnSpPr>
            <a:endCxn id="66" idx="2"/>
          </p:cNvCxnSpPr>
          <p:nvPr/>
        </p:nvCxnSpPr>
        <p:spPr>
          <a:xfrm>
            <a:off x="2059686" y="4110016"/>
            <a:ext cx="3724674" cy="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CADD9ABD-A99D-827E-8757-BF5239D05404}"/>
              </a:ext>
            </a:extLst>
          </p:cNvPr>
          <p:cNvGrpSpPr/>
          <p:nvPr/>
        </p:nvGrpSpPr>
        <p:grpSpPr>
          <a:xfrm>
            <a:off x="5668057" y="5998833"/>
            <a:ext cx="799114" cy="457200"/>
            <a:chOff x="5582580" y="5995239"/>
            <a:chExt cx="799114" cy="457200"/>
          </a:xfrm>
        </p:grpSpPr>
        <p:sp>
          <p:nvSpPr>
            <p:cNvPr id="77" name="Oval 76">
              <a:extLst>
                <a:ext uri="{FF2B5EF4-FFF2-40B4-BE49-F238E27FC236}">
                  <a16:creationId xmlns:a16="http://schemas.microsoft.com/office/drawing/2014/main" id="{0FECB0FE-AE73-E0F8-8014-C647FD3AE248}"/>
                </a:ext>
              </a:extLst>
            </p:cNvPr>
            <p:cNvSpPr/>
            <p:nvPr/>
          </p:nvSpPr>
          <p:spPr>
            <a:xfrm>
              <a:off x="5582580" y="5995239"/>
              <a:ext cx="756564" cy="457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TextBox 77">
              <a:extLst>
                <a:ext uri="{FF2B5EF4-FFF2-40B4-BE49-F238E27FC236}">
                  <a16:creationId xmlns:a16="http://schemas.microsoft.com/office/drawing/2014/main" id="{6401FE9C-4B5A-082A-3A0B-6BE072545A45}"/>
                </a:ext>
              </a:extLst>
            </p:cNvPr>
            <p:cNvSpPr txBox="1"/>
            <p:nvPr/>
          </p:nvSpPr>
          <p:spPr>
            <a:xfrm>
              <a:off x="5696758" y="6021230"/>
              <a:ext cx="684936" cy="369331"/>
            </a:xfrm>
            <a:prstGeom prst="rect">
              <a:avLst/>
            </a:prstGeom>
            <a:noFill/>
          </p:spPr>
          <p:txBody>
            <a:bodyPr wrap="square">
              <a:spAutoFit/>
            </a:bodyPr>
            <a:lstStyle/>
            <a:p>
              <a:r>
                <a:rPr lang="el-GR" b="0" i="0" dirty="0">
                  <a:effectLst/>
                  <a:latin typeface="open sans" panose="020B0606030504020204" pitchFamily="34" charset="0"/>
                </a:rPr>
                <a:t>μ</a:t>
              </a:r>
              <a:r>
                <a:rPr lang="en-US" dirty="0">
                  <a:latin typeface="open sans" panose="020B0606030504020204" pitchFamily="34" charset="0"/>
                </a:rPr>
                <a:t>3</a:t>
              </a:r>
              <a:endParaRPr lang="en-US" dirty="0"/>
            </a:p>
          </p:txBody>
        </p:sp>
      </p:grpSp>
      <p:cxnSp>
        <p:nvCxnSpPr>
          <p:cNvPr id="90" name="Connector: Elbow 89">
            <a:extLst>
              <a:ext uri="{FF2B5EF4-FFF2-40B4-BE49-F238E27FC236}">
                <a16:creationId xmlns:a16="http://schemas.microsoft.com/office/drawing/2014/main" id="{1ECEAE55-6502-5C90-3150-24E2EBDB2C11}"/>
              </a:ext>
            </a:extLst>
          </p:cNvPr>
          <p:cNvCxnSpPr>
            <a:stCxn id="78" idx="3"/>
            <a:endCxn id="11" idx="4"/>
          </p:cNvCxnSpPr>
          <p:nvPr/>
        </p:nvCxnSpPr>
        <p:spPr>
          <a:xfrm flipV="1">
            <a:off x="6467171" y="4351934"/>
            <a:ext cx="745442" cy="18575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345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Image update</a:t>
            </a:r>
          </a:p>
        </p:txBody>
      </p:sp>
      <p:cxnSp>
        <p:nvCxnSpPr>
          <p:cNvPr id="33" name="Straight Arrow Connector 32">
            <a:extLst>
              <a:ext uri="{FF2B5EF4-FFF2-40B4-BE49-F238E27FC236}">
                <a16:creationId xmlns:a16="http://schemas.microsoft.com/office/drawing/2014/main" id="{327573EA-F99C-3CA0-2B15-E89C2B9389CF}"/>
              </a:ext>
            </a:extLst>
          </p:cNvPr>
          <p:cNvCxnSpPr>
            <a:cxnSpLocks/>
          </p:cNvCxnSpPr>
          <p:nvPr/>
        </p:nvCxnSpPr>
        <p:spPr>
          <a:xfrm flipV="1">
            <a:off x="7549244" y="4189250"/>
            <a:ext cx="1072242" cy="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01300AF-D13C-C2B9-8127-879B269CBB55}"/>
              </a:ext>
            </a:extLst>
          </p:cNvPr>
          <p:cNvSpPr/>
          <p:nvPr/>
        </p:nvSpPr>
        <p:spPr>
          <a:xfrm>
            <a:off x="8621486" y="3983429"/>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vk+1</a:t>
            </a:r>
          </a:p>
        </p:txBody>
      </p:sp>
      <p:sp>
        <p:nvSpPr>
          <p:cNvPr id="35" name="Oval 34">
            <a:extLst>
              <a:ext uri="{FF2B5EF4-FFF2-40B4-BE49-F238E27FC236}">
                <a16:creationId xmlns:a16="http://schemas.microsoft.com/office/drawing/2014/main" id="{5CAE8D1B-7C12-4E10-E272-A2936EFF8011}"/>
              </a:ext>
            </a:extLst>
          </p:cNvPr>
          <p:cNvSpPr/>
          <p:nvPr/>
        </p:nvSpPr>
        <p:spPr>
          <a:xfrm>
            <a:off x="1368880" y="4052661"/>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rk</a:t>
            </a:r>
            <a:endParaRPr lang="en-US" dirty="0">
              <a:solidFill>
                <a:schemeClr val="tx1"/>
              </a:solidFill>
            </a:endParaRPr>
          </a:p>
        </p:txBody>
      </p:sp>
      <p:sp>
        <p:nvSpPr>
          <p:cNvPr id="3" name="Rectangle 2">
            <a:extLst>
              <a:ext uri="{FF2B5EF4-FFF2-40B4-BE49-F238E27FC236}">
                <a16:creationId xmlns:a16="http://schemas.microsoft.com/office/drawing/2014/main" id="{FDEDB1EB-6911-8EE8-DE0F-1227945D32F9}"/>
              </a:ext>
            </a:extLst>
          </p:cNvPr>
          <p:cNvSpPr/>
          <p:nvPr/>
        </p:nvSpPr>
        <p:spPr>
          <a:xfrm>
            <a:off x="3254945" y="3858759"/>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FFT2</a:t>
            </a:r>
          </a:p>
        </p:txBody>
      </p:sp>
      <p:sp>
        <p:nvSpPr>
          <p:cNvPr id="6" name="Flowchart: Connector 5">
            <a:extLst>
              <a:ext uri="{FF2B5EF4-FFF2-40B4-BE49-F238E27FC236}">
                <a16:creationId xmlns:a16="http://schemas.microsoft.com/office/drawing/2014/main" id="{DCD54A1E-ED87-D198-E998-0DE2553F378B}"/>
              </a:ext>
            </a:extLst>
          </p:cNvPr>
          <p:cNvSpPr/>
          <p:nvPr/>
        </p:nvSpPr>
        <p:spPr>
          <a:xfrm>
            <a:off x="5132731" y="3952650"/>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FBDE499B-13F7-7CFA-0805-D2F18147AC0D}"/>
              </a:ext>
            </a:extLst>
          </p:cNvPr>
          <p:cNvSpPr/>
          <p:nvPr/>
        </p:nvSpPr>
        <p:spPr>
          <a:xfrm>
            <a:off x="5132731" y="3952649"/>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E812A28-1785-D8AF-58CF-D5D623234375}"/>
              </a:ext>
            </a:extLst>
          </p:cNvPr>
          <p:cNvCxnSpPr>
            <a:stCxn id="3" idx="3"/>
          </p:cNvCxnSpPr>
          <p:nvPr/>
        </p:nvCxnSpPr>
        <p:spPr>
          <a:xfrm>
            <a:off x="4561231" y="4234316"/>
            <a:ext cx="59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638AA3F-53D9-A6F2-D73F-3421647D2AD9}"/>
              </a:ext>
            </a:extLst>
          </p:cNvPr>
          <p:cNvSpPr/>
          <p:nvPr/>
        </p:nvSpPr>
        <p:spPr>
          <a:xfrm>
            <a:off x="6242958" y="3858759"/>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IFFT2</a:t>
            </a:r>
          </a:p>
        </p:txBody>
      </p:sp>
      <p:cxnSp>
        <p:nvCxnSpPr>
          <p:cNvPr id="17" name="Straight Arrow Connector 16">
            <a:extLst>
              <a:ext uri="{FF2B5EF4-FFF2-40B4-BE49-F238E27FC236}">
                <a16:creationId xmlns:a16="http://schemas.microsoft.com/office/drawing/2014/main" id="{A1BDB2AB-9AB0-870A-FEDB-2259949D6760}"/>
              </a:ext>
            </a:extLst>
          </p:cNvPr>
          <p:cNvCxnSpPr>
            <a:stCxn id="6" idx="6"/>
            <a:endCxn id="15" idx="1"/>
          </p:cNvCxnSpPr>
          <p:nvPr/>
        </p:nvCxnSpPr>
        <p:spPr>
          <a:xfrm>
            <a:off x="5589931" y="4210845"/>
            <a:ext cx="653027" cy="2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E1ACC77-723F-F91A-2AA8-A277E44D33D1}"/>
              </a:ext>
            </a:extLst>
          </p:cNvPr>
          <p:cNvCxnSpPr>
            <a:stCxn id="35" idx="6"/>
            <a:endCxn id="3" idx="1"/>
          </p:cNvCxnSpPr>
          <p:nvPr/>
        </p:nvCxnSpPr>
        <p:spPr>
          <a:xfrm flipV="1">
            <a:off x="2133600" y="4234316"/>
            <a:ext cx="1121345" cy="26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FA9218F-4A19-88F7-39F9-61C7C6C41628}"/>
              </a:ext>
            </a:extLst>
          </p:cNvPr>
          <p:cNvCxnSpPr>
            <a:cxnSpLocks/>
            <a:endCxn id="6" idx="0"/>
          </p:cNvCxnSpPr>
          <p:nvPr/>
        </p:nvCxnSpPr>
        <p:spPr>
          <a:xfrm>
            <a:off x="2133600" y="3033032"/>
            <a:ext cx="3227731" cy="9196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845DE7A-5C47-9EAB-3D3D-7A867FE63B70}"/>
              </a:ext>
            </a:extLst>
          </p:cNvPr>
          <p:cNvSpPr/>
          <p:nvPr/>
        </p:nvSpPr>
        <p:spPr>
          <a:xfrm>
            <a:off x="621082" y="2805339"/>
            <a:ext cx="1495595" cy="46954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Rdivmat</a:t>
            </a:r>
            <a:endParaRPr lang="en-US" dirty="0">
              <a:solidFill>
                <a:schemeClr val="tx1"/>
              </a:solidFill>
            </a:endParaRPr>
          </a:p>
        </p:txBody>
      </p:sp>
    </p:spTree>
    <p:extLst>
      <p:ext uri="{BB962C8B-B14F-4D97-AF65-F5344CB8AC3E}">
        <p14:creationId xmlns:p14="http://schemas.microsoft.com/office/powerpoint/2010/main" val="254974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l-GR" b="0" i="0" dirty="0">
                <a:solidFill>
                  <a:schemeClr val="bg1"/>
                </a:solidFill>
                <a:effectLst/>
                <a:latin typeface="open sans" panose="020B0606030504020204" pitchFamily="34" charset="0"/>
              </a:rPr>
              <a:t>ρ</a:t>
            </a:r>
            <a:r>
              <a:rPr lang="en-US" dirty="0"/>
              <a:t> update</a:t>
            </a:r>
          </a:p>
        </p:txBody>
      </p:sp>
      <p:sp>
        <p:nvSpPr>
          <p:cNvPr id="11" name="Flowchart: Connector 10">
            <a:extLst>
              <a:ext uri="{FF2B5EF4-FFF2-40B4-BE49-F238E27FC236}">
                <a16:creationId xmlns:a16="http://schemas.microsoft.com/office/drawing/2014/main" id="{A88566C5-C2B1-462A-7F48-CD083B15F9CD}"/>
              </a:ext>
            </a:extLst>
          </p:cNvPr>
          <p:cNvSpPr/>
          <p:nvPr/>
        </p:nvSpPr>
        <p:spPr>
          <a:xfrm>
            <a:off x="6670880" y="254980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us Sign 11">
            <a:extLst>
              <a:ext uri="{FF2B5EF4-FFF2-40B4-BE49-F238E27FC236}">
                <a16:creationId xmlns:a16="http://schemas.microsoft.com/office/drawing/2014/main" id="{2BCFEB23-530E-5D00-FB03-72394373ADC9}"/>
              </a:ext>
            </a:extLst>
          </p:cNvPr>
          <p:cNvSpPr/>
          <p:nvPr/>
        </p:nvSpPr>
        <p:spPr>
          <a:xfrm>
            <a:off x="6709261" y="2590630"/>
            <a:ext cx="380437" cy="375557"/>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7A9D969-3B7E-521B-3831-8209EC0718C5}"/>
              </a:ext>
            </a:extLst>
          </p:cNvPr>
          <p:cNvGrpSpPr/>
          <p:nvPr/>
        </p:nvGrpSpPr>
        <p:grpSpPr>
          <a:xfrm>
            <a:off x="1187515" y="2589886"/>
            <a:ext cx="1189754" cy="416379"/>
            <a:chOff x="1198934" y="2486438"/>
            <a:chExt cx="1189754" cy="416379"/>
          </a:xfrm>
        </p:grpSpPr>
        <p:sp>
          <p:nvSpPr>
            <p:cNvPr id="29" name="Oval 28">
              <a:extLst>
                <a:ext uri="{FF2B5EF4-FFF2-40B4-BE49-F238E27FC236}">
                  <a16:creationId xmlns:a16="http://schemas.microsoft.com/office/drawing/2014/main" id="{90DC4054-AA81-C60E-93D7-E0E5DD380AD5}"/>
                </a:ext>
              </a:extLst>
            </p:cNvPr>
            <p:cNvSpPr/>
            <p:nvPr/>
          </p:nvSpPr>
          <p:spPr>
            <a:xfrm>
              <a:off x="1198934" y="2486438"/>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E9AA711-A464-7250-AB49-356E6DC078A6}"/>
                </a:ext>
              </a:extLst>
            </p:cNvPr>
            <p:cNvSpPr txBox="1"/>
            <p:nvPr/>
          </p:nvSpPr>
          <p:spPr>
            <a:xfrm>
              <a:off x="1368880" y="2533485"/>
              <a:ext cx="1019808" cy="369332"/>
            </a:xfrm>
            <a:prstGeom prst="rect">
              <a:avLst/>
            </a:prstGeom>
            <a:noFill/>
          </p:spPr>
          <p:txBody>
            <a:bodyPr wrap="square">
              <a:spAutoFit/>
            </a:bodyPr>
            <a:lstStyle/>
            <a:p>
              <a:r>
                <a:rPr lang="en-US" dirty="0">
                  <a:latin typeface="open sans" panose="020B0606030504020204" pitchFamily="34" charset="0"/>
                </a:rPr>
                <a:t>V</a:t>
              </a:r>
              <a:r>
                <a:rPr lang="en-US" b="0" i="0" dirty="0">
                  <a:effectLst/>
                  <a:latin typeface="open sans" panose="020B0606030504020204" pitchFamily="34" charset="0"/>
                </a:rPr>
                <a:t>k+1</a:t>
              </a:r>
              <a:endParaRPr lang="en-US" dirty="0"/>
            </a:p>
          </p:txBody>
        </p:sp>
      </p:grpSp>
      <p:sp>
        <p:nvSpPr>
          <p:cNvPr id="34" name="Oval 33">
            <a:extLst>
              <a:ext uri="{FF2B5EF4-FFF2-40B4-BE49-F238E27FC236}">
                <a16:creationId xmlns:a16="http://schemas.microsoft.com/office/drawing/2014/main" id="{301300AF-D13C-C2B9-8127-879B269CBB55}"/>
              </a:ext>
            </a:extLst>
          </p:cNvPr>
          <p:cNvSpPr/>
          <p:nvPr/>
        </p:nvSpPr>
        <p:spPr>
          <a:xfrm>
            <a:off x="9514198" y="2528304"/>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0" i="0" dirty="0">
                <a:solidFill>
                  <a:srgbClr val="4A4A4A"/>
                </a:solidFill>
                <a:effectLst/>
                <a:latin typeface="open sans" panose="020B0606030504020204" pitchFamily="34" charset="0"/>
              </a:rPr>
              <a:t>ρ</a:t>
            </a:r>
            <a:r>
              <a:rPr lang="en-US" b="0" i="0" dirty="0">
                <a:solidFill>
                  <a:srgbClr val="4A4A4A"/>
                </a:solidFill>
                <a:effectLst/>
                <a:latin typeface="open sans" panose="020B0606030504020204" pitchFamily="34" charset="0"/>
              </a:rPr>
              <a:t>k +1</a:t>
            </a:r>
            <a:endParaRPr lang="en-US" dirty="0">
              <a:solidFill>
                <a:schemeClr val="tx1"/>
              </a:solidFill>
            </a:endParaRPr>
          </a:p>
        </p:txBody>
      </p:sp>
      <p:grpSp>
        <p:nvGrpSpPr>
          <p:cNvPr id="9" name="Group 8">
            <a:extLst>
              <a:ext uri="{FF2B5EF4-FFF2-40B4-BE49-F238E27FC236}">
                <a16:creationId xmlns:a16="http://schemas.microsoft.com/office/drawing/2014/main" id="{BC6E815D-8CF1-FE11-634F-48A4B80A3702}"/>
              </a:ext>
            </a:extLst>
          </p:cNvPr>
          <p:cNvGrpSpPr/>
          <p:nvPr/>
        </p:nvGrpSpPr>
        <p:grpSpPr>
          <a:xfrm>
            <a:off x="3125171" y="2533484"/>
            <a:ext cx="482953" cy="532715"/>
            <a:chOff x="5914887" y="4281261"/>
            <a:chExt cx="482953" cy="532715"/>
          </a:xfrm>
        </p:grpSpPr>
        <p:sp>
          <p:nvSpPr>
            <p:cNvPr id="6" name="Flowchart: Connector 5">
              <a:extLst>
                <a:ext uri="{FF2B5EF4-FFF2-40B4-BE49-F238E27FC236}">
                  <a16:creationId xmlns:a16="http://schemas.microsoft.com/office/drawing/2014/main" id="{99B291F5-D2CF-5BA3-58E3-89E140DECAB3}"/>
                </a:ext>
              </a:extLst>
            </p:cNvPr>
            <p:cNvSpPr/>
            <p:nvPr/>
          </p:nvSpPr>
          <p:spPr>
            <a:xfrm>
              <a:off x="5914887" y="4297586"/>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46882218-24D4-825B-A78C-98A189B73571}"/>
                </a:ext>
              </a:extLst>
            </p:cNvPr>
            <p:cNvSpPr/>
            <p:nvPr/>
          </p:nvSpPr>
          <p:spPr>
            <a:xfrm>
              <a:off x="5940640" y="4281261"/>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Oval 9">
            <a:extLst>
              <a:ext uri="{FF2B5EF4-FFF2-40B4-BE49-F238E27FC236}">
                <a16:creationId xmlns:a16="http://schemas.microsoft.com/office/drawing/2014/main" id="{BD3569AF-7903-F3D8-2EB2-DEAFB542A741}"/>
              </a:ext>
            </a:extLst>
          </p:cNvPr>
          <p:cNvSpPr/>
          <p:nvPr/>
        </p:nvSpPr>
        <p:spPr>
          <a:xfrm>
            <a:off x="2978274" y="3429000"/>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0" i="0" dirty="0">
                <a:solidFill>
                  <a:schemeClr val="tx1"/>
                </a:solidFill>
                <a:effectLst/>
                <a:latin typeface="open sans" panose="020B0606030504020204" pitchFamily="34" charset="0"/>
              </a:rPr>
              <a:t>μ</a:t>
            </a:r>
            <a:r>
              <a:rPr lang="en-US" b="0" i="0" dirty="0">
                <a:solidFill>
                  <a:schemeClr val="tx1"/>
                </a:solidFill>
                <a:effectLst/>
                <a:latin typeface="open sans" panose="020B0606030504020204" pitchFamily="34" charset="0"/>
              </a:rPr>
              <a:t>2</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E85D5AD4-1453-6C41-AA5A-9AB556686C8B}"/>
              </a:ext>
            </a:extLst>
          </p:cNvPr>
          <p:cNvCxnSpPr>
            <a:stCxn id="10" idx="0"/>
          </p:cNvCxnSpPr>
          <p:nvPr/>
        </p:nvCxnSpPr>
        <p:spPr>
          <a:xfrm flipV="1">
            <a:off x="3360634" y="3053442"/>
            <a:ext cx="0" cy="37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E73E72-597D-FAE2-009F-80006C90B02E}"/>
              </a:ext>
            </a:extLst>
          </p:cNvPr>
          <p:cNvCxnSpPr>
            <a:endCxn id="6" idx="2"/>
          </p:cNvCxnSpPr>
          <p:nvPr/>
        </p:nvCxnSpPr>
        <p:spPr>
          <a:xfrm>
            <a:off x="1952235" y="2791679"/>
            <a:ext cx="1172936" cy="16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44252070-47BB-09D1-E15C-4F9B10B6FB30}"/>
              </a:ext>
            </a:extLst>
          </p:cNvPr>
          <p:cNvGrpSpPr/>
          <p:nvPr/>
        </p:nvGrpSpPr>
        <p:grpSpPr>
          <a:xfrm>
            <a:off x="3125171" y="4240997"/>
            <a:ext cx="482953" cy="532715"/>
            <a:chOff x="5914887" y="4281261"/>
            <a:chExt cx="482953" cy="532715"/>
          </a:xfrm>
        </p:grpSpPr>
        <p:sp>
          <p:nvSpPr>
            <p:cNvPr id="23" name="Flowchart: Connector 22">
              <a:extLst>
                <a:ext uri="{FF2B5EF4-FFF2-40B4-BE49-F238E27FC236}">
                  <a16:creationId xmlns:a16="http://schemas.microsoft.com/office/drawing/2014/main" id="{85606858-F4BB-892B-3729-005ECB759743}"/>
                </a:ext>
              </a:extLst>
            </p:cNvPr>
            <p:cNvSpPr/>
            <p:nvPr/>
          </p:nvSpPr>
          <p:spPr>
            <a:xfrm>
              <a:off x="5914887" y="4297586"/>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ication Sign 24">
              <a:extLst>
                <a:ext uri="{FF2B5EF4-FFF2-40B4-BE49-F238E27FC236}">
                  <a16:creationId xmlns:a16="http://schemas.microsoft.com/office/drawing/2014/main" id="{568FDC8A-41EB-516F-DCDD-7C5810A4949E}"/>
                </a:ext>
              </a:extLst>
            </p:cNvPr>
            <p:cNvSpPr/>
            <p:nvPr/>
          </p:nvSpPr>
          <p:spPr>
            <a:xfrm>
              <a:off x="5940640" y="4281261"/>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Arrow Connector 29">
            <a:extLst>
              <a:ext uri="{FF2B5EF4-FFF2-40B4-BE49-F238E27FC236}">
                <a16:creationId xmlns:a16="http://schemas.microsoft.com/office/drawing/2014/main" id="{0B5BDC1E-7F16-BE8E-AF38-C47913AF4B15}"/>
              </a:ext>
            </a:extLst>
          </p:cNvPr>
          <p:cNvCxnSpPr>
            <a:stCxn id="10" idx="4"/>
          </p:cNvCxnSpPr>
          <p:nvPr/>
        </p:nvCxnSpPr>
        <p:spPr>
          <a:xfrm>
            <a:off x="3360634" y="3845378"/>
            <a:ext cx="0" cy="40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99FE0F0-8FF0-A61B-9824-1EE12CD60404}"/>
              </a:ext>
            </a:extLst>
          </p:cNvPr>
          <p:cNvGrpSpPr/>
          <p:nvPr/>
        </p:nvGrpSpPr>
        <p:grpSpPr>
          <a:xfrm>
            <a:off x="1273970" y="4319340"/>
            <a:ext cx="1045561" cy="416378"/>
            <a:chOff x="1169931" y="4418566"/>
            <a:chExt cx="1045561" cy="416378"/>
          </a:xfrm>
        </p:grpSpPr>
        <p:sp>
          <p:nvSpPr>
            <p:cNvPr id="38" name="Oval 37">
              <a:extLst>
                <a:ext uri="{FF2B5EF4-FFF2-40B4-BE49-F238E27FC236}">
                  <a16:creationId xmlns:a16="http://schemas.microsoft.com/office/drawing/2014/main" id="{57A03269-6EE7-DBAF-7826-5EEC78B3C576}"/>
                </a:ext>
              </a:extLst>
            </p:cNvPr>
            <p:cNvSpPr/>
            <p:nvPr/>
          </p:nvSpPr>
          <p:spPr>
            <a:xfrm>
              <a:off x="1169931" y="4418566"/>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323D87E-560F-4887-309A-3D9FEF4E1F90}"/>
                </a:ext>
              </a:extLst>
            </p:cNvPr>
            <p:cNvSpPr txBox="1"/>
            <p:nvPr/>
          </p:nvSpPr>
          <p:spPr>
            <a:xfrm>
              <a:off x="1195684" y="4424791"/>
              <a:ext cx="1019808" cy="369332"/>
            </a:xfrm>
            <a:prstGeom prst="rect">
              <a:avLst/>
            </a:prstGeom>
            <a:noFill/>
          </p:spPr>
          <p:txBody>
            <a:bodyPr wrap="square">
              <a:spAutoFit/>
            </a:bodyPr>
            <a:lstStyle/>
            <a:p>
              <a:r>
                <a:rPr lang="en-US" b="0" i="0" dirty="0">
                  <a:effectLst/>
                  <a:latin typeface="open sans" panose="020B0606030504020204" pitchFamily="34" charset="0"/>
                </a:rPr>
                <a:t>wk+1</a:t>
              </a:r>
              <a:endParaRPr lang="en-US" dirty="0"/>
            </a:p>
          </p:txBody>
        </p:sp>
      </p:grpSp>
      <p:cxnSp>
        <p:nvCxnSpPr>
          <p:cNvPr id="41" name="Straight Arrow Connector 40">
            <a:extLst>
              <a:ext uri="{FF2B5EF4-FFF2-40B4-BE49-F238E27FC236}">
                <a16:creationId xmlns:a16="http://schemas.microsoft.com/office/drawing/2014/main" id="{EE3F8D3B-9F9D-CF8B-F374-3A8E65A71430}"/>
              </a:ext>
            </a:extLst>
          </p:cNvPr>
          <p:cNvCxnSpPr>
            <a:cxnSpLocks/>
          </p:cNvCxnSpPr>
          <p:nvPr/>
        </p:nvCxnSpPr>
        <p:spPr>
          <a:xfrm flipV="1">
            <a:off x="2052929" y="4503505"/>
            <a:ext cx="1059365" cy="2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5B83AC46-F8F5-0382-EC65-F3C44B40E1D5}"/>
              </a:ext>
            </a:extLst>
          </p:cNvPr>
          <p:cNvGrpSpPr/>
          <p:nvPr/>
        </p:nvGrpSpPr>
        <p:grpSpPr>
          <a:xfrm>
            <a:off x="4548179" y="2569475"/>
            <a:ext cx="457200" cy="457200"/>
            <a:chOff x="4219954" y="2146822"/>
            <a:chExt cx="457200" cy="457200"/>
          </a:xfrm>
        </p:grpSpPr>
        <p:sp>
          <p:nvSpPr>
            <p:cNvPr id="43" name="Flowchart: Connector 42">
              <a:extLst>
                <a:ext uri="{FF2B5EF4-FFF2-40B4-BE49-F238E27FC236}">
                  <a16:creationId xmlns:a16="http://schemas.microsoft.com/office/drawing/2014/main" id="{76E06391-C681-B348-ED53-4220CA3FD801}"/>
                </a:ext>
              </a:extLst>
            </p:cNvPr>
            <p:cNvSpPr/>
            <p:nvPr/>
          </p:nvSpPr>
          <p:spPr>
            <a:xfrm>
              <a:off x="4219954" y="214682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lus Sign 43">
              <a:extLst>
                <a:ext uri="{FF2B5EF4-FFF2-40B4-BE49-F238E27FC236}">
                  <a16:creationId xmlns:a16="http://schemas.microsoft.com/office/drawing/2014/main" id="{31C65839-C115-CAB9-61C1-E25BA9171664}"/>
                </a:ext>
              </a:extLst>
            </p:cNvPr>
            <p:cNvSpPr/>
            <p:nvPr/>
          </p:nvSpPr>
          <p:spPr>
            <a:xfrm>
              <a:off x="4258335" y="2187644"/>
              <a:ext cx="192903" cy="251380"/>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inus Sign 44">
              <a:extLst>
                <a:ext uri="{FF2B5EF4-FFF2-40B4-BE49-F238E27FC236}">
                  <a16:creationId xmlns:a16="http://schemas.microsoft.com/office/drawing/2014/main" id="{C0D24EAE-9B9C-CF04-250B-DF097DBA3764}"/>
                </a:ext>
              </a:extLst>
            </p:cNvPr>
            <p:cNvSpPr/>
            <p:nvPr/>
          </p:nvSpPr>
          <p:spPr>
            <a:xfrm>
              <a:off x="4395431" y="2333067"/>
              <a:ext cx="225916" cy="235636"/>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Straight Arrow Connector 47">
            <a:extLst>
              <a:ext uri="{FF2B5EF4-FFF2-40B4-BE49-F238E27FC236}">
                <a16:creationId xmlns:a16="http://schemas.microsoft.com/office/drawing/2014/main" id="{15D91829-A503-1F25-3818-BCCF37B1C0F3}"/>
              </a:ext>
            </a:extLst>
          </p:cNvPr>
          <p:cNvCxnSpPr>
            <a:stCxn id="6" idx="6"/>
            <a:endCxn id="43" idx="2"/>
          </p:cNvCxnSpPr>
          <p:nvPr/>
        </p:nvCxnSpPr>
        <p:spPr>
          <a:xfrm flipV="1">
            <a:off x="3582371" y="2798075"/>
            <a:ext cx="965808" cy="9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006064F-2E87-E5DE-D958-DD90EE718288}"/>
              </a:ext>
            </a:extLst>
          </p:cNvPr>
          <p:cNvCxnSpPr>
            <a:stCxn id="23" idx="6"/>
            <a:endCxn id="43" idx="4"/>
          </p:cNvCxnSpPr>
          <p:nvPr/>
        </p:nvCxnSpPr>
        <p:spPr>
          <a:xfrm flipV="1">
            <a:off x="3582371" y="3026675"/>
            <a:ext cx="1194408" cy="14888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1E6B6D4-8AAB-AA99-7DBB-A41C2983A15F}"/>
              </a:ext>
            </a:extLst>
          </p:cNvPr>
          <p:cNvSpPr/>
          <p:nvPr/>
        </p:nvSpPr>
        <p:spPr>
          <a:xfrm>
            <a:off x="7520831" y="3108314"/>
            <a:ext cx="676406" cy="13255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Z^-1</a:t>
            </a:r>
          </a:p>
        </p:txBody>
      </p:sp>
      <p:cxnSp>
        <p:nvCxnSpPr>
          <p:cNvPr id="55" name="Straight Arrow Connector 54">
            <a:extLst>
              <a:ext uri="{FF2B5EF4-FFF2-40B4-BE49-F238E27FC236}">
                <a16:creationId xmlns:a16="http://schemas.microsoft.com/office/drawing/2014/main" id="{A3818CF3-8970-8A82-B6C8-9C9E631A69EB}"/>
              </a:ext>
            </a:extLst>
          </p:cNvPr>
          <p:cNvCxnSpPr>
            <a:stCxn id="43" idx="6"/>
            <a:endCxn id="11" idx="2"/>
          </p:cNvCxnSpPr>
          <p:nvPr/>
        </p:nvCxnSpPr>
        <p:spPr>
          <a:xfrm flipV="1">
            <a:off x="5005379" y="2778409"/>
            <a:ext cx="1665501" cy="1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A14B336-E593-7600-2BB3-3A6CACC966AE}"/>
              </a:ext>
            </a:extLst>
          </p:cNvPr>
          <p:cNvCxnSpPr>
            <a:stCxn id="11" idx="6"/>
            <a:endCxn id="53" idx="0"/>
          </p:cNvCxnSpPr>
          <p:nvPr/>
        </p:nvCxnSpPr>
        <p:spPr>
          <a:xfrm>
            <a:off x="7128080" y="2778409"/>
            <a:ext cx="730954" cy="3299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890322C-EE13-76D3-52C0-041BAEFAD1C9}"/>
              </a:ext>
            </a:extLst>
          </p:cNvPr>
          <p:cNvCxnSpPr>
            <a:stCxn id="53" idx="2"/>
            <a:endCxn id="11" idx="4"/>
          </p:cNvCxnSpPr>
          <p:nvPr/>
        </p:nvCxnSpPr>
        <p:spPr>
          <a:xfrm rot="5400000" flipH="1">
            <a:off x="6665823" y="3240666"/>
            <a:ext cx="1426868" cy="959554"/>
          </a:xfrm>
          <a:prstGeom prst="bentConnector3">
            <a:avLst>
              <a:gd name="adj1" fmla="val -160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C7A4627-8D29-F404-2A3E-F6200391CBCB}"/>
              </a:ext>
            </a:extLst>
          </p:cNvPr>
          <p:cNvCxnSpPr>
            <a:endCxn id="34" idx="2"/>
          </p:cNvCxnSpPr>
          <p:nvPr/>
        </p:nvCxnSpPr>
        <p:spPr>
          <a:xfrm flipV="1">
            <a:off x="7859034" y="2755720"/>
            <a:ext cx="1655164" cy="2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13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l-GR" b="0" i="0" dirty="0">
                <a:solidFill>
                  <a:schemeClr val="bg1"/>
                </a:solidFill>
                <a:effectLst/>
                <a:latin typeface="open sans" panose="020B0606030504020204" pitchFamily="34" charset="0"/>
              </a:rPr>
              <a:t>ξ</a:t>
            </a:r>
            <a:r>
              <a:rPr lang="en-US" dirty="0">
                <a:solidFill>
                  <a:schemeClr val="bg1"/>
                </a:solidFill>
              </a:rPr>
              <a:t> update</a:t>
            </a:r>
          </a:p>
        </p:txBody>
      </p:sp>
      <p:grpSp>
        <p:nvGrpSpPr>
          <p:cNvPr id="53" name="Group 52">
            <a:extLst>
              <a:ext uri="{FF2B5EF4-FFF2-40B4-BE49-F238E27FC236}">
                <a16:creationId xmlns:a16="http://schemas.microsoft.com/office/drawing/2014/main" id="{2E0177B4-1D9E-D807-1026-84CBCD659BD7}"/>
              </a:ext>
            </a:extLst>
          </p:cNvPr>
          <p:cNvGrpSpPr/>
          <p:nvPr/>
        </p:nvGrpSpPr>
        <p:grpSpPr>
          <a:xfrm>
            <a:off x="704038" y="2677886"/>
            <a:ext cx="934666" cy="416378"/>
            <a:chOff x="704038" y="2677886"/>
            <a:chExt cx="934666" cy="416378"/>
          </a:xfrm>
        </p:grpSpPr>
        <p:sp>
          <p:nvSpPr>
            <p:cNvPr id="29" name="Oval 28">
              <a:extLst>
                <a:ext uri="{FF2B5EF4-FFF2-40B4-BE49-F238E27FC236}">
                  <a16:creationId xmlns:a16="http://schemas.microsoft.com/office/drawing/2014/main" id="{90DC4054-AA81-C60E-93D7-E0E5DD380AD5}"/>
                </a:ext>
              </a:extLst>
            </p:cNvPr>
            <p:cNvSpPr/>
            <p:nvPr/>
          </p:nvSpPr>
          <p:spPr>
            <a:xfrm>
              <a:off x="704038" y="2677886"/>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E9AA711-A464-7250-AB49-356E6DC078A6}"/>
                </a:ext>
              </a:extLst>
            </p:cNvPr>
            <p:cNvSpPr txBox="1"/>
            <p:nvPr/>
          </p:nvSpPr>
          <p:spPr>
            <a:xfrm>
              <a:off x="873984" y="2724932"/>
              <a:ext cx="764720" cy="369332"/>
            </a:xfrm>
            <a:prstGeom prst="rect">
              <a:avLst/>
            </a:prstGeom>
            <a:noFill/>
          </p:spPr>
          <p:txBody>
            <a:bodyPr wrap="square">
              <a:spAutoFit/>
            </a:bodyPr>
            <a:lstStyle/>
            <a:p>
              <a:r>
                <a:rPr lang="en-US" b="0" i="0" dirty="0">
                  <a:effectLst/>
                  <a:latin typeface="open sans" panose="020B0606030504020204" pitchFamily="34" charset="0"/>
                </a:rPr>
                <a:t>vk+1</a:t>
              </a:r>
              <a:endParaRPr lang="en-US" dirty="0"/>
            </a:p>
          </p:txBody>
        </p:sp>
      </p:grpSp>
      <p:cxnSp>
        <p:nvCxnSpPr>
          <p:cNvPr id="31" name="Straight Arrow Connector 30">
            <a:extLst>
              <a:ext uri="{FF2B5EF4-FFF2-40B4-BE49-F238E27FC236}">
                <a16:creationId xmlns:a16="http://schemas.microsoft.com/office/drawing/2014/main" id="{67DA6647-6F09-BA65-111A-7E42DF784BB4}"/>
              </a:ext>
            </a:extLst>
          </p:cNvPr>
          <p:cNvCxnSpPr>
            <a:cxnSpLocks/>
            <a:stCxn id="29" idx="6"/>
          </p:cNvCxnSpPr>
          <p:nvPr/>
        </p:nvCxnSpPr>
        <p:spPr>
          <a:xfrm>
            <a:off x="1468758" y="2886075"/>
            <a:ext cx="593272" cy="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01300AF-D13C-C2B9-8127-879B269CBB55}"/>
              </a:ext>
            </a:extLst>
          </p:cNvPr>
          <p:cNvSpPr/>
          <p:nvPr/>
        </p:nvSpPr>
        <p:spPr>
          <a:xfrm>
            <a:off x="10832653" y="2686377"/>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0" i="0" dirty="0">
                <a:solidFill>
                  <a:schemeClr val="tx1"/>
                </a:solidFill>
                <a:effectLst/>
                <a:latin typeface="open sans" panose="020B0606030504020204" pitchFamily="34" charset="0"/>
              </a:rPr>
              <a:t>ξ</a:t>
            </a:r>
            <a:r>
              <a:rPr lang="en-US" b="0" i="0" dirty="0">
                <a:solidFill>
                  <a:schemeClr val="tx1"/>
                </a:solidFill>
                <a:effectLst/>
                <a:latin typeface="open sans" panose="020B0606030504020204" pitchFamily="34" charset="0"/>
              </a:rPr>
              <a:t>k +1</a:t>
            </a:r>
            <a:endParaRPr lang="en-US" dirty="0">
              <a:solidFill>
                <a:schemeClr val="tx1"/>
              </a:solidFill>
            </a:endParaRPr>
          </a:p>
        </p:txBody>
      </p:sp>
      <p:sp>
        <p:nvSpPr>
          <p:cNvPr id="19" name="Rectangle 18">
            <a:extLst>
              <a:ext uri="{FF2B5EF4-FFF2-40B4-BE49-F238E27FC236}">
                <a16:creationId xmlns:a16="http://schemas.microsoft.com/office/drawing/2014/main" id="{664B8093-73F6-E56C-8D63-55F0ED209189}"/>
              </a:ext>
            </a:extLst>
          </p:cNvPr>
          <p:cNvSpPr/>
          <p:nvPr/>
        </p:nvSpPr>
        <p:spPr>
          <a:xfrm>
            <a:off x="2062030" y="2530929"/>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FFT2</a:t>
            </a:r>
          </a:p>
        </p:txBody>
      </p:sp>
      <p:sp>
        <p:nvSpPr>
          <p:cNvPr id="20" name="Flowchart: Connector 19">
            <a:extLst>
              <a:ext uri="{FF2B5EF4-FFF2-40B4-BE49-F238E27FC236}">
                <a16:creationId xmlns:a16="http://schemas.microsoft.com/office/drawing/2014/main" id="{51C5D88C-E2A3-9803-89C1-92B6D43188E8}"/>
              </a:ext>
            </a:extLst>
          </p:cNvPr>
          <p:cNvSpPr/>
          <p:nvPr/>
        </p:nvSpPr>
        <p:spPr>
          <a:xfrm>
            <a:off x="3939816" y="2624820"/>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F0EC7640-3C1C-6D6C-0CFB-E36A11933BFA}"/>
              </a:ext>
            </a:extLst>
          </p:cNvPr>
          <p:cNvSpPr/>
          <p:nvPr/>
        </p:nvSpPr>
        <p:spPr>
          <a:xfrm>
            <a:off x="3939816" y="2624819"/>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557C2BF-932F-3A00-078C-9D3771BF1D32}"/>
              </a:ext>
            </a:extLst>
          </p:cNvPr>
          <p:cNvCxnSpPr>
            <a:stCxn id="19" idx="3"/>
          </p:cNvCxnSpPr>
          <p:nvPr/>
        </p:nvCxnSpPr>
        <p:spPr>
          <a:xfrm>
            <a:off x="3368316" y="2906486"/>
            <a:ext cx="59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A6AF5BE-5CA7-D588-54D1-3E403104B38E}"/>
              </a:ext>
            </a:extLst>
          </p:cNvPr>
          <p:cNvSpPr/>
          <p:nvPr/>
        </p:nvSpPr>
        <p:spPr>
          <a:xfrm>
            <a:off x="3786056" y="3657600"/>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7" name="Straight Arrow Connector 26">
            <a:extLst>
              <a:ext uri="{FF2B5EF4-FFF2-40B4-BE49-F238E27FC236}">
                <a16:creationId xmlns:a16="http://schemas.microsoft.com/office/drawing/2014/main" id="{304C18D2-8142-923A-4974-A1128C5FEBE3}"/>
              </a:ext>
            </a:extLst>
          </p:cNvPr>
          <p:cNvCxnSpPr>
            <a:stCxn id="25" idx="0"/>
            <a:endCxn id="20" idx="4"/>
          </p:cNvCxnSpPr>
          <p:nvPr/>
        </p:nvCxnSpPr>
        <p:spPr>
          <a:xfrm flipV="1">
            <a:off x="4168416" y="3141210"/>
            <a:ext cx="0" cy="51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0ECAE75-35BC-F4F5-9E56-6AF38A8222FC}"/>
              </a:ext>
            </a:extLst>
          </p:cNvPr>
          <p:cNvSpPr/>
          <p:nvPr/>
        </p:nvSpPr>
        <p:spPr>
          <a:xfrm>
            <a:off x="5050043" y="2530929"/>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IFFT2/SHFT</a:t>
            </a:r>
          </a:p>
        </p:txBody>
      </p:sp>
      <p:cxnSp>
        <p:nvCxnSpPr>
          <p:cNvPr id="32" name="Straight Arrow Connector 31">
            <a:extLst>
              <a:ext uri="{FF2B5EF4-FFF2-40B4-BE49-F238E27FC236}">
                <a16:creationId xmlns:a16="http://schemas.microsoft.com/office/drawing/2014/main" id="{FEE07C2C-3DF1-0804-848B-25242E5819D2}"/>
              </a:ext>
            </a:extLst>
          </p:cNvPr>
          <p:cNvCxnSpPr>
            <a:stCxn id="20" idx="6"/>
            <a:endCxn id="30" idx="1"/>
          </p:cNvCxnSpPr>
          <p:nvPr/>
        </p:nvCxnSpPr>
        <p:spPr>
          <a:xfrm>
            <a:off x="4397016" y="2883015"/>
            <a:ext cx="653027" cy="2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AB393FA1-9268-378F-7033-0B6D9DB30148}"/>
              </a:ext>
            </a:extLst>
          </p:cNvPr>
          <p:cNvGrpSpPr/>
          <p:nvPr/>
        </p:nvGrpSpPr>
        <p:grpSpPr>
          <a:xfrm>
            <a:off x="7213702" y="2677886"/>
            <a:ext cx="482953" cy="532715"/>
            <a:chOff x="5914887" y="4281261"/>
            <a:chExt cx="482953" cy="532715"/>
          </a:xfrm>
        </p:grpSpPr>
        <p:sp>
          <p:nvSpPr>
            <p:cNvPr id="38" name="Flowchart: Connector 37">
              <a:extLst>
                <a:ext uri="{FF2B5EF4-FFF2-40B4-BE49-F238E27FC236}">
                  <a16:creationId xmlns:a16="http://schemas.microsoft.com/office/drawing/2014/main" id="{C16B7417-E734-7640-38E0-516F09207D23}"/>
                </a:ext>
              </a:extLst>
            </p:cNvPr>
            <p:cNvSpPr/>
            <p:nvPr/>
          </p:nvSpPr>
          <p:spPr>
            <a:xfrm>
              <a:off x="5914887" y="4297586"/>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ication Sign 38">
              <a:extLst>
                <a:ext uri="{FF2B5EF4-FFF2-40B4-BE49-F238E27FC236}">
                  <a16:creationId xmlns:a16="http://schemas.microsoft.com/office/drawing/2014/main" id="{788C5BD7-A9CB-070B-46AC-B390D6300783}"/>
                </a:ext>
              </a:extLst>
            </p:cNvPr>
            <p:cNvSpPr/>
            <p:nvPr/>
          </p:nvSpPr>
          <p:spPr>
            <a:xfrm>
              <a:off x="5940640" y="4281261"/>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a:extLst>
              <a:ext uri="{FF2B5EF4-FFF2-40B4-BE49-F238E27FC236}">
                <a16:creationId xmlns:a16="http://schemas.microsoft.com/office/drawing/2014/main" id="{B5AD45FF-0B5D-F0F5-C7B1-126F8B97519C}"/>
              </a:ext>
            </a:extLst>
          </p:cNvPr>
          <p:cNvSpPr/>
          <p:nvPr/>
        </p:nvSpPr>
        <p:spPr>
          <a:xfrm>
            <a:off x="7066805" y="3573402"/>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0" i="0" dirty="0">
                <a:solidFill>
                  <a:schemeClr val="tx1"/>
                </a:solidFill>
                <a:effectLst/>
                <a:latin typeface="open sans" panose="020B0606030504020204" pitchFamily="34" charset="0"/>
              </a:rPr>
              <a:t>μ</a:t>
            </a:r>
            <a:r>
              <a:rPr lang="en-US" dirty="0">
                <a:solidFill>
                  <a:schemeClr val="tx1"/>
                </a:solidFill>
                <a:latin typeface="open sans" panose="020B0606030504020204" pitchFamily="34" charset="0"/>
              </a:rPr>
              <a:t>1</a:t>
            </a:r>
            <a:endParaRPr lang="en-US" dirty="0">
              <a:solidFill>
                <a:schemeClr val="tx1"/>
              </a:solidFill>
            </a:endParaRPr>
          </a:p>
        </p:txBody>
      </p:sp>
      <p:cxnSp>
        <p:nvCxnSpPr>
          <p:cNvPr id="41" name="Straight Arrow Connector 40">
            <a:extLst>
              <a:ext uri="{FF2B5EF4-FFF2-40B4-BE49-F238E27FC236}">
                <a16:creationId xmlns:a16="http://schemas.microsoft.com/office/drawing/2014/main" id="{7E0AC9CD-4D62-6F00-5462-7F43138E2B87}"/>
              </a:ext>
            </a:extLst>
          </p:cNvPr>
          <p:cNvCxnSpPr>
            <a:stCxn id="40" idx="0"/>
          </p:cNvCxnSpPr>
          <p:nvPr/>
        </p:nvCxnSpPr>
        <p:spPr>
          <a:xfrm flipV="1">
            <a:off x="7449165" y="3197844"/>
            <a:ext cx="0" cy="37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AD96DAC-3243-89A1-B9D9-7521467F9A0F}"/>
              </a:ext>
            </a:extLst>
          </p:cNvPr>
          <p:cNvGrpSpPr/>
          <p:nvPr/>
        </p:nvGrpSpPr>
        <p:grpSpPr>
          <a:xfrm>
            <a:off x="7213702" y="4385399"/>
            <a:ext cx="482953" cy="532715"/>
            <a:chOff x="5914887" y="4281261"/>
            <a:chExt cx="482953" cy="532715"/>
          </a:xfrm>
        </p:grpSpPr>
        <p:sp>
          <p:nvSpPr>
            <p:cNvPr id="43" name="Flowchart: Connector 42">
              <a:extLst>
                <a:ext uri="{FF2B5EF4-FFF2-40B4-BE49-F238E27FC236}">
                  <a16:creationId xmlns:a16="http://schemas.microsoft.com/office/drawing/2014/main" id="{8DD8EF33-2EE7-6BE8-D986-3269ACB03CB4}"/>
                </a:ext>
              </a:extLst>
            </p:cNvPr>
            <p:cNvSpPr/>
            <p:nvPr/>
          </p:nvSpPr>
          <p:spPr>
            <a:xfrm>
              <a:off x="5914887" y="4297586"/>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ication Sign 43">
              <a:extLst>
                <a:ext uri="{FF2B5EF4-FFF2-40B4-BE49-F238E27FC236}">
                  <a16:creationId xmlns:a16="http://schemas.microsoft.com/office/drawing/2014/main" id="{583973BC-6059-3D4D-5ED7-282C83786E9C}"/>
                </a:ext>
              </a:extLst>
            </p:cNvPr>
            <p:cNvSpPr/>
            <p:nvPr/>
          </p:nvSpPr>
          <p:spPr>
            <a:xfrm>
              <a:off x="5940640" y="4281261"/>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Straight Arrow Connector 44">
            <a:extLst>
              <a:ext uri="{FF2B5EF4-FFF2-40B4-BE49-F238E27FC236}">
                <a16:creationId xmlns:a16="http://schemas.microsoft.com/office/drawing/2014/main" id="{94F519FF-EBE9-94EC-4C92-1626853226B1}"/>
              </a:ext>
            </a:extLst>
          </p:cNvPr>
          <p:cNvCxnSpPr>
            <a:stCxn id="40" idx="4"/>
          </p:cNvCxnSpPr>
          <p:nvPr/>
        </p:nvCxnSpPr>
        <p:spPr>
          <a:xfrm>
            <a:off x="7449165" y="3989780"/>
            <a:ext cx="0" cy="40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CA4FCAFD-16B3-5525-BD98-7C6DF4A7D116}"/>
              </a:ext>
            </a:extLst>
          </p:cNvPr>
          <p:cNvGrpSpPr/>
          <p:nvPr/>
        </p:nvGrpSpPr>
        <p:grpSpPr>
          <a:xfrm>
            <a:off x="8579781" y="2724932"/>
            <a:ext cx="457200" cy="457200"/>
            <a:chOff x="8912651" y="2841168"/>
            <a:chExt cx="457200" cy="457200"/>
          </a:xfrm>
        </p:grpSpPr>
        <p:sp>
          <p:nvSpPr>
            <p:cNvPr id="46" name="Flowchart: Connector 45">
              <a:extLst>
                <a:ext uri="{FF2B5EF4-FFF2-40B4-BE49-F238E27FC236}">
                  <a16:creationId xmlns:a16="http://schemas.microsoft.com/office/drawing/2014/main" id="{499EFE64-98BF-6AA6-92DD-C2FF8676FE44}"/>
                </a:ext>
              </a:extLst>
            </p:cNvPr>
            <p:cNvSpPr/>
            <p:nvPr/>
          </p:nvSpPr>
          <p:spPr>
            <a:xfrm>
              <a:off x="8912651" y="284116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lus Sign 46">
              <a:extLst>
                <a:ext uri="{FF2B5EF4-FFF2-40B4-BE49-F238E27FC236}">
                  <a16:creationId xmlns:a16="http://schemas.microsoft.com/office/drawing/2014/main" id="{604BC0DC-A93C-9F9C-8104-206BE0DDD7D6}"/>
                </a:ext>
              </a:extLst>
            </p:cNvPr>
            <p:cNvSpPr/>
            <p:nvPr/>
          </p:nvSpPr>
          <p:spPr>
            <a:xfrm>
              <a:off x="8951032" y="2881990"/>
              <a:ext cx="192903" cy="251380"/>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Minus Sign 47">
              <a:extLst>
                <a:ext uri="{FF2B5EF4-FFF2-40B4-BE49-F238E27FC236}">
                  <a16:creationId xmlns:a16="http://schemas.microsoft.com/office/drawing/2014/main" id="{07ED7CC3-FCF4-38B0-9C7D-0EC9363E739E}"/>
                </a:ext>
              </a:extLst>
            </p:cNvPr>
            <p:cNvSpPr/>
            <p:nvPr/>
          </p:nvSpPr>
          <p:spPr>
            <a:xfrm>
              <a:off x="9088128" y="3027413"/>
              <a:ext cx="225916" cy="235636"/>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B97FE90-0424-9D3F-F25E-4B3E4F0D6422}"/>
              </a:ext>
            </a:extLst>
          </p:cNvPr>
          <p:cNvGrpSpPr/>
          <p:nvPr/>
        </p:nvGrpSpPr>
        <p:grpSpPr>
          <a:xfrm>
            <a:off x="712506" y="4435405"/>
            <a:ext cx="934666" cy="416378"/>
            <a:chOff x="704038" y="2677886"/>
            <a:chExt cx="934666" cy="416378"/>
          </a:xfrm>
        </p:grpSpPr>
        <p:sp>
          <p:nvSpPr>
            <p:cNvPr id="55" name="Oval 54">
              <a:extLst>
                <a:ext uri="{FF2B5EF4-FFF2-40B4-BE49-F238E27FC236}">
                  <a16:creationId xmlns:a16="http://schemas.microsoft.com/office/drawing/2014/main" id="{316F72D5-CD20-F7D9-64A4-BCC5D9E43581}"/>
                </a:ext>
              </a:extLst>
            </p:cNvPr>
            <p:cNvSpPr/>
            <p:nvPr/>
          </p:nvSpPr>
          <p:spPr>
            <a:xfrm>
              <a:off x="704038" y="2677886"/>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25607667-C30E-1C7D-13AC-A54E4C399574}"/>
                </a:ext>
              </a:extLst>
            </p:cNvPr>
            <p:cNvSpPr txBox="1"/>
            <p:nvPr/>
          </p:nvSpPr>
          <p:spPr>
            <a:xfrm>
              <a:off x="873984" y="2724932"/>
              <a:ext cx="764720" cy="369332"/>
            </a:xfrm>
            <a:prstGeom prst="rect">
              <a:avLst/>
            </a:prstGeom>
            <a:noFill/>
          </p:spPr>
          <p:txBody>
            <a:bodyPr wrap="square">
              <a:spAutoFit/>
            </a:bodyPr>
            <a:lstStyle/>
            <a:p>
              <a:r>
                <a:rPr lang="en-US" dirty="0">
                  <a:latin typeface="open sans" panose="020B0606030504020204" pitchFamily="34" charset="0"/>
                </a:rPr>
                <a:t>x</a:t>
              </a:r>
              <a:r>
                <a:rPr lang="en-US" b="0" i="0" dirty="0">
                  <a:effectLst/>
                  <a:latin typeface="open sans" panose="020B0606030504020204" pitchFamily="34" charset="0"/>
                </a:rPr>
                <a:t>k+1</a:t>
              </a:r>
              <a:endParaRPr lang="en-US" dirty="0"/>
            </a:p>
          </p:txBody>
        </p:sp>
      </p:grpSp>
      <p:cxnSp>
        <p:nvCxnSpPr>
          <p:cNvPr id="58" name="Straight Arrow Connector 57">
            <a:extLst>
              <a:ext uri="{FF2B5EF4-FFF2-40B4-BE49-F238E27FC236}">
                <a16:creationId xmlns:a16="http://schemas.microsoft.com/office/drawing/2014/main" id="{B8ABB938-3FE2-4454-4565-B883886964E4}"/>
              </a:ext>
            </a:extLst>
          </p:cNvPr>
          <p:cNvCxnSpPr>
            <a:endCxn id="43" idx="2"/>
          </p:cNvCxnSpPr>
          <p:nvPr/>
        </p:nvCxnSpPr>
        <p:spPr>
          <a:xfrm>
            <a:off x="1468758" y="4643594"/>
            <a:ext cx="5744944" cy="16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73C5792-397A-41B5-9488-9C0E4D156713}"/>
              </a:ext>
            </a:extLst>
          </p:cNvPr>
          <p:cNvCxnSpPr>
            <a:stCxn id="30" idx="3"/>
          </p:cNvCxnSpPr>
          <p:nvPr/>
        </p:nvCxnSpPr>
        <p:spPr>
          <a:xfrm flipV="1">
            <a:off x="6356329" y="2894750"/>
            <a:ext cx="857373" cy="11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956A46C-A1FA-57FA-009E-B485C6D0339D}"/>
              </a:ext>
            </a:extLst>
          </p:cNvPr>
          <p:cNvCxnSpPr>
            <a:stCxn id="38" idx="6"/>
          </p:cNvCxnSpPr>
          <p:nvPr/>
        </p:nvCxnSpPr>
        <p:spPr>
          <a:xfrm>
            <a:off x="7670902" y="2952406"/>
            <a:ext cx="9088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3D023A2-1797-089F-1C27-917CCD99BF10}"/>
              </a:ext>
            </a:extLst>
          </p:cNvPr>
          <p:cNvCxnSpPr>
            <a:stCxn id="43" idx="6"/>
            <a:endCxn id="46" idx="4"/>
          </p:cNvCxnSpPr>
          <p:nvPr/>
        </p:nvCxnSpPr>
        <p:spPr>
          <a:xfrm flipV="1">
            <a:off x="7670902" y="3182132"/>
            <a:ext cx="1137479" cy="14777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Flowchart: Connector 68">
            <a:extLst>
              <a:ext uri="{FF2B5EF4-FFF2-40B4-BE49-F238E27FC236}">
                <a16:creationId xmlns:a16="http://schemas.microsoft.com/office/drawing/2014/main" id="{E7D41AF1-075D-4E9E-5088-55F17553B65E}"/>
              </a:ext>
            </a:extLst>
          </p:cNvPr>
          <p:cNvSpPr/>
          <p:nvPr/>
        </p:nvSpPr>
        <p:spPr>
          <a:xfrm>
            <a:off x="9306296" y="269906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lus Sign 69">
            <a:extLst>
              <a:ext uri="{FF2B5EF4-FFF2-40B4-BE49-F238E27FC236}">
                <a16:creationId xmlns:a16="http://schemas.microsoft.com/office/drawing/2014/main" id="{D579E7D6-29C5-EB05-4851-3DA1C72C00BA}"/>
              </a:ext>
            </a:extLst>
          </p:cNvPr>
          <p:cNvSpPr/>
          <p:nvPr/>
        </p:nvSpPr>
        <p:spPr>
          <a:xfrm>
            <a:off x="9344677" y="2739884"/>
            <a:ext cx="380437" cy="375557"/>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FE63FD0-0E59-F943-AF23-290B52DC87C7}"/>
              </a:ext>
            </a:extLst>
          </p:cNvPr>
          <p:cNvSpPr/>
          <p:nvPr/>
        </p:nvSpPr>
        <p:spPr>
          <a:xfrm>
            <a:off x="10156247" y="3257568"/>
            <a:ext cx="676406" cy="13255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Z^-1</a:t>
            </a:r>
          </a:p>
        </p:txBody>
      </p:sp>
      <p:cxnSp>
        <p:nvCxnSpPr>
          <p:cNvPr id="72" name="Connector: Elbow 71">
            <a:extLst>
              <a:ext uri="{FF2B5EF4-FFF2-40B4-BE49-F238E27FC236}">
                <a16:creationId xmlns:a16="http://schemas.microsoft.com/office/drawing/2014/main" id="{B503DBD7-90DB-EAA7-45A0-DEFCB38F65EB}"/>
              </a:ext>
            </a:extLst>
          </p:cNvPr>
          <p:cNvCxnSpPr>
            <a:stCxn id="69" idx="6"/>
            <a:endCxn id="71" idx="0"/>
          </p:cNvCxnSpPr>
          <p:nvPr/>
        </p:nvCxnSpPr>
        <p:spPr>
          <a:xfrm>
            <a:off x="9763496" y="2927663"/>
            <a:ext cx="730954" cy="3299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3B65548-7C2F-CBB4-31B5-EF98840DA24D}"/>
              </a:ext>
            </a:extLst>
          </p:cNvPr>
          <p:cNvCxnSpPr>
            <a:stCxn id="71" idx="2"/>
            <a:endCxn id="69" idx="4"/>
          </p:cNvCxnSpPr>
          <p:nvPr/>
        </p:nvCxnSpPr>
        <p:spPr>
          <a:xfrm rot="5400000" flipH="1">
            <a:off x="9301239" y="3389920"/>
            <a:ext cx="1426868" cy="959554"/>
          </a:xfrm>
          <a:prstGeom prst="bentConnector3">
            <a:avLst>
              <a:gd name="adj1" fmla="val -160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A988219-0B46-1932-3C70-A850A723910B}"/>
              </a:ext>
            </a:extLst>
          </p:cNvPr>
          <p:cNvCxnSpPr>
            <a:stCxn id="46" idx="6"/>
          </p:cNvCxnSpPr>
          <p:nvPr/>
        </p:nvCxnSpPr>
        <p:spPr>
          <a:xfrm flipV="1">
            <a:off x="9036981" y="2952406"/>
            <a:ext cx="269315" cy="1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BC00499-30F2-C2D3-590D-AC840DED4F8B}"/>
              </a:ext>
            </a:extLst>
          </p:cNvPr>
          <p:cNvCxnSpPr/>
          <p:nvPr/>
        </p:nvCxnSpPr>
        <p:spPr>
          <a:xfrm>
            <a:off x="10494450" y="2927662"/>
            <a:ext cx="338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763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l-GR" b="0" i="0" dirty="0">
                <a:solidFill>
                  <a:schemeClr val="bg1"/>
                </a:solidFill>
                <a:effectLst/>
                <a:latin typeface="open sans" panose="020B0606030504020204" pitchFamily="34" charset="0"/>
              </a:rPr>
              <a:t>η</a:t>
            </a:r>
            <a:r>
              <a:rPr lang="en-US" dirty="0">
                <a:solidFill>
                  <a:schemeClr val="bg1"/>
                </a:solidFill>
              </a:rPr>
              <a:t> update</a:t>
            </a:r>
          </a:p>
        </p:txBody>
      </p:sp>
      <p:grpSp>
        <p:nvGrpSpPr>
          <p:cNvPr id="3" name="Group 2">
            <a:extLst>
              <a:ext uri="{FF2B5EF4-FFF2-40B4-BE49-F238E27FC236}">
                <a16:creationId xmlns:a16="http://schemas.microsoft.com/office/drawing/2014/main" id="{2D259874-0E05-24BD-7150-3471A4D5E26D}"/>
              </a:ext>
            </a:extLst>
          </p:cNvPr>
          <p:cNvGrpSpPr/>
          <p:nvPr/>
        </p:nvGrpSpPr>
        <p:grpSpPr>
          <a:xfrm>
            <a:off x="2787023" y="2667680"/>
            <a:ext cx="1306286" cy="751114"/>
            <a:chOff x="2726872" y="3905704"/>
            <a:chExt cx="1306286" cy="751114"/>
          </a:xfrm>
        </p:grpSpPr>
        <p:sp>
          <p:nvSpPr>
            <p:cNvPr id="6" name="Rectangle 5">
              <a:extLst>
                <a:ext uri="{FF2B5EF4-FFF2-40B4-BE49-F238E27FC236}">
                  <a16:creationId xmlns:a16="http://schemas.microsoft.com/office/drawing/2014/main" id="{732780FA-C505-AD88-741E-622EDEEE5638}"/>
                </a:ext>
              </a:extLst>
            </p:cNvPr>
            <p:cNvSpPr/>
            <p:nvPr/>
          </p:nvSpPr>
          <p:spPr>
            <a:xfrm>
              <a:off x="2726872" y="3905704"/>
              <a:ext cx="1306286" cy="7511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sp>
          <p:nvSpPr>
            <p:cNvPr id="8" name="TextBox 7">
              <a:extLst>
                <a:ext uri="{FF2B5EF4-FFF2-40B4-BE49-F238E27FC236}">
                  <a16:creationId xmlns:a16="http://schemas.microsoft.com/office/drawing/2014/main" id="{0531B5B6-3A9A-E560-1F2D-7F9428BE4D65}"/>
                </a:ext>
              </a:extLst>
            </p:cNvPr>
            <p:cNvSpPr txBox="1"/>
            <p:nvPr/>
          </p:nvSpPr>
          <p:spPr>
            <a:xfrm>
              <a:off x="3211286" y="4096595"/>
              <a:ext cx="468086" cy="369332"/>
            </a:xfrm>
            <a:prstGeom prst="rect">
              <a:avLst/>
            </a:prstGeom>
            <a:noFill/>
          </p:spPr>
          <p:txBody>
            <a:bodyPr wrap="square">
              <a:spAutoFit/>
            </a:bodyPr>
            <a:lstStyle/>
            <a:p>
              <a:r>
                <a:rPr lang="el-GR" b="0" i="0" dirty="0">
                  <a:solidFill>
                    <a:srgbClr val="4A4A4A"/>
                  </a:solidFill>
                  <a:effectLst/>
                  <a:latin typeface="open sans" panose="020B0606030504020204" pitchFamily="34" charset="0"/>
                </a:rPr>
                <a:t>ψ</a:t>
              </a:r>
              <a:endParaRPr lang="en-US" dirty="0"/>
            </a:p>
          </p:txBody>
        </p:sp>
      </p:grpSp>
      <p:sp>
        <p:nvSpPr>
          <p:cNvPr id="13" name="Oval 12">
            <a:extLst>
              <a:ext uri="{FF2B5EF4-FFF2-40B4-BE49-F238E27FC236}">
                <a16:creationId xmlns:a16="http://schemas.microsoft.com/office/drawing/2014/main" id="{D1B704DB-074B-B723-F5C1-E9D1C8B8B91D}"/>
              </a:ext>
            </a:extLst>
          </p:cNvPr>
          <p:cNvSpPr/>
          <p:nvPr/>
        </p:nvSpPr>
        <p:spPr>
          <a:xfrm>
            <a:off x="1091291" y="2858571"/>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vk+1</a:t>
            </a:r>
          </a:p>
        </p:txBody>
      </p:sp>
      <p:cxnSp>
        <p:nvCxnSpPr>
          <p:cNvPr id="17" name="Straight Arrow Connector 16">
            <a:extLst>
              <a:ext uri="{FF2B5EF4-FFF2-40B4-BE49-F238E27FC236}">
                <a16:creationId xmlns:a16="http://schemas.microsoft.com/office/drawing/2014/main" id="{B699124D-64B4-9F67-5067-4D57FD5DAE5A}"/>
              </a:ext>
            </a:extLst>
          </p:cNvPr>
          <p:cNvCxnSpPr>
            <a:stCxn id="13" idx="6"/>
          </p:cNvCxnSpPr>
          <p:nvPr/>
        </p:nvCxnSpPr>
        <p:spPr>
          <a:xfrm>
            <a:off x="2228849" y="3085987"/>
            <a:ext cx="539403" cy="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73965BD5-1F49-EEE8-9931-D6E14EFF3AFB}"/>
              </a:ext>
            </a:extLst>
          </p:cNvPr>
          <p:cNvGrpSpPr/>
          <p:nvPr/>
        </p:nvGrpSpPr>
        <p:grpSpPr>
          <a:xfrm>
            <a:off x="5545666" y="2780688"/>
            <a:ext cx="482953" cy="532715"/>
            <a:chOff x="5914887" y="4281261"/>
            <a:chExt cx="482953" cy="532715"/>
          </a:xfrm>
        </p:grpSpPr>
        <p:sp>
          <p:nvSpPr>
            <p:cNvPr id="20" name="Flowchart: Connector 19">
              <a:extLst>
                <a:ext uri="{FF2B5EF4-FFF2-40B4-BE49-F238E27FC236}">
                  <a16:creationId xmlns:a16="http://schemas.microsoft.com/office/drawing/2014/main" id="{4CE6624F-FF13-5981-ED84-A27073B3EF34}"/>
                </a:ext>
              </a:extLst>
            </p:cNvPr>
            <p:cNvSpPr/>
            <p:nvPr/>
          </p:nvSpPr>
          <p:spPr>
            <a:xfrm>
              <a:off x="5914887" y="4297586"/>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0EE359C9-D2C7-0289-59AF-4D3339CE51E0}"/>
                </a:ext>
              </a:extLst>
            </p:cNvPr>
            <p:cNvSpPr/>
            <p:nvPr/>
          </p:nvSpPr>
          <p:spPr>
            <a:xfrm>
              <a:off x="5940640" y="4281261"/>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Oval 22">
            <a:extLst>
              <a:ext uri="{FF2B5EF4-FFF2-40B4-BE49-F238E27FC236}">
                <a16:creationId xmlns:a16="http://schemas.microsoft.com/office/drawing/2014/main" id="{50A28B11-0F01-9A26-7B70-8EB066FB8F87}"/>
              </a:ext>
            </a:extLst>
          </p:cNvPr>
          <p:cNvSpPr/>
          <p:nvPr/>
        </p:nvSpPr>
        <p:spPr>
          <a:xfrm>
            <a:off x="5398769" y="3676204"/>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0" i="0" dirty="0">
                <a:solidFill>
                  <a:schemeClr val="tx1"/>
                </a:solidFill>
                <a:effectLst/>
                <a:latin typeface="open sans" panose="020B0606030504020204" pitchFamily="34" charset="0"/>
              </a:rPr>
              <a:t>μ</a:t>
            </a:r>
            <a:r>
              <a:rPr lang="en-US" b="0" i="0" dirty="0">
                <a:solidFill>
                  <a:schemeClr val="tx1"/>
                </a:solidFill>
                <a:effectLst/>
                <a:latin typeface="open sans" panose="020B0606030504020204" pitchFamily="34" charset="0"/>
              </a:rPr>
              <a:t>2</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D8845B86-4393-6CFB-1BE4-53A5ECBBCAEF}"/>
              </a:ext>
            </a:extLst>
          </p:cNvPr>
          <p:cNvCxnSpPr>
            <a:stCxn id="23" idx="0"/>
          </p:cNvCxnSpPr>
          <p:nvPr/>
        </p:nvCxnSpPr>
        <p:spPr>
          <a:xfrm flipV="1">
            <a:off x="5781129" y="3300646"/>
            <a:ext cx="0" cy="37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4DDEB156-DDBB-78C7-1D0E-A0F71C7987F3}"/>
              </a:ext>
            </a:extLst>
          </p:cNvPr>
          <p:cNvGrpSpPr/>
          <p:nvPr/>
        </p:nvGrpSpPr>
        <p:grpSpPr>
          <a:xfrm>
            <a:off x="5545666" y="4488201"/>
            <a:ext cx="482953" cy="532715"/>
            <a:chOff x="5914887" y="4281261"/>
            <a:chExt cx="482953" cy="532715"/>
          </a:xfrm>
        </p:grpSpPr>
        <p:sp>
          <p:nvSpPr>
            <p:cNvPr id="30" name="Flowchart: Connector 29">
              <a:extLst>
                <a:ext uri="{FF2B5EF4-FFF2-40B4-BE49-F238E27FC236}">
                  <a16:creationId xmlns:a16="http://schemas.microsoft.com/office/drawing/2014/main" id="{F6838D50-58D8-F238-8FEB-1CAA84A2489A}"/>
                </a:ext>
              </a:extLst>
            </p:cNvPr>
            <p:cNvSpPr/>
            <p:nvPr/>
          </p:nvSpPr>
          <p:spPr>
            <a:xfrm>
              <a:off x="5914887" y="4297586"/>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A48D35CF-8DE7-2204-F51A-C99B3C0EB18B}"/>
                </a:ext>
              </a:extLst>
            </p:cNvPr>
            <p:cNvSpPr/>
            <p:nvPr/>
          </p:nvSpPr>
          <p:spPr>
            <a:xfrm>
              <a:off x="5940640" y="4281261"/>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a:extLst>
              <a:ext uri="{FF2B5EF4-FFF2-40B4-BE49-F238E27FC236}">
                <a16:creationId xmlns:a16="http://schemas.microsoft.com/office/drawing/2014/main" id="{06913597-412B-B571-730D-301147AF77CE}"/>
              </a:ext>
            </a:extLst>
          </p:cNvPr>
          <p:cNvCxnSpPr>
            <a:stCxn id="23" idx="4"/>
          </p:cNvCxnSpPr>
          <p:nvPr/>
        </p:nvCxnSpPr>
        <p:spPr>
          <a:xfrm>
            <a:off x="5781129" y="4092582"/>
            <a:ext cx="0" cy="40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34F2482-4242-22B8-7942-536258BE8650}"/>
              </a:ext>
            </a:extLst>
          </p:cNvPr>
          <p:cNvCxnSpPr>
            <a:stCxn id="6" idx="3"/>
            <a:endCxn id="20" idx="2"/>
          </p:cNvCxnSpPr>
          <p:nvPr/>
        </p:nvCxnSpPr>
        <p:spPr>
          <a:xfrm>
            <a:off x="4093309" y="3043237"/>
            <a:ext cx="1452357" cy="1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C70C4F7-E5EE-FB2C-C3EC-620344701AEE}"/>
              </a:ext>
            </a:extLst>
          </p:cNvPr>
          <p:cNvSpPr/>
          <p:nvPr/>
        </p:nvSpPr>
        <p:spPr>
          <a:xfrm>
            <a:off x="8939921" y="2766008"/>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0" i="0" dirty="0">
                <a:solidFill>
                  <a:srgbClr val="4A4A4A"/>
                </a:solidFill>
                <a:effectLst/>
                <a:latin typeface="open sans" panose="020B0606030504020204" pitchFamily="34" charset="0"/>
              </a:rPr>
              <a:t>η</a:t>
            </a:r>
            <a:r>
              <a:rPr lang="en-US" dirty="0">
                <a:solidFill>
                  <a:srgbClr val="4A4A4A"/>
                </a:solidFill>
                <a:latin typeface="open sans" panose="020B0606030504020204" pitchFamily="34" charset="0"/>
              </a:rPr>
              <a:t>k+1</a:t>
            </a:r>
            <a:endParaRPr lang="en-US" dirty="0">
              <a:solidFill>
                <a:schemeClr val="tx1"/>
              </a:solidFill>
            </a:endParaRPr>
          </a:p>
        </p:txBody>
      </p:sp>
      <p:grpSp>
        <p:nvGrpSpPr>
          <p:cNvPr id="41" name="Group 40">
            <a:extLst>
              <a:ext uri="{FF2B5EF4-FFF2-40B4-BE49-F238E27FC236}">
                <a16:creationId xmlns:a16="http://schemas.microsoft.com/office/drawing/2014/main" id="{F184AF78-E55E-64F3-EA27-24DF6E55FA49}"/>
              </a:ext>
            </a:extLst>
          </p:cNvPr>
          <p:cNvGrpSpPr/>
          <p:nvPr/>
        </p:nvGrpSpPr>
        <p:grpSpPr>
          <a:xfrm>
            <a:off x="6687049" y="2804563"/>
            <a:ext cx="457200" cy="457200"/>
            <a:chOff x="8912651" y="2841168"/>
            <a:chExt cx="457200" cy="457200"/>
          </a:xfrm>
        </p:grpSpPr>
        <p:sp>
          <p:nvSpPr>
            <p:cNvPr id="42" name="Flowchart: Connector 41">
              <a:extLst>
                <a:ext uri="{FF2B5EF4-FFF2-40B4-BE49-F238E27FC236}">
                  <a16:creationId xmlns:a16="http://schemas.microsoft.com/office/drawing/2014/main" id="{302EB21F-9103-FBBD-5EDC-11E0684B1E31}"/>
                </a:ext>
              </a:extLst>
            </p:cNvPr>
            <p:cNvSpPr/>
            <p:nvPr/>
          </p:nvSpPr>
          <p:spPr>
            <a:xfrm>
              <a:off x="8912651" y="284116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lus Sign 42">
              <a:extLst>
                <a:ext uri="{FF2B5EF4-FFF2-40B4-BE49-F238E27FC236}">
                  <a16:creationId xmlns:a16="http://schemas.microsoft.com/office/drawing/2014/main" id="{AAC12C8B-A69A-317C-B57C-C41BA368B273}"/>
                </a:ext>
              </a:extLst>
            </p:cNvPr>
            <p:cNvSpPr/>
            <p:nvPr/>
          </p:nvSpPr>
          <p:spPr>
            <a:xfrm>
              <a:off x="8951032" y="2881990"/>
              <a:ext cx="192903" cy="251380"/>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inus Sign 43">
              <a:extLst>
                <a:ext uri="{FF2B5EF4-FFF2-40B4-BE49-F238E27FC236}">
                  <a16:creationId xmlns:a16="http://schemas.microsoft.com/office/drawing/2014/main" id="{4E7CAB37-3E70-6DC6-1D58-B57254D55DC7}"/>
                </a:ext>
              </a:extLst>
            </p:cNvPr>
            <p:cNvSpPr/>
            <p:nvPr/>
          </p:nvSpPr>
          <p:spPr>
            <a:xfrm>
              <a:off x="9088128" y="3027413"/>
              <a:ext cx="225916" cy="235636"/>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lowchart: Connector 44">
            <a:extLst>
              <a:ext uri="{FF2B5EF4-FFF2-40B4-BE49-F238E27FC236}">
                <a16:creationId xmlns:a16="http://schemas.microsoft.com/office/drawing/2014/main" id="{178F1D80-CE9F-43CD-729D-2705A14BA18A}"/>
              </a:ext>
            </a:extLst>
          </p:cNvPr>
          <p:cNvSpPr/>
          <p:nvPr/>
        </p:nvSpPr>
        <p:spPr>
          <a:xfrm>
            <a:off x="7413564" y="277869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lus Sign 45">
            <a:extLst>
              <a:ext uri="{FF2B5EF4-FFF2-40B4-BE49-F238E27FC236}">
                <a16:creationId xmlns:a16="http://schemas.microsoft.com/office/drawing/2014/main" id="{0868AD70-672F-4254-6415-DE9EFF0C4C0E}"/>
              </a:ext>
            </a:extLst>
          </p:cNvPr>
          <p:cNvSpPr/>
          <p:nvPr/>
        </p:nvSpPr>
        <p:spPr>
          <a:xfrm>
            <a:off x="7451945" y="2819515"/>
            <a:ext cx="380437" cy="375557"/>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5AA1E35-4FE0-F3D2-0CB3-BB249BD80EC9}"/>
              </a:ext>
            </a:extLst>
          </p:cNvPr>
          <p:cNvSpPr/>
          <p:nvPr/>
        </p:nvSpPr>
        <p:spPr>
          <a:xfrm>
            <a:off x="8263515" y="3337199"/>
            <a:ext cx="676406" cy="13255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Z^-1</a:t>
            </a:r>
          </a:p>
        </p:txBody>
      </p:sp>
      <p:cxnSp>
        <p:nvCxnSpPr>
          <p:cNvPr id="48" name="Connector: Elbow 47">
            <a:extLst>
              <a:ext uri="{FF2B5EF4-FFF2-40B4-BE49-F238E27FC236}">
                <a16:creationId xmlns:a16="http://schemas.microsoft.com/office/drawing/2014/main" id="{498E66EE-13CC-1054-9B8E-243D37A8D051}"/>
              </a:ext>
            </a:extLst>
          </p:cNvPr>
          <p:cNvCxnSpPr>
            <a:stCxn id="45" idx="6"/>
            <a:endCxn id="47" idx="0"/>
          </p:cNvCxnSpPr>
          <p:nvPr/>
        </p:nvCxnSpPr>
        <p:spPr>
          <a:xfrm>
            <a:off x="7870764" y="3007294"/>
            <a:ext cx="730954" cy="3299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E0466CC5-4853-DEF7-F1FD-4CF409E22493}"/>
              </a:ext>
            </a:extLst>
          </p:cNvPr>
          <p:cNvCxnSpPr>
            <a:stCxn id="47" idx="2"/>
            <a:endCxn id="45" idx="4"/>
          </p:cNvCxnSpPr>
          <p:nvPr/>
        </p:nvCxnSpPr>
        <p:spPr>
          <a:xfrm rot="5400000" flipH="1">
            <a:off x="7408507" y="3469551"/>
            <a:ext cx="1426868" cy="959554"/>
          </a:xfrm>
          <a:prstGeom prst="bentConnector3">
            <a:avLst>
              <a:gd name="adj1" fmla="val -160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0A051F-818D-B56D-9194-2F87D4417BDD}"/>
              </a:ext>
            </a:extLst>
          </p:cNvPr>
          <p:cNvCxnSpPr>
            <a:stCxn id="42" idx="6"/>
          </p:cNvCxnSpPr>
          <p:nvPr/>
        </p:nvCxnSpPr>
        <p:spPr>
          <a:xfrm flipV="1">
            <a:off x="7144249" y="3032037"/>
            <a:ext cx="269315" cy="1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27A4D69-27A5-0723-138F-561EE60E4BFA}"/>
              </a:ext>
            </a:extLst>
          </p:cNvPr>
          <p:cNvCxnSpPr/>
          <p:nvPr/>
        </p:nvCxnSpPr>
        <p:spPr>
          <a:xfrm>
            <a:off x="8601718" y="3007293"/>
            <a:ext cx="338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83129D-5D09-E406-29B5-E4A3F97A5485}"/>
              </a:ext>
            </a:extLst>
          </p:cNvPr>
          <p:cNvCxnSpPr>
            <a:stCxn id="20" idx="6"/>
            <a:endCxn id="42" idx="2"/>
          </p:cNvCxnSpPr>
          <p:nvPr/>
        </p:nvCxnSpPr>
        <p:spPr>
          <a:xfrm flipV="1">
            <a:off x="6002866" y="3033163"/>
            <a:ext cx="684183" cy="2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5351E681-27C4-DAB0-D301-74A4DA6427AE}"/>
              </a:ext>
            </a:extLst>
          </p:cNvPr>
          <p:cNvSpPr/>
          <p:nvPr/>
        </p:nvSpPr>
        <p:spPr>
          <a:xfrm>
            <a:off x="1091291" y="4435346"/>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uk+1</a:t>
            </a:r>
          </a:p>
        </p:txBody>
      </p:sp>
      <p:cxnSp>
        <p:nvCxnSpPr>
          <p:cNvPr id="57" name="Straight Arrow Connector 56">
            <a:extLst>
              <a:ext uri="{FF2B5EF4-FFF2-40B4-BE49-F238E27FC236}">
                <a16:creationId xmlns:a16="http://schemas.microsoft.com/office/drawing/2014/main" id="{71D68C2C-43EB-A616-6DBB-73DA5B5686E1}"/>
              </a:ext>
            </a:extLst>
          </p:cNvPr>
          <p:cNvCxnSpPr>
            <a:stCxn id="55" idx="6"/>
          </p:cNvCxnSpPr>
          <p:nvPr/>
        </p:nvCxnSpPr>
        <p:spPr>
          <a:xfrm>
            <a:off x="2228849" y="4662762"/>
            <a:ext cx="3316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9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solidFill>
                  <a:schemeClr val="bg1"/>
                </a:solidFill>
                <a:latin typeface="open sans" panose="020B0606030504020204" pitchFamily="34" charset="0"/>
              </a:rPr>
              <a:t>ADMM Algorithm</a:t>
            </a:r>
            <a:endParaRPr lang="en-US" dirty="0">
              <a:solidFill>
                <a:schemeClr val="bg1"/>
              </a:solidFill>
            </a:endParaRPr>
          </a:p>
        </p:txBody>
      </p:sp>
      <p:grpSp>
        <p:nvGrpSpPr>
          <p:cNvPr id="23" name="Group 22">
            <a:extLst>
              <a:ext uri="{FF2B5EF4-FFF2-40B4-BE49-F238E27FC236}">
                <a16:creationId xmlns:a16="http://schemas.microsoft.com/office/drawing/2014/main" id="{34E267DE-0BE3-9858-5A11-52B91D9BF26E}"/>
              </a:ext>
            </a:extLst>
          </p:cNvPr>
          <p:cNvGrpSpPr/>
          <p:nvPr/>
        </p:nvGrpSpPr>
        <p:grpSpPr>
          <a:xfrm>
            <a:off x="437541" y="2106625"/>
            <a:ext cx="764720" cy="416378"/>
            <a:chOff x="437541" y="2106625"/>
            <a:chExt cx="764720" cy="416378"/>
          </a:xfrm>
        </p:grpSpPr>
        <p:sp>
          <p:nvSpPr>
            <p:cNvPr id="29" name="Oval 28">
              <a:extLst>
                <a:ext uri="{FF2B5EF4-FFF2-40B4-BE49-F238E27FC236}">
                  <a16:creationId xmlns:a16="http://schemas.microsoft.com/office/drawing/2014/main" id="{90DC4054-AA81-C60E-93D7-E0E5DD380AD5}"/>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E9AA711-A464-7250-AB49-356E6DC078A6}"/>
                </a:ext>
              </a:extLst>
            </p:cNvPr>
            <p:cNvSpPr txBox="1"/>
            <p:nvPr/>
          </p:nvSpPr>
          <p:spPr>
            <a:xfrm>
              <a:off x="607487" y="2153671"/>
              <a:ext cx="461425" cy="369332"/>
            </a:xfrm>
            <a:prstGeom prst="rect">
              <a:avLst/>
            </a:prstGeom>
            <a:noFill/>
          </p:spPr>
          <p:txBody>
            <a:bodyPr wrap="square">
              <a:spAutoFit/>
            </a:bodyPr>
            <a:lstStyle/>
            <a:p>
              <a:r>
                <a:rPr lang="el-GR" b="0" i="0" dirty="0">
                  <a:effectLst/>
                  <a:latin typeface="open sans" panose="020B0606030504020204" pitchFamily="34" charset="0"/>
                </a:rPr>
                <a:t>η</a:t>
              </a:r>
              <a:r>
                <a:rPr lang="en-US" b="0" i="0" dirty="0">
                  <a:effectLst/>
                  <a:latin typeface="open sans" panose="020B0606030504020204" pitchFamily="34" charset="0"/>
                </a:rPr>
                <a:t>k</a:t>
              </a:r>
              <a:endParaRPr lang="en-US" dirty="0"/>
            </a:p>
          </p:txBody>
        </p:sp>
      </p:grpSp>
      <p:sp>
        <p:nvSpPr>
          <p:cNvPr id="8" name="Rectangle 7">
            <a:extLst>
              <a:ext uri="{FF2B5EF4-FFF2-40B4-BE49-F238E27FC236}">
                <a16:creationId xmlns:a16="http://schemas.microsoft.com/office/drawing/2014/main" id="{25304BC0-70F8-5177-1414-60A087374521}"/>
              </a:ext>
            </a:extLst>
          </p:cNvPr>
          <p:cNvSpPr/>
          <p:nvPr/>
        </p:nvSpPr>
        <p:spPr>
          <a:xfrm>
            <a:off x="1779813" y="2147446"/>
            <a:ext cx="1306286" cy="75111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 update</a:t>
            </a:r>
          </a:p>
        </p:txBody>
      </p:sp>
      <p:cxnSp>
        <p:nvCxnSpPr>
          <p:cNvPr id="20" name="Straight Arrow Connector 19">
            <a:extLst>
              <a:ext uri="{FF2B5EF4-FFF2-40B4-BE49-F238E27FC236}">
                <a16:creationId xmlns:a16="http://schemas.microsoft.com/office/drawing/2014/main" id="{92E35443-46BC-4F99-C216-2976589617B0}"/>
              </a:ext>
            </a:extLst>
          </p:cNvPr>
          <p:cNvCxnSpPr>
            <a:stCxn id="29" idx="6"/>
          </p:cNvCxnSpPr>
          <p:nvPr/>
        </p:nvCxnSpPr>
        <p:spPr>
          <a:xfrm flipV="1">
            <a:off x="1202261" y="2304789"/>
            <a:ext cx="577552" cy="1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73DD169F-82CB-D55B-CC60-037EDB86469B}"/>
              </a:ext>
            </a:extLst>
          </p:cNvPr>
          <p:cNvGrpSpPr/>
          <p:nvPr/>
        </p:nvGrpSpPr>
        <p:grpSpPr>
          <a:xfrm>
            <a:off x="489988" y="2588297"/>
            <a:ext cx="764720" cy="416378"/>
            <a:chOff x="437541" y="2106625"/>
            <a:chExt cx="764720" cy="416378"/>
          </a:xfrm>
        </p:grpSpPr>
        <p:sp>
          <p:nvSpPr>
            <p:cNvPr id="27" name="Oval 26">
              <a:extLst>
                <a:ext uri="{FF2B5EF4-FFF2-40B4-BE49-F238E27FC236}">
                  <a16:creationId xmlns:a16="http://schemas.microsoft.com/office/drawing/2014/main" id="{C82F2B15-23D6-9788-6E00-6A37B3E6FE18}"/>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89DE8B5-D8DD-1EBB-E6DB-84ECFE3886E6}"/>
                </a:ext>
              </a:extLst>
            </p:cNvPr>
            <p:cNvSpPr txBox="1"/>
            <p:nvPr/>
          </p:nvSpPr>
          <p:spPr>
            <a:xfrm>
              <a:off x="607487" y="2153671"/>
              <a:ext cx="461425" cy="369332"/>
            </a:xfrm>
            <a:prstGeom prst="rect">
              <a:avLst/>
            </a:prstGeom>
            <a:noFill/>
          </p:spPr>
          <p:txBody>
            <a:bodyPr wrap="square">
              <a:spAutoFit/>
            </a:bodyPr>
            <a:lstStyle/>
            <a:p>
              <a:r>
                <a:rPr lang="en-US" dirty="0" err="1">
                  <a:latin typeface="open sans" panose="020B0606030504020204" pitchFamily="34" charset="0"/>
                </a:rPr>
                <a:t>v</a:t>
              </a:r>
              <a:r>
                <a:rPr lang="en-US" b="0" i="0" dirty="0" err="1">
                  <a:effectLst/>
                  <a:latin typeface="open sans" panose="020B0606030504020204" pitchFamily="34" charset="0"/>
                </a:rPr>
                <a:t>k</a:t>
              </a:r>
              <a:endParaRPr lang="en-US" dirty="0"/>
            </a:p>
          </p:txBody>
        </p:sp>
      </p:grpSp>
      <p:cxnSp>
        <p:nvCxnSpPr>
          <p:cNvPr id="36" name="Straight Arrow Connector 35">
            <a:extLst>
              <a:ext uri="{FF2B5EF4-FFF2-40B4-BE49-F238E27FC236}">
                <a16:creationId xmlns:a16="http://schemas.microsoft.com/office/drawing/2014/main" id="{08EBF4D7-B284-94D8-761F-F7B5BD391CED}"/>
              </a:ext>
            </a:extLst>
          </p:cNvPr>
          <p:cNvCxnSpPr>
            <a:stCxn id="27" idx="6"/>
          </p:cNvCxnSpPr>
          <p:nvPr/>
        </p:nvCxnSpPr>
        <p:spPr>
          <a:xfrm>
            <a:off x="1254708" y="2796486"/>
            <a:ext cx="52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95F339A6-88F8-7573-7BAF-1F96299F2C65}"/>
              </a:ext>
            </a:extLst>
          </p:cNvPr>
          <p:cNvGrpSpPr/>
          <p:nvPr/>
        </p:nvGrpSpPr>
        <p:grpSpPr>
          <a:xfrm>
            <a:off x="437541" y="3981989"/>
            <a:ext cx="764720" cy="416378"/>
            <a:chOff x="437541" y="2106625"/>
            <a:chExt cx="764720" cy="416378"/>
          </a:xfrm>
        </p:grpSpPr>
        <p:sp>
          <p:nvSpPr>
            <p:cNvPr id="39" name="Oval 38">
              <a:extLst>
                <a:ext uri="{FF2B5EF4-FFF2-40B4-BE49-F238E27FC236}">
                  <a16:creationId xmlns:a16="http://schemas.microsoft.com/office/drawing/2014/main" id="{C714F9F4-34DD-7069-AA1B-01D4E0B2FF63}"/>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70D1FF9-1ECC-04E5-ADA7-2E444F2BA009}"/>
                </a:ext>
              </a:extLst>
            </p:cNvPr>
            <p:cNvSpPr txBox="1"/>
            <p:nvPr/>
          </p:nvSpPr>
          <p:spPr>
            <a:xfrm>
              <a:off x="607487" y="2153671"/>
              <a:ext cx="461425" cy="369332"/>
            </a:xfrm>
            <a:prstGeom prst="rect">
              <a:avLst/>
            </a:prstGeom>
            <a:noFill/>
          </p:spPr>
          <p:txBody>
            <a:bodyPr wrap="square">
              <a:spAutoFit/>
            </a:bodyPr>
            <a:lstStyle/>
            <a:p>
              <a:r>
                <a:rPr lang="el-GR" b="0" i="0" dirty="0">
                  <a:effectLst/>
                  <a:latin typeface="open sans" panose="020B0606030504020204" pitchFamily="34" charset="0"/>
                </a:rPr>
                <a:t>ξ</a:t>
              </a:r>
              <a:r>
                <a:rPr lang="en-US" b="0" i="0" dirty="0">
                  <a:effectLst/>
                  <a:latin typeface="open sans" panose="020B0606030504020204" pitchFamily="34" charset="0"/>
                </a:rPr>
                <a:t>k</a:t>
              </a:r>
              <a:endParaRPr lang="en-US" dirty="0"/>
            </a:p>
          </p:txBody>
        </p:sp>
      </p:grpSp>
      <p:sp>
        <p:nvSpPr>
          <p:cNvPr id="41" name="Rectangle 40">
            <a:extLst>
              <a:ext uri="{FF2B5EF4-FFF2-40B4-BE49-F238E27FC236}">
                <a16:creationId xmlns:a16="http://schemas.microsoft.com/office/drawing/2014/main" id="{5870D028-AD14-7C91-8488-45D029B5D0B2}"/>
              </a:ext>
            </a:extLst>
          </p:cNvPr>
          <p:cNvSpPr/>
          <p:nvPr/>
        </p:nvSpPr>
        <p:spPr>
          <a:xfrm>
            <a:off x="1779813" y="4022810"/>
            <a:ext cx="1306286" cy="75111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 update</a:t>
            </a:r>
          </a:p>
        </p:txBody>
      </p:sp>
      <p:cxnSp>
        <p:nvCxnSpPr>
          <p:cNvPr id="42" name="Straight Arrow Connector 41">
            <a:extLst>
              <a:ext uri="{FF2B5EF4-FFF2-40B4-BE49-F238E27FC236}">
                <a16:creationId xmlns:a16="http://schemas.microsoft.com/office/drawing/2014/main" id="{870883D5-9EEE-C827-087A-E5C6BC09DEC3}"/>
              </a:ext>
            </a:extLst>
          </p:cNvPr>
          <p:cNvCxnSpPr>
            <a:stCxn id="39" idx="6"/>
          </p:cNvCxnSpPr>
          <p:nvPr/>
        </p:nvCxnSpPr>
        <p:spPr>
          <a:xfrm flipV="1">
            <a:off x="1202261" y="4180153"/>
            <a:ext cx="577552" cy="1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D352CBDB-40FE-93F5-0FEC-36AC438B373D}"/>
              </a:ext>
            </a:extLst>
          </p:cNvPr>
          <p:cNvGrpSpPr/>
          <p:nvPr/>
        </p:nvGrpSpPr>
        <p:grpSpPr>
          <a:xfrm>
            <a:off x="489988" y="4463661"/>
            <a:ext cx="764720" cy="416378"/>
            <a:chOff x="437541" y="2106625"/>
            <a:chExt cx="764720" cy="416378"/>
          </a:xfrm>
        </p:grpSpPr>
        <p:sp>
          <p:nvSpPr>
            <p:cNvPr id="44" name="Oval 43">
              <a:extLst>
                <a:ext uri="{FF2B5EF4-FFF2-40B4-BE49-F238E27FC236}">
                  <a16:creationId xmlns:a16="http://schemas.microsoft.com/office/drawing/2014/main" id="{EDCFBA57-542F-E144-DF76-4AAEC507E821}"/>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CB53179-99B7-0BB6-E279-A264F47C1659}"/>
                </a:ext>
              </a:extLst>
            </p:cNvPr>
            <p:cNvSpPr txBox="1"/>
            <p:nvPr/>
          </p:nvSpPr>
          <p:spPr>
            <a:xfrm>
              <a:off x="607487" y="2153671"/>
              <a:ext cx="461425" cy="369332"/>
            </a:xfrm>
            <a:prstGeom prst="rect">
              <a:avLst/>
            </a:prstGeom>
            <a:noFill/>
          </p:spPr>
          <p:txBody>
            <a:bodyPr wrap="square">
              <a:spAutoFit/>
            </a:bodyPr>
            <a:lstStyle/>
            <a:p>
              <a:r>
                <a:rPr lang="en-US" dirty="0" err="1">
                  <a:latin typeface="open sans" panose="020B0606030504020204" pitchFamily="34" charset="0"/>
                </a:rPr>
                <a:t>v</a:t>
              </a:r>
              <a:r>
                <a:rPr lang="en-US" b="0" i="0" dirty="0" err="1">
                  <a:effectLst/>
                  <a:latin typeface="open sans" panose="020B0606030504020204" pitchFamily="34" charset="0"/>
                </a:rPr>
                <a:t>k</a:t>
              </a:r>
              <a:endParaRPr lang="en-US" dirty="0"/>
            </a:p>
          </p:txBody>
        </p:sp>
      </p:grpSp>
      <p:cxnSp>
        <p:nvCxnSpPr>
          <p:cNvPr id="46" name="Straight Arrow Connector 45">
            <a:extLst>
              <a:ext uri="{FF2B5EF4-FFF2-40B4-BE49-F238E27FC236}">
                <a16:creationId xmlns:a16="http://schemas.microsoft.com/office/drawing/2014/main" id="{696F0A1D-ED11-30CE-AD93-2AFC2447E66C}"/>
              </a:ext>
            </a:extLst>
          </p:cNvPr>
          <p:cNvCxnSpPr>
            <a:stCxn id="44" idx="6"/>
          </p:cNvCxnSpPr>
          <p:nvPr/>
        </p:nvCxnSpPr>
        <p:spPr>
          <a:xfrm>
            <a:off x="1254708" y="4671850"/>
            <a:ext cx="52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B1B32250-A6F7-A3A7-900C-B5CB65EEE08F}"/>
              </a:ext>
            </a:extLst>
          </p:cNvPr>
          <p:cNvGrpSpPr/>
          <p:nvPr/>
        </p:nvGrpSpPr>
        <p:grpSpPr>
          <a:xfrm>
            <a:off x="333346" y="3475419"/>
            <a:ext cx="1009706" cy="658354"/>
            <a:chOff x="437541" y="2106625"/>
            <a:chExt cx="764720" cy="693378"/>
          </a:xfrm>
        </p:grpSpPr>
        <p:sp>
          <p:nvSpPr>
            <p:cNvPr id="48" name="Oval 47">
              <a:extLst>
                <a:ext uri="{FF2B5EF4-FFF2-40B4-BE49-F238E27FC236}">
                  <a16:creationId xmlns:a16="http://schemas.microsoft.com/office/drawing/2014/main" id="{8667CF62-361A-4431-59F6-01664F5178D8}"/>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8D860D5-80DF-4690-255B-39A23196639D}"/>
                </a:ext>
              </a:extLst>
            </p:cNvPr>
            <p:cNvSpPr txBox="1"/>
            <p:nvPr/>
          </p:nvSpPr>
          <p:spPr>
            <a:xfrm>
              <a:off x="607487" y="2153672"/>
              <a:ext cx="495574" cy="646331"/>
            </a:xfrm>
            <a:prstGeom prst="rect">
              <a:avLst/>
            </a:prstGeom>
            <a:noFill/>
          </p:spPr>
          <p:txBody>
            <a:bodyPr wrap="square">
              <a:spAutoFit/>
            </a:bodyPr>
            <a:lstStyle/>
            <a:p>
              <a:r>
                <a:rPr lang="en-US" dirty="0" err="1">
                  <a:latin typeface="open sans" panose="020B0606030504020204" pitchFamily="34" charset="0"/>
                </a:rPr>
                <a:t>Ctb</a:t>
              </a:r>
              <a:endParaRPr lang="en-US" dirty="0"/>
            </a:p>
          </p:txBody>
        </p:sp>
      </p:grpSp>
      <p:cxnSp>
        <p:nvCxnSpPr>
          <p:cNvPr id="51" name="Connector: Elbow 50">
            <a:extLst>
              <a:ext uri="{FF2B5EF4-FFF2-40B4-BE49-F238E27FC236}">
                <a16:creationId xmlns:a16="http://schemas.microsoft.com/office/drawing/2014/main" id="{04F7DED6-8F07-B9E0-896F-D15BD6A55EAC}"/>
              </a:ext>
            </a:extLst>
          </p:cNvPr>
          <p:cNvCxnSpPr>
            <a:stCxn id="48" idx="6"/>
            <a:endCxn id="41" idx="0"/>
          </p:cNvCxnSpPr>
          <p:nvPr/>
        </p:nvCxnSpPr>
        <p:spPr>
          <a:xfrm>
            <a:off x="1343052" y="3673092"/>
            <a:ext cx="1089904" cy="3497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BAF5FFB4-E794-0D8D-1EAD-8D0CA27EA396}"/>
              </a:ext>
            </a:extLst>
          </p:cNvPr>
          <p:cNvGrpSpPr/>
          <p:nvPr/>
        </p:nvGrpSpPr>
        <p:grpSpPr>
          <a:xfrm>
            <a:off x="437541" y="5592324"/>
            <a:ext cx="764720" cy="416378"/>
            <a:chOff x="437541" y="2106625"/>
            <a:chExt cx="764720" cy="416378"/>
          </a:xfrm>
        </p:grpSpPr>
        <p:sp>
          <p:nvSpPr>
            <p:cNvPr id="53" name="Oval 52">
              <a:extLst>
                <a:ext uri="{FF2B5EF4-FFF2-40B4-BE49-F238E27FC236}">
                  <a16:creationId xmlns:a16="http://schemas.microsoft.com/office/drawing/2014/main" id="{8BCB2A79-E79D-0737-90E2-358B155BEDFF}"/>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418B58B-0B72-0A80-67B9-FDB1978FD6C5}"/>
                </a:ext>
              </a:extLst>
            </p:cNvPr>
            <p:cNvSpPr txBox="1"/>
            <p:nvPr/>
          </p:nvSpPr>
          <p:spPr>
            <a:xfrm>
              <a:off x="607487" y="2153671"/>
              <a:ext cx="461425" cy="369332"/>
            </a:xfrm>
            <a:prstGeom prst="rect">
              <a:avLst/>
            </a:prstGeom>
            <a:noFill/>
          </p:spPr>
          <p:txBody>
            <a:bodyPr wrap="square">
              <a:spAutoFit/>
            </a:bodyPr>
            <a:lstStyle/>
            <a:p>
              <a:r>
                <a:rPr lang="el-GR" b="0" i="0" dirty="0">
                  <a:effectLst/>
                  <a:latin typeface="open sans" panose="020B0606030504020204" pitchFamily="34" charset="0"/>
                </a:rPr>
                <a:t>ρ</a:t>
              </a:r>
              <a:r>
                <a:rPr lang="en-US" b="0" i="0" dirty="0">
                  <a:effectLst/>
                  <a:latin typeface="open sans" panose="020B0606030504020204" pitchFamily="34" charset="0"/>
                </a:rPr>
                <a:t>k</a:t>
              </a:r>
              <a:endParaRPr lang="en-US" dirty="0"/>
            </a:p>
          </p:txBody>
        </p:sp>
      </p:grpSp>
      <p:sp>
        <p:nvSpPr>
          <p:cNvPr id="55" name="Rectangle 54">
            <a:extLst>
              <a:ext uri="{FF2B5EF4-FFF2-40B4-BE49-F238E27FC236}">
                <a16:creationId xmlns:a16="http://schemas.microsoft.com/office/drawing/2014/main" id="{2118DD59-69DB-9964-084A-E6C5B679B9DF}"/>
              </a:ext>
            </a:extLst>
          </p:cNvPr>
          <p:cNvSpPr/>
          <p:nvPr/>
        </p:nvSpPr>
        <p:spPr>
          <a:xfrm>
            <a:off x="1779813" y="5633145"/>
            <a:ext cx="1306286" cy="75111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 update</a:t>
            </a:r>
          </a:p>
        </p:txBody>
      </p:sp>
      <p:cxnSp>
        <p:nvCxnSpPr>
          <p:cNvPr id="56" name="Straight Arrow Connector 55">
            <a:extLst>
              <a:ext uri="{FF2B5EF4-FFF2-40B4-BE49-F238E27FC236}">
                <a16:creationId xmlns:a16="http://schemas.microsoft.com/office/drawing/2014/main" id="{6049BC62-1642-6E0B-0C87-F4DA42CA5872}"/>
              </a:ext>
            </a:extLst>
          </p:cNvPr>
          <p:cNvCxnSpPr>
            <a:stCxn id="53" idx="6"/>
          </p:cNvCxnSpPr>
          <p:nvPr/>
        </p:nvCxnSpPr>
        <p:spPr>
          <a:xfrm flipV="1">
            <a:off x="1202261" y="5790488"/>
            <a:ext cx="577552" cy="1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743655D7-7623-BB32-0B81-869CC34704CB}"/>
              </a:ext>
            </a:extLst>
          </p:cNvPr>
          <p:cNvGrpSpPr/>
          <p:nvPr/>
        </p:nvGrpSpPr>
        <p:grpSpPr>
          <a:xfrm>
            <a:off x="489988" y="6073996"/>
            <a:ext cx="764720" cy="416378"/>
            <a:chOff x="437541" y="2106625"/>
            <a:chExt cx="764720" cy="416378"/>
          </a:xfrm>
        </p:grpSpPr>
        <p:sp>
          <p:nvSpPr>
            <p:cNvPr id="58" name="Oval 57">
              <a:extLst>
                <a:ext uri="{FF2B5EF4-FFF2-40B4-BE49-F238E27FC236}">
                  <a16:creationId xmlns:a16="http://schemas.microsoft.com/office/drawing/2014/main" id="{4336F3EE-188A-597E-4FF7-1EDDAF6F44F3}"/>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96AB3A13-7B57-09DE-8301-C83AE1A5B348}"/>
                </a:ext>
              </a:extLst>
            </p:cNvPr>
            <p:cNvSpPr txBox="1"/>
            <p:nvPr/>
          </p:nvSpPr>
          <p:spPr>
            <a:xfrm>
              <a:off x="607487" y="2153671"/>
              <a:ext cx="461425" cy="369332"/>
            </a:xfrm>
            <a:prstGeom prst="rect">
              <a:avLst/>
            </a:prstGeom>
            <a:noFill/>
          </p:spPr>
          <p:txBody>
            <a:bodyPr wrap="square">
              <a:spAutoFit/>
            </a:bodyPr>
            <a:lstStyle/>
            <a:p>
              <a:r>
                <a:rPr lang="en-US" dirty="0" err="1">
                  <a:latin typeface="open sans" panose="020B0606030504020204" pitchFamily="34" charset="0"/>
                </a:rPr>
                <a:t>v</a:t>
              </a:r>
              <a:r>
                <a:rPr lang="en-US" b="0" i="0" dirty="0" err="1">
                  <a:effectLst/>
                  <a:latin typeface="open sans" panose="020B0606030504020204" pitchFamily="34" charset="0"/>
                </a:rPr>
                <a:t>k</a:t>
              </a:r>
              <a:endParaRPr lang="en-US" dirty="0"/>
            </a:p>
          </p:txBody>
        </p:sp>
      </p:grpSp>
      <p:cxnSp>
        <p:nvCxnSpPr>
          <p:cNvPr id="60" name="Straight Arrow Connector 59">
            <a:extLst>
              <a:ext uri="{FF2B5EF4-FFF2-40B4-BE49-F238E27FC236}">
                <a16:creationId xmlns:a16="http://schemas.microsoft.com/office/drawing/2014/main" id="{CE7D3DAB-AB79-4E3D-0BBF-0271AAB46B63}"/>
              </a:ext>
            </a:extLst>
          </p:cNvPr>
          <p:cNvCxnSpPr>
            <a:stCxn id="58" idx="6"/>
          </p:cNvCxnSpPr>
          <p:nvPr/>
        </p:nvCxnSpPr>
        <p:spPr>
          <a:xfrm>
            <a:off x="1254708" y="6282185"/>
            <a:ext cx="52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14EE3B8-162C-9C74-5CC4-3EB4B935B93E}"/>
              </a:ext>
            </a:extLst>
          </p:cNvPr>
          <p:cNvSpPr/>
          <p:nvPr/>
        </p:nvSpPr>
        <p:spPr>
          <a:xfrm>
            <a:off x="4142316" y="2147446"/>
            <a:ext cx="601249" cy="43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rk</a:t>
            </a:r>
            <a:endParaRPr lang="en-US" dirty="0">
              <a:solidFill>
                <a:schemeClr val="tx1"/>
              </a:solidFill>
            </a:endParaRPr>
          </a:p>
        </p:txBody>
      </p:sp>
      <p:grpSp>
        <p:nvGrpSpPr>
          <p:cNvPr id="80" name="Group 79">
            <a:extLst>
              <a:ext uri="{FF2B5EF4-FFF2-40B4-BE49-F238E27FC236}">
                <a16:creationId xmlns:a16="http://schemas.microsoft.com/office/drawing/2014/main" id="{DA9AE0DD-57C1-54EA-51B3-941C97BCC9D3}"/>
              </a:ext>
            </a:extLst>
          </p:cNvPr>
          <p:cNvGrpSpPr/>
          <p:nvPr/>
        </p:nvGrpSpPr>
        <p:grpSpPr>
          <a:xfrm>
            <a:off x="5590614" y="4074809"/>
            <a:ext cx="2424342" cy="488202"/>
            <a:chOff x="5379373" y="3910165"/>
            <a:chExt cx="4294299" cy="751114"/>
          </a:xfrm>
        </p:grpSpPr>
        <p:sp>
          <p:nvSpPr>
            <p:cNvPr id="74" name="Rectangle 73">
              <a:extLst>
                <a:ext uri="{FF2B5EF4-FFF2-40B4-BE49-F238E27FC236}">
                  <a16:creationId xmlns:a16="http://schemas.microsoft.com/office/drawing/2014/main" id="{F311BF27-DEC8-72A1-EBA8-309F0EEC002B}"/>
                </a:ext>
              </a:extLst>
            </p:cNvPr>
            <p:cNvSpPr/>
            <p:nvPr/>
          </p:nvSpPr>
          <p:spPr>
            <a:xfrm>
              <a:off x="5379373" y="3910165"/>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FFT2</a:t>
              </a:r>
            </a:p>
          </p:txBody>
        </p:sp>
        <p:sp>
          <p:nvSpPr>
            <p:cNvPr id="75" name="Flowchart: Connector 74">
              <a:extLst>
                <a:ext uri="{FF2B5EF4-FFF2-40B4-BE49-F238E27FC236}">
                  <a16:creationId xmlns:a16="http://schemas.microsoft.com/office/drawing/2014/main" id="{DCF0B7DE-D216-4E73-F789-13872680E2E3}"/>
                </a:ext>
              </a:extLst>
            </p:cNvPr>
            <p:cNvSpPr/>
            <p:nvPr/>
          </p:nvSpPr>
          <p:spPr>
            <a:xfrm>
              <a:off x="7257159" y="4004056"/>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ication Sign 75">
              <a:extLst>
                <a:ext uri="{FF2B5EF4-FFF2-40B4-BE49-F238E27FC236}">
                  <a16:creationId xmlns:a16="http://schemas.microsoft.com/office/drawing/2014/main" id="{055021EE-89CA-FBEA-CA96-A36B2B58DB32}"/>
                </a:ext>
              </a:extLst>
            </p:cNvPr>
            <p:cNvSpPr/>
            <p:nvPr/>
          </p:nvSpPr>
          <p:spPr>
            <a:xfrm>
              <a:off x="7257159" y="4004055"/>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1AF9B0F4-5551-AA59-2765-E4196B9337DE}"/>
                </a:ext>
              </a:extLst>
            </p:cNvPr>
            <p:cNvCxnSpPr>
              <a:stCxn id="74" idx="3"/>
            </p:cNvCxnSpPr>
            <p:nvPr/>
          </p:nvCxnSpPr>
          <p:spPr>
            <a:xfrm>
              <a:off x="6685659" y="4285722"/>
              <a:ext cx="59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236B64F6-7226-6F89-05DA-C39CEDC5BACF}"/>
                </a:ext>
              </a:extLst>
            </p:cNvPr>
            <p:cNvSpPr/>
            <p:nvPr/>
          </p:nvSpPr>
          <p:spPr>
            <a:xfrm>
              <a:off x="8367386" y="3910165"/>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IFFT2</a:t>
              </a:r>
            </a:p>
          </p:txBody>
        </p:sp>
        <p:cxnSp>
          <p:nvCxnSpPr>
            <p:cNvPr id="79" name="Straight Arrow Connector 78">
              <a:extLst>
                <a:ext uri="{FF2B5EF4-FFF2-40B4-BE49-F238E27FC236}">
                  <a16:creationId xmlns:a16="http://schemas.microsoft.com/office/drawing/2014/main" id="{C12034A7-55D0-1A00-4E73-DF62930D8587}"/>
                </a:ext>
              </a:extLst>
            </p:cNvPr>
            <p:cNvCxnSpPr>
              <a:stCxn id="75" idx="6"/>
              <a:endCxn id="78" idx="1"/>
            </p:cNvCxnSpPr>
            <p:nvPr/>
          </p:nvCxnSpPr>
          <p:spPr>
            <a:xfrm>
              <a:off x="7714359" y="4262251"/>
              <a:ext cx="653027" cy="2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3" name="Oval 82">
            <a:extLst>
              <a:ext uri="{FF2B5EF4-FFF2-40B4-BE49-F238E27FC236}">
                <a16:creationId xmlns:a16="http://schemas.microsoft.com/office/drawing/2014/main" id="{D55ED07F-0EBE-E285-3526-361615C02DB6}"/>
              </a:ext>
            </a:extLst>
          </p:cNvPr>
          <p:cNvSpPr/>
          <p:nvPr/>
        </p:nvSpPr>
        <p:spPr>
          <a:xfrm>
            <a:off x="4847829" y="2835495"/>
            <a:ext cx="1485571" cy="45483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Rdivmat</a:t>
            </a:r>
            <a:endParaRPr lang="en-US" dirty="0">
              <a:solidFill>
                <a:schemeClr val="tx1"/>
              </a:solidFill>
            </a:endParaRPr>
          </a:p>
        </p:txBody>
      </p:sp>
      <p:cxnSp>
        <p:nvCxnSpPr>
          <p:cNvPr id="87" name="Connector: Elbow 86">
            <a:extLst>
              <a:ext uri="{FF2B5EF4-FFF2-40B4-BE49-F238E27FC236}">
                <a16:creationId xmlns:a16="http://schemas.microsoft.com/office/drawing/2014/main" id="{92DB4E12-DF2B-C826-D6F3-9561D13FAD76}"/>
              </a:ext>
            </a:extLst>
          </p:cNvPr>
          <p:cNvCxnSpPr>
            <a:stCxn id="83" idx="6"/>
            <a:endCxn id="75" idx="0"/>
          </p:cNvCxnSpPr>
          <p:nvPr/>
        </p:nvCxnSpPr>
        <p:spPr>
          <a:xfrm>
            <a:off x="6333400" y="3062910"/>
            <a:ext cx="446372" cy="1072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2ED73415-D76B-0742-2A47-88B3A34EA662}"/>
              </a:ext>
            </a:extLst>
          </p:cNvPr>
          <p:cNvSpPr/>
          <p:nvPr/>
        </p:nvSpPr>
        <p:spPr>
          <a:xfrm>
            <a:off x="8580329" y="2105635"/>
            <a:ext cx="1306286" cy="75111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l-GR" b="0" i="0" dirty="0">
                <a:solidFill>
                  <a:schemeClr val="tx1"/>
                </a:solidFill>
                <a:effectLst/>
                <a:latin typeface="open sans" panose="020B0606030504020204" pitchFamily="34" charset="0"/>
              </a:rPr>
              <a:t>ξ</a:t>
            </a:r>
            <a:r>
              <a:rPr lang="en-US" dirty="0">
                <a:solidFill>
                  <a:schemeClr val="tx1"/>
                </a:solidFill>
              </a:rPr>
              <a:t>update</a:t>
            </a:r>
          </a:p>
        </p:txBody>
      </p:sp>
      <p:sp>
        <p:nvSpPr>
          <p:cNvPr id="89" name="Rectangle 88">
            <a:extLst>
              <a:ext uri="{FF2B5EF4-FFF2-40B4-BE49-F238E27FC236}">
                <a16:creationId xmlns:a16="http://schemas.microsoft.com/office/drawing/2014/main" id="{0018EE9B-44FE-7277-DDA5-9B6C93F06CC6}"/>
              </a:ext>
            </a:extLst>
          </p:cNvPr>
          <p:cNvSpPr/>
          <p:nvPr/>
        </p:nvSpPr>
        <p:spPr>
          <a:xfrm>
            <a:off x="8604841" y="3981989"/>
            <a:ext cx="1306286" cy="75111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l-GR" b="0" i="0" dirty="0">
                <a:solidFill>
                  <a:schemeClr val="tx1"/>
                </a:solidFill>
                <a:effectLst/>
                <a:latin typeface="open sans" panose="020B0606030504020204" pitchFamily="34" charset="0"/>
              </a:rPr>
              <a:t>η</a:t>
            </a:r>
            <a:r>
              <a:rPr lang="en-US" dirty="0">
                <a:solidFill>
                  <a:schemeClr val="tx1"/>
                </a:solidFill>
              </a:rPr>
              <a:t>update</a:t>
            </a:r>
          </a:p>
        </p:txBody>
      </p:sp>
      <p:sp>
        <p:nvSpPr>
          <p:cNvPr id="90" name="Rectangle 89">
            <a:extLst>
              <a:ext uri="{FF2B5EF4-FFF2-40B4-BE49-F238E27FC236}">
                <a16:creationId xmlns:a16="http://schemas.microsoft.com/office/drawing/2014/main" id="{692DCF58-A29D-A874-346B-A90355857ECC}"/>
              </a:ext>
            </a:extLst>
          </p:cNvPr>
          <p:cNvSpPr/>
          <p:nvPr/>
        </p:nvSpPr>
        <p:spPr>
          <a:xfrm>
            <a:off x="8636696" y="5463123"/>
            <a:ext cx="1306286" cy="75111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l-GR" b="0" i="0" dirty="0">
                <a:solidFill>
                  <a:schemeClr val="tx1"/>
                </a:solidFill>
                <a:effectLst/>
                <a:latin typeface="open sans" panose="020B0606030504020204" pitchFamily="34" charset="0"/>
              </a:rPr>
              <a:t>ρ</a:t>
            </a:r>
            <a:r>
              <a:rPr lang="en-US" dirty="0">
                <a:solidFill>
                  <a:schemeClr val="tx1"/>
                </a:solidFill>
              </a:rPr>
              <a:t>update</a:t>
            </a:r>
          </a:p>
        </p:txBody>
      </p:sp>
      <p:cxnSp>
        <p:nvCxnSpPr>
          <p:cNvPr id="92" name="Connector: Elbow 91">
            <a:extLst>
              <a:ext uri="{FF2B5EF4-FFF2-40B4-BE49-F238E27FC236}">
                <a16:creationId xmlns:a16="http://schemas.microsoft.com/office/drawing/2014/main" id="{9E21CCBE-64D0-C56C-FF49-45348854D5FC}"/>
              </a:ext>
            </a:extLst>
          </p:cNvPr>
          <p:cNvCxnSpPr>
            <a:stCxn id="78" idx="3"/>
            <a:endCxn id="88" idx="1"/>
          </p:cNvCxnSpPr>
          <p:nvPr/>
        </p:nvCxnSpPr>
        <p:spPr>
          <a:xfrm flipV="1">
            <a:off x="8014956" y="2481192"/>
            <a:ext cx="565373" cy="1837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3F70C23D-15DE-373F-0B54-B13BB3426CE2}"/>
              </a:ext>
            </a:extLst>
          </p:cNvPr>
          <p:cNvCxnSpPr>
            <a:endCxn id="90" idx="1"/>
          </p:cNvCxnSpPr>
          <p:nvPr/>
        </p:nvCxnSpPr>
        <p:spPr>
          <a:xfrm rot="16200000" flipH="1">
            <a:off x="7728016" y="4929999"/>
            <a:ext cx="1489231" cy="328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5F0EF5F-4C0F-C84A-4932-989432400CDD}"/>
              </a:ext>
            </a:extLst>
          </p:cNvPr>
          <p:cNvCxnSpPr>
            <a:stCxn id="88" idx="3"/>
          </p:cNvCxnSpPr>
          <p:nvPr/>
        </p:nvCxnSpPr>
        <p:spPr>
          <a:xfrm>
            <a:off x="9886615" y="2481192"/>
            <a:ext cx="46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103B173-A988-36BA-A2C3-66320179366B}"/>
              </a:ext>
            </a:extLst>
          </p:cNvPr>
          <p:cNvCxnSpPr>
            <a:stCxn id="89" idx="3"/>
          </p:cNvCxnSpPr>
          <p:nvPr/>
        </p:nvCxnSpPr>
        <p:spPr>
          <a:xfrm>
            <a:off x="9911127" y="4357546"/>
            <a:ext cx="46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D3F9C622-F388-DB6C-3DCF-22F5C2A75C29}"/>
              </a:ext>
            </a:extLst>
          </p:cNvPr>
          <p:cNvCxnSpPr>
            <a:stCxn id="90" idx="3"/>
          </p:cNvCxnSpPr>
          <p:nvPr/>
        </p:nvCxnSpPr>
        <p:spPr>
          <a:xfrm flipV="1">
            <a:off x="9942982" y="5828655"/>
            <a:ext cx="469205" cy="1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6816152-B129-AB1C-68D0-ECAC4B743E09}"/>
              </a:ext>
            </a:extLst>
          </p:cNvPr>
          <p:cNvCxnSpPr/>
          <p:nvPr/>
        </p:nvCxnSpPr>
        <p:spPr>
          <a:xfrm>
            <a:off x="8343086" y="4311281"/>
            <a:ext cx="237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7D4AA71-2B26-FD63-6120-1EBA212EBAAC}"/>
              </a:ext>
            </a:extLst>
          </p:cNvPr>
          <p:cNvGrpSpPr/>
          <p:nvPr/>
        </p:nvGrpSpPr>
        <p:grpSpPr>
          <a:xfrm>
            <a:off x="10412187" y="5582299"/>
            <a:ext cx="764720" cy="416378"/>
            <a:chOff x="437541" y="2106625"/>
            <a:chExt cx="764720" cy="416378"/>
          </a:xfrm>
        </p:grpSpPr>
        <p:sp>
          <p:nvSpPr>
            <p:cNvPr id="113" name="Oval 112">
              <a:extLst>
                <a:ext uri="{FF2B5EF4-FFF2-40B4-BE49-F238E27FC236}">
                  <a16:creationId xmlns:a16="http://schemas.microsoft.com/office/drawing/2014/main" id="{019A0F31-E337-AAEE-C37A-6F9D015F79D4}"/>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20E8C0ED-A847-0427-2BB4-2F32201008DF}"/>
                </a:ext>
              </a:extLst>
            </p:cNvPr>
            <p:cNvSpPr txBox="1"/>
            <p:nvPr/>
          </p:nvSpPr>
          <p:spPr>
            <a:xfrm>
              <a:off x="607487" y="2153671"/>
              <a:ext cx="461425" cy="369332"/>
            </a:xfrm>
            <a:prstGeom prst="rect">
              <a:avLst/>
            </a:prstGeom>
            <a:noFill/>
          </p:spPr>
          <p:txBody>
            <a:bodyPr wrap="square">
              <a:spAutoFit/>
            </a:bodyPr>
            <a:lstStyle/>
            <a:p>
              <a:r>
                <a:rPr lang="el-GR" b="0" i="0" dirty="0">
                  <a:effectLst/>
                  <a:latin typeface="open sans" panose="020B0606030504020204" pitchFamily="34" charset="0"/>
                </a:rPr>
                <a:t>ρ</a:t>
              </a:r>
              <a:r>
                <a:rPr lang="en-US" b="0" i="0" dirty="0">
                  <a:effectLst/>
                  <a:latin typeface="open sans" panose="020B0606030504020204" pitchFamily="34" charset="0"/>
                </a:rPr>
                <a:t>k</a:t>
              </a:r>
              <a:endParaRPr lang="en-US" dirty="0"/>
            </a:p>
          </p:txBody>
        </p:sp>
      </p:grpSp>
      <p:sp>
        <p:nvSpPr>
          <p:cNvPr id="116" name="TextBox 115">
            <a:extLst>
              <a:ext uri="{FF2B5EF4-FFF2-40B4-BE49-F238E27FC236}">
                <a16:creationId xmlns:a16="http://schemas.microsoft.com/office/drawing/2014/main" id="{4E5598A3-E60D-A9D8-55A6-503D50CC920D}"/>
              </a:ext>
            </a:extLst>
          </p:cNvPr>
          <p:cNvSpPr txBox="1"/>
          <p:nvPr/>
        </p:nvSpPr>
        <p:spPr>
          <a:xfrm>
            <a:off x="8229650" y="3546697"/>
            <a:ext cx="701358" cy="369332"/>
          </a:xfrm>
          <a:prstGeom prst="rect">
            <a:avLst/>
          </a:prstGeom>
          <a:noFill/>
        </p:spPr>
        <p:txBody>
          <a:bodyPr wrap="square">
            <a:spAutoFit/>
          </a:bodyPr>
          <a:lstStyle/>
          <a:p>
            <a:pPr algn="r"/>
            <a:r>
              <a:rPr lang="en-US" b="0" i="0" dirty="0">
                <a:effectLst/>
                <a:latin typeface="open sans" panose="020B0606030504020204" pitchFamily="34" charset="0"/>
              </a:rPr>
              <a:t>vk+1</a:t>
            </a:r>
            <a:endParaRPr lang="en-US" dirty="0"/>
          </a:p>
        </p:txBody>
      </p:sp>
      <p:grpSp>
        <p:nvGrpSpPr>
          <p:cNvPr id="123" name="Group 122">
            <a:extLst>
              <a:ext uri="{FF2B5EF4-FFF2-40B4-BE49-F238E27FC236}">
                <a16:creationId xmlns:a16="http://schemas.microsoft.com/office/drawing/2014/main" id="{3C029079-04BB-7C7E-1242-ADD5A9171705}"/>
              </a:ext>
            </a:extLst>
          </p:cNvPr>
          <p:cNvGrpSpPr/>
          <p:nvPr/>
        </p:nvGrpSpPr>
        <p:grpSpPr>
          <a:xfrm>
            <a:off x="10380332" y="4141259"/>
            <a:ext cx="764720" cy="416378"/>
            <a:chOff x="437541" y="2106625"/>
            <a:chExt cx="764720" cy="416378"/>
          </a:xfrm>
        </p:grpSpPr>
        <p:sp>
          <p:nvSpPr>
            <p:cNvPr id="124" name="Oval 123">
              <a:extLst>
                <a:ext uri="{FF2B5EF4-FFF2-40B4-BE49-F238E27FC236}">
                  <a16:creationId xmlns:a16="http://schemas.microsoft.com/office/drawing/2014/main" id="{0BFCAA44-A575-309C-59DA-4C1E5D20BAEE}"/>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B7F7CD7B-C702-6BA3-8F48-B6504B62C06F}"/>
                </a:ext>
              </a:extLst>
            </p:cNvPr>
            <p:cNvSpPr txBox="1"/>
            <p:nvPr/>
          </p:nvSpPr>
          <p:spPr>
            <a:xfrm>
              <a:off x="607487" y="2153671"/>
              <a:ext cx="461425" cy="369332"/>
            </a:xfrm>
            <a:prstGeom prst="rect">
              <a:avLst/>
            </a:prstGeom>
            <a:noFill/>
          </p:spPr>
          <p:txBody>
            <a:bodyPr wrap="square">
              <a:spAutoFit/>
            </a:bodyPr>
            <a:lstStyle/>
            <a:p>
              <a:r>
                <a:rPr lang="el-GR" b="0" i="0" dirty="0">
                  <a:effectLst/>
                  <a:latin typeface="open sans" panose="020B0606030504020204" pitchFamily="34" charset="0"/>
                </a:rPr>
                <a:t>η</a:t>
              </a:r>
              <a:r>
                <a:rPr lang="en-US" b="0" i="0" dirty="0">
                  <a:effectLst/>
                  <a:latin typeface="open sans" panose="020B0606030504020204" pitchFamily="34" charset="0"/>
                </a:rPr>
                <a:t>k</a:t>
              </a:r>
              <a:endParaRPr lang="en-US" dirty="0"/>
            </a:p>
          </p:txBody>
        </p:sp>
      </p:grpSp>
      <p:grpSp>
        <p:nvGrpSpPr>
          <p:cNvPr id="126" name="Group 125">
            <a:extLst>
              <a:ext uri="{FF2B5EF4-FFF2-40B4-BE49-F238E27FC236}">
                <a16:creationId xmlns:a16="http://schemas.microsoft.com/office/drawing/2014/main" id="{EB6B8567-601B-6BD2-8853-96EAEF5D4098}"/>
              </a:ext>
            </a:extLst>
          </p:cNvPr>
          <p:cNvGrpSpPr/>
          <p:nvPr/>
        </p:nvGrpSpPr>
        <p:grpSpPr>
          <a:xfrm>
            <a:off x="10356122" y="2292265"/>
            <a:ext cx="764720" cy="416378"/>
            <a:chOff x="437541" y="2106625"/>
            <a:chExt cx="764720" cy="416378"/>
          </a:xfrm>
        </p:grpSpPr>
        <p:sp>
          <p:nvSpPr>
            <p:cNvPr id="127" name="Oval 126">
              <a:extLst>
                <a:ext uri="{FF2B5EF4-FFF2-40B4-BE49-F238E27FC236}">
                  <a16:creationId xmlns:a16="http://schemas.microsoft.com/office/drawing/2014/main" id="{48023AC0-CA06-680A-33B0-831EE9E38028}"/>
                </a:ext>
              </a:extLst>
            </p:cNvPr>
            <p:cNvSpPr/>
            <p:nvPr/>
          </p:nvSpPr>
          <p:spPr>
            <a:xfrm>
              <a:off x="437541" y="21066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7A16E0CF-15AA-15FF-48B5-28F541EFC470}"/>
                </a:ext>
              </a:extLst>
            </p:cNvPr>
            <p:cNvSpPr txBox="1"/>
            <p:nvPr/>
          </p:nvSpPr>
          <p:spPr>
            <a:xfrm>
              <a:off x="607487" y="2153671"/>
              <a:ext cx="461425" cy="369332"/>
            </a:xfrm>
            <a:prstGeom prst="rect">
              <a:avLst/>
            </a:prstGeom>
            <a:noFill/>
          </p:spPr>
          <p:txBody>
            <a:bodyPr wrap="square">
              <a:spAutoFit/>
            </a:bodyPr>
            <a:lstStyle/>
            <a:p>
              <a:r>
                <a:rPr lang="el-GR" b="0" i="0" dirty="0">
                  <a:effectLst/>
                  <a:latin typeface="open sans" panose="020B0606030504020204" pitchFamily="34" charset="0"/>
                </a:rPr>
                <a:t>ξ</a:t>
              </a:r>
              <a:r>
                <a:rPr lang="en-US" b="0" i="0" dirty="0">
                  <a:effectLst/>
                  <a:latin typeface="open sans" panose="020B0606030504020204" pitchFamily="34" charset="0"/>
                </a:rPr>
                <a:t>k</a:t>
              </a:r>
              <a:endParaRPr lang="en-US" dirty="0"/>
            </a:p>
          </p:txBody>
        </p:sp>
      </p:grpSp>
      <p:cxnSp>
        <p:nvCxnSpPr>
          <p:cNvPr id="130" name="Connector: Elbow 129">
            <a:extLst>
              <a:ext uri="{FF2B5EF4-FFF2-40B4-BE49-F238E27FC236}">
                <a16:creationId xmlns:a16="http://schemas.microsoft.com/office/drawing/2014/main" id="{AF4CC94D-DE48-BE3E-9276-819F7AE7C5C6}"/>
              </a:ext>
            </a:extLst>
          </p:cNvPr>
          <p:cNvCxnSpPr>
            <a:stCxn id="8" idx="3"/>
          </p:cNvCxnSpPr>
          <p:nvPr/>
        </p:nvCxnSpPr>
        <p:spPr>
          <a:xfrm>
            <a:off x="3086099" y="2523003"/>
            <a:ext cx="1108587" cy="5399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3AB38B3-091A-0569-4B35-F2BFE50FB3C7}"/>
              </a:ext>
            </a:extLst>
          </p:cNvPr>
          <p:cNvCxnSpPr>
            <a:stCxn id="41" idx="3"/>
          </p:cNvCxnSpPr>
          <p:nvPr/>
        </p:nvCxnSpPr>
        <p:spPr>
          <a:xfrm>
            <a:off x="3086099" y="4398367"/>
            <a:ext cx="1083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FD3CB19-8D2A-6CEB-3B52-2E42F05B684E}"/>
              </a:ext>
            </a:extLst>
          </p:cNvPr>
          <p:cNvCxnSpPr>
            <a:stCxn id="55" idx="3"/>
          </p:cNvCxnSpPr>
          <p:nvPr/>
        </p:nvCxnSpPr>
        <p:spPr>
          <a:xfrm flipV="1">
            <a:off x="3086099" y="5998677"/>
            <a:ext cx="1056824" cy="1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6510A187-01BC-EE99-78C3-9A534A4BCB52}"/>
              </a:ext>
            </a:extLst>
          </p:cNvPr>
          <p:cNvCxnSpPr>
            <a:stCxn id="61" idx="3"/>
            <a:endCxn id="74" idx="1"/>
          </p:cNvCxnSpPr>
          <p:nvPr/>
        </p:nvCxnSpPr>
        <p:spPr>
          <a:xfrm>
            <a:off x="4743565" y="4318910"/>
            <a:ext cx="847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1FC99E4B-CC1A-6A56-2E4F-C3229776AEA0}"/>
              </a:ext>
            </a:extLst>
          </p:cNvPr>
          <p:cNvCxnSpPr>
            <a:endCxn id="61" idx="0"/>
          </p:cNvCxnSpPr>
          <p:nvPr/>
        </p:nvCxnSpPr>
        <p:spPr>
          <a:xfrm>
            <a:off x="3519814" y="1891430"/>
            <a:ext cx="923127" cy="2560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E42444BA-8C6D-67F0-DE2A-856E4AF5E6E3}"/>
              </a:ext>
            </a:extLst>
          </p:cNvPr>
          <p:cNvSpPr txBox="1"/>
          <p:nvPr/>
        </p:nvSpPr>
        <p:spPr>
          <a:xfrm>
            <a:off x="2363506" y="1725972"/>
            <a:ext cx="1578536" cy="923330"/>
          </a:xfrm>
          <a:prstGeom prst="rect">
            <a:avLst/>
          </a:prstGeom>
          <a:noFill/>
        </p:spPr>
        <p:txBody>
          <a:bodyPr wrap="square">
            <a:spAutoFit/>
          </a:bodyPr>
          <a:lstStyle/>
          <a:p>
            <a:r>
              <a:rPr lang="el-GR" b="0" i="0" dirty="0">
                <a:effectLst/>
                <a:latin typeface="open sans" panose="020B0606030504020204" pitchFamily="34" charset="0"/>
              </a:rPr>
              <a:t>η</a:t>
            </a:r>
            <a:r>
              <a:rPr lang="en-US" b="0" i="0" dirty="0">
                <a:effectLst/>
                <a:latin typeface="open sans" panose="020B0606030504020204" pitchFamily="34" charset="0"/>
              </a:rPr>
              <a:t>k </a:t>
            </a:r>
            <a:r>
              <a:rPr lang="el-GR" b="0" i="0" dirty="0">
                <a:effectLst/>
                <a:latin typeface="open sans" panose="020B0606030504020204" pitchFamily="34" charset="0"/>
              </a:rPr>
              <a:t>ξ</a:t>
            </a:r>
            <a:r>
              <a:rPr lang="en-US" b="0" i="0" dirty="0">
                <a:effectLst/>
                <a:latin typeface="open sans" panose="020B0606030504020204" pitchFamily="34" charset="0"/>
              </a:rPr>
              <a:t>k </a:t>
            </a:r>
            <a:r>
              <a:rPr lang="el-GR" b="0" i="0" dirty="0">
                <a:effectLst/>
                <a:latin typeface="open sans" panose="020B0606030504020204" pitchFamily="34" charset="0"/>
              </a:rPr>
              <a:t>ρ</a:t>
            </a:r>
            <a:r>
              <a:rPr lang="en-US" b="0" i="0" dirty="0">
                <a:effectLst/>
                <a:latin typeface="open sans" panose="020B0606030504020204" pitchFamily="34" charset="0"/>
              </a:rPr>
              <a:t>k</a:t>
            </a:r>
            <a:endParaRPr lang="en-US" dirty="0"/>
          </a:p>
          <a:p>
            <a:endParaRPr lang="en-US" dirty="0"/>
          </a:p>
          <a:p>
            <a:r>
              <a:rPr lang="en-US" b="0" i="0" dirty="0">
                <a:effectLst/>
                <a:latin typeface="open sans" panose="020B0606030504020204" pitchFamily="34" charset="0"/>
              </a:rPr>
              <a:t> </a:t>
            </a:r>
            <a:endParaRPr lang="en-US" dirty="0"/>
          </a:p>
        </p:txBody>
      </p:sp>
      <p:cxnSp>
        <p:nvCxnSpPr>
          <p:cNvPr id="143" name="Straight Arrow Connector 142">
            <a:extLst>
              <a:ext uri="{FF2B5EF4-FFF2-40B4-BE49-F238E27FC236}">
                <a16:creationId xmlns:a16="http://schemas.microsoft.com/office/drawing/2014/main" id="{23E7AAE1-7702-44D2-DA6A-6A702C203197}"/>
              </a:ext>
            </a:extLst>
          </p:cNvPr>
          <p:cNvCxnSpPr/>
          <p:nvPr/>
        </p:nvCxnSpPr>
        <p:spPr>
          <a:xfrm flipV="1">
            <a:off x="7646225" y="2304789"/>
            <a:ext cx="934104" cy="1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33752EE-0EEC-F50D-2187-6805252C95F3}"/>
              </a:ext>
            </a:extLst>
          </p:cNvPr>
          <p:cNvCxnSpPr/>
          <p:nvPr/>
        </p:nvCxnSpPr>
        <p:spPr>
          <a:xfrm>
            <a:off x="7764522" y="6073996"/>
            <a:ext cx="840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77601606-09A6-F9F5-C6E9-E4146897D7A7}"/>
              </a:ext>
            </a:extLst>
          </p:cNvPr>
          <p:cNvCxnSpPr>
            <a:endCxn id="89" idx="2"/>
          </p:cNvCxnSpPr>
          <p:nvPr/>
        </p:nvCxnSpPr>
        <p:spPr>
          <a:xfrm flipV="1">
            <a:off x="7764522" y="4733103"/>
            <a:ext cx="1493462" cy="3609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C1DA04E1-81E2-CC90-F04C-306BF2CCE4B4}"/>
              </a:ext>
            </a:extLst>
          </p:cNvPr>
          <p:cNvSpPr txBox="1"/>
          <p:nvPr/>
        </p:nvSpPr>
        <p:spPr>
          <a:xfrm>
            <a:off x="6941751" y="2172124"/>
            <a:ext cx="701358" cy="369332"/>
          </a:xfrm>
          <a:prstGeom prst="rect">
            <a:avLst/>
          </a:prstGeom>
          <a:noFill/>
        </p:spPr>
        <p:txBody>
          <a:bodyPr wrap="square">
            <a:spAutoFit/>
          </a:bodyPr>
          <a:lstStyle/>
          <a:p>
            <a:pPr algn="r"/>
            <a:r>
              <a:rPr lang="en-US" dirty="0">
                <a:latin typeface="open sans" panose="020B0606030504020204" pitchFamily="34" charset="0"/>
              </a:rPr>
              <a:t>x</a:t>
            </a:r>
            <a:r>
              <a:rPr lang="en-US" b="0" i="0" dirty="0">
                <a:effectLst/>
                <a:latin typeface="open sans" panose="020B0606030504020204" pitchFamily="34" charset="0"/>
              </a:rPr>
              <a:t>k+1</a:t>
            </a:r>
            <a:endParaRPr lang="en-US" dirty="0"/>
          </a:p>
        </p:txBody>
      </p:sp>
      <p:sp>
        <p:nvSpPr>
          <p:cNvPr id="149" name="TextBox 148">
            <a:extLst>
              <a:ext uri="{FF2B5EF4-FFF2-40B4-BE49-F238E27FC236}">
                <a16:creationId xmlns:a16="http://schemas.microsoft.com/office/drawing/2014/main" id="{7C5843BB-EC0B-93C7-E8B9-033FD92ED549}"/>
              </a:ext>
            </a:extLst>
          </p:cNvPr>
          <p:cNvSpPr txBox="1"/>
          <p:nvPr/>
        </p:nvSpPr>
        <p:spPr>
          <a:xfrm>
            <a:off x="6908828" y="4885359"/>
            <a:ext cx="868170" cy="369332"/>
          </a:xfrm>
          <a:prstGeom prst="rect">
            <a:avLst/>
          </a:prstGeom>
          <a:noFill/>
        </p:spPr>
        <p:txBody>
          <a:bodyPr wrap="square">
            <a:spAutoFit/>
          </a:bodyPr>
          <a:lstStyle/>
          <a:p>
            <a:pPr algn="r"/>
            <a:r>
              <a:rPr lang="en-US" dirty="0">
                <a:latin typeface="open sans" panose="020B0606030504020204" pitchFamily="34" charset="0"/>
              </a:rPr>
              <a:t>u</a:t>
            </a:r>
            <a:r>
              <a:rPr lang="en-US" b="0" i="0" dirty="0">
                <a:effectLst/>
                <a:latin typeface="open sans" panose="020B0606030504020204" pitchFamily="34" charset="0"/>
              </a:rPr>
              <a:t>k+1</a:t>
            </a:r>
            <a:endParaRPr lang="en-US" dirty="0"/>
          </a:p>
        </p:txBody>
      </p:sp>
      <p:sp>
        <p:nvSpPr>
          <p:cNvPr id="150" name="TextBox 149">
            <a:extLst>
              <a:ext uri="{FF2B5EF4-FFF2-40B4-BE49-F238E27FC236}">
                <a16:creationId xmlns:a16="http://schemas.microsoft.com/office/drawing/2014/main" id="{B3DB8727-7186-C129-ED44-FB63802881C7}"/>
              </a:ext>
            </a:extLst>
          </p:cNvPr>
          <p:cNvSpPr txBox="1"/>
          <p:nvPr/>
        </p:nvSpPr>
        <p:spPr>
          <a:xfrm>
            <a:off x="6896351" y="5953680"/>
            <a:ext cx="868170" cy="369332"/>
          </a:xfrm>
          <a:prstGeom prst="rect">
            <a:avLst/>
          </a:prstGeom>
          <a:noFill/>
        </p:spPr>
        <p:txBody>
          <a:bodyPr wrap="square">
            <a:spAutoFit/>
          </a:bodyPr>
          <a:lstStyle/>
          <a:p>
            <a:pPr algn="r"/>
            <a:r>
              <a:rPr lang="en-US" dirty="0">
                <a:latin typeface="open sans" panose="020B0606030504020204" pitchFamily="34" charset="0"/>
              </a:rPr>
              <a:t>w</a:t>
            </a:r>
            <a:r>
              <a:rPr lang="en-US" b="0" i="0" dirty="0">
                <a:effectLst/>
                <a:latin typeface="open sans" panose="020B0606030504020204" pitchFamily="34" charset="0"/>
              </a:rPr>
              <a:t>k+1</a:t>
            </a:r>
            <a:endParaRPr lang="en-US" dirty="0"/>
          </a:p>
        </p:txBody>
      </p:sp>
    </p:spTree>
    <p:extLst>
      <p:ext uri="{BB962C8B-B14F-4D97-AF65-F5344CB8AC3E}">
        <p14:creationId xmlns:p14="http://schemas.microsoft.com/office/powerpoint/2010/main" val="139016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Speed/Latency Calc &amp; Strategy</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Bottlenecks FFT2/IFFT2 processing</a:t>
            </a:r>
          </a:p>
          <a:p>
            <a:r>
              <a:rPr lang="en-US" dirty="0"/>
              <a:t>5*(4*(2*2(156us))) = 1 frame</a:t>
            </a:r>
          </a:p>
          <a:p>
            <a:r>
              <a:rPr lang="en-US" dirty="0"/>
              <a:t>Fmax = 300 </a:t>
            </a:r>
            <a:r>
              <a:rPr lang="en-US" dirty="0" err="1"/>
              <a:t>Mhz</a:t>
            </a:r>
            <a:endParaRPr lang="en-US" dirty="0"/>
          </a:p>
          <a:p>
            <a:r>
              <a:rPr lang="en-US" dirty="0"/>
              <a:t>156us from Ray Duran Sp,BME690</a:t>
            </a:r>
          </a:p>
          <a:p>
            <a:r>
              <a:rPr lang="en-US" dirty="0"/>
              <a:t>1 frame = 9.36ms</a:t>
            </a:r>
          </a:p>
          <a:p>
            <a:r>
              <a:rPr lang="en-US" dirty="0"/>
              <a:t>Can Run over 60Hz! </a:t>
            </a:r>
          </a:p>
          <a:p>
            <a:endParaRPr lang="en-US" dirty="0"/>
          </a:p>
          <a:p>
            <a:pPr marL="0" indent="0">
              <a:buNone/>
            </a:pPr>
            <a:endParaRPr lang="en-US" dirty="0"/>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3B0703B9-43CC-6368-1798-F846F67AA414}"/>
              </a:ext>
            </a:extLst>
          </p:cNvPr>
          <p:cNvPicPr>
            <a:picLocks noChangeAspect="1"/>
          </p:cNvPicPr>
          <p:nvPr/>
        </p:nvPicPr>
        <p:blipFill>
          <a:blip r:embed="rId3"/>
          <a:stretch>
            <a:fillRect/>
          </a:stretch>
        </p:blipFill>
        <p:spPr>
          <a:xfrm>
            <a:off x="6474912" y="2097538"/>
            <a:ext cx="4674909" cy="2662923"/>
          </a:xfrm>
          <a:prstGeom prst="rect">
            <a:avLst/>
          </a:prstGeom>
        </p:spPr>
      </p:pic>
    </p:spTree>
    <p:extLst>
      <p:ext uri="{BB962C8B-B14F-4D97-AF65-F5344CB8AC3E}">
        <p14:creationId xmlns:p14="http://schemas.microsoft.com/office/powerpoint/2010/main" val="109975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Resource Estimates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graphicFrame>
        <p:nvGraphicFramePr>
          <p:cNvPr id="13" name="Table 12">
            <a:extLst>
              <a:ext uri="{FF2B5EF4-FFF2-40B4-BE49-F238E27FC236}">
                <a16:creationId xmlns:a16="http://schemas.microsoft.com/office/drawing/2014/main" id="{885ABD67-989D-09C6-12D6-21D08C31788F}"/>
              </a:ext>
            </a:extLst>
          </p:cNvPr>
          <p:cNvGraphicFramePr>
            <a:graphicFrameLocks noGrp="1"/>
          </p:cNvGraphicFramePr>
          <p:nvPr>
            <p:extLst>
              <p:ext uri="{D42A27DB-BD31-4B8C-83A1-F6EECF244321}">
                <p14:modId xmlns:p14="http://schemas.microsoft.com/office/powerpoint/2010/main" val="826008285"/>
              </p:ext>
            </p:extLst>
          </p:nvPr>
        </p:nvGraphicFramePr>
        <p:xfrm>
          <a:off x="2371594" y="2464365"/>
          <a:ext cx="6096000" cy="23050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117979688"/>
                    </a:ext>
                  </a:extLst>
                </a:gridCol>
                <a:gridCol w="609600">
                  <a:extLst>
                    <a:ext uri="{9D8B030D-6E8A-4147-A177-3AD203B41FA5}">
                      <a16:colId xmlns:a16="http://schemas.microsoft.com/office/drawing/2014/main" val="4107186647"/>
                    </a:ext>
                  </a:extLst>
                </a:gridCol>
                <a:gridCol w="609600">
                  <a:extLst>
                    <a:ext uri="{9D8B030D-6E8A-4147-A177-3AD203B41FA5}">
                      <a16:colId xmlns:a16="http://schemas.microsoft.com/office/drawing/2014/main" val="1564191675"/>
                    </a:ext>
                  </a:extLst>
                </a:gridCol>
                <a:gridCol w="609600">
                  <a:extLst>
                    <a:ext uri="{9D8B030D-6E8A-4147-A177-3AD203B41FA5}">
                      <a16:colId xmlns:a16="http://schemas.microsoft.com/office/drawing/2014/main" val="2825657261"/>
                    </a:ext>
                  </a:extLst>
                </a:gridCol>
                <a:gridCol w="609600">
                  <a:extLst>
                    <a:ext uri="{9D8B030D-6E8A-4147-A177-3AD203B41FA5}">
                      <a16:colId xmlns:a16="http://schemas.microsoft.com/office/drawing/2014/main" val="1073240584"/>
                    </a:ext>
                  </a:extLst>
                </a:gridCol>
                <a:gridCol w="609600">
                  <a:extLst>
                    <a:ext uri="{9D8B030D-6E8A-4147-A177-3AD203B41FA5}">
                      <a16:colId xmlns:a16="http://schemas.microsoft.com/office/drawing/2014/main" val="2078450978"/>
                    </a:ext>
                  </a:extLst>
                </a:gridCol>
                <a:gridCol w="609600">
                  <a:extLst>
                    <a:ext uri="{9D8B030D-6E8A-4147-A177-3AD203B41FA5}">
                      <a16:colId xmlns:a16="http://schemas.microsoft.com/office/drawing/2014/main" val="822526937"/>
                    </a:ext>
                  </a:extLst>
                </a:gridCol>
                <a:gridCol w="609600">
                  <a:extLst>
                    <a:ext uri="{9D8B030D-6E8A-4147-A177-3AD203B41FA5}">
                      <a16:colId xmlns:a16="http://schemas.microsoft.com/office/drawing/2014/main" val="1240483624"/>
                    </a:ext>
                  </a:extLst>
                </a:gridCol>
                <a:gridCol w="609600">
                  <a:extLst>
                    <a:ext uri="{9D8B030D-6E8A-4147-A177-3AD203B41FA5}">
                      <a16:colId xmlns:a16="http://schemas.microsoft.com/office/drawing/2014/main" val="892604653"/>
                    </a:ext>
                  </a:extLst>
                </a:gridCol>
                <a:gridCol w="609600">
                  <a:extLst>
                    <a:ext uri="{9D8B030D-6E8A-4147-A177-3AD203B41FA5}">
                      <a16:colId xmlns:a16="http://schemas.microsoft.com/office/drawing/2014/main" val="1530047175"/>
                    </a:ext>
                  </a:extLst>
                </a:gridCol>
              </a:tblGrid>
              <a:tr h="200025">
                <a:tc>
                  <a:txBody>
                    <a:bodyPr/>
                    <a:lstStyle/>
                    <a:p>
                      <a:pPr algn="l" fontAlgn="b">
                        <a:buClr>
                          <a:srgbClr val="000000"/>
                        </a:buClr>
                        <a:buSzPts val="1100"/>
                        <a:buFont typeface="Calibri" panose="020F0502020204030204" pitchFamily="34" charset="0"/>
                        <a:buChar char=" "/>
                      </a:pP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 update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 update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 update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Rdiv(pre)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image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rho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eta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5818777"/>
                  </a:ext>
                </a:extLst>
              </a:tr>
              <a:tr h="190500">
                <a:tc>
                  <a:txBody>
                    <a:bodyPr/>
                    <a:lstStyle/>
                    <a:p>
                      <a:pPr algn="l" fontAlgn="b"/>
                      <a:r>
                        <a:rPr lang="en-US" sz="1100" u="none" strike="noStrike">
                          <a:effectLst/>
                        </a:rPr>
                        <a:t>xpre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9301523"/>
                  </a:ext>
                </a:extLst>
              </a:tr>
              <a:tr h="190500">
                <a:tc>
                  <a:txBody>
                    <a:bodyPr/>
                    <a:lstStyle/>
                    <a:p>
                      <a:pPr algn="l" fontAlgn="b"/>
                      <a:r>
                        <a:rPr lang="en-US" sz="1100" u="none" strike="noStrike">
                          <a:effectLst/>
                        </a:rPr>
                        <a:t>div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5308432"/>
                  </a:ext>
                </a:extLst>
              </a:tr>
              <a:tr h="190500">
                <a:tc>
                  <a:txBody>
                    <a:bodyPr/>
                    <a:lstStyle/>
                    <a:p>
                      <a:pPr algn="l" fontAlgn="b"/>
                      <a:r>
                        <a:rPr lang="en-US" sz="1100" u="none" strike="noStrike">
                          <a:effectLst/>
                        </a:rPr>
                        <a:t>psiorpsiT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4946599"/>
                  </a:ext>
                </a:extLst>
              </a:tr>
              <a:tr h="190500">
                <a:tc>
                  <a:txBody>
                    <a:bodyPr/>
                    <a:lstStyle/>
                    <a:p>
                      <a:pPr algn="l" fontAlgn="b"/>
                      <a:r>
                        <a:rPr lang="en-US" sz="1100" u="none" strike="noStrike">
                          <a:effectLst/>
                        </a:rPr>
                        <a:t>adder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0923570"/>
                  </a:ext>
                </a:extLst>
              </a:tr>
              <a:tr h="190500">
                <a:tc>
                  <a:txBody>
                    <a:bodyPr/>
                    <a:lstStyle/>
                    <a:p>
                      <a:pPr algn="l" fontAlgn="b"/>
                      <a:r>
                        <a:rPr lang="en-US" sz="1100" u="none" strike="noStrike">
                          <a:effectLst/>
                        </a:rPr>
                        <a:t>mult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1974432"/>
                  </a:ext>
                </a:extLst>
              </a:tr>
              <a:tr h="190500">
                <a:tc>
                  <a:txBody>
                    <a:bodyPr/>
                    <a:lstStyle/>
                    <a:p>
                      <a:pPr algn="l" fontAlgn="b"/>
                      <a:r>
                        <a:rPr lang="en-US" sz="1100" u="none" strike="noStrike">
                          <a:effectLst/>
                        </a:rPr>
                        <a:t>fft/ifft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7070985"/>
                  </a:ext>
                </a:extLst>
              </a:tr>
              <a:tr h="190500">
                <a:tc>
                  <a:txBody>
                    <a:bodyPr/>
                    <a:lstStyle/>
                    <a:p>
                      <a:pPr algn="l" fontAlgn="b"/>
                      <a:r>
                        <a:rPr lang="en-US" sz="1100" u="none" strike="noStrike">
                          <a:effectLst/>
                        </a:rPr>
                        <a:t>max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0327472"/>
                  </a:ext>
                </a:extLst>
              </a:tr>
              <a:tr h="190500">
                <a:tc>
                  <a:txBody>
                    <a:bodyPr/>
                    <a:lstStyle/>
                    <a:p>
                      <a:pPr algn="l" fontAlgn="b"/>
                      <a:r>
                        <a:rPr lang="en-US" sz="1100" u="none" strike="noStrike">
                          <a:effectLst/>
                        </a:rPr>
                        <a:t>thresh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2839596"/>
                  </a:ext>
                </a:extLst>
              </a:tr>
              <a:tr h="190500">
                <a:tc>
                  <a:txBody>
                    <a:bodyPr/>
                    <a:lstStyle/>
                    <a:p>
                      <a:pPr algn="l" fontAlgn="b"/>
                      <a:r>
                        <a:rPr lang="en-US" sz="1100" u="none" strike="noStrike">
                          <a:effectLst/>
                        </a:rPr>
                        <a:t>abs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479958"/>
                  </a:ext>
                </a:extLst>
              </a:tr>
              <a:tr h="190500">
                <a:tc>
                  <a:txBody>
                    <a:bodyPr/>
                    <a:lstStyle/>
                    <a:p>
                      <a:pPr algn="l" fontAlgn="b"/>
                      <a:r>
                        <a:rPr lang="en-US" sz="1100" u="none" strike="noStrike">
                          <a:effectLst/>
                        </a:rPr>
                        <a:t>inv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2110131"/>
                  </a:ext>
                </a:extLst>
              </a:tr>
              <a:tr h="200025">
                <a:tc>
                  <a:txBody>
                    <a:bodyPr/>
                    <a:lstStyle/>
                    <a:p>
                      <a:pPr algn="l" fontAlgn="b"/>
                      <a:r>
                        <a:rPr lang="en-US" sz="1100" u="none" strike="noStrike">
                          <a:effectLst/>
                        </a:rPr>
                        <a:t>psi/psiT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501610"/>
                  </a:ext>
                </a:extLst>
              </a:tr>
            </a:tbl>
          </a:graphicData>
        </a:graphic>
      </p:graphicFrame>
    </p:spTree>
    <p:extLst>
      <p:ext uri="{BB962C8B-B14F-4D97-AF65-F5344CB8AC3E}">
        <p14:creationId xmlns:p14="http://schemas.microsoft.com/office/powerpoint/2010/main" val="177935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Resource Estimation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pPr marL="0" indent="0">
              <a:buNone/>
            </a:pPr>
            <a:r>
              <a:rPr lang="en-US" dirty="0"/>
              <a:t>Divider:</a:t>
            </a:r>
          </a:p>
          <a:p>
            <a:pPr marL="0" indent="0">
              <a:buNone/>
            </a:pPr>
            <a:endParaRPr lang="en-US" dirty="0"/>
          </a:p>
          <a:p>
            <a:pPr marL="0" indent="0">
              <a:buNone/>
            </a:pPr>
            <a:endParaRPr lang="en-US" dirty="0"/>
          </a:p>
          <a:p>
            <a:pPr marL="0" indent="0">
              <a:buNone/>
            </a:pPr>
            <a:endParaRPr lang="en-US" dirty="0"/>
          </a:p>
          <a:p>
            <a:pPr marL="0" indent="0">
              <a:buNone/>
            </a:pPr>
            <a:r>
              <a:rPr lang="en-US" dirty="0"/>
              <a:t>FFT :</a:t>
            </a:r>
          </a:p>
          <a:p>
            <a:pPr marL="0" indent="0">
              <a:buNone/>
            </a:pPr>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D8121301-8AD1-9495-A112-5D0B3FCDCD2F}"/>
              </a:ext>
            </a:extLst>
          </p:cNvPr>
          <p:cNvPicPr>
            <a:picLocks noChangeAspect="1"/>
          </p:cNvPicPr>
          <p:nvPr/>
        </p:nvPicPr>
        <p:blipFill>
          <a:blip r:embed="rId3"/>
          <a:stretch>
            <a:fillRect/>
          </a:stretch>
        </p:blipFill>
        <p:spPr>
          <a:xfrm>
            <a:off x="682668" y="2840257"/>
            <a:ext cx="9832932" cy="1177486"/>
          </a:xfrm>
          <a:prstGeom prst="rect">
            <a:avLst/>
          </a:prstGeom>
        </p:spPr>
      </p:pic>
      <p:pic>
        <p:nvPicPr>
          <p:cNvPr id="8" name="Picture 7">
            <a:extLst>
              <a:ext uri="{FF2B5EF4-FFF2-40B4-BE49-F238E27FC236}">
                <a16:creationId xmlns:a16="http://schemas.microsoft.com/office/drawing/2014/main" id="{F2CB542B-A92A-D9AC-04A4-21B48A255F45}"/>
              </a:ext>
            </a:extLst>
          </p:cNvPr>
          <p:cNvPicPr>
            <a:picLocks noChangeAspect="1"/>
          </p:cNvPicPr>
          <p:nvPr/>
        </p:nvPicPr>
        <p:blipFill>
          <a:blip r:embed="rId4"/>
          <a:stretch>
            <a:fillRect/>
          </a:stretch>
        </p:blipFill>
        <p:spPr>
          <a:xfrm>
            <a:off x="513567" y="4925529"/>
            <a:ext cx="9832932" cy="1253335"/>
          </a:xfrm>
          <a:prstGeom prst="rect">
            <a:avLst/>
          </a:prstGeom>
        </p:spPr>
      </p:pic>
    </p:spTree>
    <p:extLst>
      <p:ext uri="{BB962C8B-B14F-4D97-AF65-F5344CB8AC3E}">
        <p14:creationId xmlns:p14="http://schemas.microsoft.com/office/powerpoint/2010/main" val="113554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Resource Estimation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4ECB6806-971D-467A-F58B-4AB4764FB33C}"/>
              </a:ext>
            </a:extLst>
          </p:cNvPr>
          <p:cNvGraphicFramePr>
            <a:graphicFrameLocks noGrp="1"/>
          </p:cNvGraphicFramePr>
          <p:nvPr/>
        </p:nvGraphicFramePr>
        <p:xfrm>
          <a:off x="3968750" y="2848769"/>
          <a:ext cx="4254500" cy="230505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431582494"/>
                    </a:ext>
                  </a:extLst>
                </a:gridCol>
                <a:gridCol w="609600">
                  <a:extLst>
                    <a:ext uri="{9D8B030D-6E8A-4147-A177-3AD203B41FA5}">
                      <a16:colId xmlns:a16="http://schemas.microsoft.com/office/drawing/2014/main" val="3702213803"/>
                    </a:ext>
                  </a:extLst>
                </a:gridCol>
                <a:gridCol w="609600">
                  <a:extLst>
                    <a:ext uri="{9D8B030D-6E8A-4147-A177-3AD203B41FA5}">
                      <a16:colId xmlns:a16="http://schemas.microsoft.com/office/drawing/2014/main" val="2714837051"/>
                    </a:ext>
                  </a:extLst>
                </a:gridCol>
                <a:gridCol w="609600">
                  <a:extLst>
                    <a:ext uri="{9D8B030D-6E8A-4147-A177-3AD203B41FA5}">
                      <a16:colId xmlns:a16="http://schemas.microsoft.com/office/drawing/2014/main" val="2718940066"/>
                    </a:ext>
                  </a:extLst>
                </a:gridCol>
                <a:gridCol w="711200">
                  <a:extLst>
                    <a:ext uri="{9D8B030D-6E8A-4147-A177-3AD203B41FA5}">
                      <a16:colId xmlns:a16="http://schemas.microsoft.com/office/drawing/2014/main" val="2837723863"/>
                    </a:ext>
                  </a:extLst>
                </a:gridCol>
                <a:gridCol w="609600">
                  <a:extLst>
                    <a:ext uri="{9D8B030D-6E8A-4147-A177-3AD203B41FA5}">
                      <a16:colId xmlns:a16="http://schemas.microsoft.com/office/drawing/2014/main" val="535018135"/>
                    </a:ext>
                  </a:extLst>
                </a:gridCol>
              </a:tblGrid>
              <a:tr h="20002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LUTS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DSP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36KBRAM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18KBRAM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8236877"/>
                  </a:ext>
                </a:extLst>
              </a:tr>
              <a:tr h="190500">
                <a:tc>
                  <a:txBody>
                    <a:bodyPr/>
                    <a:lstStyle/>
                    <a:p>
                      <a:pPr algn="l" fontAlgn="b"/>
                      <a:r>
                        <a:rPr lang="en-US" sz="1100" u="none" strike="noStrike">
                          <a:effectLst/>
                        </a:rPr>
                        <a:t>Divider-Uupdate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1069736"/>
                  </a:ext>
                </a:extLst>
              </a:tr>
              <a:tr h="190500">
                <a:tc>
                  <a:txBody>
                    <a:bodyPr/>
                    <a:lstStyle/>
                    <a:p>
                      <a:pPr algn="l" fontAlgn="b"/>
                      <a:r>
                        <a:rPr lang="en-US" sz="1100" u="none" strike="noStrike">
                          <a:effectLst/>
                        </a:rPr>
                        <a:t>Divider -Wupdate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9102193"/>
                  </a:ext>
                </a:extLst>
              </a:tr>
              <a:tr h="190500">
                <a:tc>
                  <a:txBody>
                    <a:bodyPr/>
                    <a:lstStyle/>
                    <a:p>
                      <a:pPr algn="l" fontAlgn="b"/>
                      <a:r>
                        <a:rPr lang="en-US" sz="1100" u="none" strike="noStrike">
                          <a:effectLst/>
                        </a:rPr>
                        <a:t>FFT-Xupdate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3907444"/>
                  </a:ext>
                </a:extLst>
              </a:tr>
              <a:tr h="190500">
                <a:tc>
                  <a:txBody>
                    <a:bodyPr/>
                    <a:lstStyle/>
                    <a:p>
                      <a:pPr algn="l" fontAlgn="b"/>
                      <a:r>
                        <a:rPr lang="en-US" sz="1100" u="none" strike="noStrike">
                          <a:effectLst/>
                        </a:rPr>
                        <a:t>IFFT-Xupdate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0719617"/>
                  </a:ext>
                </a:extLst>
              </a:tr>
              <a:tr h="190500">
                <a:tc>
                  <a:txBody>
                    <a:bodyPr/>
                    <a:lstStyle/>
                    <a:p>
                      <a:pPr algn="l" fontAlgn="b"/>
                      <a:r>
                        <a:rPr lang="en-US" sz="1100" u="none" strike="noStrike">
                          <a:effectLst/>
                        </a:rPr>
                        <a:t>FFT-rx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9858010"/>
                  </a:ext>
                </a:extLst>
              </a:tr>
              <a:tr h="190500">
                <a:tc>
                  <a:txBody>
                    <a:bodyPr/>
                    <a:lstStyle/>
                    <a:p>
                      <a:pPr algn="l" fontAlgn="b"/>
                      <a:r>
                        <a:rPr lang="en-US" sz="1100" u="none" strike="noStrike">
                          <a:effectLst/>
                        </a:rPr>
                        <a:t>IFFT-rx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4913475"/>
                  </a:ext>
                </a:extLst>
              </a:tr>
              <a:tr h="190500">
                <a:tc>
                  <a:txBody>
                    <a:bodyPr/>
                    <a:lstStyle/>
                    <a:p>
                      <a:pPr algn="l" fontAlgn="b"/>
                      <a:r>
                        <a:rPr lang="en-US" sz="1100" u="none" strike="noStrike">
                          <a:effectLst/>
                        </a:rPr>
                        <a:t>FFT-image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6597764"/>
                  </a:ext>
                </a:extLst>
              </a:tr>
              <a:tr h="190500">
                <a:tc>
                  <a:txBody>
                    <a:bodyPr/>
                    <a:lstStyle/>
                    <a:p>
                      <a:pPr algn="l" fontAlgn="b"/>
                      <a:r>
                        <a:rPr lang="en-US" sz="1100" u="none" strike="noStrike">
                          <a:effectLst/>
                        </a:rPr>
                        <a:t>IFFT-image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9670000"/>
                  </a:ext>
                </a:extLst>
              </a:tr>
              <a:tr h="190500">
                <a:tc>
                  <a:txBody>
                    <a:bodyPr/>
                    <a:lstStyle/>
                    <a:p>
                      <a:pPr algn="l" fontAlgn="b"/>
                      <a:r>
                        <a:rPr lang="en-US" sz="1100" u="none" strike="noStrike">
                          <a:effectLst/>
                        </a:rPr>
                        <a:t>FFT-xi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0942597"/>
                  </a:ext>
                </a:extLst>
              </a:tr>
              <a:tr h="190500">
                <a:tc>
                  <a:txBody>
                    <a:bodyPr/>
                    <a:lstStyle/>
                    <a:p>
                      <a:pPr algn="l" fontAlgn="b"/>
                      <a:r>
                        <a:rPr lang="en-US" sz="1100" u="none" strike="noStrike">
                          <a:effectLst/>
                        </a:rPr>
                        <a:t>IFFT-xi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7295052"/>
                  </a:ext>
                </a:extLst>
              </a:tr>
              <a:tr h="200025">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63102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115100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3191968"/>
                  </a:ext>
                </a:extLst>
              </a:tr>
            </a:tbl>
          </a:graphicData>
        </a:graphic>
      </p:graphicFrame>
    </p:spTree>
    <p:extLst>
      <p:ext uri="{BB962C8B-B14F-4D97-AF65-F5344CB8AC3E}">
        <p14:creationId xmlns:p14="http://schemas.microsoft.com/office/powerpoint/2010/main" val="70527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fontScale="70000" lnSpcReduction="20000"/>
          </a:bodyPr>
          <a:lstStyle/>
          <a:p>
            <a:pPr marL="0" indent="0">
              <a:buNone/>
            </a:pPr>
            <a:endParaRPr lang="en-US" dirty="0"/>
          </a:p>
          <a:p>
            <a:r>
              <a:rPr lang="en-US" dirty="0"/>
              <a:t>Motivation/Applications</a:t>
            </a:r>
          </a:p>
          <a:p>
            <a:r>
              <a:rPr lang="en-US" dirty="0"/>
              <a:t>Brief Top-Level description ADMM</a:t>
            </a:r>
          </a:p>
          <a:p>
            <a:r>
              <a:rPr lang="en-US" dirty="0"/>
              <a:t>Assumptions</a:t>
            </a:r>
          </a:p>
          <a:p>
            <a:r>
              <a:rPr lang="en-US" dirty="0"/>
              <a:t>Engines Flow Diagram</a:t>
            </a:r>
          </a:p>
          <a:p>
            <a:pPr lvl="1"/>
            <a:r>
              <a:rPr lang="en-US" dirty="0"/>
              <a:t>U, X and W update(primal)</a:t>
            </a:r>
          </a:p>
          <a:p>
            <a:pPr lvl="1"/>
            <a:r>
              <a:rPr lang="en-US" dirty="0" err="1"/>
              <a:t>Rk</a:t>
            </a:r>
            <a:r>
              <a:rPr lang="en-US" dirty="0"/>
              <a:t> and </a:t>
            </a:r>
            <a:r>
              <a:rPr lang="en-US" dirty="0" err="1"/>
              <a:t>Rdiv</a:t>
            </a:r>
            <a:r>
              <a:rPr lang="en-US" dirty="0"/>
              <a:t>(primal)</a:t>
            </a:r>
          </a:p>
          <a:p>
            <a:pPr lvl="1"/>
            <a:r>
              <a:rPr lang="en-US" dirty="0"/>
              <a:t>Image Update(primal)</a:t>
            </a:r>
          </a:p>
          <a:p>
            <a:pPr lvl="1"/>
            <a:r>
              <a:rPr lang="en-US" dirty="0" err="1"/>
              <a:t>Rho,Ksee</a:t>
            </a:r>
            <a:r>
              <a:rPr lang="en-US" dirty="0"/>
              <a:t>, and eta update(dual)</a:t>
            </a:r>
          </a:p>
          <a:p>
            <a:r>
              <a:rPr lang="en-US" dirty="0"/>
              <a:t>Algorithm Flow Diagram</a:t>
            </a:r>
          </a:p>
          <a:p>
            <a:r>
              <a:rPr lang="en-US" dirty="0"/>
              <a:t>Calculations/Speed</a:t>
            </a:r>
          </a:p>
          <a:p>
            <a:r>
              <a:rPr lang="en-US" dirty="0"/>
              <a:t>Resources</a:t>
            </a:r>
          </a:p>
          <a:p>
            <a:r>
              <a:rPr lang="en-US" dirty="0"/>
              <a:t>Device</a:t>
            </a:r>
          </a:p>
          <a:p>
            <a:r>
              <a:rPr lang="en-US" dirty="0"/>
              <a:t>Discussion/Conclusion</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9589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Resource Estimation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Div</a:t>
            </a:r>
            <a:r>
              <a:rPr lang="en-US" dirty="0"/>
              <a:t> &amp; FFT estimate 70% of resources</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791355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Device</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7D817119-8CA5-C370-0105-7B33935BE6F1}"/>
              </a:ext>
            </a:extLst>
          </p:cNvPr>
          <p:cNvPicPr>
            <a:picLocks noChangeAspect="1"/>
          </p:cNvPicPr>
          <p:nvPr/>
        </p:nvPicPr>
        <p:blipFill>
          <a:blip r:embed="rId3"/>
          <a:stretch>
            <a:fillRect/>
          </a:stretch>
        </p:blipFill>
        <p:spPr>
          <a:xfrm>
            <a:off x="1496092" y="2042973"/>
            <a:ext cx="8917504" cy="3581213"/>
          </a:xfrm>
          <a:prstGeom prst="rect">
            <a:avLst/>
          </a:prstGeom>
        </p:spPr>
      </p:pic>
    </p:spTree>
    <p:extLst>
      <p:ext uri="{BB962C8B-B14F-4D97-AF65-F5344CB8AC3E}">
        <p14:creationId xmlns:p14="http://schemas.microsoft.com/office/powerpoint/2010/main" val="298126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Discussion/Conclusion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Tools, supplies( </a:t>
            </a:r>
            <a:r>
              <a:rPr lang="en-US" dirty="0" err="1"/>
              <a:t>matlab</a:t>
            </a:r>
            <a:r>
              <a:rPr lang="en-US" dirty="0"/>
              <a:t>, </a:t>
            </a:r>
            <a:r>
              <a:rPr lang="en-US" dirty="0" err="1"/>
              <a:t>python,modelsim</a:t>
            </a:r>
            <a:r>
              <a:rPr lang="en-US" dirty="0"/>
              <a:t>(</a:t>
            </a:r>
            <a:r>
              <a:rPr lang="en-US" dirty="0" err="1"/>
              <a:t>questa</a:t>
            </a:r>
            <a:r>
              <a:rPr lang="en-US" dirty="0"/>
              <a:t>), paid Xilinx(FFT)</a:t>
            </a:r>
          </a:p>
          <a:p>
            <a:r>
              <a:rPr lang="en-US" dirty="0"/>
              <a:t>Schedule</a:t>
            </a:r>
          </a:p>
          <a:p>
            <a:r>
              <a:rPr lang="en-US" dirty="0"/>
              <a:t>FFT2 core(AXI-bus)</a:t>
            </a:r>
          </a:p>
          <a:p>
            <a:r>
              <a:rPr lang="en-US" dirty="0"/>
              <a:t>Use as a IP for future work</a:t>
            </a:r>
          </a:p>
          <a:p>
            <a:r>
              <a:rPr lang="en-US" dirty="0"/>
              <a:t>Upload to </a:t>
            </a:r>
            <a:r>
              <a:rPr lang="en-US" dirty="0" err="1"/>
              <a:t>github</a:t>
            </a:r>
            <a:r>
              <a:rPr lang="en-US" dirty="0"/>
              <a:t> for community </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82855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Bezzam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LenslessPiCam</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A Hardware and Software Platform for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Compuational</a:t>
            </a:r>
            <a:r>
              <a:rPr lang="en-US" sz="1800" dirty="0">
                <a:latin typeface="Times New Roman" panose="02020603050405020304" pitchFamily="18" charset="0"/>
                <a:ea typeface="Calibri" panose="020F0502020204030204" pitchFamily="34" charset="0"/>
                <a:cs typeface="Times New Roman" panose="02020603050405020304" pitchFamily="18" charset="0"/>
              </a:rPr>
              <a:t> Imaging with a Raspberry 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Stephen Boyd, Neal Parikh, Eric Chu, Borja </a:t>
            </a:r>
            <a:r>
              <a:rPr lang="en-US" sz="1800" dirty="0" err="1"/>
              <a:t>Peleato</a:t>
            </a:r>
            <a:r>
              <a:rPr lang="en-US" sz="1800" dirty="0"/>
              <a:t>, and Jonathan Eckstein. Distributed optimization and statistical learning via the alternating direction method of multipliers. Found. Trends Mach. Learn., 3(1):1–122, </a:t>
            </a:r>
            <a:r>
              <a:rPr lang="en-US" sz="1800" dirty="0" err="1"/>
              <a:t>jan</a:t>
            </a:r>
            <a:r>
              <a:rPr lang="en-US" sz="1800" dirty="0"/>
              <a:t> 2011.</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Monakhova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al.”Learned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reconstruction for practical mask-based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imaging,Optica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Express (2019)</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https://www.xilinx.com/htmldocs/ip_docs/pru_files/div-gen.html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hlinkClick r:id="rId4"/>
              </a:rPr>
              <a:t>https://www.xilinx.com/htmldocs/ip_docs/pru_files/xfft.html</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403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lnSpcReduction="10000"/>
          </a:bodyPr>
          <a:lstStyle/>
          <a:p>
            <a:pPr marL="0" indent="0">
              <a:buNone/>
            </a:pPr>
            <a:endParaRPr lang="en-US" dirty="0"/>
          </a:p>
          <a:p>
            <a:r>
              <a:rPr lang="en-US" dirty="0"/>
              <a:t>Problem:  In-vivo calcium imaging with a diffuser to improve </a:t>
            </a:r>
            <a:r>
              <a:rPr lang="en-US" dirty="0" err="1"/>
              <a:t>FoV</a:t>
            </a:r>
            <a:r>
              <a:rPr lang="en-US" dirty="0"/>
              <a:t> and resolution tradeoffs, implemented in FPGA</a:t>
            </a:r>
          </a:p>
          <a:p>
            <a:r>
              <a:rPr lang="en-US" dirty="0"/>
              <a:t>Related work:</a:t>
            </a:r>
          </a:p>
          <a:p>
            <a:pPr lvl="1"/>
            <a:r>
              <a:rPr lang="en-US" dirty="0"/>
              <a:t>Research at UCLA from Jason Cong</a:t>
            </a:r>
          </a:p>
          <a:p>
            <a:pPr lvl="1"/>
            <a:r>
              <a:rPr lang="en-US" dirty="0"/>
              <a:t>Research at UC. Berkeley with Laura Waller</a:t>
            </a:r>
          </a:p>
          <a:p>
            <a:r>
              <a:rPr lang="en-US" dirty="0"/>
              <a:t>Provide imaging community with a “pluggable” core for further investigations</a:t>
            </a:r>
          </a:p>
          <a:p>
            <a:r>
              <a:rPr lang="en-US" dirty="0"/>
              <a:t>ADMM faster than gradient methods(FISTA and Nesterov momentum)</a:t>
            </a:r>
          </a:p>
          <a:p>
            <a:r>
              <a:rPr lang="en-US" dirty="0"/>
              <a:t>Lay foundational FPGA for above applications this semester</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668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Top –Level ADMM</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dirty="0"/>
              <a:t>Take original optimization problem</a:t>
            </a:r>
          </a:p>
          <a:p>
            <a:r>
              <a:rPr lang="en-US" dirty="0"/>
              <a:t>Split into separate minimizations</a:t>
            </a:r>
          </a:p>
          <a:p>
            <a:r>
              <a:rPr lang="en-US" dirty="0"/>
              <a:t>Add regularization</a:t>
            </a:r>
          </a:p>
          <a:p>
            <a:r>
              <a:rPr lang="en-US" dirty="0"/>
              <a:t>Augmented </a:t>
            </a:r>
            <a:r>
              <a:rPr lang="en-US" dirty="0" err="1"/>
              <a:t>Lagrangian</a:t>
            </a:r>
            <a:endParaRPr lang="en-US" dirty="0"/>
          </a:p>
          <a:p>
            <a:r>
              <a:rPr lang="en-US" dirty="0"/>
              <a:t>Form dual updates to minimize with one set of engines and maximize with another: “Duality: min-max”</a:t>
            </a:r>
          </a:p>
          <a:p>
            <a:r>
              <a:rPr lang="en-US" dirty="0"/>
              <a:t>Allows a very optimized approach by divide and conquer</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9074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Assumptions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Downscale to 512x1024</a:t>
            </a:r>
          </a:p>
          <a:p>
            <a:r>
              <a:rPr lang="en-US" dirty="0"/>
              <a:t>Process only Luma</a:t>
            </a:r>
          </a:p>
          <a:p>
            <a:r>
              <a:rPr lang="en-US" dirty="0"/>
              <a:t>8 bit( Mainstream)</a:t>
            </a:r>
          </a:p>
          <a:p>
            <a:r>
              <a:rPr lang="en-US" dirty="0" err="1"/>
              <a:t>Ultrascale</a:t>
            </a:r>
            <a:r>
              <a:rPr lang="en-US" dirty="0"/>
              <a:t>+</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4585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U update</a:t>
            </a:r>
          </a:p>
        </p:txBody>
      </p:sp>
      <p:sp>
        <p:nvSpPr>
          <p:cNvPr id="4" name="Rectangle 3">
            <a:extLst>
              <a:ext uri="{FF2B5EF4-FFF2-40B4-BE49-F238E27FC236}">
                <a16:creationId xmlns:a16="http://schemas.microsoft.com/office/drawing/2014/main" id="{A857F0BE-E528-AB9E-16EA-0DB94EA1F31D}"/>
              </a:ext>
            </a:extLst>
          </p:cNvPr>
          <p:cNvSpPr/>
          <p:nvPr/>
        </p:nvSpPr>
        <p:spPr>
          <a:xfrm>
            <a:off x="2726872" y="2677886"/>
            <a:ext cx="1306286" cy="7511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Div</a:t>
            </a:r>
            <a:r>
              <a:rPr lang="en-US" dirty="0"/>
              <a:t> </a:t>
            </a:r>
          </a:p>
        </p:txBody>
      </p:sp>
      <p:sp>
        <p:nvSpPr>
          <p:cNvPr id="5" name="Rectangle 4">
            <a:extLst>
              <a:ext uri="{FF2B5EF4-FFF2-40B4-BE49-F238E27FC236}">
                <a16:creationId xmlns:a16="http://schemas.microsoft.com/office/drawing/2014/main" id="{3CDF1440-76D9-246C-D119-DC892101E186}"/>
              </a:ext>
            </a:extLst>
          </p:cNvPr>
          <p:cNvSpPr/>
          <p:nvPr/>
        </p:nvSpPr>
        <p:spPr>
          <a:xfrm>
            <a:off x="6242958" y="2677886"/>
            <a:ext cx="1306286" cy="751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A88566C5-C2B1-462A-7F48-CD083B15F9CD}"/>
              </a:ext>
            </a:extLst>
          </p:cNvPr>
          <p:cNvSpPr/>
          <p:nvPr/>
        </p:nvSpPr>
        <p:spPr>
          <a:xfrm>
            <a:off x="5192486" y="282484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us Sign 11">
            <a:extLst>
              <a:ext uri="{FF2B5EF4-FFF2-40B4-BE49-F238E27FC236}">
                <a16:creationId xmlns:a16="http://schemas.microsoft.com/office/drawing/2014/main" id="{2BCFEB23-530E-5D00-FB03-72394373ADC9}"/>
              </a:ext>
            </a:extLst>
          </p:cNvPr>
          <p:cNvSpPr/>
          <p:nvPr/>
        </p:nvSpPr>
        <p:spPr>
          <a:xfrm>
            <a:off x="5230867" y="2865664"/>
            <a:ext cx="380437" cy="375557"/>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2E81938-CC59-76F7-685F-ED2DE75F7CD5}"/>
              </a:ext>
            </a:extLst>
          </p:cNvPr>
          <p:cNvCxnSpPr>
            <a:stCxn id="4" idx="3"/>
            <a:endCxn id="11" idx="2"/>
          </p:cNvCxnSpPr>
          <p:nvPr/>
        </p:nvCxnSpPr>
        <p:spPr>
          <a:xfrm>
            <a:off x="4033158" y="3053443"/>
            <a:ext cx="11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87D472D-B761-C676-2A88-4672EBC24B95}"/>
              </a:ext>
            </a:extLst>
          </p:cNvPr>
          <p:cNvCxnSpPr>
            <a:stCxn id="7" idx="3"/>
            <a:endCxn id="11" idx="4"/>
          </p:cNvCxnSpPr>
          <p:nvPr/>
        </p:nvCxnSpPr>
        <p:spPr>
          <a:xfrm flipV="1">
            <a:off x="4033158" y="3282043"/>
            <a:ext cx="1387928" cy="999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00A15E-4AEF-67FD-3CD2-ABA264F39144}"/>
              </a:ext>
            </a:extLst>
          </p:cNvPr>
          <p:cNvCxnSpPr>
            <a:stCxn id="11" idx="6"/>
            <a:endCxn id="5" idx="1"/>
          </p:cNvCxnSpPr>
          <p:nvPr/>
        </p:nvCxnSpPr>
        <p:spPr>
          <a:xfrm>
            <a:off x="5649686" y="3053443"/>
            <a:ext cx="593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DC621937-B1A2-08E4-D7B8-5361ABAFE15C}"/>
              </a:ext>
            </a:extLst>
          </p:cNvPr>
          <p:cNvGrpSpPr/>
          <p:nvPr/>
        </p:nvGrpSpPr>
        <p:grpSpPr>
          <a:xfrm>
            <a:off x="2726872" y="3905704"/>
            <a:ext cx="1306286" cy="751114"/>
            <a:chOff x="2726872" y="3905704"/>
            <a:chExt cx="1306286" cy="751114"/>
          </a:xfrm>
        </p:grpSpPr>
        <p:sp>
          <p:nvSpPr>
            <p:cNvPr id="7" name="Rectangle 6">
              <a:extLst>
                <a:ext uri="{FF2B5EF4-FFF2-40B4-BE49-F238E27FC236}">
                  <a16:creationId xmlns:a16="http://schemas.microsoft.com/office/drawing/2014/main" id="{1A1B4211-CB0A-925F-24BC-EAEC17C01816}"/>
                </a:ext>
              </a:extLst>
            </p:cNvPr>
            <p:cNvSpPr/>
            <p:nvPr/>
          </p:nvSpPr>
          <p:spPr>
            <a:xfrm>
              <a:off x="2726872" y="3905704"/>
              <a:ext cx="1306286" cy="7511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sp>
          <p:nvSpPr>
            <p:cNvPr id="22" name="TextBox 21">
              <a:extLst>
                <a:ext uri="{FF2B5EF4-FFF2-40B4-BE49-F238E27FC236}">
                  <a16:creationId xmlns:a16="http://schemas.microsoft.com/office/drawing/2014/main" id="{DF5CCE01-59B9-187A-EBE4-E4BC8E34DCC0}"/>
                </a:ext>
              </a:extLst>
            </p:cNvPr>
            <p:cNvSpPr txBox="1"/>
            <p:nvPr/>
          </p:nvSpPr>
          <p:spPr>
            <a:xfrm>
              <a:off x="3211286" y="4096595"/>
              <a:ext cx="468086" cy="369332"/>
            </a:xfrm>
            <a:prstGeom prst="rect">
              <a:avLst/>
            </a:prstGeom>
            <a:noFill/>
          </p:spPr>
          <p:txBody>
            <a:bodyPr wrap="square">
              <a:spAutoFit/>
            </a:bodyPr>
            <a:lstStyle/>
            <a:p>
              <a:r>
                <a:rPr lang="el-GR" b="0" i="0" dirty="0">
                  <a:solidFill>
                    <a:srgbClr val="4A4A4A"/>
                  </a:solidFill>
                  <a:effectLst/>
                  <a:latin typeface="open sans" panose="020B0606030504020204" pitchFamily="34" charset="0"/>
                </a:rPr>
                <a:t>ψ</a:t>
              </a:r>
              <a:endParaRPr lang="en-US" dirty="0"/>
            </a:p>
          </p:txBody>
        </p:sp>
      </p:grpSp>
      <p:sp>
        <p:nvSpPr>
          <p:cNvPr id="24" name="TextBox 23">
            <a:extLst>
              <a:ext uri="{FF2B5EF4-FFF2-40B4-BE49-F238E27FC236}">
                <a16:creationId xmlns:a16="http://schemas.microsoft.com/office/drawing/2014/main" id="{DC5F8829-D49E-CD32-A446-2564C7A9D061}"/>
              </a:ext>
            </a:extLst>
          </p:cNvPr>
          <p:cNvSpPr txBox="1"/>
          <p:nvPr/>
        </p:nvSpPr>
        <p:spPr>
          <a:xfrm>
            <a:off x="3531288" y="2871889"/>
            <a:ext cx="692320" cy="369332"/>
          </a:xfrm>
          <a:prstGeom prst="rect">
            <a:avLst/>
          </a:prstGeom>
          <a:noFill/>
        </p:spPr>
        <p:txBody>
          <a:bodyPr wrap="square">
            <a:spAutoFit/>
          </a:bodyPr>
          <a:lstStyle/>
          <a:p>
            <a:r>
              <a:rPr lang="el-GR" b="0" i="0" dirty="0">
                <a:solidFill>
                  <a:srgbClr val="4A4A4A"/>
                </a:solidFill>
                <a:effectLst/>
                <a:latin typeface="open sans" panose="020B0606030504020204" pitchFamily="34" charset="0"/>
              </a:rPr>
              <a:t>μ</a:t>
            </a:r>
            <a:r>
              <a:rPr lang="en-US" b="0" i="0" dirty="0">
                <a:solidFill>
                  <a:srgbClr val="4A4A4A"/>
                </a:solidFill>
                <a:effectLst/>
                <a:latin typeface="open sans" panose="020B0606030504020204" pitchFamily="34" charset="0"/>
              </a:rPr>
              <a:t>2</a:t>
            </a:r>
            <a:endParaRPr lang="en-US" dirty="0"/>
          </a:p>
        </p:txBody>
      </p:sp>
      <p:sp>
        <p:nvSpPr>
          <p:cNvPr id="26" name="TextBox 25">
            <a:extLst>
              <a:ext uri="{FF2B5EF4-FFF2-40B4-BE49-F238E27FC236}">
                <a16:creationId xmlns:a16="http://schemas.microsoft.com/office/drawing/2014/main" id="{B95ED0D2-FFEC-B1E4-63A2-A014D05DCCAA}"/>
              </a:ext>
            </a:extLst>
          </p:cNvPr>
          <p:cNvSpPr txBox="1"/>
          <p:nvPr/>
        </p:nvSpPr>
        <p:spPr>
          <a:xfrm>
            <a:off x="6724627" y="2908855"/>
            <a:ext cx="342948" cy="373188"/>
          </a:xfrm>
          <a:prstGeom prst="rect">
            <a:avLst/>
          </a:prstGeom>
          <a:noFill/>
        </p:spPr>
        <p:txBody>
          <a:bodyPr wrap="square">
            <a:spAutoFit/>
          </a:bodyPr>
          <a:lstStyle/>
          <a:p>
            <a:r>
              <a:rPr lang="el-GR" b="0" i="0" dirty="0">
                <a:solidFill>
                  <a:srgbClr val="4A4A4A"/>
                </a:solidFill>
                <a:effectLst/>
                <a:latin typeface="open sans" panose="020B0606030504020204" pitchFamily="34" charset="0"/>
              </a:rPr>
              <a:t>Τ</a:t>
            </a:r>
            <a:endParaRPr lang="en-US" dirty="0"/>
          </a:p>
        </p:txBody>
      </p:sp>
      <p:sp>
        <p:nvSpPr>
          <p:cNvPr id="29" name="Oval 28">
            <a:extLst>
              <a:ext uri="{FF2B5EF4-FFF2-40B4-BE49-F238E27FC236}">
                <a16:creationId xmlns:a16="http://schemas.microsoft.com/office/drawing/2014/main" id="{90DC4054-AA81-C60E-93D7-E0E5DD380AD5}"/>
              </a:ext>
            </a:extLst>
          </p:cNvPr>
          <p:cNvSpPr/>
          <p:nvPr/>
        </p:nvSpPr>
        <p:spPr>
          <a:xfrm>
            <a:off x="1368880" y="2824843"/>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E9AA711-A464-7250-AB49-356E6DC078A6}"/>
              </a:ext>
            </a:extLst>
          </p:cNvPr>
          <p:cNvSpPr txBox="1"/>
          <p:nvPr/>
        </p:nvSpPr>
        <p:spPr>
          <a:xfrm>
            <a:off x="1538826" y="2871889"/>
            <a:ext cx="461425" cy="369332"/>
          </a:xfrm>
          <a:prstGeom prst="rect">
            <a:avLst/>
          </a:prstGeom>
          <a:noFill/>
        </p:spPr>
        <p:txBody>
          <a:bodyPr wrap="square">
            <a:spAutoFit/>
          </a:bodyPr>
          <a:lstStyle/>
          <a:p>
            <a:r>
              <a:rPr lang="el-GR" b="0" i="0" dirty="0">
                <a:effectLst/>
                <a:latin typeface="open sans" panose="020B0606030504020204" pitchFamily="34" charset="0"/>
              </a:rPr>
              <a:t>η</a:t>
            </a:r>
            <a:r>
              <a:rPr lang="en-US" b="0" i="0" dirty="0">
                <a:effectLst/>
                <a:latin typeface="open sans" panose="020B0606030504020204" pitchFamily="34" charset="0"/>
              </a:rPr>
              <a:t>k</a:t>
            </a:r>
            <a:endParaRPr lang="en-US" dirty="0"/>
          </a:p>
        </p:txBody>
      </p:sp>
      <p:cxnSp>
        <p:nvCxnSpPr>
          <p:cNvPr id="31" name="Straight Arrow Connector 30">
            <a:extLst>
              <a:ext uri="{FF2B5EF4-FFF2-40B4-BE49-F238E27FC236}">
                <a16:creationId xmlns:a16="http://schemas.microsoft.com/office/drawing/2014/main" id="{67DA6647-6F09-BA65-111A-7E42DF784BB4}"/>
              </a:ext>
            </a:extLst>
          </p:cNvPr>
          <p:cNvCxnSpPr>
            <a:stCxn id="29" idx="6"/>
            <a:endCxn id="4" idx="1"/>
          </p:cNvCxnSpPr>
          <p:nvPr/>
        </p:nvCxnSpPr>
        <p:spPr>
          <a:xfrm>
            <a:off x="2133600" y="3033032"/>
            <a:ext cx="593272" cy="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7573EA-F99C-3CA0-2B15-E89C2B9389CF}"/>
              </a:ext>
            </a:extLst>
          </p:cNvPr>
          <p:cNvCxnSpPr>
            <a:stCxn id="5" idx="3"/>
          </p:cNvCxnSpPr>
          <p:nvPr/>
        </p:nvCxnSpPr>
        <p:spPr>
          <a:xfrm flipV="1">
            <a:off x="7549244" y="3033032"/>
            <a:ext cx="1072242" cy="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01300AF-D13C-C2B9-8127-879B269CBB55}"/>
              </a:ext>
            </a:extLst>
          </p:cNvPr>
          <p:cNvSpPr/>
          <p:nvPr/>
        </p:nvSpPr>
        <p:spPr>
          <a:xfrm>
            <a:off x="8621486" y="2827211"/>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uk+1</a:t>
            </a:r>
          </a:p>
        </p:txBody>
      </p:sp>
      <p:sp>
        <p:nvSpPr>
          <p:cNvPr id="35" name="Oval 34">
            <a:extLst>
              <a:ext uri="{FF2B5EF4-FFF2-40B4-BE49-F238E27FC236}">
                <a16:creationId xmlns:a16="http://schemas.microsoft.com/office/drawing/2014/main" id="{5CAE8D1B-7C12-4E10-E272-A2936EFF8011}"/>
              </a:ext>
            </a:extLst>
          </p:cNvPr>
          <p:cNvSpPr/>
          <p:nvPr/>
        </p:nvSpPr>
        <p:spPr>
          <a:xfrm>
            <a:off x="1368880" y="4052661"/>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vk</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EE5B559F-ADFC-1DE2-4033-23D0D381A05E}"/>
              </a:ext>
            </a:extLst>
          </p:cNvPr>
          <p:cNvCxnSpPr>
            <a:stCxn id="35" idx="6"/>
            <a:endCxn id="7" idx="1"/>
          </p:cNvCxnSpPr>
          <p:nvPr/>
        </p:nvCxnSpPr>
        <p:spPr>
          <a:xfrm>
            <a:off x="2133600" y="4260850"/>
            <a:ext cx="593272" cy="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11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lowchart: Connector 66">
            <a:extLst>
              <a:ext uri="{FF2B5EF4-FFF2-40B4-BE49-F238E27FC236}">
                <a16:creationId xmlns:a16="http://schemas.microsoft.com/office/drawing/2014/main" id="{F13F6E0E-0A0B-7D3A-BB74-CBA2A3212820}"/>
              </a:ext>
            </a:extLst>
          </p:cNvPr>
          <p:cNvSpPr/>
          <p:nvPr/>
        </p:nvSpPr>
        <p:spPr>
          <a:xfrm>
            <a:off x="8781952" y="3278127"/>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id="{61BF00A6-0BB9-9521-42C2-DBE973C56F15}"/>
              </a:ext>
            </a:extLst>
          </p:cNvPr>
          <p:cNvSpPr/>
          <p:nvPr/>
        </p:nvSpPr>
        <p:spPr>
          <a:xfrm>
            <a:off x="7091019" y="3256459"/>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AEB3456A-26FF-1CA2-B25B-04B06DECA437}"/>
              </a:ext>
            </a:extLst>
          </p:cNvPr>
          <p:cNvSpPr/>
          <p:nvPr/>
        </p:nvSpPr>
        <p:spPr>
          <a:xfrm>
            <a:off x="7091019" y="4506769"/>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X update</a:t>
            </a:r>
          </a:p>
        </p:txBody>
      </p:sp>
      <p:sp>
        <p:nvSpPr>
          <p:cNvPr id="5" name="Rectangle 4">
            <a:extLst>
              <a:ext uri="{FF2B5EF4-FFF2-40B4-BE49-F238E27FC236}">
                <a16:creationId xmlns:a16="http://schemas.microsoft.com/office/drawing/2014/main" id="{3CDF1440-76D9-246C-D119-DC892101E186}"/>
              </a:ext>
            </a:extLst>
          </p:cNvPr>
          <p:cNvSpPr/>
          <p:nvPr/>
        </p:nvSpPr>
        <p:spPr>
          <a:xfrm>
            <a:off x="8232809" y="4598982"/>
            <a:ext cx="1555785" cy="91634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 u1I)^-1</a:t>
            </a:r>
          </a:p>
        </p:txBody>
      </p:sp>
      <p:sp>
        <p:nvSpPr>
          <p:cNvPr id="7" name="Rectangle 6">
            <a:extLst>
              <a:ext uri="{FF2B5EF4-FFF2-40B4-BE49-F238E27FC236}">
                <a16:creationId xmlns:a16="http://schemas.microsoft.com/office/drawing/2014/main" id="{1A1B4211-CB0A-925F-24BC-EAEC17C01816}"/>
              </a:ext>
            </a:extLst>
          </p:cNvPr>
          <p:cNvSpPr/>
          <p:nvPr/>
        </p:nvSpPr>
        <p:spPr>
          <a:xfrm>
            <a:off x="2083315" y="4404900"/>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FFT2</a:t>
            </a:r>
          </a:p>
        </p:txBody>
      </p:sp>
      <p:sp>
        <p:nvSpPr>
          <p:cNvPr id="11" name="Flowchart: Connector 10">
            <a:extLst>
              <a:ext uri="{FF2B5EF4-FFF2-40B4-BE49-F238E27FC236}">
                <a16:creationId xmlns:a16="http://schemas.microsoft.com/office/drawing/2014/main" id="{A88566C5-C2B1-462A-7F48-CD083B15F9CD}"/>
              </a:ext>
            </a:extLst>
          </p:cNvPr>
          <p:cNvSpPr/>
          <p:nvPr/>
        </p:nvSpPr>
        <p:spPr>
          <a:xfrm>
            <a:off x="3961101" y="4498791"/>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0DC4054-AA81-C60E-93D7-E0E5DD380AD5}"/>
              </a:ext>
            </a:extLst>
          </p:cNvPr>
          <p:cNvSpPr/>
          <p:nvPr/>
        </p:nvSpPr>
        <p:spPr>
          <a:xfrm>
            <a:off x="662563" y="3324303"/>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01300AF-D13C-C2B9-8127-879B269CBB55}"/>
              </a:ext>
            </a:extLst>
          </p:cNvPr>
          <p:cNvSpPr/>
          <p:nvPr/>
        </p:nvSpPr>
        <p:spPr>
          <a:xfrm>
            <a:off x="10108685" y="3269414"/>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xk+1</a:t>
            </a:r>
          </a:p>
        </p:txBody>
      </p:sp>
      <p:sp>
        <p:nvSpPr>
          <p:cNvPr id="35" name="Oval 34">
            <a:extLst>
              <a:ext uri="{FF2B5EF4-FFF2-40B4-BE49-F238E27FC236}">
                <a16:creationId xmlns:a16="http://schemas.microsoft.com/office/drawing/2014/main" id="{5CAE8D1B-7C12-4E10-E272-A2936EFF8011}"/>
              </a:ext>
            </a:extLst>
          </p:cNvPr>
          <p:cNvSpPr/>
          <p:nvPr/>
        </p:nvSpPr>
        <p:spPr>
          <a:xfrm>
            <a:off x="662563" y="4564521"/>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vk</a:t>
            </a:r>
            <a:endParaRPr lang="en-US" dirty="0">
              <a:solidFill>
                <a:schemeClr val="tx1"/>
              </a:solidFill>
            </a:endParaRPr>
          </a:p>
        </p:txBody>
      </p:sp>
      <p:sp>
        <p:nvSpPr>
          <p:cNvPr id="17" name="Multiplication Sign 16">
            <a:extLst>
              <a:ext uri="{FF2B5EF4-FFF2-40B4-BE49-F238E27FC236}">
                <a16:creationId xmlns:a16="http://schemas.microsoft.com/office/drawing/2014/main" id="{4569E3BC-315C-0CE1-87E6-1FDA007AB966}"/>
              </a:ext>
            </a:extLst>
          </p:cNvPr>
          <p:cNvSpPr/>
          <p:nvPr/>
        </p:nvSpPr>
        <p:spPr>
          <a:xfrm>
            <a:off x="3961101" y="4498790"/>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52695659-EB3E-FE16-5CE0-CACB859B948D}"/>
              </a:ext>
            </a:extLst>
          </p:cNvPr>
          <p:cNvCxnSpPr>
            <a:stCxn id="7" idx="3"/>
          </p:cNvCxnSpPr>
          <p:nvPr/>
        </p:nvCxnSpPr>
        <p:spPr>
          <a:xfrm>
            <a:off x="3389601" y="4780457"/>
            <a:ext cx="59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EF918DE-C8C0-BB4D-E5B8-4CD744A4DFA2}"/>
              </a:ext>
            </a:extLst>
          </p:cNvPr>
          <p:cNvSpPr/>
          <p:nvPr/>
        </p:nvSpPr>
        <p:spPr>
          <a:xfrm>
            <a:off x="3807341" y="5531571"/>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5" name="Straight Arrow Connector 24">
            <a:extLst>
              <a:ext uri="{FF2B5EF4-FFF2-40B4-BE49-F238E27FC236}">
                <a16:creationId xmlns:a16="http://schemas.microsoft.com/office/drawing/2014/main" id="{2B66E931-7B04-7BBD-7D7F-A52DB32B61EF}"/>
              </a:ext>
            </a:extLst>
          </p:cNvPr>
          <p:cNvCxnSpPr>
            <a:stCxn id="21" idx="0"/>
            <a:endCxn id="11" idx="4"/>
          </p:cNvCxnSpPr>
          <p:nvPr/>
        </p:nvCxnSpPr>
        <p:spPr>
          <a:xfrm flipV="1">
            <a:off x="4189701" y="5015181"/>
            <a:ext cx="0" cy="51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296AEA2-8876-DEBD-3183-A7C4FC35F9FC}"/>
              </a:ext>
            </a:extLst>
          </p:cNvPr>
          <p:cNvSpPr/>
          <p:nvPr/>
        </p:nvSpPr>
        <p:spPr>
          <a:xfrm>
            <a:off x="5071328" y="4404900"/>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IFFT2/SHFT</a:t>
            </a:r>
          </a:p>
        </p:txBody>
      </p:sp>
      <p:cxnSp>
        <p:nvCxnSpPr>
          <p:cNvPr id="32" name="Straight Arrow Connector 31">
            <a:extLst>
              <a:ext uri="{FF2B5EF4-FFF2-40B4-BE49-F238E27FC236}">
                <a16:creationId xmlns:a16="http://schemas.microsoft.com/office/drawing/2014/main" id="{6974C1A3-B18C-E41E-A459-BFF2E9A67754}"/>
              </a:ext>
            </a:extLst>
          </p:cNvPr>
          <p:cNvCxnSpPr>
            <a:stCxn id="11" idx="6"/>
            <a:endCxn id="27" idx="1"/>
          </p:cNvCxnSpPr>
          <p:nvPr/>
        </p:nvCxnSpPr>
        <p:spPr>
          <a:xfrm>
            <a:off x="4418301" y="4756986"/>
            <a:ext cx="653027" cy="2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Multiplication Sign 35">
            <a:extLst>
              <a:ext uri="{FF2B5EF4-FFF2-40B4-BE49-F238E27FC236}">
                <a16:creationId xmlns:a16="http://schemas.microsoft.com/office/drawing/2014/main" id="{F55DC220-E0B3-DBE8-6AC7-C06754AC780B}"/>
              </a:ext>
            </a:extLst>
          </p:cNvPr>
          <p:cNvSpPr/>
          <p:nvPr/>
        </p:nvSpPr>
        <p:spPr>
          <a:xfrm>
            <a:off x="7091019" y="4501554"/>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A5A2131-594F-4C3B-1F6E-3243B8F75A76}"/>
              </a:ext>
            </a:extLst>
          </p:cNvPr>
          <p:cNvSpPr/>
          <p:nvPr/>
        </p:nvSpPr>
        <p:spPr>
          <a:xfrm>
            <a:off x="6937259" y="5531571"/>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1" name="Straight Arrow Connector 40">
            <a:extLst>
              <a:ext uri="{FF2B5EF4-FFF2-40B4-BE49-F238E27FC236}">
                <a16:creationId xmlns:a16="http://schemas.microsoft.com/office/drawing/2014/main" id="{E9FF7F62-97C2-749B-2003-0FFC4C7BAC08}"/>
              </a:ext>
            </a:extLst>
          </p:cNvPr>
          <p:cNvCxnSpPr>
            <a:stCxn id="27" idx="3"/>
            <a:endCxn id="38" idx="2"/>
          </p:cNvCxnSpPr>
          <p:nvPr/>
        </p:nvCxnSpPr>
        <p:spPr>
          <a:xfrm flipV="1">
            <a:off x="6377614" y="4764964"/>
            <a:ext cx="713405" cy="1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5CBF28-9B42-A359-CF44-EE0B2406353D}"/>
              </a:ext>
            </a:extLst>
          </p:cNvPr>
          <p:cNvCxnSpPr>
            <a:stCxn id="39" idx="0"/>
          </p:cNvCxnSpPr>
          <p:nvPr/>
        </p:nvCxnSpPr>
        <p:spPr>
          <a:xfrm flipV="1">
            <a:off x="7319619" y="5023159"/>
            <a:ext cx="0" cy="508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BD0FD50-A49A-2067-A225-42A6D2FF9763}"/>
              </a:ext>
            </a:extLst>
          </p:cNvPr>
          <p:cNvSpPr txBox="1"/>
          <p:nvPr/>
        </p:nvSpPr>
        <p:spPr>
          <a:xfrm>
            <a:off x="7103428" y="5555094"/>
            <a:ext cx="692320" cy="369332"/>
          </a:xfrm>
          <a:prstGeom prst="rect">
            <a:avLst/>
          </a:prstGeom>
          <a:noFill/>
        </p:spPr>
        <p:txBody>
          <a:bodyPr wrap="square">
            <a:spAutoFit/>
          </a:bodyPr>
          <a:lstStyle/>
          <a:p>
            <a:r>
              <a:rPr lang="el-GR" b="0" i="0" dirty="0">
                <a:effectLst/>
                <a:latin typeface="open sans" panose="020B0606030504020204" pitchFamily="34" charset="0"/>
              </a:rPr>
              <a:t>μ</a:t>
            </a:r>
            <a:r>
              <a:rPr lang="en-US" dirty="0">
                <a:latin typeface="open sans" panose="020B0606030504020204" pitchFamily="34" charset="0"/>
              </a:rPr>
              <a:t>1</a:t>
            </a:r>
            <a:endParaRPr lang="en-US" dirty="0"/>
          </a:p>
        </p:txBody>
      </p:sp>
      <p:sp>
        <p:nvSpPr>
          <p:cNvPr id="45" name="Plus Sign 44">
            <a:extLst>
              <a:ext uri="{FF2B5EF4-FFF2-40B4-BE49-F238E27FC236}">
                <a16:creationId xmlns:a16="http://schemas.microsoft.com/office/drawing/2014/main" id="{5973A00B-D1A0-0C56-C07C-EA26617EF2A8}"/>
              </a:ext>
            </a:extLst>
          </p:cNvPr>
          <p:cNvSpPr/>
          <p:nvPr/>
        </p:nvSpPr>
        <p:spPr>
          <a:xfrm>
            <a:off x="7091019" y="3324303"/>
            <a:ext cx="380437" cy="375557"/>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05D36B4A-5DED-4C5E-4673-17E93BD2EEA2}"/>
              </a:ext>
            </a:extLst>
          </p:cNvPr>
          <p:cNvCxnSpPr>
            <a:stCxn id="35" idx="6"/>
            <a:endCxn id="7" idx="1"/>
          </p:cNvCxnSpPr>
          <p:nvPr/>
        </p:nvCxnSpPr>
        <p:spPr>
          <a:xfrm>
            <a:off x="1427283" y="4772710"/>
            <a:ext cx="656032" cy="7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4223658-5DC2-5314-88C1-80A19D3BEE5B}"/>
              </a:ext>
            </a:extLst>
          </p:cNvPr>
          <p:cNvCxnSpPr>
            <a:stCxn id="38" idx="0"/>
          </p:cNvCxnSpPr>
          <p:nvPr/>
        </p:nvCxnSpPr>
        <p:spPr>
          <a:xfrm flipV="1">
            <a:off x="7319619" y="3772849"/>
            <a:ext cx="0" cy="73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E9E51DD-FA6A-8D50-70E1-3F18CAC7A6D4}"/>
              </a:ext>
            </a:extLst>
          </p:cNvPr>
          <p:cNvCxnSpPr>
            <a:cxnSpLocks/>
          </p:cNvCxnSpPr>
          <p:nvPr/>
        </p:nvCxnSpPr>
        <p:spPr>
          <a:xfrm flipV="1">
            <a:off x="1435956" y="3479006"/>
            <a:ext cx="5641088" cy="2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774EC86-C3FF-08DE-98C7-5625C1C1D254}"/>
              </a:ext>
            </a:extLst>
          </p:cNvPr>
          <p:cNvSpPr txBox="1"/>
          <p:nvPr/>
        </p:nvSpPr>
        <p:spPr>
          <a:xfrm>
            <a:off x="816326" y="3353313"/>
            <a:ext cx="457193" cy="369332"/>
          </a:xfrm>
          <a:prstGeom prst="rect">
            <a:avLst/>
          </a:prstGeom>
          <a:noFill/>
        </p:spPr>
        <p:txBody>
          <a:bodyPr wrap="square">
            <a:spAutoFit/>
          </a:bodyPr>
          <a:lstStyle/>
          <a:p>
            <a:r>
              <a:rPr lang="el-GR" b="0" i="0" dirty="0">
                <a:effectLst/>
                <a:latin typeface="open sans" panose="020B0606030504020204" pitchFamily="34" charset="0"/>
              </a:rPr>
              <a:t>ξ</a:t>
            </a:r>
            <a:r>
              <a:rPr lang="en-US" b="0" i="0" dirty="0">
                <a:effectLst/>
                <a:latin typeface="open sans" panose="020B0606030504020204" pitchFamily="34" charset="0"/>
              </a:rPr>
              <a:t>k</a:t>
            </a:r>
            <a:endParaRPr lang="en-US" dirty="0"/>
          </a:p>
        </p:txBody>
      </p:sp>
      <p:sp>
        <p:nvSpPr>
          <p:cNvPr id="61" name="Oval 60">
            <a:extLst>
              <a:ext uri="{FF2B5EF4-FFF2-40B4-BE49-F238E27FC236}">
                <a16:creationId xmlns:a16="http://schemas.microsoft.com/office/drawing/2014/main" id="{050DD23F-8E4B-2DEA-BB2A-4B8AF0583219}"/>
              </a:ext>
            </a:extLst>
          </p:cNvPr>
          <p:cNvSpPr/>
          <p:nvPr/>
        </p:nvSpPr>
        <p:spPr>
          <a:xfrm>
            <a:off x="662562" y="220923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C^b</a:t>
            </a:r>
            <a:endParaRPr lang="en-US" dirty="0">
              <a:solidFill>
                <a:schemeClr val="tx1"/>
              </a:solidFill>
            </a:endParaRPr>
          </a:p>
        </p:txBody>
      </p:sp>
      <p:cxnSp>
        <p:nvCxnSpPr>
          <p:cNvPr id="65" name="Connector: Elbow 64">
            <a:extLst>
              <a:ext uri="{FF2B5EF4-FFF2-40B4-BE49-F238E27FC236}">
                <a16:creationId xmlns:a16="http://schemas.microsoft.com/office/drawing/2014/main" id="{EF8648B5-C54D-11F3-D822-B6169BB84352}"/>
              </a:ext>
            </a:extLst>
          </p:cNvPr>
          <p:cNvCxnSpPr>
            <a:stCxn id="61" idx="6"/>
            <a:endCxn id="46" idx="1"/>
          </p:cNvCxnSpPr>
          <p:nvPr/>
        </p:nvCxnSpPr>
        <p:spPr>
          <a:xfrm>
            <a:off x="1427282" y="2417424"/>
            <a:ext cx="5892337" cy="8390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Multiplication Sign 65">
            <a:extLst>
              <a:ext uri="{FF2B5EF4-FFF2-40B4-BE49-F238E27FC236}">
                <a16:creationId xmlns:a16="http://schemas.microsoft.com/office/drawing/2014/main" id="{3FD11D5D-9EA8-7473-C6A2-1745E04DE83A}"/>
              </a:ext>
            </a:extLst>
          </p:cNvPr>
          <p:cNvSpPr/>
          <p:nvPr/>
        </p:nvSpPr>
        <p:spPr>
          <a:xfrm>
            <a:off x="8782052" y="3255342"/>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8A730CFF-95BC-A045-9A6B-A3182ABBCD68}"/>
              </a:ext>
            </a:extLst>
          </p:cNvPr>
          <p:cNvCxnSpPr>
            <a:stCxn id="46" idx="6"/>
          </p:cNvCxnSpPr>
          <p:nvPr/>
        </p:nvCxnSpPr>
        <p:spPr>
          <a:xfrm flipV="1">
            <a:off x="7548219" y="3479006"/>
            <a:ext cx="1233733" cy="3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C8C8FE1-A8A5-F129-C0E6-7FEB91C3F897}"/>
              </a:ext>
            </a:extLst>
          </p:cNvPr>
          <p:cNvCxnSpPr>
            <a:stCxn id="5" idx="0"/>
            <a:endCxn id="67" idx="4"/>
          </p:cNvCxnSpPr>
          <p:nvPr/>
        </p:nvCxnSpPr>
        <p:spPr>
          <a:xfrm flipH="1" flipV="1">
            <a:off x="9010552" y="3794517"/>
            <a:ext cx="150" cy="804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22F407B-DB3E-A5C6-1308-CF233033AD56}"/>
              </a:ext>
            </a:extLst>
          </p:cNvPr>
          <p:cNvCxnSpPr>
            <a:cxnSpLocks/>
          </p:cNvCxnSpPr>
          <p:nvPr/>
        </p:nvCxnSpPr>
        <p:spPr>
          <a:xfrm flipV="1">
            <a:off x="9239152" y="3496830"/>
            <a:ext cx="869533" cy="2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3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W update</a:t>
            </a:r>
          </a:p>
        </p:txBody>
      </p:sp>
      <p:sp>
        <p:nvSpPr>
          <p:cNvPr id="5" name="Rectangle 4">
            <a:extLst>
              <a:ext uri="{FF2B5EF4-FFF2-40B4-BE49-F238E27FC236}">
                <a16:creationId xmlns:a16="http://schemas.microsoft.com/office/drawing/2014/main" id="{3CDF1440-76D9-246C-D119-DC892101E186}"/>
              </a:ext>
            </a:extLst>
          </p:cNvPr>
          <p:cNvSpPr/>
          <p:nvPr/>
        </p:nvSpPr>
        <p:spPr>
          <a:xfrm>
            <a:off x="6242958" y="2677886"/>
            <a:ext cx="1306286" cy="751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A88566C5-C2B1-462A-7F48-CD083B15F9CD}"/>
              </a:ext>
            </a:extLst>
          </p:cNvPr>
          <p:cNvSpPr/>
          <p:nvPr/>
        </p:nvSpPr>
        <p:spPr>
          <a:xfrm>
            <a:off x="5192486" y="282484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us Sign 11">
            <a:extLst>
              <a:ext uri="{FF2B5EF4-FFF2-40B4-BE49-F238E27FC236}">
                <a16:creationId xmlns:a16="http://schemas.microsoft.com/office/drawing/2014/main" id="{2BCFEB23-530E-5D00-FB03-72394373ADC9}"/>
              </a:ext>
            </a:extLst>
          </p:cNvPr>
          <p:cNvSpPr/>
          <p:nvPr/>
        </p:nvSpPr>
        <p:spPr>
          <a:xfrm>
            <a:off x="5230867" y="2865664"/>
            <a:ext cx="380437" cy="375557"/>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187D472D-B761-C676-2A88-4672EBC24B95}"/>
              </a:ext>
            </a:extLst>
          </p:cNvPr>
          <p:cNvCxnSpPr>
            <a:cxnSpLocks/>
            <a:endCxn id="11" idx="4"/>
          </p:cNvCxnSpPr>
          <p:nvPr/>
        </p:nvCxnSpPr>
        <p:spPr>
          <a:xfrm flipV="1">
            <a:off x="4033158" y="3282043"/>
            <a:ext cx="1387928" cy="999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00A15E-4AEF-67FD-3CD2-ABA264F39144}"/>
              </a:ext>
            </a:extLst>
          </p:cNvPr>
          <p:cNvCxnSpPr>
            <a:stCxn id="11" idx="6"/>
            <a:endCxn id="5" idx="1"/>
          </p:cNvCxnSpPr>
          <p:nvPr/>
        </p:nvCxnSpPr>
        <p:spPr>
          <a:xfrm>
            <a:off x="5649686" y="3053443"/>
            <a:ext cx="593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95ED0D2-FFEC-B1E4-63A2-A014D05DCCAA}"/>
              </a:ext>
            </a:extLst>
          </p:cNvPr>
          <p:cNvSpPr txBox="1"/>
          <p:nvPr/>
        </p:nvSpPr>
        <p:spPr>
          <a:xfrm>
            <a:off x="6580414" y="2908856"/>
            <a:ext cx="677659" cy="369332"/>
          </a:xfrm>
          <a:prstGeom prst="rect">
            <a:avLst/>
          </a:prstGeom>
          <a:noFill/>
        </p:spPr>
        <p:txBody>
          <a:bodyPr wrap="square">
            <a:spAutoFit/>
          </a:bodyPr>
          <a:lstStyle/>
          <a:p>
            <a:r>
              <a:rPr lang="en-US" dirty="0">
                <a:solidFill>
                  <a:srgbClr val="4A4A4A"/>
                </a:solidFill>
                <a:latin typeface="open sans" panose="020B0606030504020204" pitchFamily="34" charset="0"/>
              </a:rPr>
              <a:t>Max</a:t>
            </a:r>
            <a:endParaRPr lang="en-US" dirty="0"/>
          </a:p>
        </p:txBody>
      </p:sp>
      <p:sp>
        <p:nvSpPr>
          <p:cNvPr id="29" name="Oval 28">
            <a:extLst>
              <a:ext uri="{FF2B5EF4-FFF2-40B4-BE49-F238E27FC236}">
                <a16:creationId xmlns:a16="http://schemas.microsoft.com/office/drawing/2014/main" id="{90DC4054-AA81-C60E-93D7-E0E5DD380AD5}"/>
              </a:ext>
            </a:extLst>
          </p:cNvPr>
          <p:cNvSpPr/>
          <p:nvPr/>
        </p:nvSpPr>
        <p:spPr>
          <a:xfrm>
            <a:off x="1368880" y="2824843"/>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E9AA711-A464-7250-AB49-356E6DC078A6}"/>
              </a:ext>
            </a:extLst>
          </p:cNvPr>
          <p:cNvSpPr txBox="1"/>
          <p:nvPr/>
        </p:nvSpPr>
        <p:spPr>
          <a:xfrm>
            <a:off x="1538826" y="2871889"/>
            <a:ext cx="461425" cy="369332"/>
          </a:xfrm>
          <a:prstGeom prst="rect">
            <a:avLst/>
          </a:prstGeom>
          <a:noFill/>
        </p:spPr>
        <p:txBody>
          <a:bodyPr wrap="square">
            <a:spAutoFit/>
          </a:bodyPr>
          <a:lstStyle/>
          <a:p>
            <a:r>
              <a:rPr lang="en-US" dirty="0" err="1">
                <a:latin typeface="open sans" panose="020B0606030504020204" pitchFamily="34" charset="0"/>
              </a:rPr>
              <a:t>v</a:t>
            </a:r>
            <a:r>
              <a:rPr lang="en-US" b="0" i="0" dirty="0" err="1">
                <a:effectLst/>
                <a:latin typeface="open sans" panose="020B0606030504020204" pitchFamily="34" charset="0"/>
              </a:rPr>
              <a:t>k</a:t>
            </a:r>
            <a:endParaRPr lang="en-US" dirty="0"/>
          </a:p>
        </p:txBody>
      </p:sp>
      <p:cxnSp>
        <p:nvCxnSpPr>
          <p:cNvPr id="33" name="Straight Arrow Connector 32">
            <a:extLst>
              <a:ext uri="{FF2B5EF4-FFF2-40B4-BE49-F238E27FC236}">
                <a16:creationId xmlns:a16="http://schemas.microsoft.com/office/drawing/2014/main" id="{327573EA-F99C-3CA0-2B15-E89C2B9389CF}"/>
              </a:ext>
            </a:extLst>
          </p:cNvPr>
          <p:cNvCxnSpPr>
            <a:stCxn id="5" idx="3"/>
          </p:cNvCxnSpPr>
          <p:nvPr/>
        </p:nvCxnSpPr>
        <p:spPr>
          <a:xfrm flipV="1">
            <a:off x="7549244" y="3033032"/>
            <a:ext cx="1072242" cy="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01300AF-D13C-C2B9-8127-879B269CBB55}"/>
              </a:ext>
            </a:extLst>
          </p:cNvPr>
          <p:cNvSpPr/>
          <p:nvPr/>
        </p:nvSpPr>
        <p:spPr>
          <a:xfrm>
            <a:off x="8621486" y="2827211"/>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wk+1</a:t>
            </a:r>
          </a:p>
        </p:txBody>
      </p:sp>
      <p:sp>
        <p:nvSpPr>
          <p:cNvPr id="35" name="Oval 34">
            <a:extLst>
              <a:ext uri="{FF2B5EF4-FFF2-40B4-BE49-F238E27FC236}">
                <a16:creationId xmlns:a16="http://schemas.microsoft.com/office/drawing/2014/main" id="{5CAE8D1B-7C12-4E10-E272-A2936EFF8011}"/>
              </a:ext>
            </a:extLst>
          </p:cNvPr>
          <p:cNvSpPr/>
          <p:nvPr/>
        </p:nvSpPr>
        <p:spPr>
          <a:xfrm>
            <a:off x="1368880" y="4052661"/>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37" name="Straight Arrow Connector 36">
            <a:extLst>
              <a:ext uri="{FF2B5EF4-FFF2-40B4-BE49-F238E27FC236}">
                <a16:creationId xmlns:a16="http://schemas.microsoft.com/office/drawing/2014/main" id="{EE5B559F-ADFC-1DE2-4033-23D0D381A05E}"/>
              </a:ext>
            </a:extLst>
          </p:cNvPr>
          <p:cNvCxnSpPr>
            <a:cxnSpLocks/>
            <a:stCxn id="35" idx="6"/>
          </p:cNvCxnSpPr>
          <p:nvPr/>
        </p:nvCxnSpPr>
        <p:spPr>
          <a:xfrm>
            <a:off x="2133600" y="4260850"/>
            <a:ext cx="593272" cy="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D639081-C3F3-8462-B308-45E15854BB20}"/>
              </a:ext>
            </a:extLst>
          </p:cNvPr>
          <p:cNvCxnSpPr>
            <a:stCxn id="29" idx="6"/>
            <a:endCxn id="11" idx="2"/>
          </p:cNvCxnSpPr>
          <p:nvPr/>
        </p:nvCxnSpPr>
        <p:spPr>
          <a:xfrm>
            <a:off x="2133600" y="3033032"/>
            <a:ext cx="3058886" cy="2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6DEAB9-EBE8-6CDB-B88E-8FA7A5C57433}"/>
              </a:ext>
            </a:extLst>
          </p:cNvPr>
          <p:cNvSpPr txBox="1"/>
          <p:nvPr/>
        </p:nvSpPr>
        <p:spPr>
          <a:xfrm>
            <a:off x="1444034" y="4076184"/>
            <a:ext cx="392930" cy="369332"/>
          </a:xfrm>
          <a:prstGeom prst="rect">
            <a:avLst/>
          </a:prstGeom>
          <a:noFill/>
        </p:spPr>
        <p:txBody>
          <a:bodyPr wrap="square">
            <a:spAutoFit/>
          </a:bodyPr>
          <a:lstStyle/>
          <a:p>
            <a:r>
              <a:rPr lang="el-GR" b="0" i="0" dirty="0">
                <a:effectLst/>
                <a:latin typeface="open sans" panose="020B0606030504020204" pitchFamily="34" charset="0"/>
              </a:rPr>
              <a:t>ρ</a:t>
            </a:r>
            <a:endParaRPr lang="en-US" dirty="0"/>
          </a:p>
        </p:txBody>
      </p:sp>
      <p:sp>
        <p:nvSpPr>
          <p:cNvPr id="13" name="Rectangle 12">
            <a:extLst>
              <a:ext uri="{FF2B5EF4-FFF2-40B4-BE49-F238E27FC236}">
                <a16:creationId xmlns:a16="http://schemas.microsoft.com/office/drawing/2014/main" id="{5AA4B824-6387-8408-476C-BC8D4F4A98CA}"/>
              </a:ext>
            </a:extLst>
          </p:cNvPr>
          <p:cNvSpPr/>
          <p:nvPr/>
        </p:nvSpPr>
        <p:spPr>
          <a:xfrm>
            <a:off x="2726872" y="4001874"/>
            <a:ext cx="1306286" cy="7511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Div</a:t>
            </a:r>
            <a:r>
              <a:rPr lang="en-US" dirty="0"/>
              <a:t> </a:t>
            </a:r>
          </a:p>
        </p:txBody>
      </p:sp>
      <p:sp>
        <p:nvSpPr>
          <p:cNvPr id="15" name="TextBox 14">
            <a:extLst>
              <a:ext uri="{FF2B5EF4-FFF2-40B4-BE49-F238E27FC236}">
                <a16:creationId xmlns:a16="http://schemas.microsoft.com/office/drawing/2014/main" id="{82E52533-DA4B-A763-0ACC-078D7A57BBEB}"/>
              </a:ext>
            </a:extLst>
          </p:cNvPr>
          <p:cNvSpPr txBox="1"/>
          <p:nvPr/>
        </p:nvSpPr>
        <p:spPr>
          <a:xfrm>
            <a:off x="3531288" y="4195877"/>
            <a:ext cx="692320" cy="369332"/>
          </a:xfrm>
          <a:prstGeom prst="rect">
            <a:avLst/>
          </a:prstGeom>
          <a:noFill/>
        </p:spPr>
        <p:txBody>
          <a:bodyPr wrap="square">
            <a:spAutoFit/>
          </a:bodyPr>
          <a:lstStyle/>
          <a:p>
            <a:r>
              <a:rPr lang="el-GR" b="0" i="0" dirty="0">
                <a:solidFill>
                  <a:srgbClr val="4A4A4A"/>
                </a:solidFill>
                <a:effectLst/>
                <a:latin typeface="open sans" panose="020B0606030504020204" pitchFamily="34" charset="0"/>
              </a:rPr>
              <a:t>μ</a:t>
            </a:r>
            <a:r>
              <a:rPr lang="en-US" dirty="0">
                <a:solidFill>
                  <a:srgbClr val="4A4A4A"/>
                </a:solidFill>
                <a:latin typeface="open sans" panose="020B0606030504020204" pitchFamily="34" charset="0"/>
              </a:rPr>
              <a:t>3</a:t>
            </a:r>
            <a:endParaRPr lang="en-US" dirty="0"/>
          </a:p>
        </p:txBody>
      </p:sp>
    </p:spTree>
    <p:extLst>
      <p:ext uri="{BB962C8B-B14F-4D97-AF65-F5344CB8AC3E}">
        <p14:creationId xmlns:p14="http://schemas.microsoft.com/office/powerpoint/2010/main" val="102413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a:xfrm>
            <a:off x="897412" y="28725"/>
            <a:ext cx="10515600" cy="1325563"/>
          </a:xfrm>
        </p:spPr>
        <p:txBody>
          <a:bodyPr/>
          <a:lstStyle/>
          <a:p>
            <a:pPr algn="ctr"/>
            <a:r>
              <a:rPr lang="en-US" dirty="0" err="1"/>
              <a:t>rk</a:t>
            </a:r>
            <a:r>
              <a:rPr lang="en-US" dirty="0"/>
              <a:t> update</a:t>
            </a:r>
          </a:p>
        </p:txBody>
      </p:sp>
      <p:sp>
        <p:nvSpPr>
          <p:cNvPr id="29" name="Oval 28">
            <a:extLst>
              <a:ext uri="{FF2B5EF4-FFF2-40B4-BE49-F238E27FC236}">
                <a16:creationId xmlns:a16="http://schemas.microsoft.com/office/drawing/2014/main" id="{90DC4054-AA81-C60E-93D7-E0E5DD380AD5}"/>
              </a:ext>
            </a:extLst>
          </p:cNvPr>
          <p:cNvSpPr/>
          <p:nvPr/>
        </p:nvSpPr>
        <p:spPr>
          <a:xfrm>
            <a:off x="887565" y="4256699"/>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E9AA711-A464-7250-AB49-356E6DC078A6}"/>
              </a:ext>
            </a:extLst>
          </p:cNvPr>
          <p:cNvSpPr txBox="1"/>
          <p:nvPr/>
        </p:nvSpPr>
        <p:spPr>
          <a:xfrm>
            <a:off x="1039212" y="4303745"/>
            <a:ext cx="461425" cy="369332"/>
          </a:xfrm>
          <a:prstGeom prst="rect">
            <a:avLst/>
          </a:prstGeom>
          <a:noFill/>
        </p:spPr>
        <p:txBody>
          <a:bodyPr wrap="square">
            <a:spAutoFit/>
          </a:bodyPr>
          <a:lstStyle/>
          <a:p>
            <a:r>
              <a:rPr lang="el-GR" b="0" i="0" dirty="0">
                <a:effectLst/>
                <a:latin typeface="open sans" panose="020B0606030504020204" pitchFamily="34" charset="0"/>
              </a:rPr>
              <a:t>η</a:t>
            </a:r>
            <a:r>
              <a:rPr lang="en-US" b="0" i="0" dirty="0">
                <a:effectLst/>
                <a:latin typeface="open sans" panose="020B0606030504020204" pitchFamily="34" charset="0"/>
              </a:rPr>
              <a:t>k</a:t>
            </a:r>
            <a:endParaRPr lang="en-US" dirty="0"/>
          </a:p>
        </p:txBody>
      </p:sp>
      <p:sp>
        <p:nvSpPr>
          <p:cNvPr id="34" name="Oval 33">
            <a:extLst>
              <a:ext uri="{FF2B5EF4-FFF2-40B4-BE49-F238E27FC236}">
                <a16:creationId xmlns:a16="http://schemas.microsoft.com/office/drawing/2014/main" id="{301300AF-D13C-C2B9-8127-879B269CBB55}"/>
              </a:ext>
            </a:extLst>
          </p:cNvPr>
          <p:cNvSpPr/>
          <p:nvPr/>
        </p:nvSpPr>
        <p:spPr>
          <a:xfrm>
            <a:off x="10830255" y="3641705"/>
            <a:ext cx="1137558" cy="4548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rk</a:t>
            </a:r>
            <a:endParaRPr lang="en-US" dirty="0">
              <a:solidFill>
                <a:schemeClr val="tx1"/>
              </a:solidFill>
            </a:endParaRPr>
          </a:p>
        </p:txBody>
      </p:sp>
      <p:sp>
        <p:nvSpPr>
          <p:cNvPr id="35" name="Oval 34">
            <a:extLst>
              <a:ext uri="{FF2B5EF4-FFF2-40B4-BE49-F238E27FC236}">
                <a16:creationId xmlns:a16="http://schemas.microsoft.com/office/drawing/2014/main" id="{5CAE8D1B-7C12-4E10-E272-A2936EFF8011}"/>
              </a:ext>
            </a:extLst>
          </p:cNvPr>
          <p:cNvSpPr/>
          <p:nvPr/>
        </p:nvSpPr>
        <p:spPr>
          <a:xfrm>
            <a:off x="836611" y="2633617"/>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0" i="0" dirty="0">
                <a:solidFill>
                  <a:schemeClr val="tx1"/>
                </a:solidFill>
                <a:effectLst/>
                <a:latin typeface="open sans" panose="020B0606030504020204" pitchFamily="34" charset="0"/>
              </a:rPr>
              <a:t>ρ</a:t>
            </a:r>
            <a:r>
              <a:rPr lang="en-US" b="0" i="0" dirty="0">
                <a:solidFill>
                  <a:schemeClr val="tx1"/>
                </a:solidFill>
                <a:effectLst/>
                <a:latin typeface="open sans" panose="020B0606030504020204" pitchFamily="34" charset="0"/>
              </a:rPr>
              <a:t>k</a:t>
            </a:r>
            <a:endParaRPr lang="en-US" dirty="0">
              <a:solidFill>
                <a:schemeClr val="tx1"/>
              </a:solidFill>
            </a:endParaRPr>
          </a:p>
        </p:txBody>
      </p:sp>
      <p:sp>
        <p:nvSpPr>
          <p:cNvPr id="6" name="Flowchart: Connector 5">
            <a:extLst>
              <a:ext uri="{FF2B5EF4-FFF2-40B4-BE49-F238E27FC236}">
                <a16:creationId xmlns:a16="http://schemas.microsoft.com/office/drawing/2014/main" id="{81135907-B55A-5044-70EB-90388191BE32}"/>
              </a:ext>
            </a:extLst>
          </p:cNvPr>
          <p:cNvSpPr/>
          <p:nvPr/>
        </p:nvSpPr>
        <p:spPr>
          <a:xfrm>
            <a:off x="4219954" y="214682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lus Sign 7">
            <a:extLst>
              <a:ext uri="{FF2B5EF4-FFF2-40B4-BE49-F238E27FC236}">
                <a16:creationId xmlns:a16="http://schemas.microsoft.com/office/drawing/2014/main" id="{63D5C6D9-0B78-3756-5362-FF75AF055AF5}"/>
              </a:ext>
            </a:extLst>
          </p:cNvPr>
          <p:cNvSpPr/>
          <p:nvPr/>
        </p:nvSpPr>
        <p:spPr>
          <a:xfrm>
            <a:off x="4258335" y="2187644"/>
            <a:ext cx="192903" cy="251380"/>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inus Sign 8">
            <a:extLst>
              <a:ext uri="{FF2B5EF4-FFF2-40B4-BE49-F238E27FC236}">
                <a16:creationId xmlns:a16="http://schemas.microsoft.com/office/drawing/2014/main" id="{24812DC6-089D-7EDF-7F3A-2E372A743A2F}"/>
              </a:ext>
            </a:extLst>
          </p:cNvPr>
          <p:cNvSpPr/>
          <p:nvPr/>
        </p:nvSpPr>
        <p:spPr>
          <a:xfrm>
            <a:off x="4395431" y="2333067"/>
            <a:ext cx="225916" cy="235636"/>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124BC1E5-43CD-B8BD-8023-30F94828C145}"/>
              </a:ext>
            </a:extLst>
          </p:cNvPr>
          <p:cNvSpPr/>
          <p:nvPr/>
        </p:nvSpPr>
        <p:spPr>
          <a:xfrm>
            <a:off x="4182078" y="372220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Sign 12">
            <a:extLst>
              <a:ext uri="{FF2B5EF4-FFF2-40B4-BE49-F238E27FC236}">
                <a16:creationId xmlns:a16="http://schemas.microsoft.com/office/drawing/2014/main" id="{C80699F0-D86F-FE88-4531-86FC171195C3}"/>
              </a:ext>
            </a:extLst>
          </p:cNvPr>
          <p:cNvSpPr/>
          <p:nvPr/>
        </p:nvSpPr>
        <p:spPr>
          <a:xfrm>
            <a:off x="4220459" y="3763030"/>
            <a:ext cx="192903" cy="251380"/>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Sign 14">
            <a:extLst>
              <a:ext uri="{FF2B5EF4-FFF2-40B4-BE49-F238E27FC236}">
                <a16:creationId xmlns:a16="http://schemas.microsoft.com/office/drawing/2014/main" id="{40C79600-93D5-286B-257C-CF647B3E6112}"/>
              </a:ext>
            </a:extLst>
          </p:cNvPr>
          <p:cNvSpPr/>
          <p:nvPr/>
        </p:nvSpPr>
        <p:spPr>
          <a:xfrm>
            <a:off x="4357555" y="3908453"/>
            <a:ext cx="225916" cy="235636"/>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7574A29C-7BB8-387D-27EB-AE9DE4E18F0F}"/>
              </a:ext>
            </a:extLst>
          </p:cNvPr>
          <p:cNvSpPr/>
          <p:nvPr/>
        </p:nvSpPr>
        <p:spPr>
          <a:xfrm>
            <a:off x="3151232" y="2117227"/>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5E671AB9-94FB-28DD-0D22-079677F6DCA6}"/>
              </a:ext>
            </a:extLst>
          </p:cNvPr>
          <p:cNvSpPr/>
          <p:nvPr/>
        </p:nvSpPr>
        <p:spPr>
          <a:xfrm>
            <a:off x="3176985" y="2100902"/>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6029BCE-2A8E-7D86-D8B1-35999C0B9045}"/>
              </a:ext>
            </a:extLst>
          </p:cNvPr>
          <p:cNvSpPr/>
          <p:nvPr/>
        </p:nvSpPr>
        <p:spPr>
          <a:xfrm>
            <a:off x="867723" y="3714267"/>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B111B01-579C-97A3-7C91-8AF1685B3190}"/>
              </a:ext>
            </a:extLst>
          </p:cNvPr>
          <p:cNvSpPr txBox="1"/>
          <p:nvPr/>
        </p:nvSpPr>
        <p:spPr>
          <a:xfrm>
            <a:off x="969960" y="3761313"/>
            <a:ext cx="884043" cy="369332"/>
          </a:xfrm>
          <a:prstGeom prst="rect">
            <a:avLst/>
          </a:prstGeom>
          <a:noFill/>
        </p:spPr>
        <p:txBody>
          <a:bodyPr wrap="square">
            <a:spAutoFit/>
          </a:bodyPr>
          <a:lstStyle/>
          <a:p>
            <a:r>
              <a:rPr lang="en-US" b="0" i="0" dirty="0">
                <a:effectLst/>
                <a:latin typeface="open sans" panose="020B0606030504020204" pitchFamily="34" charset="0"/>
              </a:rPr>
              <a:t>uk</a:t>
            </a:r>
            <a:r>
              <a:rPr lang="en-US" dirty="0">
                <a:latin typeface="open sans" panose="020B0606030504020204" pitchFamily="34" charset="0"/>
              </a:rPr>
              <a:t>+</a:t>
            </a:r>
            <a:r>
              <a:rPr lang="en-US" b="0" i="0" dirty="0">
                <a:effectLst/>
                <a:latin typeface="open sans" panose="020B0606030504020204" pitchFamily="34" charset="0"/>
              </a:rPr>
              <a:t>1</a:t>
            </a:r>
            <a:endParaRPr lang="en-US" dirty="0"/>
          </a:p>
        </p:txBody>
      </p:sp>
      <p:sp>
        <p:nvSpPr>
          <p:cNvPr id="46" name="Oval 45">
            <a:extLst>
              <a:ext uri="{FF2B5EF4-FFF2-40B4-BE49-F238E27FC236}">
                <a16:creationId xmlns:a16="http://schemas.microsoft.com/office/drawing/2014/main" id="{0D0A3488-ED40-8DFA-0823-389FD3C04ED9}"/>
              </a:ext>
            </a:extLst>
          </p:cNvPr>
          <p:cNvSpPr/>
          <p:nvPr/>
        </p:nvSpPr>
        <p:spPr>
          <a:xfrm>
            <a:off x="881825" y="5954025"/>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0" i="0" dirty="0">
                <a:solidFill>
                  <a:schemeClr val="tx1"/>
                </a:solidFill>
                <a:effectLst/>
                <a:latin typeface="open sans" panose="020B0606030504020204" pitchFamily="34" charset="0"/>
              </a:rPr>
              <a:t>ξ</a:t>
            </a:r>
            <a:r>
              <a:rPr lang="en-US" b="0" i="0" dirty="0">
                <a:solidFill>
                  <a:schemeClr val="tx1"/>
                </a:solidFill>
                <a:effectLst/>
                <a:latin typeface="open sans" panose="020B0606030504020204" pitchFamily="34" charset="0"/>
              </a:rPr>
              <a:t>k</a:t>
            </a:r>
            <a:endParaRPr lang="en-US" dirty="0">
              <a:solidFill>
                <a:schemeClr val="tx1"/>
              </a:solidFill>
            </a:endParaRPr>
          </a:p>
        </p:txBody>
      </p:sp>
      <p:sp>
        <p:nvSpPr>
          <p:cNvPr id="48" name="Oval 47">
            <a:extLst>
              <a:ext uri="{FF2B5EF4-FFF2-40B4-BE49-F238E27FC236}">
                <a16:creationId xmlns:a16="http://schemas.microsoft.com/office/drawing/2014/main" id="{D86B5F58-D02A-78F4-89A7-86FACC86A151}"/>
              </a:ext>
            </a:extLst>
          </p:cNvPr>
          <p:cNvSpPr/>
          <p:nvPr/>
        </p:nvSpPr>
        <p:spPr>
          <a:xfrm>
            <a:off x="3006147" y="1444809"/>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TextBox 48">
            <a:extLst>
              <a:ext uri="{FF2B5EF4-FFF2-40B4-BE49-F238E27FC236}">
                <a16:creationId xmlns:a16="http://schemas.microsoft.com/office/drawing/2014/main" id="{94FEB4CC-7318-C9C9-3CA7-EEB2761C6159}"/>
              </a:ext>
            </a:extLst>
          </p:cNvPr>
          <p:cNvSpPr txBox="1"/>
          <p:nvPr/>
        </p:nvSpPr>
        <p:spPr>
          <a:xfrm>
            <a:off x="3200382" y="1454869"/>
            <a:ext cx="692320" cy="369332"/>
          </a:xfrm>
          <a:prstGeom prst="rect">
            <a:avLst/>
          </a:prstGeom>
          <a:noFill/>
        </p:spPr>
        <p:txBody>
          <a:bodyPr wrap="square">
            <a:spAutoFit/>
          </a:bodyPr>
          <a:lstStyle/>
          <a:p>
            <a:r>
              <a:rPr lang="el-GR" b="0" i="0" dirty="0">
                <a:effectLst/>
                <a:latin typeface="open sans" panose="020B0606030504020204" pitchFamily="34" charset="0"/>
              </a:rPr>
              <a:t>μ</a:t>
            </a:r>
            <a:r>
              <a:rPr lang="en-US" b="0" i="0" dirty="0">
                <a:effectLst/>
                <a:latin typeface="open sans" panose="020B0606030504020204" pitchFamily="34" charset="0"/>
              </a:rPr>
              <a:t>3</a:t>
            </a:r>
            <a:endParaRPr lang="en-US" dirty="0"/>
          </a:p>
        </p:txBody>
      </p:sp>
      <p:cxnSp>
        <p:nvCxnSpPr>
          <p:cNvPr id="51" name="Straight Arrow Connector 50">
            <a:extLst>
              <a:ext uri="{FF2B5EF4-FFF2-40B4-BE49-F238E27FC236}">
                <a16:creationId xmlns:a16="http://schemas.microsoft.com/office/drawing/2014/main" id="{996E14DB-D275-AC31-D4AC-43C1EA9CA052}"/>
              </a:ext>
            </a:extLst>
          </p:cNvPr>
          <p:cNvCxnSpPr>
            <a:cxnSpLocks/>
            <a:endCxn id="20" idx="2"/>
          </p:cNvCxnSpPr>
          <p:nvPr/>
        </p:nvCxnSpPr>
        <p:spPr>
          <a:xfrm>
            <a:off x="1500637" y="2364705"/>
            <a:ext cx="1650595" cy="10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B7B4757-2504-C139-2B6D-17DA0E65A181}"/>
              </a:ext>
            </a:extLst>
          </p:cNvPr>
          <p:cNvCxnSpPr>
            <a:stCxn id="35" idx="6"/>
            <a:endCxn id="6" idx="4"/>
          </p:cNvCxnSpPr>
          <p:nvPr/>
        </p:nvCxnSpPr>
        <p:spPr>
          <a:xfrm flipV="1">
            <a:off x="1601331" y="2604022"/>
            <a:ext cx="2847223" cy="237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F15B326-72F9-B70B-D276-7525DD38CD32}"/>
              </a:ext>
            </a:extLst>
          </p:cNvPr>
          <p:cNvCxnSpPr>
            <a:stCxn id="20" idx="6"/>
            <a:endCxn id="6" idx="2"/>
          </p:cNvCxnSpPr>
          <p:nvPr/>
        </p:nvCxnSpPr>
        <p:spPr>
          <a:xfrm>
            <a:off x="3608432" y="2375422"/>
            <a:ext cx="611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0283FBEC-A75F-5A00-89C5-35D348C00515}"/>
              </a:ext>
            </a:extLst>
          </p:cNvPr>
          <p:cNvPicPr>
            <a:picLocks noChangeAspect="1"/>
          </p:cNvPicPr>
          <p:nvPr/>
        </p:nvPicPr>
        <p:blipFill>
          <a:blip r:embed="rId3"/>
          <a:stretch>
            <a:fillRect/>
          </a:stretch>
        </p:blipFill>
        <p:spPr>
          <a:xfrm>
            <a:off x="10045392" y="3610749"/>
            <a:ext cx="469433" cy="530398"/>
          </a:xfrm>
          <a:prstGeom prst="rect">
            <a:avLst/>
          </a:prstGeom>
        </p:spPr>
      </p:pic>
      <p:cxnSp>
        <p:nvCxnSpPr>
          <p:cNvPr id="66" name="Connector: Elbow 65">
            <a:extLst>
              <a:ext uri="{FF2B5EF4-FFF2-40B4-BE49-F238E27FC236}">
                <a16:creationId xmlns:a16="http://schemas.microsoft.com/office/drawing/2014/main" id="{A8A47D1A-E50B-528C-6B66-E705A008C14C}"/>
              </a:ext>
            </a:extLst>
          </p:cNvPr>
          <p:cNvCxnSpPr>
            <a:cxnSpLocks/>
            <a:stCxn id="6" idx="6"/>
            <a:endCxn id="64" idx="0"/>
          </p:cNvCxnSpPr>
          <p:nvPr/>
        </p:nvCxnSpPr>
        <p:spPr>
          <a:xfrm>
            <a:off x="4677154" y="2375422"/>
            <a:ext cx="5602955" cy="1235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a16="http://schemas.microsoft.com/office/drawing/2014/main" id="{F9EB7EF2-8B3D-3F92-8B66-546542450843}"/>
              </a:ext>
            </a:extLst>
          </p:cNvPr>
          <p:cNvSpPr/>
          <p:nvPr/>
        </p:nvSpPr>
        <p:spPr>
          <a:xfrm>
            <a:off x="3120872" y="5338050"/>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Multiplication Sign 68">
            <a:extLst>
              <a:ext uri="{FF2B5EF4-FFF2-40B4-BE49-F238E27FC236}">
                <a16:creationId xmlns:a16="http://schemas.microsoft.com/office/drawing/2014/main" id="{C7686AA4-0846-0BAE-F9AE-761FFA1C262F}"/>
              </a:ext>
            </a:extLst>
          </p:cNvPr>
          <p:cNvSpPr/>
          <p:nvPr/>
        </p:nvSpPr>
        <p:spPr>
          <a:xfrm>
            <a:off x="3146625" y="5321725"/>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2924E7D-26B9-EA0D-664C-BABEB3BCF793}"/>
              </a:ext>
            </a:extLst>
          </p:cNvPr>
          <p:cNvSpPr/>
          <p:nvPr/>
        </p:nvSpPr>
        <p:spPr>
          <a:xfrm>
            <a:off x="2961380" y="4589124"/>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TextBox 70">
            <a:extLst>
              <a:ext uri="{FF2B5EF4-FFF2-40B4-BE49-F238E27FC236}">
                <a16:creationId xmlns:a16="http://schemas.microsoft.com/office/drawing/2014/main" id="{936A8045-4CF5-D5D5-DE9B-42A45C3FAD22}"/>
              </a:ext>
            </a:extLst>
          </p:cNvPr>
          <p:cNvSpPr txBox="1"/>
          <p:nvPr/>
        </p:nvSpPr>
        <p:spPr>
          <a:xfrm>
            <a:off x="3115140" y="4613960"/>
            <a:ext cx="692320" cy="369332"/>
          </a:xfrm>
          <a:prstGeom prst="rect">
            <a:avLst/>
          </a:prstGeom>
          <a:noFill/>
        </p:spPr>
        <p:txBody>
          <a:bodyPr wrap="square">
            <a:spAutoFit/>
          </a:bodyPr>
          <a:lstStyle/>
          <a:p>
            <a:r>
              <a:rPr lang="el-GR" b="0" i="0" dirty="0">
                <a:effectLst/>
                <a:latin typeface="open sans" panose="020B0606030504020204" pitchFamily="34" charset="0"/>
              </a:rPr>
              <a:t>μ</a:t>
            </a:r>
            <a:r>
              <a:rPr lang="en-US" dirty="0">
                <a:latin typeface="open sans" panose="020B0606030504020204" pitchFamily="34" charset="0"/>
              </a:rPr>
              <a:t>1</a:t>
            </a:r>
            <a:endParaRPr lang="en-US" dirty="0"/>
          </a:p>
        </p:txBody>
      </p:sp>
      <p:cxnSp>
        <p:nvCxnSpPr>
          <p:cNvPr id="72" name="Straight Arrow Connector 71">
            <a:extLst>
              <a:ext uri="{FF2B5EF4-FFF2-40B4-BE49-F238E27FC236}">
                <a16:creationId xmlns:a16="http://schemas.microsoft.com/office/drawing/2014/main" id="{D585E3D9-413A-140F-97C5-A0E56C8AE1A9}"/>
              </a:ext>
            </a:extLst>
          </p:cNvPr>
          <p:cNvCxnSpPr>
            <a:stCxn id="70" idx="4"/>
            <a:endCxn id="68" idx="0"/>
          </p:cNvCxnSpPr>
          <p:nvPr/>
        </p:nvCxnSpPr>
        <p:spPr>
          <a:xfrm>
            <a:off x="3343740" y="5005502"/>
            <a:ext cx="5732" cy="332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Flowchart: Connector 72">
            <a:extLst>
              <a:ext uri="{FF2B5EF4-FFF2-40B4-BE49-F238E27FC236}">
                <a16:creationId xmlns:a16="http://schemas.microsoft.com/office/drawing/2014/main" id="{0F6ADA1F-9FF1-B91E-1164-21E4FF3E716E}"/>
              </a:ext>
            </a:extLst>
          </p:cNvPr>
          <p:cNvSpPr/>
          <p:nvPr/>
        </p:nvSpPr>
        <p:spPr>
          <a:xfrm>
            <a:off x="3174629" y="3698740"/>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ication Sign 73">
            <a:extLst>
              <a:ext uri="{FF2B5EF4-FFF2-40B4-BE49-F238E27FC236}">
                <a16:creationId xmlns:a16="http://schemas.microsoft.com/office/drawing/2014/main" id="{03E01784-F443-F170-EC7D-E1E168A58E7E}"/>
              </a:ext>
            </a:extLst>
          </p:cNvPr>
          <p:cNvSpPr/>
          <p:nvPr/>
        </p:nvSpPr>
        <p:spPr>
          <a:xfrm>
            <a:off x="3200382" y="3682415"/>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25BECC2-0E37-3C05-333B-825864C11253}"/>
              </a:ext>
            </a:extLst>
          </p:cNvPr>
          <p:cNvSpPr/>
          <p:nvPr/>
        </p:nvSpPr>
        <p:spPr>
          <a:xfrm>
            <a:off x="3015137" y="2949814"/>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TextBox 75">
            <a:extLst>
              <a:ext uri="{FF2B5EF4-FFF2-40B4-BE49-F238E27FC236}">
                <a16:creationId xmlns:a16="http://schemas.microsoft.com/office/drawing/2014/main" id="{4059CF83-5345-42C7-58B4-2D77C289DB27}"/>
              </a:ext>
            </a:extLst>
          </p:cNvPr>
          <p:cNvSpPr txBox="1"/>
          <p:nvPr/>
        </p:nvSpPr>
        <p:spPr>
          <a:xfrm>
            <a:off x="3168897" y="2974650"/>
            <a:ext cx="692320" cy="369332"/>
          </a:xfrm>
          <a:prstGeom prst="rect">
            <a:avLst/>
          </a:prstGeom>
          <a:noFill/>
        </p:spPr>
        <p:txBody>
          <a:bodyPr wrap="square">
            <a:spAutoFit/>
          </a:bodyPr>
          <a:lstStyle/>
          <a:p>
            <a:r>
              <a:rPr lang="el-GR" b="0" i="0" dirty="0">
                <a:effectLst/>
                <a:latin typeface="open sans" panose="020B0606030504020204" pitchFamily="34" charset="0"/>
              </a:rPr>
              <a:t>μ</a:t>
            </a:r>
            <a:r>
              <a:rPr lang="en-US" dirty="0">
                <a:latin typeface="open sans" panose="020B0606030504020204" pitchFamily="34" charset="0"/>
              </a:rPr>
              <a:t>2</a:t>
            </a:r>
            <a:endParaRPr lang="en-US" dirty="0"/>
          </a:p>
        </p:txBody>
      </p:sp>
      <p:cxnSp>
        <p:nvCxnSpPr>
          <p:cNvPr id="77" name="Straight Arrow Connector 76">
            <a:extLst>
              <a:ext uri="{FF2B5EF4-FFF2-40B4-BE49-F238E27FC236}">
                <a16:creationId xmlns:a16="http://schemas.microsoft.com/office/drawing/2014/main" id="{D207D51F-D562-EBF9-A77E-609C93DA2279}"/>
              </a:ext>
            </a:extLst>
          </p:cNvPr>
          <p:cNvCxnSpPr>
            <a:stCxn id="75" idx="4"/>
            <a:endCxn id="73" idx="0"/>
          </p:cNvCxnSpPr>
          <p:nvPr/>
        </p:nvCxnSpPr>
        <p:spPr>
          <a:xfrm>
            <a:off x="3397497" y="3366192"/>
            <a:ext cx="5732" cy="332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477A9C7-0188-ABB5-CF7B-9F3648095B85}"/>
              </a:ext>
            </a:extLst>
          </p:cNvPr>
          <p:cNvCxnSpPr>
            <a:cxnSpLocks/>
            <a:endCxn id="73" idx="2"/>
          </p:cNvCxnSpPr>
          <p:nvPr/>
        </p:nvCxnSpPr>
        <p:spPr>
          <a:xfrm>
            <a:off x="1601331" y="3941661"/>
            <a:ext cx="1573298" cy="15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D3F4D32-A5FB-C955-812F-40BFC270B132}"/>
              </a:ext>
            </a:extLst>
          </p:cNvPr>
          <p:cNvCxnSpPr>
            <a:stCxn id="73" idx="6"/>
            <a:endCxn id="10" idx="2"/>
          </p:cNvCxnSpPr>
          <p:nvPr/>
        </p:nvCxnSpPr>
        <p:spPr>
          <a:xfrm flipV="1">
            <a:off x="3631829" y="3950808"/>
            <a:ext cx="550249" cy="6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A75FB7CE-59AA-E20A-27AC-DE5D1CB89278}"/>
              </a:ext>
            </a:extLst>
          </p:cNvPr>
          <p:cNvCxnSpPr>
            <a:stCxn id="29" idx="6"/>
            <a:endCxn id="10" idx="4"/>
          </p:cNvCxnSpPr>
          <p:nvPr/>
        </p:nvCxnSpPr>
        <p:spPr>
          <a:xfrm flipV="1">
            <a:off x="1652285" y="4179408"/>
            <a:ext cx="2758393" cy="2854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1CFE7C63-A306-613B-AB23-BDAE626DD884}"/>
              </a:ext>
            </a:extLst>
          </p:cNvPr>
          <p:cNvSpPr/>
          <p:nvPr/>
        </p:nvSpPr>
        <p:spPr>
          <a:xfrm>
            <a:off x="795175" y="2187644"/>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81130E7A-7A51-9B76-0527-07B0054715D8}"/>
              </a:ext>
            </a:extLst>
          </p:cNvPr>
          <p:cNvSpPr txBox="1"/>
          <p:nvPr/>
        </p:nvSpPr>
        <p:spPr>
          <a:xfrm>
            <a:off x="897412" y="2234690"/>
            <a:ext cx="884043" cy="369332"/>
          </a:xfrm>
          <a:prstGeom prst="rect">
            <a:avLst/>
          </a:prstGeom>
          <a:noFill/>
        </p:spPr>
        <p:txBody>
          <a:bodyPr wrap="square">
            <a:spAutoFit/>
          </a:bodyPr>
          <a:lstStyle/>
          <a:p>
            <a:r>
              <a:rPr lang="en-US" b="0" i="0" dirty="0">
                <a:effectLst/>
                <a:latin typeface="open sans" panose="020B0606030504020204" pitchFamily="34" charset="0"/>
              </a:rPr>
              <a:t>wk</a:t>
            </a:r>
            <a:r>
              <a:rPr lang="en-US" dirty="0">
                <a:latin typeface="open sans" panose="020B0606030504020204" pitchFamily="34" charset="0"/>
              </a:rPr>
              <a:t>+</a:t>
            </a:r>
            <a:r>
              <a:rPr lang="en-US" b="0" i="0" dirty="0">
                <a:effectLst/>
                <a:latin typeface="open sans" panose="020B0606030504020204" pitchFamily="34" charset="0"/>
              </a:rPr>
              <a:t>1</a:t>
            </a:r>
            <a:endParaRPr lang="en-US" dirty="0"/>
          </a:p>
        </p:txBody>
      </p:sp>
      <p:sp>
        <p:nvSpPr>
          <p:cNvPr id="99" name="Flowchart: Connector 98">
            <a:extLst>
              <a:ext uri="{FF2B5EF4-FFF2-40B4-BE49-F238E27FC236}">
                <a16:creationId xmlns:a16="http://schemas.microsoft.com/office/drawing/2014/main" id="{905297CF-31F4-75A4-018D-334F735EEF5F}"/>
              </a:ext>
            </a:extLst>
          </p:cNvPr>
          <p:cNvSpPr/>
          <p:nvPr/>
        </p:nvSpPr>
        <p:spPr>
          <a:xfrm>
            <a:off x="4126601" y="534921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Plus Sign 99">
            <a:extLst>
              <a:ext uri="{FF2B5EF4-FFF2-40B4-BE49-F238E27FC236}">
                <a16:creationId xmlns:a16="http://schemas.microsoft.com/office/drawing/2014/main" id="{8FE3BDA8-2DB7-9FA1-96C6-2CC3589052A7}"/>
              </a:ext>
            </a:extLst>
          </p:cNvPr>
          <p:cNvSpPr/>
          <p:nvPr/>
        </p:nvSpPr>
        <p:spPr>
          <a:xfrm>
            <a:off x="4164982" y="5390032"/>
            <a:ext cx="192903" cy="251380"/>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Minus Sign 100">
            <a:extLst>
              <a:ext uri="{FF2B5EF4-FFF2-40B4-BE49-F238E27FC236}">
                <a16:creationId xmlns:a16="http://schemas.microsoft.com/office/drawing/2014/main" id="{923495CC-CAA7-6410-4AD8-FAAE487F2C45}"/>
              </a:ext>
            </a:extLst>
          </p:cNvPr>
          <p:cNvSpPr/>
          <p:nvPr/>
        </p:nvSpPr>
        <p:spPr>
          <a:xfrm>
            <a:off x="4302078" y="5535455"/>
            <a:ext cx="225916" cy="235636"/>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5F942C8-05B4-C31F-7158-06EBF780FFC8}"/>
              </a:ext>
            </a:extLst>
          </p:cNvPr>
          <p:cNvSpPr/>
          <p:nvPr/>
        </p:nvSpPr>
        <p:spPr>
          <a:xfrm>
            <a:off x="851472" y="5386041"/>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EDA88D39-9ADB-74A2-20D7-3BC3BBD5FE31}"/>
              </a:ext>
            </a:extLst>
          </p:cNvPr>
          <p:cNvSpPr txBox="1"/>
          <p:nvPr/>
        </p:nvSpPr>
        <p:spPr>
          <a:xfrm>
            <a:off x="948255" y="5412343"/>
            <a:ext cx="884043" cy="369332"/>
          </a:xfrm>
          <a:prstGeom prst="rect">
            <a:avLst/>
          </a:prstGeom>
          <a:noFill/>
        </p:spPr>
        <p:txBody>
          <a:bodyPr wrap="square">
            <a:spAutoFit/>
          </a:bodyPr>
          <a:lstStyle/>
          <a:p>
            <a:r>
              <a:rPr lang="en-US" dirty="0">
                <a:latin typeface="open sans" panose="020B0606030504020204" pitchFamily="34" charset="0"/>
              </a:rPr>
              <a:t>x</a:t>
            </a:r>
            <a:r>
              <a:rPr lang="en-US" b="0" i="0" dirty="0">
                <a:effectLst/>
                <a:latin typeface="open sans" panose="020B0606030504020204" pitchFamily="34" charset="0"/>
              </a:rPr>
              <a:t>k</a:t>
            </a:r>
            <a:r>
              <a:rPr lang="en-US" dirty="0">
                <a:latin typeface="open sans" panose="020B0606030504020204" pitchFamily="34" charset="0"/>
              </a:rPr>
              <a:t>+</a:t>
            </a:r>
            <a:r>
              <a:rPr lang="en-US" b="0" i="0" dirty="0">
                <a:effectLst/>
                <a:latin typeface="open sans" panose="020B0606030504020204" pitchFamily="34" charset="0"/>
              </a:rPr>
              <a:t>1</a:t>
            </a:r>
            <a:endParaRPr lang="en-US" dirty="0"/>
          </a:p>
        </p:txBody>
      </p:sp>
      <p:cxnSp>
        <p:nvCxnSpPr>
          <p:cNvPr id="107" name="Straight Arrow Connector 106">
            <a:extLst>
              <a:ext uri="{FF2B5EF4-FFF2-40B4-BE49-F238E27FC236}">
                <a16:creationId xmlns:a16="http://schemas.microsoft.com/office/drawing/2014/main" id="{2A337166-488A-1C55-B4F5-E529CFD15148}"/>
              </a:ext>
            </a:extLst>
          </p:cNvPr>
          <p:cNvCxnSpPr>
            <a:cxnSpLocks/>
            <a:endCxn id="68" idx="2"/>
          </p:cNvCxnSpPr>
          <p:nvPr/>
        </p:nvCxnSpPr>
        <p:spPr>
          <a:xfrm>
            <a:off x="1616192" y="5594230"/>
            <a:ext cx="1504680" cy="2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2CC938AC-6DDE-0DEF-09D9-7295FC820163}"/>
              </a:ext>
            </a:extLst>
          </p:cNvPr>
          <p:cNvCxnSpPr>
            <a:stCxn id="46" idx="6"/>
            <a:endCxn id="99" idx="4"/>
          </p:cNvCxnSpPr>
          <p:nvPr/>
        </p:nvCxnSpPr>
        <p:spPr>
          <a:xfrm flipV="1">
            <a:off x="1646545" y="5806410"/>
            <a:ext cx="2708656" cy="3558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7DD4089-D97E-1013-35DB-EE2444E90290}"/>
              </a:ext>
            </a:extLst>
          </p:cNvPr>
          <p:cNvCxnSpPr>
            <a:stCxn id="68" idx="6"/>
            <a:endCxn id="99" idx="2"/>
          </p:cNvCxnSpPr>
          <p:nvPr/>
        </p:nvCxnSpPr>
        <p:spPr>
          <a:xfrm flipV="1">
            <a:off x="3578072" y="5577810"/>
            <a:ext cx="548529" cy="18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8DDC6EF2-6570-1790-34CA-163A1A97C477}"/>
              </a:ext>
            </a:extLst>
          </p:cNvPr>
          <p:cNvSpPr/>
          <p:nvPr/>
        </p:nvSpPr>
        <p:spPr>
          <a:xfrm>
            <a:off x="5189424" y="3564920"/>
            <a:ext cx="1306286" cy="7511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sp>
        <p:nvSpPr>
          <p:cNvPr id="114" name="TextBox 113">
            <a:extLst>
              <a:ext uri="{FF2B5EF4-FFF2-40B4-BE49-F238E27FC236}">
                <a16:creationId xmlns:a16="http://schemas.microsoft.com/office/drawing/2014/main" id="{CD28CC9A-1857-8CDE-0292-153AB66A9763}"/>
              </a:ext>
            </a:extLst>
          </p:cNvPr>
          <p:cNvSpPr txBox="1"/>
          <p:nvPr/>
        </p:nvSpPr>
        <p:spPr>
          <a:xfrm>
            <a:off x="5673837" y="3755811"/>
            <a:ext cx="523999" cy="369332"/>
          </a:xfrm>
          <a:prstGeom prst="rect">
            <a:avLst/>
          </a:prstGeom>
          <a:noFill/>
        </p:spPr>
        <p:txBody>
          <a:bodyPr wrap="square">
            <a:spAutoFit/>
          </a:bodyPr>
          <a:lstStyle/>
          <a:p>
            <a:r>
              <a:rPr lang="el-GR" b="0" i="0" dirty="0">
                <a:solidFill>
                  <a:srgbClr val="4A4A4A"/>
                </a:solidFill>
                <a:effectLst/>
                <a:latin typeface="open sans" panose="020B0606030504020204" pitchFamily="34" charset="0"/>
              </a:rPr>
              <a:t>ψ</a:t>
            </a:r>
            <a:r>
              <a:rPr lang="en-US" b="0" i="0" dirty="0">
                <a:solidFill>
                  <a:srgbClr val="4A4A4A"/>
                </a:solidFill>
                <a:effectLst/>
                <a:latin typeface="open sans" panose="020B0606030504020204" pitchFamily="34" charset="0"/>
              </a:rPr>
              <a:t>T</a:t>
            </a:r>
            <a:endParaRPr lang="en-US" dirty="0"/>
          </a:p>
        </p:txBody>
      </p:sp>
      <p:cxnSp>
        <p:nvCxnSpPr>
          <p:cNvPr id="116" name="Straight Arrow Connector 115">
            <a:extLst>
              <a:ext uri="{FF2B5EF4-FFF2-40B4-BE49-F238E27FC236}">
                <a16:creationId xmlns:a16="http://schemas.microsoft.com/office/drawing/2014/main" id="{0DBDA90B-8D81-DBF4-2D58-02F19C9B006C}"/>
              </a:ext>
            </a:extLst>
          </p:cNvPr>
          <p:cNvCxnSpPr>
            <a:stCxn id="10" idx="6"/>
            <a:endCxn id="113" idx="1"/>
          </p:cNvCxnSpPr>
          <p:nvPr/>
        </p:nvCxnSpPr>
        <p:spPr>
          <a:xfrm flipV="1">
            <a:off x="4639278" y="3940477"/>
            <a:ext cx="550146" cy="10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02ECBA49-E018-5CCA-84A9-28B47D659584}"/>
              </a:ext>
            </a:extLst>
          </p:cNvPr>
          <p:cNvSpPr/>
          <p:nvPr/>
        </p:nvSpPr>
        <p:spPr>
          <a:xfrm>
            <a:off x="5020694" y="5213029"/>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FFT2</a:t>
            </a:r>
          </a:p>
        </p:txBody>
      </p:sp>
      <p:sp>
        <p:nvSpPr>
          <p:cNvPr id="118" name="Flowchart: Connector 117">
            <a:extLst>
              <a:ext uri="{FF2B5EF4-FFF2-40B4-BE49-F238E27FC236}">
                <a16:creationId xmlns:a16="http://schemas.microsoft.com/office/drawing/2014/main" id="{659E3146-5C6D-7B82-8D94-866C330D675B}"/>
              </a:ext>
            </a:extLst>
          </p:cNvPr>
          <p:cNvSpPr/>
          <p:nvPr/>
        </p:nvSpPr>
        <p:spPr>
          <a:xfrm>
            <a:off x="6898480" y="5306920"/>
            <a:ext cx="457200" cy="5163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Multiplication Sign 118">
            <a:extLst>
              <a:ext uri="{FF2B5EF4-FFF2-40B4-BE49-F238E27FC236}">
                <a16:creationId xmlns:a16="http://schemas.microsoft.com/office/drawing/2014/main" id="{281CC4B9-813B-21CF-48C3-349F6651DAEA}"/>
              </a:ext>
            </a:extLst>
          </p:cNvPr>
          <p:cNvSpPr/>
          <p:nvPr/>
        </p:nvSpPr>
        <p:spPr>
          <a:xfrm>
            <a:off x="6898480" y="5306919"/>
            <a:ext cx="457200" cy="51639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25CCFDE6-CC00-424F-1ED9-E87305464047}"/>
              </a:ext>
            </a:extLst>
          </p:cNvPr>
          <p:cNvCxnSpPr>
            <a:stCxn id="117" idx="3"/>
          </p:cNvCxnSpPr>
          <p:nvPr/>
        </p:nvCxnSpPr>
        <p:spPr>
          <a:xfrm>
            <a:off x="6326980" y="5588586"/>
            <a:ext cx="59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A3F8E05C-DA21-7082-3A9C-A279E3FCB703}"/>
              </a:ext>
            </a:extLst>
          </p:cNvPr>
          <p:cNvSpPr/>
          <p:nvPr/>
        </p:nvSpPr>
        <p:spPr>
          <a:xfrm>
            <a:off x="6744720" y="6339700"/>
            <a:ext cx="764720" cy="41637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122" name="Straight Arrow Connector 121">
            <a:extLst>
              <a:ext uri="{FF2B5EF4-FFF2-40B4-BE49-F238E27FC236}">
                <a16:creationId xmlns:a16="http://schemas.microsoft.com/office/drawing/2014/main" id="{A1BE758B-0FCA-55F3-2D10-2B72A7676424}"/>
              </a:ext>
            </a:extLst>
          </p:cNvPr>
          <p:cNvCxnSpPr>
            <a:stCxn id="121" idx="0"/>
            <a:endCxn id="118" idx="4"/>
          </p:cNvCxnSpPr>
          <p:nvPr/>
        </p:nvCxnSpPr>
        <p:spPr>
          <a:xfrm flipV="1">
            <a:off x="7127080" y="5823310"/>
            <a:ext cx="0" cy="51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5AFE8CD9-535C-4B11-4AFF-2ADC76875D08}"/>
              </a:ext>
            </a:extLst>
          </p:cNvPr>
          <p:cNvSpPr/>
          <p:nvPr/>
        </p:nvSpPr>
        <p:spPr>
          <a:xfrm>
            <a:off x="8008707" y="5213029"/>
            <a:ext cx="1306286" cy="7511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IFFT2/SHFT</a:t>
            </a:r>
          </a:p>
        </p:txBody>
      </p:sp>
      <p:cxnSp>
        <p:nvCxnSpPr>
          <p:cNvPr id="124" name="Straight Arrow Connector 123">
            <a:extLst>
              <a:ext uri="{FF2B5EF4-FFF2-40B4-BE49-F238E27FC236}">
                <a16:creationId xmlns:a16="http://schemas.microsoft.com/office/drawing/2014/main" id="{E2ECD884-1CE5-A5B1-103F-109220C4DF89}"/>
              </a:ext>
            </a:extLst>
          </p:cNvPr>
          <p:cNvCxnSpPr>
            <a:stCxn id="118" idx="6"/>
            <a:endCxn id="123" idx="1"/>
          </p:cNvCxnSpPr>
          <p:nvPr/>
        </p:nvCxnSpPr>
        <p:spPr>
          <a:xfrm>
            <a:off x="7355680" y="5565115"/>
            <a:ext cx="653027" cy="2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69871B16-7E8D-603F-F056-410BF48DE71E}"/>
              </a:ext>
            </a:extLst>
          </p:cNvPr>
          <p:cNvCxnSpPr>
            <a:stCxn id="99" idx="6"/>
            <a:endCxn id="117" idx="1"/>
          </p:cNvCxnSpPr>
          <p:nvPr/>
        </p:nvCxnSpPr>
        <p:spPr>
          <a:xfrm>
            <a:off x="4583801" y="5577810"/>
            <a:ext cx="436893" cy="1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327F8C2-7747-6E90-9C78-033E3CBAFA0D}"/>
              </a:ext>
            </a:extLst>
          </p:cNvPr>
          <p:cNvCxnSpPr>
            <a:stCxn id="48" idx="4"/>
            <a:endCxn id="20" idx="0"/>
          </p:cNvCxnSpPr>
          <p:nvPr/>
        </p:nvCxnSpPr>
        <p:spPr>
          <a:xfrm flipH="1">
            <a:off x="3379832" y="1861187"/>
            <a:ext cx="8675" cy="25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7B838A9-B52B-DC41-C0D7-6FA09B50EEF1}"/>
              </a:ext>
            </a:extLst>
          </p:cNvPr>
          <p:cNvCxnSpPr>
            <a:stCxn id="113" idx="3"/>
            <a:endCxn id="64" idx="1"/>
          </p:cNvCxnSpPr>
          <p:nvPr/>
        </p:nvCxnSpPr>
        <p:spPr>
          <a:xfrm flipV="1">
            <a:off x="6495710" y="3875948"/>
            <a:ext cx="3549682" cy="64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94FA2A38-F0F1-659A-6531-7E9B9D5AC20E}"/>
              </a:ext>
            </a:extLst>
          </p:cNvPr>
          <p:cNvCxnSpPr>
            <a:stCxn id="123" idx="3"/>
            <a:endCxn id="64" idx="2"/>
          </p:cNvCxnSpPr>
          <p:nvPr/>
        </p:nvCxnSpPr>
        <p:spPr>
          <a:xfrm flipV="1">
            <a:off x="9314993" y="4141147"/>
            <a:ext cx="965116" cy="14474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2E1723F-4BD5-6C70-26C0-AD7F416117DD}"/>
              </a:ext>
            </a:extLst>
          </p:cNvPr>
          <p:cNvCxnSpPr>
            <a:stCxn id="64" idx="3"/>
            <a:endCxn id="34" idx="2"/>
          </p:cNvCxnSpPr>
          <p:nvPr/>
        </p:nvCxnSpPr>
        <p:spPr>
          <a:xfrm flipV="1">
            <a:off x="10514825" y="3869121"/>
            <a:ext cx="315430" cy="6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86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8362</TotalTime>
  <Words>1315</Words>
  <Application>Microsoft Office PowerPoint</Application>
  <PresentationFormat>Widescreen</PresentationFormat>
  <Paragraphs>444</Paragraphs>
  <Slides>23</Slides>
  <Notes>22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Arial</vt:lpstr>
      <vt:lpstr>Calibri</vt:lpstr>
      <vt:lpstr>Calibri Light</vt:lpstr>
      <vt:lpstr>open sans</vt:lpstr>
      <vt:lpstr>Times New Roman</vt:lpstr>
      <vt:lpstr>TimesNewRoman</vt:lpstr>
      <vt:lpstr>Office Theme</vt:lpstr>
      <vt:lpstr>1_Custom Design</vt:lpstr>
      <vt:lpstr>Custom Design</vt:lpstr>
      <vt:lpstr>Accelerate Reconstruction by Implementing ADMM in FPGA</vt:lpstr>
      <vt:lpstr>Agenda</vt:lpstr>
      <vt:lpstr>Motivation</vt:lpstr>
      <vt:lpstr>Top –Level ADMM</vt:lpstr>
      <vt:lpstr>Assumptions</vt:lpstr>
      <vt:lpstr>U update</vt:lpstr>
      <vt:lpstr>X update</vt:lpstr>
      <vt:lpstr>W update</vt:lpstr>
      <vt:lpstr>rk update</vt:lpstr>
      <vt:lpstr>Rdivmat update(pre-compute)</vt:lpstr>
      <vt:lpstr>Image update</vt:lpstr>
      <vt:lpstr>ρ update</vt:lpstr>
      <vt:lpstr>ξ update</vt:lpstr>
      <vt:lpstr>η update</vt:lpstr>
      <vt:lpstr>ADMM Algorithm</vt:lpstr>
      <vt:lpstr>Speed/Latency Calc &amp; Strategy</vt:lpstr>
      <vt:lpstr>Resource Estimates</vt:lpstr>
      <vt:lpstr>Resource Estimation</vt:lpstr>
      <vt:lpstr>Resource Estimation</vt:lpstr>
      <vt:lpstr>Resource Estimation</vt:lpstr>
      <vt:lpstr>Device</vt:lpstr>
      <vt:lpstr>Discussion/Conclusion</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305</cp:revision>
  <dcterms:created xsi:type="dcterms:W3CDTF">2020-04-11T18:12:55Z</dcterms:created>
  <dcterms:modified xsi:type="dcterms:W3CDTF">2022-08-21T04:07:42Z</dcterms:modified>
</cp:coreProperties>
</file>