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60" r:id="rId3"/>
  </p:sldMasterIdLst>
  <p:notesMasterIdLst>
    <p:notesMasterId r:id="rId19"/>
  </p:notesMasterIdLst>
  <p:sldIdLst>
    <p:sldId id="256" r:id="rId4"/>
    <p:sldId id="266" r:id="rId5"/>
    <p:sldId id="299" r:id="rId6"/>
    <p:sldId id="298" r:id="rId7"/>
    <p:sldId id="305" r:id="rId8"/>
    <p:sldId id="282" r:id="rId9"/>
    <p:sldId id="283" r:id="rId10"/>
    <p:sldId id="306" r:id="rId11"/>
    <p:sldId id="307" r:id="rId12"/>
    <p:sldId id="308" r:id="rId13"/>
    <p:sldId id="289" r:id="rId14"/>
    <p:sldId id="292" r:id="rId15"/>
    <p:sldId id="295" r:id="rId16"/>
    <p:sldId id="296" r:id="rId17"/>
    <p:sldId id="30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AD56"/>
    <a:srgbClr val="17A532"/>
    <a:srgbClr val="16A64D"/>
    <a:srgbClr val="1BA11B"/>
    <a:srgbClr val="41D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03" autoAdjust="0"/>
    <p:restoredTop sz="81966" autoAdjust="0"/>
  </p:normalViewPr>
  <p:slideViewPr>
    <p:cSldViewPr snapToGrid="0">
      <p:cViewPr varScale="1">
        <p:scale>
          <a:sx n="104" d="100"/>
          <a:sy n="104" d="100"/>
        </p:scale>
        <p:origin x="132" y="396"/>
      </p:cViewPr>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08065-9B79-4F39-8D1B-900E3912A032}" type="datetimeFigureOut">
              <a:rPr lang="en-US" smtClean="0"/>
              <a:t>5/8/2022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E3671-7C21-40CE-930E-1BEAA135AFBB}" type="slidenum">
              <a:rPr lang="en-US" smtClean="0"/>
              <a:t>‹#›</a:t>
            </a:fld>
            <a:endParaRPr lang="en-US"/>
          </a:p>
        </p:txBody>
      </p:sp>
    </p:spTree>
    <p:extLst>
      <p:ext uri="{BB962C8B-B14F-4D97-AF65-F5344CB8AC3E}">
        <p14:creationId xmlns:p14="http://schemas.microsoft.com/office/powerpoint/2010/main" val="77124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2</a:t>
            </a:fld>
            <a:endParaRPr lang="en-US"/>
          </a:p>
        </p:txBody>
      </p:sp>
    </p:spTree>
    <p:extLst>
      <p:ext uri="{BB962C8B-B14F-4D97-AF65-F5344CB8AC3E}">
        <p14:creationId xmlns:p14="http://schemas.microsoft.com/office/powerpoint/2010/main" val="3197742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the equation b = Hv; H is the forward model whose columns consist of the caustic patterns.</a:t>
            </a:r>
          </a:p>
          <a:p>
            <a:r>
              <a:rPr lang="en-US" dirty="0"/>
              <a:t>Here we would like to have something faster to compute for 3-D imaging. We use the FISTA in our experiments. The ADMM is a popular optimization these days. Basically, if you have a way of separating the problem into two convex functions, and you can then make your constraints linearly then there is a big speedup. This method is related to a penalty of </a:t>
            </a:r>
            <a:r>
              <a:rPr lang="en-US" dirty="0" err="1"/>
              <a:t>Lagrangian</a:t>
            </a:r>
            <a:r>
              <a:rPr lang="en-US" dirty="0"/>
              <a:t> methods. </a:t>
            </a:r>
            <a:r>
              <a:rPr lang="en-US" dirty="0" err="1"/>
              <a:t>Antipa</a:t>
            </a:r>
            <a:r>
              <a:rPr lang="en-US" dirty="0"/>
              <a:t> builds a forward convolutional model; Incorporates a cropped </a:t>
            </a:r>
            <a:r>
              <a:rPr lang="en-US" dirty="0" err="1"/>
              <a:t>convolution;Trick</a:t>
            </a:r>
            <a:r>
              <a:rPr lang="en-US" dirty="0"/>
              <a:t> of not using H </a:t>
            </a:r>
            <a:r>
              <a:rPr lang="en-US" dirty="0" err="1"/>
              <a:t>directly;Confirms</a:t>
            </a:r>
            <a:r>
              <a:rPr lang="en-US" dirty="0"/>
              <a:t> random </a:t>
            </a:r>
            <a:r>
              <a:rPr lang="en-US" dirty="0" err="1"/>
              <a:t>matri</a:t>
            </a:r>
            <a:r>
              <a:rPr lang="en-US" dirty="0"/>
              <a:t> and  use of compressed </a:t>
            </a:r>
            <a:r>
              <a:rPr lang="en-US" dirty="0" err="1"/>
              <a:t>sensing;In</a:t>
            </a:r>
            <a:r>
              <a:rPr lang="en-US" dirty="0"/>
              <a:t> Theory allows a simple calibration</a:t>
            </a:r>
          </a:p>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11</a:t>
            </a:fld>
            <a:endParaRPr lang="en-US"/>
          </a:p>
        </p:txBody>
      </p:sp>
    </p:spTree>
    <p:extLst>
      <p:ext uri="{BB962C8B-B14F-4D97-AF65-F5344CB8AC3E}">
        <p14:creationId xmlns:p14="http://schemas.microsoft.com/office/powerpoint/2010/main" val="2090780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13</a:t>
            </a:fld>
            <a:endParaRPr lang="en-US"/>
          </a:p>
        </p:txBody>
      </p:sp>
    </p:spTree>
    <p:extLst>
      <p:ext uri="{BB962C8B-B14F-4D97-AF65-F5344CB8AC3E}">
        <p14:creationId xmlns:p14="http://schemas.microsoft.com/office/powerpoint/2010/main" val="1670217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14</a:t>
            </a:fld>
            <a:endParaRPr lang="en-US"/>
          </a:p>
        </p:txBody>
      </p:sp>
    </p:spTree>
    <p:extLst>
      <p:ext uri="{BB962C8B-B14F-4D97-AF65-F5344CB8AC3E}">
        <p14:creationId xmlns:p14="http://schemas.microsoft.com/office/powerpoint/2010/main" val="1701522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15</a:t>
            </a:fld>
            <a:endParaRPr lang="en-US"/>
          </a:p>
        </p:txBody>
      </p:sp>
    </p:spTree>
    <p:extLst>
      <p:ext uri="{BB962C8B-B14F-4D97-AF65-F5344CB8AC3E}">
        <p14:creationId xmlns:p14="http://schemas.microsoft.com/office/powerpoint/2010/main" val="2156732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3</a:t>
            </a:fld>
            <a:endParaRPr lang="en-US"/>
          </a:p>
        </p:txBody>
      </p:sp>
    </p:spTree>
    <p:extLst>
      <p:ext uri="{BB962C8B-B14F-4D97-AF65-F5344CB8AC3E}">
        <p14:creationId xmlns:p14="http://schemas.microsoft.com/office/powerpoint/2010/main" val="2494426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vivo microscopy and the 4</a:t>
            </a:r>
            <a:r>
              <a:rPr lang="en-US" baseline="30000" dirty="0"/>
              <a:t>th</a:t>
            </a:r>
            <a:r>
              <a:rPr lang="en-US" dirty="0"/>
              <a:t> BME seminar.</a:t>
            </a:r>
          </a:p>
        </p:txBody>
      </p:sp>
      <p:sp>
        <p:nvSpPr>
          <p:cNvPr id="4" name="Slide Number Placeholder 3"/>
          <p:cNvSpPr>
            <a:spLocks noGrp="1"/>
          </p:cNvSpPr>
          <p:nvPr>
            <p:ph type="sldNum" sz="quarter" idx="5"/>
          </p:nvPr>
        </p:nvSpPr>
        <p:spPr/>
        <p:txBody>
          <a:bodyPr/>
          <a:lstStyle/>
          <a:p>
            <a:fld id="{2E6E3671-7C21-40CE-930E-1BEAA135AFBB}" type="slidenum">
              <a:rPr lang="en-US" smtClean="0"/>
              <a:t>4</a:t>
            </a:fld>
            <a:endParaRPr lang="en-US"/>
          </a:p>
        </p:txBody>
      </p:sp>
    </p:spTree>
    <p:extLst>
      <p:ext uri="{BB962C8B-B14F-4D97-AF65-F5344CB8AC3E}">
        <p14:creationId xmlns:p14="http://schemas.microsoft.com/office/powerpoint/2010/main" val="467355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5</a:t>
            </a:fld>
            <a:endParaRPr lang="en-US"/>
          </a:p>
        </p:txBody>
      </p:sp>
    </p:spTree>
    <p:extLst>
      <p:ext uri="{BB962C8B-B14F-4D97-AF65-F5344CB8AC3E}">
        <p14:creationId xmlns:p14="http://schemas.microsoft.com/office/powerpoint/2010/main" val="3524697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that medium.; A diffuser can be thought of as a kind of random matrix. So, all we would then need is for our voxels to be sparse in some domain. As we saw earlier in Professor Liang’s lecture on compressive imaging, we are saved as a random matrix multiplied by another matrix is still random. So, if we transpose our solution into a spare domain with some matrix we are still random.</a:t>
            </a:r>
          </a:p>
        </p:txBody>
      </p:sp>
      <p:sp>
        <p:nvSpPr>
          <p:cNvPr id="4" name="Slide Number Placeholder 3"/>
          <p:cNvSpPr>
            <a:spLocks noGrp="1"/>
          </p:cNvSpPr>
          <p:nvPr>
            <p:ph type="sldNum" sz="quarter" idx="5"/>
          </p:nvPr>
        </p:nvSpPr>
        <p:spPr/>
        <p:txBody>
          <a:bodyPr/>
          <a:lstStyle/>
          <a:p>
            <a:fld id="{2E6E3671-7C21-40CE-930E-1BEAA135AFBB}" type="slidenum">
              <a:rPr lang="en-US" smtClean="0"/>
              <a:t>6</a:t>
            </a:fld>
            <a:endParaRPr lang="en-US"/>
          </a:p>
        </p:txBody>
      </p:sp>
    </p:spTree>
    <p:extLst>
      <p:ext uri="{BB962C8B-B14F-4D97-AF65-F5344CB8AC3E}">
        <p14:creationId xmlns:p14="http://schemas.microsoft.com/office/powerpoint/2010/main" val="3359120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if you remember from linear systems, a shift is just a re-</a:t>
            </a:r>
            <a:r>
              <a:rPr lang="en-US" dirty="0" err="1"/>
              <a:t>cyle</a:t>
            </a:r>
            <a:r>
              <a:rPr lang="en-US" dirty="0"/>
              <a:t> of data in the convolution matrix;</a:t>
            </a:r>
          </a:p>
          <a:p>
            <a:r>
              <a:rPr lang="en-US" dirty="0"/>
              <a:t>Caustics from diffuser; High-frequency in all directions; Highly structured PSF for deconvolution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7</a:t>
            </a:fld>
            <a:endParaRPr lang="en-US"/>
          </a:p>
        </p:txBody>
      </p:sp>
    </p:spTree>
    <p:extLst>
      <p:ext uri="{BB962C8B-B14F-4D97-AF65-F5344CB8AC3E}">
        <p14:creationId xmlns:p14="http://schemas.microsoft.com/office/powerpoint/2010/main" val="2210293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8</a:t>
            </a:fld>
            <a:endParaRPr lang="en-US"/>
          </a:p>
        </p:txBody>
      </p:sp>
    </p:spTree>
    <p:extLst>
      <p:ext uri="{BB962C8B-B14F-4D97-AF65-F5344CB8AC3E}">
        <p14:creationId xmlns:p14="http://schemas.microsoft.com/office/powerpoint/2010/main" val="1877950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9</a:t>
            </a:fld>
            <a:endParaRPr lang="en-US"/>
          </a:p>
        </p:txBody>
      </p:sp>
    </p:spTree>
    <p:extLst>
      <p:ext uri="{BB962C8B-B14F-4D97-AF65-F5344CB8AC3E}">
        <p14:creationId xmlns:p14="http://schemas.microsoft.com/office/powerpoint/2010/main" val="99070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10</a:t>
            </a:fld>
            <a:endParaRPr lang="en-US"/>
          </a:p>
        </p:txBody>
      </p:sp>
    </p:spTree>
    <p:extLst>
      <p:ext uri="{BB962C8B-B14F-4D97-AF65-F5344CB8AC3E}">
        <p14:creationId xmlns:p14="http://schemas.microsoft.com/office/powerpoint/2010/main" val="34065251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63B10-BAAE-4DB4-92E9-7B7513B827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70CC74-5AF9-4C0C-B275-5E80CCC455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D05F35-C08B-4C89-9E45-80B4B0A640EC}"/>
              </a:ext>
            </a:extLst>
          </p:cNvPr>
          <p:cNvSpPr>
            <a:spLocks noGrp="1"/>
          </p:cNvSpPr>
          <p:nvPr>
            <p:ph type="dt" sz="half" idx="10"/>
          </p:nvPr>
        </p:nvSpPr>
        <p:spPr/>
        <p:txBody>
          <a:bodyPr/>
          <a:lstStyle/>
          <a:p>
            <a:fld id="{F118C18E-C054-41D8-913A-83E1640DCC71}" type="datetimeFigureOut">
              <a:rPr lang="en-US" smtClean="0"/>
              <a:t>5/8/2022</a:t>
            </a:fld>
            <a:endParaRPr lang="en-US"/>
          </a:p>
        </p:txBody>
      </p:sp>
      <p:sp>
        <p:nvSpPr>
          <p:cNvPr id="5" name="Footer Placeholder 4">
            <a:extLst>
              <a:ext uri="{FF2B5EF4-FFF2-40B4-BE49-F238E27FC236}">
                <a16:creationId xmlns:a16="http://schemas.microsoft.com/office/drawing/2014/main" id="{A59EF42A-FC3B-459F-A381-6F0F3C7A9B13}"/>
              </a:ext>
            </a:extLst>
          </p:cNvPr>
          <p:cNvSpPr>
            <a:spLocks noGrp="1"/>
          </p:cNvSpPr>
          <p:nvPr>
            <p:ph type="ftr" sz="quarter" idx="11"/>
          </p:nvPr>
        </p:nvSpPr>
        <p:spPr/>
        <p:txBody>
          <a:bodyPr/>
          <a:lstStyle>
            <a:lvl1pPr>
              <a:defRPr b="1"/>
            </a:lvl1pPr>
          </a:lstStyle>
          <a:p>
            <a:r>
              <a:rPr lang="en-US" dirty="0"/>
              <a:t>SPIE Defense + Commercial Sensing Anaheim 2020</a:t>
            </a:r>
          </a:p>
        </p:txBody>
      </p:sp>
      <p:sp>
        <p:nvSpPr>
          <p:cNvPr id="6" name="Slide Number Placeholder 5">
            <a:extLst>
              <a:ext uri="{FF2B5EF4-FFF2-40B4-BE49-F238E27FC236}">
                <a16:creationId xmlns:a16="http://schemas.microsoft.com/office/drawing/2014/main" id="{11372872-4EB2-4AF2-B03D-060D6EE4F70C}"/>
              </a:ext>
            </a:extLst>
          </p:cNvPr>
          <p:cNvSpPr>
            <a:spLocks noGrp="1"/>
          </p:cNvSpPr>
          <p:nvPr>
            <p:ph type="sldNum" sz="quarter" idx="12"/>
          </p:nvPr>
        </p:nvSpPr>
        <p:spPr/>
        <p:txBody>
          <a:bodyPr/>
          <a:lstStyle/>
          <a:p>
            <a:fld id="{328D19BF-CB6A-495F-B07D-A3F9691338F2}" type="slidenum">
              <a:rPr lang="en-US" smtClean="0"/>
              <a:t>‹#›</a:t>
            </a:fld>
            <a:endParaRPr lang="en-US" dirty="0"/>
          </a:p>
        </p:txBody>
      </p:sp>
      <p:pic>
        <p:nvPicPr>
          <p:cNvPr id="9" name="Picture 8">
            <a:extLst>
              <a:ext uri="{FF2B5EF4-FFF2-40B4-BE49-F238E27FC236}">
                <a16:creationId xmlns:a16="http://schemas.microsoft.com/office/drawing/2014/main" id="{21210206-D40D-45BF-A6BB-EE896A0A7227}"/>
              </a:ext>
            </a:extLst>
          </p:cNvPr>
          <p:cNvPicPr>
            <a:picLocks noChangeAspect="1"/>
          </p:cNvPicPr>
          <p:nvPr userDrawn="1"/>
        </p:nvPicPr>
        <p:blipFill>
          <a:blip r:embed="rId2"/>
          <a:stretch>
            <a:fillRect/>
          </a:stretch>
        </p:blipFill>
        <p:spPr>
          <a:xfrm>
            <a:off x="10154515" y="5625667"/>
            <a:ext cx="1843314" cy="1168400"/>
          </a:xfrm>
          <a:prstGeom prst="rect">
            <a:avLst/>
          </a:prstGeom>
        </p:spPr>
      </p:pic>
    </p:spTree>
    <p:extLst>
      <p:ext uri="{BB962C8B-B14F-4D97-AF65-F5344CB8AC3E}">
        <p14:creationId xmlns:p14="http://schemas.microsoft.com/office/powerpoint/2010/main" val="3081026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5F79D-4351-439E-9435-036C7F0519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A00C95-74E7-4959-A857-D89FA9914A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7AE052-04F4-485A-9FF7-67DD7EB990D8}"/>
              </a:ext>
            </a:extLst>
          </p:cNvPr>
          <p:cNvSpPr>
            <a:spLocks noGrp="1"/>
          </p:cNvSpPr>
          <p:nvPr>
            <p:ph type="dt" sz="half" idx="10"/>
          </p:nvPr>
        </p:nvSpPr>
        <p:spPr/>
        <p:txBody>
          <a:bodyPr/>
          <a:lstStyle/>
          <a:p>
            <a:fld id="{F118C18E-C054-41D8-913A-83E1640DCC71}" type="datetimeFigureOut">
              <a:rPr lang="en-US" smtClean="0"/>
              <a:t>5/8/2022</a:t>
            </a:fld>
            <a:endParaRPr lang="en-US"/>
          </a:p>
        </p:txBody>
      </p:sp>
      <p:sp>
        <p:nvSpPr>
          <p:cNvPr id="5" name="Footer Placeholder 4">
            <a:extLst>
              <a:ext uri="{FF2B5EF4-FFF2-40B4-BE49-F238E27FC236}">
                <a16:creationId xmlns:a16="http://schemas.microsoft.com/office/drawing/2014/main" id="{53092E54-674F-42AB-9625-3130D6917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0CCC3-9468-4B6B-B965-2EAB20D2BDF4}"/>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4059318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20B58C-BD70-4A33-B32C-32030A8A70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BDA092-21C5-40EC-BC59-24ED516924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D52B22-F8BE-425D-971C-87680F2092FB}"/>
              </a:ext>
            </a:extLst>
          </p:cNvPr>
          <p:cNvSpPr>
            <a:spLocks noGrp="1"/>
          </p:cNvSpPr>
          <p:nvPr>
            <p:ph type="dt" sz="half" idx="10"/>
          </p:nvPr>
        </p:nvSpPr>
        <p:spPr/>
        <p:txBody>
          <a:bodyPr/>
          <a:lstStyle/>
          <a:p>
            <a:fld id="{F118C18E-C054-41D8-913A-83E1640DCC71}" type="datetimeFigureOut">
              <a:rPr lang="en-US" smtClean="0"/>
              <a:t>5/8/2022</a:t>
            </a:fld>
            <a:endParaRPr lang="en-US"/>
          </a:p>
        </p:txBody>
      </p:sp>
      <p:sp>
        <p:nvSpPr>
          <p:cNvPr id="5" name="Footer Placeholder 4">
            <a:extLst>
              <a:ext uri="{FF2B5EF4-FFF2-40B4-BE49-F238E27FC236}">
                <a16:creationId xmlns:a16="http://schemas.microsoft.com/office/drawing/2014/main" id="{53809071-BD21-42A4-B98E-B497654CF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BFDD1-5B03-4B7B-B85F-B6847F7A8CA5}"/>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1086122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E186-7292-4285-95DF-F9D13076CA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59F898-53E6-430B-8F44-042F22A34D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48B530-6045-4419-AD4A-C7C3C11B263B}"/>
              </a:ext>
            </a:extLst>
          </p:cNvPr>
          <p:cNvSpPr>
            <a:spLocks noGrp="1"/>
          </p:cNvSpPr>
          <p:nvPr>
            <p:ph type="dt" sz="half" idx="10"/>
          </p:nvPr>
        </p:nvSpPr>
        <p:spPr/>
        <p:txBody>
          <a:bodyPr/>
          <a:lstStyle/>
          <a:p>
            <a:fld id="{E9BE3FA0-2B14-423A-9FE1-EC24057C347C}" type="datetimeFigureOut">
              <a:rPr lang="en-US" smtClean="0"/>
              <a:t>5/8/2022</a:t>
            </a:fld>
            <a:endParaRPr lang="en-US"/>
          </a:p>
        </p:txBody>
      </p:sp>
      <p:sp>
        <p:nvSpPr>
          <p:cNvPr id="5" name="Footer Placeholder 4">
            <a:extLst>
              <a:ext uri="{FF2B5EF4-FFF2-40B4-BE49-F238E27FC236}">
                <a16:creationId xmlns:a16="http://schemas.microsoft.com/office/drawing/2014/main" id="{181462C4-75E6-49E0-B314-91DC9DDF4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2575C-837B-47BD-83FF-D29589DB0391}"/>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4106101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6B5FA-8DDE-4B57-AEFB-5A36363CA3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448CB5-5282-4452-8417-FB3568AAB0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3BA067-7F3C-430F-A156-79381ABEEB0D}"/>
              </a:ext>
            </a:extLst>
          </p:cNvPr>
          <p:cNvSpPr>
            <a:spLocks noGrp="1"/>
          </p:cNvSpPr>
          <p:nvPr>
            <p:ph type="dt" sz="half" idx="10"/>
          </p:nvPr>
        </p:nvSpPr>
        <p:spPr/>
        <p:txBody>
          <a:bodyPr/>
          <a:lstStyle/>
          <a:p>
            <a:fld id="{E9BE3FA0-2B14-423A-9FE1-EC24057C347C}" type="datetimeFigureOut">
              <a:rPr lang="en-US" smtClean="0"/>
              <a:t>5/8/2022</a:t>
            </a:fld>
            <a:endParaRPr lang="en-US"/>
          </a:p>
        </p:txBody>
      </p:sp>
      <p:sp>
        <p:nvSpPr>
          <p:cNvPr id="5" name="Footer Placeholder 4">
            <a:extLst>
              <a:ext uri="{FF2B5EF4-FFF2-40B4-BE49-F238E27FC236}">
                <a16:creationId xmlns:a16="http://schemas.microsoft.com/office/drawing/2014/main" id="{5304A277-E534-4009-967D-CEC78B07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C1E3AA-73D3-4AFC-BCDD-ADDF643E22C9}"/>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2608694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7337-5F11-4AFA-B486-D652602753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927118-0B39-4368-8D85-23B93BB6AF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6850BD-87CA-4260-B400-01D61B8048D5}"/>
              </a:ext>
            </a:extLst>
          </p:cNvPr>
          <p:cNvSpPr>
            <a:spLocks noGrp="1"/>
          </p:cNvSpPr>
          <p:nvPr>
            <p:ph type="dt" sz="half" idx="10"/>
          </p:nvPr>
        </p:nvSpPr>
        <p:spPr/>
        <p:txBody>
          <a:bodyPr/>
          <a:lstStyle/>
          <a:p>
            <a:fld id="{E9BE3FA0-2B14-423A-9FE1-EC24057C347C}" type="datetimeFigureOut">
              <a:rPr lang="en-US" smtClean="0"/>
              <a:t>5/8/2022</a:t>
            </a:fld>
            <a:endParaRPr lang="en-US"/>
          </a:p>
        </p:txBody>
      </p:sp>
      <p:sp>
        <p:nvSpPr>
          <p:cNvPr id="5" name="Footer Placeholder 4">
            <a:extLst>
              <a:ext uri="{FF2B5EF4-FFF2-40B4-BE49-F238E27FC236}">
                <a16:creationId xmlns:a16="http://schemas.microsoft.com/office/drawing/2014/main" id="{0BC6CD9F-D538-4667-A76C-D8FB72317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8DD57-0130-4FCD-86BD-BF39185997F1}"/>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345312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ECF08-45D2-4ABE-9A0F-7D519026EF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0660B6-853B-40B9-B8FB-75950604D4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8CDC0B-5F2A-4810-BEB1-61C9497974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778EC1-BA97-4C06-BF34-546BA57A7181}"/>
              </a:ext>
            </a:extLst>
          </p:cNvPr>
          <p:cNvSpPr>
            <a:spLocks noGrp="1"/>
          </p:cNvSpPr>
          <p:nvPr>
            <p:ph type="dt" sz="half" idx="10"/>
          </p:nvPr>
        </p:nvSpPr>
        <p:spPr/>
        <p:txBody>
          <a:bodyPr/>
          <a:lstStyle/>
          <a:p>
            <a:fld id="{E9BE3FA0-2B14-423A-9FE1-EC24057C347C}" type="datetimeFigureOut">
              <a:rPr lang="en-US" smtClean="0"/>
              <a:t>5/8/2022</a:t>
            </a:fld>
            <a:endParaRPr lang="en-US"/>
          </a:p>
        </p:txBody>
      </p:sp>
      <p:sp>
        <p:nvSpPr>
          <p:cNvPr id="6" name="Footer Placeholder 5">
            <a:extLst>
              <a:ext uri="{FF2B5EF4-FFF2-40B4-BE49-F238E27FC236}">
                <a16:creationId xmlns:a16="http://schemas.microsoft.com/office/drawing/2014/main" id="{CC510A62-FC59-4B91-B0AF-4F6C5015EF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E40C9-13A5-4B2A-B275-740A522E560C}"/>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2057616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10871-9AC2-4C30-8257-3384469446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A976BC-A214-499F-BEAE-5FC5167443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CED508-5D35-4B59-9DCD-C9DDF7CF3C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0E301F-935B-4C30-A1D1-D844E78F3B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B44B75-E9BA-47D9-9D4C-69543D1D4D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BF1CB5-BBF0-4A31-B882-7B56C5BA3CBB}"/>
              </a:ext>
            </a:extLst>
          </p:cNvPr>
          <p:cNvSpPr>
            <a:spLocks noGrp="1"/>
          </p:cNvSpPr>
          <p:nvPr>
            <p:ph type="dt" sz="half" idx="10"/>
          </p:nvPr>
        </p:nvSpPr>
        <p:spPr/>
        <p:txBody>
          <a:bodyPr/>
          <a:lstStyle/>
          <a:p>
            <a:fld id="{E9BE3FA0-2B14-423A-9FE1-EC24057C347C}" type="datetimeFigureOut">
              <a:rPr lang="en-US" smtClean="0"/>
              <a:t>5/8/2022</a:t>
            </a:fld>
            <a:endParaRPr lang="en-US"/>
          </a:p>
        </p:txBody>
      </p:sp>
      <p:sp>
        <p:nvSpPr>
          <p:cNvPr id="8" name="Footer Placeholder 7">
            <a:extLst>
              <a:ext uri="{FF2B5EF4-FFF2-40B4-BE49-F238E27FC236}">
                <a16:creationId xmlns:a16="http://schemas.microsoft.com/office/drawing/2014/main" id="{A44283E4-603D-4AD4-B7BB-650217BA90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A38B27-9C76-4885-9147-31D82A6092DE}"/>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117789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261D6-AA95-4203-A605-F259198425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8EC721-2BEA-4B2C-90E1-B1DF74362112}"/>
              </a:ext>
            </a:extLst>
          </p:cNvPr>
          <p:cNvSpPr>
            <a:spLocks noGrp="1"/>
          </p:cNvSpPr>
          <p:nvPr>
            <p:ph type="dt" sz="half" idx="10"/>
          </p:nvPr>
        </p:nvSpPr>
        <p:spPr/>
        <p:txBody>
          <a:bodyPr/>
          <a:lstStyle/>
          <a:p>
            <a:fld id="{E9BE3FA0-2B14-423A-9FE1-EC24057C347C}" type="datetimeFigureOut">
              <a:rPr lang="en-US" smtClean="0"/>
              <a:t>5/8/2022</a:t>
            </a:fld>
            <a:endParaRPr lang="en-US"/>
          </a:p>
        </p:txBody>
      </p:sp>
      <p:sp>
        <p:nvSpPr>
          <p:cNvPr id="4" name="Footer Placeholder 3">
            <a:extLst>
              <a:ext uri="{FF2B5EF4-FFF2-40B4-BE49-F238E27FC236}">
                <a16:creationId xmlns:a16="http://schemas.microsoft.com/office/drawing/2014/main" id="{322983FE-93EC-47C8-9FF7-58C5A65139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24F0B6-9D79-4737-9993-3857107C167E}"/>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059489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AB15A6-8B92-4BD9-8CC3-8BD91F76CA53}"/>
              </a:ext>
            </a:extLst>
          </p:cNvPr>
          <p:cNvSpPr>
            <a:spLocks noGrp="1"/>
          </p:cNvSpPr>
          <p:nvPr>
            <p:ph type="dt" sz="half" idx="10"/>
          </p:nvPr>
        </p:nvSpPr>
        <p:spPr/>
        <p:txBody>
          <a:bodyPr/>
          <a:lstStyle/>
          <a:p>
            <a:fld id="{E9BE3FA0-2B14-423A-9FE1-EC24057C347C}" type="datetimeFigureOut">
              <a:rPr lang="en-US" smtClean="0"/>
              <a:t>5/8/2022</a:t>
            </a:fld>
            <a:endParaRPr lang="en-US"/>
          </a:p>
        </p:txBody>
      </p:sp>
      <p:sp>
        <p:nvSpPr>
          <p:cNvPr id="3" name="Footer Placeholder 2">
            <a:extLst>
              <a:ext uri="{FF2B5EF4-FFF2-40B4-BE49-F238E27FC236}">
                <a16:creationId xmlns:a16="http://schemas.microsoft.com/office/drawing/2014/main" id="{B54C02C2-1705-498A-9B83-AA8442399E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53E5A8-7CE9-4717-AB2D-3A13EDF82C64}"/>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8880869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8F07-A80C-4812-A8AE-98F193E8A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F51534-84F1-4BDE-AF63-2A217E8369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72DBA1-1F6C-4DB0-BD70-83CF98F03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E96F90-2AB2-4C54-AB15-2CC71BFC1EE4}"/>
              </a:ext>
            </a:extLst>
          </p:cNvPr>
          <p:cNvSpPr>
            <a:spLocks noGrp="1"/>
          </p:cNvSpPr>
          <p:nvPr>
            <p:ph type="dt" sz="half" idx="10"/>
          </p:nvPr>
        </p:nvSpPr>
        <p:spPr/>
        <p:txBody>
          <a:bodyPr/>
          <a:lstStyle/>
          <a:p>
            <a:fld id="{E9BE3FA0-2B14-423A-9FE1-EC24057C347C}" type="datetimeFigureOut">
              <a:rPr lang="en-US" smtClean="0"/>
              <a:t>5/8/2022</a:t>
            </a:fld>
            <a:endParaRPr lang="en-US"/>
          </a:p>
        </p:txBody>
      </p:sp>
      <p:sp>
        <p:nvSpPr>
          <p:cNvPr id="6" name="Footer Placeholder 5">
            <a:extLst>
              <a:ext uri="{FF2B5EF4-FFF2-40B4-BE49-F238E27FC236}">
                <a16:creationId xmlns:a16="http://schemas.microsoft.com/office/drawing/2014/main" id="{13CDA09A-0BBD-43D5-A480-832CE1AED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D5DAE0-A494-4B2E-9230-60426DF84C5C}"/>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45093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52221-35A0-4DC5-B0EA-2F77991A0B82}"/>
              </a:ext>
            </a:extLst>
          </p:cNvPr>
          <p:cNvSpPr>
            <a:spLocks noGrp="1"/>
          </p:cNvSpPr>
          <p:nvPr>
            <p:ph type="title"/>
          </p:nvPr>
        </p:nvSpPr>
        <p:spPr>
          <a:solidFill>
            <a:srgbClr val="0FAD56"/>
          </a:solidFill>
        </p:spPr>
        <p:txBody>
          <a:bodyPr/>
          <a:lstStyle>
            <a:lvl1pPr>
              <a:defRPr>
                <a:solidFill>
                  <a:schemeClr val="bg1">
                    <a:lumMod val="95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23803F4-40DA-41F0-9549-A5B5D3FF43AF}"/>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0EAAF30-23F1-41F3-B8ED-4714BFE6289C}"/>
              </a:ext>
            </a:extLst>
          </p:cNvPr>
          <p:cNvSpPr>
            <a:spLocks noGrp="1"/>
          </p:cNvSpPr>
          <p:nvPr>
            <p:ph type="dt" sz="half" idx="10"/>
          </p:nvPr>
        </p:nvSpPr>
        <p:spPr/>
        <p:txBody>
          <a:bodyPr/>
          <a:lstStyle/>
          <a:p>
            <a:fld id="{F118C18E-C054-41D8-913A-83E1640DCC71}" type="datetimeFigureOut">
              <a:rPr lang="en-US" smtClean="0"/>
              <a:t>5/8/2022</a:t>
            </a:fld>
            <a:endParaRPr lang="en-US"/>
          </a:p>
        </p:txBody>
      </p:sp>
      <p:sp>
        <p:nvSpPr>
          <p:cNvPr id="5" name="Footer Placeholder 4">
            <a:extLst>
              <a:ext uri="{FF2B5EF4-FFF2-40B4-BE49-F238E27FC236}">
                <a16:creationId xmlns:a16="http://schemas.microsoft.com/office/drawing/2014/main" id="{4DEAC9E5-FCA9-4FD0-805A-8D66CC38B4DE}"/>
              </a:ext>
            </a:extLst>
          </p:cNvPr>
          <p:cNvSpPr>
            <a:spLocks noGrp="1"/>
          </p:cNvSpPr>
          <p:nvPr>
            <p:ph type="ftr" sz="quarter" idx="11"/>
          </p:nvPr>
        </p:nvSpPr>
        <p:spPr/>
        <p:txBody>
          <a:bodyPr/>
          <a:lstStyle>
            <a:lvl1pPr>
              <a:defRPr>
                <a:solidFill>
                  <a:schemeClr val="tx1"/>
                </a:solidFill>
              </a:defRPr>
            </a:lvl1pPr>
          </a:lstStyle>
          <a:p>
            <a:r>
              <a:rPr lang="en-US" dirty="0"/>
              <a:t>SPIE  Defense + Commercial Sensing Anaheim 2020</a:t>
            </a:r>
          </a:p>
        </p:txBody>
      </p:sp>
      <p:sp>
        <p:nvSpPr>
          <p:cNvPr id="6" name="Slide Number Placeholder 5">
            <a:extLst>
              <a:ext uri="{FF2B5EF4-FFF2-40B4-BE49-F238E27FC236}">
                <a16:creationId xmlns:a16="http://schemas.microsoft.com/office/drawing/2014/main" id="{06526A75-BC7C-4F0B-9666-736F7386E09F}"/>
              </a:ext>
            </a:extLst>
          </p:cNvPr>
          <p:cNvSpPr>
            <a:spLocks noGrp="1"/>
          </p:cNvSpPr>
          <p:nvPr>
            <p:ph type="sldNum" sz="quarter" idx="12"/>
          </p:nvPr>
        </p:nvSpPr>
        <p:spPr/>
        <p:txBody>
          <a:bodyPr/>
          <a:lstStyle/>
          <a:p>
            <a:fld id="{328D19BF-CB6A-495F-B07D-A3F9691338F2}" type="slidenum">
              <a:rPr lang="en-US" smtClean="0"/>
              <a:t>‹#›</a:t>
            </a:fld>
            <a:endParaRPr lang="en-US"/>
          </a:p>
        </p:txBody>
      </p:sp>
      <p:pic>
        <p:nvPicPr>
          <p:cNvPr id="7" name="Picture 6">
            <a:extLst>
              <a:ext uri="{FF2B5EF4-FFF2-40B4-BE49-F238E27FC236}">
                <a16:creationId xmlns:a16="http://schemas.microsoft.com/office/drawing/2014/main" id="{EA55B5E3-E2BD-4846-A3D7-A1CD754B4F51}"/>
              </a:ext>
            </a:extLst>
          </p:cNvPr>
          <p:cNvPicPr>
            <a:picLocks noChangeAspect="1"/>
          </p:cNvPicPr>
          <p:nvPr userDrawn="1"/>
        </p:nvPicPr>
        <p:blipFill>
          <a:blip r:embed="rId2"/>
          <a:stretch>
            <a:fillRect/>
          </a:stretch>
        </p:blipFill>
        <p:spPr>
          <a:xfrm>
            <a:off x="10348686" y="5689600"/>
            <a:ext cx="1843314" cy="1168400"/>
          </a:xfrm>
          <a:prstGeom prst="rect">
            <a:avLst/>
          </a:prstGeom>
        </p:spPr>
      </p:pic>
    </p:spTree>
    <p:extLst>
      <p:ext uri="{BB962C8B-B14F-4D97-AF65-F5344CB8AC3E}">
        <p14:creationId xmlns:p14="http://schemas.microsoft.com/office/powerpoint/2010/main" val="3195627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E78F-F5EC-4079-8396-630C391730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A63E71-8903-4EA8-B13A-05C277119E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720EA8-724F-44C2-BDDD-C2740D09B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DAF52B-F4E5-4D9B-80C7-84D83C75B61D}"/>
              </a:ext>
            </a:extLst>
          </p:cNvPr>
          <p:cNvSpPr>
            <a:spLocks noGrp="1"/>
          </p:cNvSpPr>
          <p:nvPr>
            <p:ph type="dt" sz="half" idx="10"/>
          </p:nvPr>
        </p:nvSpPr>
        <p:spPr/>
        <p:txBody>
          <a:bodyPr/>
          <a:lstStyle/>
          <a:p>
            <a:fld id="{E9BE3FA0-2B14-423A-9FE1-EC24057C347C}" type="datetimeFigureOut">
              <a:rPr lang="en-US" smtClean="0"/>
              <a:t>5/8/2022</a:t>
            </a:fld>
            <a:endParaRPr lang="en-US"/>
          </a:p>
        </p:txBody>
      </p:sp>
      <p:sp>
        <p:nvSpPr>
          <p:cNvPr id="6" name="Footer Placeholder 5">
            <a:extLst>
              <a:ext uri="{FF2B5EF4-FFF2-40B4-BE49-F238E27FC236}">
                <a16:creationId xmlns:a16="http://schemas.microsoft.com/office/drawing/2014/main" id="{64157FE1-363C-4EE9-9373-A654CA5A4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1B611-02A0-4B15-A5E7-DF04BD2072C1}"/>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12472873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625A-2B8D-4B2F-AECC-0BA775CE17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BB224F-982E-4CBA-9A74-216489F313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6A478E-15ED-4273-8E92-10C01B95A48E}"/>
              </a:ext>
            </a:extLst>
          </p:cNvPr>
          <p:cNvSpPr>
            <a:spLocks noGrp="1"/>
          </p:cNvSpPr>
          <p:nvPr>
            <p:ph type="dt" sz="half" idx="10"/>
          </p:nvPr>
        </p:nvSpPr>
        <p:spPr/>
        <p:txBody>
          <a:bodyPr/>
          <a:lstStyle/>
          <a:p>
            <a:fld id="{E9BE3FA0-2B14-423A-9FE1-EC24057C347C}" type="datetimeFigureOut">
              <a:rPr lang="en-US" smtClean="0"/>
              <a:t>5/8/2022</a:t>
            </a:fld>
            <a:endParaRPr lang="en-US"/>
          </a:p>
        </p:txBody>
      </p:sp>
      <p:sp>
        <p:nvSpPr>
          <p:cNvPr id="5" name="Footer Placeholder 4">
            <a:extLst>
              <a:ext uri="{FF2B5EF4-FFF2-40B4-BE49-F238E27FC236}">
                <a16:creationId xmlns:a16="http://schemas.microsoft.com/office/drawing/2014/main" id="{7ADE1B7B-6DFB-43AA-BB49-DBAA65B72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C4738-DF14-459D-8913-58186CB28CAC}"/>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1186904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3CD416-B15A-467D-8970-BBE126BEE5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895C52-8C1C-4CA4-BD4C-828D143F4B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1B443-9C2A-4A20-B16D-6E75C88F6569}"/>
              </a:ext>
            </a:extLst>
          </p:cNvPr>
          <p:cNvSpPr>
            <a:spLocks noGrp="1"/>
          </p:cNvSpPr>
          <p:nvPr>
            <p:ph type="dt" sz="half" idx="10"/>
          </p:nvPr>
        </p:nvSpPr>
        <p:spPr/>
        <p:txBody>
          <a:bodyPr/>
          <a:lstStyle/>
          <a:p>
            <a:fld id="{E9BE3FA0-2B14-423A-9FE1-EC24057C347C}" type="datetimeFigureOut">
              <a:rPr lang="en-US" smtClean="0"/>
              <a:t>5/8/2022</a:t>
            </a:fld>
            <a:endParaRPr lang="en-US"/>
          </a:p>
        </p:txBody>
      </p:sp>
      <p:sp>
        <p:nvSpPr>
          <p:cNvPr id="5" name="Footer Placeholder 4">
            <a:extLst>
              <a:ext uri="{FF2B5EF4-FFF2-40B4-BE49-F238E27FC236}">
                <a16:creationId xmlns:a16="http://schemas.microsoft.com/office/drawing/2014/main" id="{F2030271-FD84-4464-BDC7-EA74456F2B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CE9A2-8F83-4E2F-B0DC-50B648CF9402}"/>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0603078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92EB-909C-4A14-9EC9-9FC60334CC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CC145A-AEA9-499F-A18E-C8F825AC5B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519414-C6DA-408B-AD9D-580ABF26A4E9}"/>
              </a:ext>
            </a:extLst>
          </p:cNvPr>
          <p:cNvSpPr>
            <a:spLocks noGrp="1"/>
          </p:cNvSpPr>
          <p:nvPr>
            <p:ph type="dt" sz="half" idx="10"/>
          </p:nvPr>
        </p:nvSpPr>
        <p:spPr/>
        <p:txBody>
          <a:bodyPr/>
          <a:lstStyle/>
          <a:p>
            <a:fld id="{E0FC1750-9FAC-4B43-8F8F-A30FF6CE9CF0}" type="datetimeFigureOut">
              <a:rPr lang="en-US" smtClean="0"/>
              <a:t>5/8/2022</a:t>
            </a:fld>
            <a:endParaRPr lang="en-US"/>
          </a:p>
        </p:txBody>
      </p:sp>
      <p:sp>
        <p:nvSpPr>
          <p:cNvPr id="5" name="Footer Placeholder 4">
            <a:extLst>
              <a:ext uri="{FF2B5EF4-FFF2-40B4-BE49-F238E27FC236}">
                <a16:creationId xmlns:a16="http://schemas.microsoft.com/office/drawing/2014/main" id="{E7E25751-EBB5-4F85-887A-35C6F44ED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8E749-F1A5-4C9B-9E6B-B9ECD260EB9F}"/>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38743924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A77C-6C3E-4C25-BD65-F266D7B2B9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7A2685-0D45-4041-8B25-924EA8DB97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C72E4-2480-47C0-A9D7-B0FF6004CA07}"/>
              </a:ext>
            </a:extLst>
          </p:cNvPr>
          <p:cNvSpPr>
            <a:spLocks noGrp="1"/>
          </p:cNvSpPr>
          <p:nvPr>
            <p:ph type="dt" sz="half" idx="10"/>
          </p:nvPr>
        </p:nvSpPr>
        <p:spPr/>
        <p:txBody>
          <a:bodyPr/>
          <a:lstStyle/>
          <a:p>
            <a:fld id="{E0FC1750-9FAC-4B43-8F8F-A30FF6CE9CF0}" type="datetimeFigureOut">
              <a:rPr lang="en-US" smtClean="0"/>
              <a:t>5/8/2022</a:t>
            </a:fld>
            <a:endParaRPr lang="en-US"/>
          </a:p>
        </p:txBody>
      </p:sp>
      <p:sp>
        <p:nvSpPr>
          <p:cNvPr id="5" name="Footer Placeholder 4">
            <a:extLst>
              <a:ext uri="{FF2B5EF4-FFF2-40B4-BE49-F238E27FC236}">
                <a16:creationId xmlns:a16="http://schemas.microsoft.com/office/drawing/2014/main" id="{CA3B06AD-517F-4942-A172-E30938E751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A86F0-711F-4CBA-92C7-67BBEB2F2833}"/>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5369085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E95D1-328D-4F48-A393-394DC0D9E4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0143C3-FD79-440E-A663-79F681FC74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9429F4-8416-4715-85F5-7E6B34C58968}"/>
              </a:ext>
            </a:extLst>
          </p:cNvPr>
          <p:cNvSpPr>
            <a:spLocks noGrp="1"/>
          </p:cNvSpPr>
          <p:nvPr>
            <p:ph type="dt" sz="half" idx="10"/>
          </p:nvPr>
        </p:nvSpPr>
        <p:spPr/>
        <p:txBody>
          <a:bodyPr/>
          <a:lstStyle/>
          <a:p>
            <a:fld id="{E0FC1750-9FAC-4B43-8F8F-A30FF6CE9CF0}" type="datetimeFigureOut">
              <a:rPr lang="en-US" smtClean="0"/>
              <a:t>5/8/2022</a:t>
            </a:fld>
            <a:endParaRPr lang="en-US"/>
          </a:p>
        </p:txBody>
      </p:sp>
      <p:sp>
        <p:nvSpPr>
          <p:cNvPr id="5" name="Footer Placeholder 4">
            <a:extLst>
              <a:ext uri="{FF2B5EF4-FFF2-40B4-BE49-F238E27FC236}">
                <a16:creationId xmlns:a16="http://schemas.microsoft.com/office/drawing/2014/main" id="{208EC682-48DC-4192-B467-278531444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22ED1-1CD2-4076-93B6-56F3DB4F3953}"/>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282064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9722-DB6A-4276-A459-C5F8CBE9FE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7CE4F2-7789-4B6F-9D15-A8E67C1495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77F068-21C0-42A4-A7D3-1BDAC1960E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210448-F4B6-4816-9F67-598BBE951CD5}"/>
              </a:ext>
            </a:extLst>
          </p:cNvPr>
          <p:cNvSpPr>
            <a:spLocks noGrp="1"/>
          </p:cNvSpPr>
          <p:nvPr>
            <p:ph type="dt" sz="half" idx="10"/>
          </p:nvPr>
        </p:nvSpPr>
        <p:spPr/>
        <p:txBody>
          <a:bodyPr/>
          <a:lstStyle/>
          <a:p>
            <a:fld id="{E0FC1750-9FAC-4B43-8F8F-A30FF6CE9CF0}" type="datetimeFigureOut">
              <a:rPr lang="en-US" smtClean="0"/>
              <a:t>5/8/2022</a:t>
            </a:fld>
            <a:endParaRPr lang="en-US"/>
          </a:p>
        </p:txBody>
      </p:sp>
      <p:sp>
        <p:nvSpPr>
          <p:cNvPr id="6" name="Footer Placeholder 5">
            <a:extLst>
              <a:ext uri="{FF2B5EF4-FFF2-40B4-BE49-F238E27FC236}">
                <a16:creationId xmlns:a16="http://schemas.microsoft.com/office/drawing/2014/main" id="{4F59BB6E-27E1-40F8-8B20-022972DB9C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D407F6-4A86-45C6-A9D7-3BE9FF728565}"/>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1707874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1C39-91D9-4309-9BAB-E5B7BDDB78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BDED1C-EF30-4771-9076-8BB77D9628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7CFDAB-F950-41E6-854B-25BC2D277A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C48BDC-0D76-420E-BA72-CEEA1F244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4D146-5E89-4A3D-BE46-5CBB2E9D31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AF7A88-FA63-47B4-8D08-3C98BD11BB31}"/>
              </a:ext>
            </a:extLst>
          </p:cNvPr>
          <p:cNvSpPr>
            <a:spLocks noGrp="1"/>
          </p:cNvSpPr>
          <p:nvPr>
            <p:ph type="dt" sz="half" idx="10"/>
          </p:nvPr>
        </p:nvSpPr>
        <p:spPr/>
        <p:txBody>
          <a:bodyPr/>
          <a:lstStyle/>
          <a:p>
            <a:fld id="{E0FC1750-9FAC-4B43-8F8F-A30FF6CE9CF0}" type="datetimeFigureOut">
              <a:rPr lang="en-US" smtClean="0"/>
              <a:t>5/8/2022</a:t>
            </a:fld>
            <a:endParaRPr lang="en-US"/>
          </a:p>
        </p:txBody>
      </p:sp>
      <p:sp>
        <p:nvSpPr>
          <p:cNvPr id="8" name="Footer Placeholder 7">
            <a:extLst>
              <a:ext uri="{FF2B5EF4-FFF2-40B4-BE49-F238E27FC236}">
                <a16:creationId xmlns:a16="http://schemas.microsoft.com/office/drawing/2014/main" id="{4910080C-02CA-4287-9500-ADA34FDBDA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4C8947-2D69-410E-BF52-38AE520DDAA2}"/>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1963721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15B57-150A-48B3-9AC8-0C8E59DF9A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73FD60-E69B-44F0-B6B6-D2C018BD10CC}"/>
              </a:ext>
            </a:extLst>
          </p:cNvPr>
          <p:cNvSpPr>
            <a:spLocks noGrp="1"/>
          </p:cNvSpPr>
          <p:nvPr>
            <p:ph type="dt" sz="half" idx="10"/>
          </p:nvPr>
        </p:nvSpPr>
        <p:spPr/>
        <p:txBody>
          <a:bodyPr/>
          <a:lstStyle/>
          <a:p>
            <a:fld id="{E0FC1750-9FAC-4B43-8F8F-A30FF6CE9CF0}" type="datetimeFigureOut">
              <a:rPr lang="en-US" smtClean="0"/>
              <a:t>5/8/2022</a:t>
            </a:fld>
            <a:endParaRPr lang="en-US"/>
          </a:p>
        </p:txBody>
      </p:sp>
      <p:sp>
        <p:nvSpPr>
          <p:cNvPr id="4" name="Footer Placeholder 3">
            <a:extLst>
              <a:ext uri="{FF2B5EF4-FFF2-40B4-BE49-F238E27FC236}">
                <a16:creationId xmlns:a16="http://schemas.microsoft.com/office/drawing/2014/main" id="{CDE64668-C417-47B7-B5A2-4AD1C16474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957038-BAF2-4DB6-AA90-00D02D854EC2}"/>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1111584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03A6D1-0772-4BD6-8B81-C60F97ED2615}"/>
              </a:ext>
            </a:extLst>
          </p:cNvPr>
          <p:cNvSpPr>
            <a:spLocks noGrp="1"/>
          </p:cNvSpPr>
          <p:nvPr>
            <p:ph type="dt" sz="half" idx="10"/>
          </p:nvPr>
        </p:nvSpPr>
        <p:spPr/>
        <p:txBody>
          <a:bodyPr/>
          <a:lstStyle/>
          <a:p>
            <a:fld id="{E0FC1750-9FAC-4B43-8F8F-A30FF6CE9CF0}" type="datetimeFigureOut">
              <a:rPr lang="en-US" smtClean="0"/>
              <a:t>5/8/2022</a:t>
            </a:fld>
            <a:endParaRPr lang="en-US"/>
          </a:p>
        </p:txBody>
      </p:sp>
      <p:sp>
        <p:nvSpPr>
          <p:cNvPr id="3" name="Footer Placeholder 2">
            <a:extLst>
              <a:ext uri="{FF2B5EF4-FFF2-40B4-BE49-F238E27FC236}">
                <a16:creationId xmlns:a16="http://schemas.microsoft.com/office/drawing/2014/main" id="{A1BC78F6-877B-4DAF-A468-D79204FF10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55814F-2EBB-43B8-AB39-9A5C833334E4}"/>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38159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92EC6-38DB-4195-9884-A12478D7F0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E2783C-DA9E-4A27-8FB5-13327DF23C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C675A0-F88D-4FAC-AF31-4588AF405F8D}"/>
              </a:ext>
            </a:extLst>
          </p:cNvPr>
          <p:cNvSpPr>
            <a:spLocks noGrp="1"/>
          </p:cNvSpPr>
          <p:nvPr>
            <p:ph type="dt" sz="half" idx="10"/>
          </p:nvPr>
        </p:nvSpPr>
        <p:spPr/>
        <p:txBody>
          <a:bodyPr/>
          <a:lstStyle/>
          <a:p>
            <a:fld id="{F118C18E-C054-41D8-913A-83E1640DCC71}" type="datetimeFigureOut">
              <a:rPr lang="en-US" smtClean="0"/>
              <a:t>5/8/2022</a:t>
            </a:fld>
            <a:endParaRPr lang="en-US"/>
          </a:p>
        </p:txBody>
      </p:sp>
      <p:sp>
        <p:nvSpPr>
          <p:cNvPr id="5" name="Footer Placeholder 4">
            <a:extLst>
              <a:ext uri="{FF2B5EF4-FFF2-40B4-BE49-F238E27FC236}">
                <a16:creationId xmlns:a16="http://schemas.microsoft.com/office/drawing/2014/main" id="{6AC6C5CC-8BEE-4C19-865E-FDE6D668FF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4A785-4169-4F3D-AA98-33681FDE3A2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9514085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84B1-F7FF-4F07-9BEA-A42EA3AFCB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6C19BD-935F-439D-A023-C66A019B99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0A9876-EB5F-41FA-8F90-606B87469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F03255-5125-4C07-BF8C-F37597DD89EE}"/>
              </a:ext>
            </a:extLst>
          </p:cNvPr>
          <p:cNvSpPr>
            <a:spLocks noGrp="1"/>
          </p:cNvSpPr>
          <p:nvPr>
            <p:ph type="dt" sz="half" idx="10"/>
          </p:nvPr>
        </p:nvSpPr>
        <p:spPr/>
        <p:txBody>
          <a:bodyPr/>
          <a:lstStyle/>
          <a:p>
            <a:fld id="{E0FC1750-9FAC-4B43-8F8F-A30FF6CE9CF0}" type="datetimeFigureOut">
              <a:rPr lang="en-US" smtClean="0"/>
              <a:t>5/8/2022</a:t>
            </a:fld>
            <a:endParaRPr lang="en-US"/>
          </a:p>
        </p:txBody>
      </p:sp>
      <p:sp>
        <p:nvSpPr>
          <p:cNvPr id="6" name="Footer Placeholder 5">
            <a:extLst>
              <a:ext uri="{FF2B5EF4-FFF2-40B4-BE49-F238E27FC236}">
                <a16:creationId xmlns:a16="http://schemas.microsoft.com/office/drawing/2014/main" id="{B12655DF-DAE0-4752-A1BF-A4BB40386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5FC786-F50D-458C-8AB8-C06BCF324814}"/>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37799030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3861-91C4-4DFC-A0DC-EA0BE5403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90B06F-1D62-4DE3-91BC-4879F48CE6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9F6B7F-1807-490A-B520-A2A40CD2B2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EB8808-EB93-4EE3-9365-08699A57009D}"/>
              </a:ext>
            </a:extLst>
          </p:cNvPr>
          <p:cNvSpPr>
            <a:spLocks noGrp="1"/>
          </p:cNvSpPr>
          <p:nvPr>
            <p:ph type="dt" sz="half" idx="10"/>
          </p:nvPr>
        </p:nvSpPr>
        <p:spPr/>
        <p:txBody>
          <a:bodyPr/>
          <a:lstStyle/>
          <a:p>
            <a:fld id="{E0FC1750-9FAC-4B43-8F8F-A30FF6CE9CF0}" type="datetimeFigureOut">
              <a:rPr lang="en-US" smtClean="0"/>
              <a:t>5/8/2022</a:t>
            </a:fld>
            <a:endParaRPr lang="en-US"/>
          </a:p>
        </p:txBody>
      </p:sp>
      <p:sp>
        <p:nvSpPr>
          <p:cNvPr id="6" name="Footer Placeholder 5">
            <a:extLst>
              <a:ext uri="{FF2B5EF4-FFF2-40B4-BE49-F238E27FC236}">
                <a16:creationId xmlns:a16="http://schemas.microsoft.com/office/drawing/2014/main" id="{CCEC3230-CC6A-4EF3-AB71-8D1C66AFB4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93C9E0-8614-4C97-9103-DAA76CD3E04F}"/>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539547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9D0B-2617-475C-92CF-4848B83622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B3C844-B9EF-420B-8CF3-D15ED8BDDB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2B82C-89FB-4EDA-9AE7-DB4F16652A00}"/>
              </a:ext>
            </a:extLst>
          </p:cNvPr>
          <p:cNvSpPr>
            <a:spLocks noGrp="1"/>
          </p:cNvSpPr>
          <p:nvPr>
            <p:ph type="dt" sz="half" idx="10"/>
          </p:nvPr>
        </p:nvSpPr>
        <p:spPr/>
        <p:txBody>
          <a:bodyPr/>
          <a:lstStyle/>
          <a:p>
            <a:fld id="{E0FC1750-9FAC-4B43-8F8F-A30FF6CE9CF0}" type="datetimeFigureOut">
              <a:rPr lang="en-US" smtClean="0"/>
              <a:t>5/8/2022</a:t>
            </a:fld>
            <a:endParaRPr lang="en-US"/>
          </a:p>
        </p:txBody>
      </p:sp>
      <p:sp>
        <p:nvSpPr>
          <p:cNvPr id="5" name="Footer Placeholder 4">
            <a:extLst>
              <a:ext uri="{FF2B5EF4-FFF2-40B4-BE49-F238E27FC236}">
                <a16:creationId xmlns:a16="http://schemas.microsoft.com/office/drawing/2014/main" id="{A339E717-2869-459E-AC7A-A5A6DD9CB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56F6E-849F-4F98-99A5-749DAA3FF5A2}"/>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973484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A7A846-20B0-478C-B66E-E0B21368CC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EA83F8-6A7F-41D6-AF31-54F50F0342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C3D045-A78E-4F73-A847-A2572782EA4E}"/>
              </a:ext>
            </a:extLst>
          </p:cNvPr>
          <p:cNvSpPr>
            <a:spLocks noGrp="1"/>
          </p:cNvSpPr>
          <p:nvPr>
            <p:ph type="dt" sz="half" idx="10"/>
          </p:nvPr>
        </p:nvSpPr>
        <p:spPr/>
        <p:txBody>
          <a:bodyPr/>
          <a:lstStyle/>
          <a:p>
            <a:fld id="{E0FC1750-9FAC-4B43-8F8F-A30FF6CE9CF0}" type="datetimeFigureOut">
              <a:rPr lang="en-US" smtClean="0"/>
              <a:t>5/8/2022</a:t>
            </a:fld>
            <a:endParaRPr lang="en-US"/>
          </a:p>
        </p:txBody>
      </p:sp>
      <p:sp>
        <p:nvSpPr>
          <p:cNvPr id="5" name="Footer Placeholder 4">
            <a:extLst>
              <a:ext uri="{FF2B5EF4-FFF2-40B4-BE49-F238E27FC236}">
                <a16:creationId xmlns:a16="http://schemas.microsoft.com/office/drawing/2014/main" id="{FE1551AE-6F13-46E2-A45B-0AC4F06B01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F38BD-DBAD-4917-B366-30BF4A4D9243}"/>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657018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7EC6-E2B7-451C-A400-CEEFE0BBDB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3DA273-153B-47BF-865C-3DA082F657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C020A4-5A3D-4228-B2FF-40DD9088E2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8DCFF3-A5F0-42B2-A44B-85129916A05B}"/>
              </a:ext>
            </a:extLst>
          </p:cNvPr>
          <p:cNvSpPr>
            <a:spLocks noGrp="1"/>
          </p:cNvSpPr>
          <p:nvPr>
            <p:ph type="dt" sz="half" idx="10"/>
          </p:nvPr>
        </p:nvSpPr>
        <p:spPr/>
        <p:txBody>
          <a:bodyPr/>
          <a:lstStyle/>
          <a:p>
            <a:fld id="{F118C18E-C054-41D8-913A-83E1640DCC71}" type="datetimeFigureOut">
              <a:rPr lang="en-US" smtClean="0"/>
              <a:t>5/8/2022</a:t>
            </a:fld>
            <a:endParaRPr lang="en-US"/>
          </a:p>
        </p:txBody>
      </p:sp>
      <p:sp>
        <p:nvSpPr>
          <p:cNvPr id="6" name="Footer Placeholder 5">
            <a:extLst>
              <a:ext uri="{FF2B5EF4-FFF2-40B4-BE49-F238E27FC236}">
                <a16:creationId xmlns:a16="http://schemas.microsoft.com/office/drawing/2014/main" id="{3A1EDB72-6D62-460F-BB33-5B6DCFD872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3C647-C94F-4BC2-B9A5-04C316E30F5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4204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10E6-C4CC-4104-B218-649337C2E7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8ABEB1-6B15-48B6-BD38-876C7ED634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22AFDE-BA97-4142-980D-FF919D522C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ACB2AA-6533-4F5B-B3EF-BBA827905F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E571D3-0CA7-4686-ADFF-374178DCD5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CB8EF1-DFFA-4F72-9A06-8787B0D81447}"/>
              </a:ext>
            </a:extLst>
          </p:cNvPr>
          <p:cNvSpPr>
            <a:spLocks noGrp="1"/>
          </p:cNvSpPr>
          <p:nvPr>
            <p:ph type="dt" sz="half" idx="10"/>
          </p:nvPr>
        </p:nvSpPr>
        <p:spPr/>
        <p:txBody>
          <a:bodyPr/>
          <a:lstStyle/>
          <a:p>
            <a:fld id="{F118C18E-C054-41D8-913A-83E1640DCC71}" type="datetimeFigureOut">
              <a:rPr lang="en-US" smtClean="0"/>
              <a:t>5/8/2022</a:t>
            </a:fld>
            <a:endParaRPr lang="en-US"/>
          </a:p>
        </p:txBody>
      </p:sp>
      <p:sp>
        <p:nvSpPr>
          <p:cNvPr id="8" name="Footer Placeholder 7">
            <a:extLst>
              <a:ext uri="{FF2B5EF4-FFF2-40B4-BE49-F238E27FC236}">
                <a16:creationId xmlns:a16="http://schemas.microsoft.com/office/drawing/2014/main" id="{C76CA7A8-0A60-4EF0-A6C8-06B97A57F7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979383-2E1B-4823-BE33-D6112956024E}"/>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197922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AA4EB-8477-4281-831B-2C8D08809E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52A156-50A2-4E03-881B-B39B9F19A78B}"/>
              </a:ext>
            </a:extLst>
          </p:cNvPr>
          <p:cNvSpPr>
            <a:spLocks noGrp="1"/>
          </p:cNvSpPr>
          <p:nvPr>
            <p:ph type="dt" sz="half" idx="10"/>
          </p:nvPr>
        </p:nvSpPr>
        <p:spPr/>
        <p:txBody>
          <a:bodyPr/>
          <a:lstStyle/>
          <a:p>
            <a:fld id="{F118C18E-C054-41D8-913A-83E1640DCC71}" type="datetimeFigureOut">
              <a:rPr lang="en-US" smtClean="0"/>
              <a:t>5/8/2022</a:t>
            </a:fld>
            <a:endParaRPr lang="en-US"/>
          </a:p>
        </p:txBody>
      </p:sp>
      <p:sp>
        <p:nvSpPr>
          <p:cNvPr id="4" name="Footer Placeholder 3">
            <a:extLst>
              <a:ext uri="{FF2B5EF4-FFF2-40B4-BE49-F238E27FC236}">
                <a16:creationId xmlns:a16="http://schemas.microsoft.com/office/drawing/2014/main" id="{287BF082-86AD-4A15-9786-4933D21F1A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F95AEB-7B1B-44CB-AAA2-2A86913A74F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42217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4AA106-2B7B-46B9-9732-51226D2A415F}"/>
              </a:ext>
            </a:extLst>
          </p:cNvPr>
          <p:cNvSpPr>
            <a:spLocks noGrp="1"/>
          </p:cNvSpPr>
          <p:nvPr>
            <p:ph type="dt" sz="half" idx="10"/>
          </p:nvPr>
        </p:nvSpPr>
        <p:spPr/>
        <p:txBody>
          <a:bodyPr/>
          <a:lstStyle/>
          <a:p>
            <a:fld id="{F118C18E-C054-41D8-913A-83E1640DCC71}" type="datetimeFigureOut">
              <a:rPr lang="en-US" smtClean="0"/>
              <a:t>5/8/2022</a:t>
            </a:fld>
            <a:endParaRPr lang="en-US"/>
          </a:p>
        </p:txBody>
      </p:sp>
      <p:sp>
        <p:nvSpPr>
          <p:cNvPr id="3" name="Footer Placeholder 2">
            <a:extLst>
              <a:ext uri="{FF2B5EF4-FFF2-40B4-BE49-F238E27FC236}">
                <a16:creationId xmlns:a16="http://schemas.microsoft.com/office/drawing/2014/main" id="{171732B5-94EA-4AE2-8A56-A3D89D2E14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2AE999-D2D8-4CE6-9DBE-D70D2AFEDFF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487950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E526-CDC4-41D3-9A51-062C6B6B4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8E8F64-0775-41B3-895E-62401099E5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BE2C96-98DF-4B49-AEF1-7054D1F63F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A6370C-B156-4AE5-B397-9DD42C2F3FDE}"/>
              </a:ext>
            </a:extLst>
          </p:cNvPr>
          <p:cNvSpPr>
            <a:spLocks noGrp="1"/>
          </p:cNvSpPr>
          <p:nvPr>
            <p:ph type="dt" sz="half" idx="10"/>
          </p:nvPr>
        </p:nvSpPr>
        <p:spPr/>
        <p:txBody>
          <a:bodyPr/>
          <a:lstStyle/>
          <a:p>
            <a:fld id="{F118C18E-C054-41D8-913A-83E1640DCC71}" type="datetimeFigureOut">
              <a:rPr lang="en-US" smtClean="0"/>
              <a:t>5/8/2022</a:t>
            </a:fld>
            <a:endParaRPr lang="en-US"/>
          </a:p>
        </p:txBody>
      </p:sp>
      <p:sp>
        <p:nvSpPr>
          <p:cNvPr id="6" name="Footer Placeholder 5">
            <a:extLst>
              <a:ext uri="{FF2B5EF4-FFF2-40B4-BE49-F238E27FC236}">
                <a16:creationId xmlns:a16="http://schemas.microsoft.com/office/drawing/2014/main" id="{A0DBEBB2-EF7F-4BE4-9F16-08807142D5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99DE0A-3F93-48EF-B5BC-F768CA00D8E9}"/>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19949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AFD2F-F0A9-42FE-8DCD-04428F3BD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A976AF-9469-42D9-9EA4-F98EFAE249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031427-BD3A-401F-8049-0C0A881BB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8E58E4-5490-4065-BBFE-A2FB3B3FED7C}"/>
              </a:ext>
            </a:extLst>
          </p:cNvPr>
          <p:cNvSpPr>
            <a:spLocks noGrp="1"/>
          </p:cNvSpPr>
          <p:nvPr>
            <p:ph type="dt" sz="half" idx="10"/>
          </p:nvPr>
        </p:nvSpPr>
        <p:spPr/>
        <p:txBody>
          <a:bodyPr/>
          <a:lstStyle/>
          <a:p>
            <a:fld id="{F118C18E-C054-41D8-913A-83E1640DCC71}" type="datetimeFigureOut">
              <a:rPr lang="en-US" smtClean="0"/>
              <a:t>5/8/2022</a:t>
            </a:fld>
            <a:endParaRPr lang="en-US"/>
          </a:p>
        </p:txBody>
      </p:sp>
      <p:sp>
        <p:nvSpPr>
          <p:cNvPr id="6" name="Footer Placeholder 5">
            <a:extLst>
              <a:ext uri="{FF2B5EF4-FFF2-40B4-BE49-F238E27FC236}">
                <a16:creationId xmlns:a16="http://schemas.microsoft.com/office/drawing/2014/main" id="{2FC47E82-FABF-4BB2-A8F4-1D54C772F2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F67BDE-1D97-4826-9230-411C28C1E6DF}"/>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193139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CC7A18-16EC-444E-9D79-79A9EE02C7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094A1E-B7FA-4D70-94BC-976F4B5BB8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349234-4DE0-434A-9571-1833A464CF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8C18E-C054-41D8-913A-83E1640DCC71}" type="datetimeFigureOut">
              <a:rPr lang="en-US" smtClean="0"/>
              <a:t>5/8/2022</a:t>
            </a:fld>
            <a:endParaRPr lang="en-US"/>
          </a:p>
        </p:txBody>
      </p:sp>
      <p:sp>
        <p:nvSpPr>
          <p:cNvPr id="5" name="Footer Placeholder 4">
            <a:extLst>
              <a:ext uri="{FF2B5EF4-FFF2-40B4-BE49-F238E27FC236}">
                <a16:creationId xmlns:a16="http://schemas.microsoft.com/office/drawing/2014/main" id="{5C7B93EA-FB5B-4E6B-98D7-AA1F7437CC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E77E7C-0FCE-464A-A37C-6AB5A5FD1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8D19BF-CB6A-495F-B07D-A3F9691338F2}" type="slidenum">
              <a:rPr lang="en-US" smtClean="0"/>
              <a:t>‹#›</a:t>
            </a:fld>
            <a:endParaRPr lang="en-US"/>
          </a:p>
        </p:txBody>
      </p:sp>
    </p:spTree>
    <p:extLst>
      <p:ext uri="{BB962C8B-B14F-4D97-AF65-F5344CB8AC3E}">
        <p14:creationId xmlns:p14="http://schemas.microsoft.com/office/powerpoint/2010/main" val="441260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01E2DD-B58F-45B3-A848-4764A0FA6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0FF13F-1BE2-42FB-85FC-46AF044213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B3EE5-3DEF-4C2B-9F8A-0560561CD3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E3FA0-2B14-423A-9FE1-EC24057C347C}" type="datetimeFigureOut">
              <a:rPr lang="en-US" smtClean="0"/>
              <a:t>5/8/2022</a:t>
            </a:fld>
            <a:endParaRPr lang="en-US"/>
          </a:p>
        </p:txBody>
      </p:sp>
      <p:sp>
        <p:nvSpPr>
          <p:cNvPr id="5" name="Footer Placeholder 4">
            <a:extLst>
              <a:ext uri="{FF2B5EF4-FFF2-40B4-BE49-F238E27FC236}">
                <a16:creationId xmlns:a16="http://schemas.microsoft.com/office/drawing/2014/main" id="{DD30FD10-D004-47ED-830A-69D689EC0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29C0D5-A1E7-4340-999B-8C3686DC78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C8758A-2F99-47B3-9BAD-5D2D83A5941D}" type="slidenum">
              <a:rPr lang="en-US" smtClean="0"/>
              <a:t>‹#›</a:t>
            </a:fld>
            <a:endParaRPr lang="en-US"/>
          </a:p>
        </p:txBody>
      </p:sp>
    </p:spTree>
    <p:extLst>
      <p:ext uri="{BB962C8B-B14F-4D97-AF65-F5344CB8AC3E}">
        <p14:creationId xmlns:p14="http://schemas.microsoft.com/office/powerpoint/2010/main" val="36215514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07B5C-7C01-451E-8BC9-B9ECD4463A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F63120-7B8E-4C95-999F-5EA3F39633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5B4F2-8196-43A3-9F0D-9714FB133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FC1750-9FAC-4B43-8F8F-A30FF6CE9CF0}" type="datetimeFigureOut">
              <a:rPr lang="en-US" smtClean="0"/>
              <a:t>5/8/2022</a:t>
            </a:fld>
            <a:endParaRPr lang="en-US"/>
          </a:p>
        </p:txBody>
      </p:sp>
      <p:sp>
        <p:nvSpPr>
          <p:cNvPr id="5" name="Footer Placeholder 4">
            <a:extLst>
              <a:ext uri="{FF2B5EF4-FFF2-40B4-BE49-F238E27FC236}">
                <a16:creationId xmlns:a16="http://schemas.microsoft.com/office/drawing/2014/main" id="{C6490E29-76CB-42C5-8D41-D7B90F8774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CA59C6-7296-4184-9916-D4EBAEED5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345C3-C1ED-4013-BED5-C61E428D00CD}" type="slidenum">
              <a:rPr lang="en-US" smtClean="0"/>
              <a:t>‹#›</a:t>
            </a:fld>
            <a:endParaRPr lang="en-US"/>
          </a:p>
        </p:txBody>
      </p:sp>
    </p:spTree>
    <p:extLst>
      <p:ext uri="{BB962C8B-B14F-4D97-AF65-F5344CB8AC3E}">
        <p14:creationId xmlns:p14="http://schemas.microsoft.com/office/powerpoint/2010/main" val="249818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A91F-6CF9-4675-96D6-A2CB71EDA5BF}"/>
              </a:ext>
            </a:extLst>
          </p:cNvPr>
          <p:cNvSpPr>
            <a:spLocks noGrp="1"/>
          </p:cNvSpPr>
          <p:nvPr>
            <p:ph type="ctrTitle"/>
          </p:nvPr>
        </p:nvSpPr>
        <p:spPr>
          <a:xfrm>
            <a:off x="1524000" y="2313855"/>
            <a:ext cx="9144000" cy="2387600"/>
          </a:xfrm>
        </p:spPr>
        <p:txBody>
          <a:bodyPr>
            <a:noAutofit/>
          </a:bodyPr>
          <a:lstStyle/>
          <a:p>
            <a:r>
              <a:rPr lang="en-US" sz="4800" dirty="0"/>
              <a:t>A Comparative Analysis of </a:t>
            </a:r>
            <a:br>
              <a:rPr lang="en-US" sz="4800" dirty="0"/>
            </a:br>
            <a:r>
              <a:rPr lang="en-US" sz="4800" dirty="0"/>
              <a:t>Implementing a Deconvolution of a Diffused Image in real-time as a front-end for Calcium Imaging</a:t>
            </a:r>
          </a:p>
        </p:txBody>
      </p:sp>
      <p:sp>
        <p:nvSpPr>
          <p:cNvPr id="3" name="Subtitle 2">
            <a:extLst>
              <a:ext uri="{FF2B5EF4-FFF2-40B4-BE49-F238E27FC236}">
                <a16:creationId xmlns:a16="http://schemas.microsoft.com/office/drawing/2014/main" id="{BF690B61-C461-450E-8810-F58AB2EE91AC}"/>
              </a:ext>
            </a:extLst>
          </p:cNvPr>
          <p:cNvSpPr>
            <a:spLocks noGrp="1"/>
          </p:cNvSpPr>
          <p:nvPr>
            <p:ph type="subTitle" idx="1"/>
          </p:nvPr>
        </p:nvSpPr>
        <p:spPr>
          <a:xfrm>
            <a:off x="1524000" y="4848948"/>
            <a:ext cx="9144000" cy="1655762"/>
          </a:xfrm>
        </p:spPr>
        <p:txBody>
          <a:bodyPr>
            <a:normAutofit/>
          </a:bodyPr>
          <a:lstStyle/>
          <a:p>
            <a:r>
              <a:rPr lang="en-US" dirty="0"/>
              <a:t>University of North Dakota EE department </a:t>
            </a:r>
          </a:p>
          <a:p>
            <a:r>
              <a:rPr lang="en-US" dirty="0"/>
              <a:t>EECS590, Ray Duran</a:t>
            </a:r>
          </a:p>
          <a:p>
            <a:r>
              <a:rPr lang="en-US" dirty="0"/>
              <a:t>5/8/22</a:t>
            </a:r>
          </a:p>
        </p:txBody>
      </p:sp>
    </p:spTree>
    <p:extLst>
      <p:ext uri="{BB962C8B-B14F-4D97-AF65-F5344CB8AC3E}">
        <p14:creationId xmlns:p14="http://schemas.microsoft.com/office/powerpoint/2010/main" val="2413238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FPGA</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HDL, Block Ram &amp; concurrency</a:t>
            </a:r>
          </a:p>
          <a:p>
            <a:endParaRPr lang="en-US" dirty="0"/>
          </a:p>
          <a:p>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A10D4AE5-CB28-4CDB-B827-8062B54409A8}"/>
              </a:ext>
            </a:extLst>
          </p:cNvPr>
          <p:cNvPicPr>
            <a:picLocks noChangeAspect="1"/>
          </p:cNvPicPr>
          <p:nvPr/>
        </p:nvPicPr>
        <p:blipFill>
          <a:blip r:embed="rId3"/>
          <a:stretch>
            <a:fillRect/>
          </a:stretch>
        </p:blipFill>
        <p:spPr>
          <a:xfrm>
            <a:off x="5636361" y="2318409"/>
            <a:ext cx="4747284" cy="3714402"/>
          </a:xfrm>
          <a:prstGeom prst="rect">
            <a:avLst/>
          </a:prstGeom>
        </p:spPr>
      </p:pic>
    </p:spTree>
    <p:extLst>
      <p:ext uri="{BB962C8B-B14F-4D97-AF65-F5344CB8AC3E}">
        <p14:creationId xmlns:p14="http://schemas.microsoft.com/office/powerpoint/2010/main" val="4113685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Methods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Overall System </a:t>
            </a:r>
          </a:p>
          <a:p>
            <a:pPr marL="0" indent="0">
              <a:buNone/>
            </a:pPr>
            <a:endParaRPr lang="en-US" dirty="0"/>
          </a:p>
          <a:p>
            <a:pPr marL="0" indent="0">
              <a:buNone/>
            </a:pPr>
            <a:endParaRPr lang="en-US" dirty="0"/>
          </a:p>
          <a:p>
            <a:endParaRPr lang="en-US" dirty="0"/>
          </a:p>
          <a:p>
            <a:endParaRPr lang="en-US" dirty="0"/>
          </a:p>
        </p:txBody>
      </p:sp>
      <p:pic>
        <p:nvPicPr>
          <p:cNvPr id="6" name="Picture 5">
            <a:extLst>
              <a:ext uri="{FF2B5EF4-FFF2-40B4-BE49-F238E27FC236}">
                <a16:creationId xmlns:a16="http://schemas.microsoft.com/office/drawing/2014/main" id="{EFE58E30-B949-4A19-AC30-FE101D5ADC4C}"/>
              </a:ext>
            </a:extLst>
          </p:cNvPr>
          <p:cNvPicPr>
            <a:picLocks noChangeAspect="1"/>
          </p:cNvPicPr>
          <p:nvPr/>
        </p:nvPicPr>
        <p:blipFill>
          <a:blip r:embed="rId3"/>
          <a:stretch>
            <a:fillRect/>
          </a:stretch>
        </p:blipFill>
        <p:spPr>
          <a:xfrm>
            <a:off x="1223962" y="2754086"/>
            <a:ext cx="8943975" cy="3619500"/>
          </a:xfrm>
          <a:prstGeom prst="rect">
            <a:avLst/>
          </a:prstGeom>
        </p:spPr>
      </p:pic>
    </p:spTree>
    <p:extLst>
      <p:ext uri="{BB962C8B-B14F-4D97-AF65-F5344CB8AC3E}">
        <p14:creationId xmlns:p14="http://schemas.microsoft.com/office/powerpoint/2010/main" val="2568492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System Implementation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a:xfrm>
            <a:off x="838200" y="1825625"/>
            <a:ext cx="10515600" cy="415238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6CAE850C-A131-4EA0-9764-6AFD8217767E}"/>
              </a:ext>
            </a:extLst>
          </p:cNvPr>
          <p:cNvPicPr>
            <a:picLocks noChangeAspect="1"/>
          </p:cNvPicPr>
          <p:nvPr/>
        </p:nvPicPr>
        <p:blipFill>
          <a:blip r:embed="rId2"/>
          <a:stretch>
            <a:fillRect/>
          </a:stretch>
        </p:blipFill>
        <p:spPr>
          <a:xfrm>
            <a:off x="1464759" y="1973045"/>
            <a:ext cx="8047231" cy="4139905"/>
          </a:xfrm>
          <a:prstGeom prst="rect">
            <a:avLst/>
          </a:prstGeom>
        </p:spPr>
      </p:pic>
    </p:spTree>
    <p:extLst>
      <p:ext uri="{BB962C8B-B14F-4D97-AF65-F5344CB8AC3E}">
        <p14:creationId xmlns:p14="http://schemas.microsoft.com/office/powerpoint/2010/main" val="3368201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Results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Latency frame speed</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21F60BD9-B62F-41BA-BF4C-D07088F8EA69}"/>
              </a:ext>
            </a:extLst>
          </p:cNvPr>
          <p:cNvPicPr>
            <a:picLocks noChangeAspect="1"/>
          </p:cNvPicPr>
          <p:nvPr/>
        </p:nvPicPr>
        <p:blipFill>
          <a:blip r:embed="rId3"/>
          <a:stretch>
            <a:fillRect/>
          </a:stretch>
        </p:blipFill>
        <p:spPr>
          <a:xfrm>
            <a:off x="2903498" y="3128479"/>
            <a:ext cx="7290572" cy="1745630"/>
          </a:xfrm>
          <a:prstGeom prst="rect">
            <a:avLst/>
          </a:prstGeom>
        </p:spPr>
      </p:pic>
    </p:spTree>
    <p:extLst>
      <p:ext uri="{BB962C8B-B14F-4D97-AF65-F5344CB8AC3E}">
        <p14:creationId xmlns:p14="http://schemas.microsoft.com/office/powerpoint/2010/main" val="2665550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Discussion/Conclusion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iterations</a:t>
            </a:r>
          </a:p>
          <a:p>
            <a:r>
              <a:rPr lang="en-US" dirty="0"/>
              <a:t> precision</a:t>
            </a:r>
          </a:p>
          <a:p>
            <a:r>
              <a:rPr lang="en-US" dirty="0"/>
              <a:t>Mix and Matching</a:t>
            </a:r>
          </a:p>
          <a:p>
            <a:endParaRPr lang="en-US" dirty="0"/>
          </a:p>
          <a:p>
            <a:r>
              <a:rPr lang="en-US" dirty="0"/>
              <a:t>Use of ADMM </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683940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Partial References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a:bodyPr>
          <a:lstStyle/>
          <a:p>
            <a:pPr marL="0" indent="0">
              <a:buNone/>
            </a:pPr>
            <a:endParaRPr lang="en-US" dirty="0"/>
          </a:p>
          <a:p>
            <a:r>
              <a:rPr lang="en-US" sz="1800" dirty="0">
                <a:effectLst/>
                <a:latin typeface="TimesNewRoman"/>
                <a:ea typeface="MS Mincho" panose="02020609040205080304" pitchFamily="49" charset="-128"/>
                <a:cs typeface="TimesNewRoman"/>
              </a:rPr>
              <a:t> N. </a:t>
            </a:r>
            <a:r>
              <a:rPr lang="en-US" sz="1800" dirty="0" err="1">
                <a:effectLst/>
                <a:latin typeface="TimesNewRoman"/>
                <a:ea typeface="MS Mincho" panose="02020609040205080304" pitchFamily="49" charset="-128"/>
                <a:cs typeface="TimesNewRoman"/>
              </a:rPr>
              <a:t>Antipa</a:t>
            </a:r>
            <a:r>
              <a:rPr lang="en-US" sz="1800" dirty="0">
                <a:effectLst/>
                <a:latin typeface="TimesNewRoman"/>
                <a:ea typeface="MS Mincho" panose="02020609040205080304" pitchFamily="49" charset="-128"/>
                <a:cs typeface="TimesNewRoman"/>
              </a:rPr>
              <a:t> et al., “</a:t>
            </a:r>
            <a:r>
              <a:rPr lang="en-US" sz="1800" dirty="0" err="1">
                <a:effectLst/>
                <a:latin typeface="TimesNewRoman"/>
                <a:ea typeface="MS Mincho" panose="02020609040205080304" pitchFamily="49" charset="-128"/>
                <a:cs typeface="TimesNewRoman"/>
              </a:rPr>
              <a:t>DiffuserCam</a:t>
            </a:r>
            <a:r>
              <a:rPr lang="en-US" sz="1800" dirty="0">
                <a:effectLst/>
                <a:latin typeface="TimesNewRoman"/>
                <a:ea typeface="MS Mincho" panose="02020609040205080304" pitchFamily="49" charset="-128"/>
                <a:cs typeface="TimesNewRoman"/>
              </a:rPr>
              <a:t>: </a:t>
            </a:r>
            <a:r>
              <a:rPr lang="en-US" sz="1800" dirty="0" err="1">
                <a:effectLst/>
                <a:latin typeface="TimesNewRoman"/>
                <a:ea typeface="MS Mincho" panose="02020609040205080304" pitchFamily="49" charset="-128"/>
                <a:cs typeface="TimesNewRoman"/>
              </a:rPr>
              <a:t>lensless</a:t>
            </a:r>
            <a:r>
              <a:rPr lang="en-US" sz="1800" dirty="0">
                <a:effectLst/>
                <a:latin typeface="TimesNewRoman"/>
                <a:ea typeface="MS Mincho" panose="02020609040205080304" pitchFamily="49" charset="-128"/>
                <a:cs typeface="TimesNewRoman"/>
              </a:rPr>
              <a:t> single-exposure 3D imaging single-shot,” Optica 5,1-9 (2018).</a:t>
            </a:r>
            <a:endParaRPr lang="en-US" sz="1800" dirty="0">
              <a:effectLst/>
              <a:latin typeface="Times New Roman" panose="02020603050405020304" pitchFamily="18" charset="0"/>
              <a:ea typeface="MS Mincho" panose="02020609040205080304" pitchFamily="49" charset="-128"/>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 Adams, et al., “ Single-frame 3D fluorescence microscopy with ultraminiature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lensless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Flatscope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,”Sci. Adv,3 (2017)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Lacouture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GPUBLQMR: GPU-Accelerated Sparse Block Quasi-Minimum Residual Linear Solver,” Master Thesis, Northeastern University, (2021)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Y. Ogata, et al., “An Efficient, Model-Based CPU-GPU Heterogeneous FFT Library,” IEEE Explore, (2008)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S. </a:t>
            </a:r>
            <a:r>
              <a:rPr lang="en-US" sz="1800" dirty="0" err="1">
                <a:effectLst/>
                <a:latin typeface="Times New Roman" panose="02020603050405020304" pitchFamily="18" charset="0"/>
                <a:ea typeface="Calibri" panose="020F0502020204030204" pitchFamily="34" charset="0"/>
              </a:rPr>
              <a:t>Markidis</a:t>
            </a:r>
            <a:r>
              <a:rPr lang="en-US" sz="1800" dirty="0">
                <a:effectLst/>
                <a:latin typeface="Times New Roman" panose="02020603050405020304" pitchFamily="18" charset="0"/>
                <a:ea typeface="Calibri" panose="020F0502020204030204" pitchFamily="34" charset="0"/>
              </a:rPr>
              <a:t>, S. </a:t>
            </a:r>
            <a:r>
              <a:rPr lang="en-US" sz="1800" dirty="0" err="1">
                <a:effectLst/>
                <a:latin typeface="Times New Roman" panose="02020603050405020304" pitchFamily="18" charset="0"/>
                <a:ea typeface="Calibri" panose="020F0502020204030204" pitchFamily="34" charset="0"/>
              </a:rPr>
              <a:t>Chien,E</a:t>
            </a:r>
            <a:r>
              <a:rPr lang="en-US" sz="1800" dirty="0">
                <a:effectLst/>
                <a:latin typeface="Times New Roman" panose="02020603050405020304" pitchFamily="18" charset="0"/>
                <a:ea typeface="Calibri" panose="020F0502020204030204" pitchFamily="34" charset="0"/>
              </a:rPr>
              <a:t>. Laure, “ NVIDIA Tensor Core Programmability &amp; </a:t>
            </a:r>
            <a:r>
              <a:rPr lang="en-US" sz="1800" dirty="0" err="1">
                <a:effectLst/>
                <a:latin typeface="Times New Roman" panose="02020603050405020304" pitchFamily="18" charset="0"/>
                <a:ea typeface="Calibri" panose="020F0502020204030204" pitchFamily="34" charset="0"/>
              </a:rPr>
              <a:t>Precision,”European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Commision</a:t>
            </a:r>
            <a:r>
              <a:rPr lang="en-US" sz="1800" dirty="0">
                <a:effectLst/>
                <a:latin typeface="Times New Roman" panose="02020603050405020304" pitchFamily="18" charset="0"/>
                <a:ea typeface="Calibri" panose="020F0502020204030204" pitchFamily="34" charset="0"/>
              </a:rPr>
              <a:t> </a:t>
            </a:r>
          </a:p>
          <a:p>
            <a:r>
              <a:rPr lang="en-US" sz="1800" dirty="0">
                <a:effectLst/>
                <a:latin typeface="Times New Roman" panose="02020603050405020304" pitchFamily="18" charset="0"/>
                <a:ea typeface="NimbusRomNo9L-Regu"/>
                <a:cs typeface="Times New Roman" panose="02020603050405020304" pitchFamily="18" charset="0"/>
              </a:rPr>
              <a:t>K. Nguyen, J. Zheng, Y. He, and B. Shah, “ A High-Throughput , Adaptive FFT Architecture for FPGA-Based Space-Borne Data Processors, “ NASA Contract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40358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Agenda</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fontScale="92500" lnSpcReduction="20000"/>
          </a:bodyPr>
          <a:lstStyle/>
          <a:p>
            <a:pPr marL="0" indent="0">
              <a:buNone/>
            </a:pPr>
            <a:endParaRPr lang="en-US" dirty="0"/>
          </a:p>
          <a:p>
            <a:r>
              <a:rPr lang="en-US" dirty="0"/>
              <a:t>Motivation/Applications</a:t>
            </a:r>
          </a:p>
          <a:p>
            <a:r>
              <a:rPr lang="en-US" dirty="0"/>
              <a:t>Background</a:t>
            </a:r>
          </a:p>
          <a:p>
            <a:pPr lvl="1"/>
            <a:r>
              <a:rPr lang="en-US" dirty="0"/>
              <a:t>Calcium Imaging</a:t>
            </a:r>
          </a:p>
          <a:p>
            <a:pPr lvl="1"/>
            <a:r>
              <a:rPr lang="en-US" dirty="0"/>
              <a:t>Diffusers</a:t>
            </a:r>
          </a:p>
          <a:p>
            <a:pPr lvl="1"/>
            <a:r>
              <a:rPr lang="en-US" dirty="0"/>
              <a:t>GPU</a:t>
            </a:r>
          </a:p>
          <a:p>
            <a:pPr lvl="1"/>
            <a:r>
              <a:rPr lang="en-US" dirty="0"/>
              <a:t>CPU</a:t>
            </a:r>
          </a:p>
          <a:p>
            <a:pPr lvl="1"/>
            <a:r>
              <a:rPr lang="en-US" dirty="0"/>
              <a:t>FPGA</a:t>
            </a:r>
          </a:p>
          <a:p>
            <a:r>
              <a:rPr lang="en-US" dirty="0"/>
              <a:t>Methods</a:t>
            </a:r>
          </a:p>
          <a:p>
            <a:r>
              <a:rPr lang="en-US" dirty="0"/>
              <a:t>System Implementation</a:t>
            </a:r>
          </a:p>
          <a:p>
            <a:r>
              <a:rPr lang="en-US" dirty="0"/>
              <a:t>Results</a:t>
            </a:r>
          </a:p>
          <a:p>
            <a:r>
              <a:rPr lang="en-US" dirty="0"/>
              <a:t>Discussion/Conclusion</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695890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Motivation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a:bodyPr>
          <a:lstStyle/>
          <a:p>
            <a:pPr marL="0" indent="0">
              <a:buNone/>
            </a:pPr>
            <a:endParaRPr lang="en-US" dirty="0"/>
          </a:p>
          <a:p>
            <a:r>
              <a:rPr lang="en-US" dirty="0"/>
              <a:t>Problem:  In-vivo calcium imaging with a diffuser to improve </a:t>
            </a:r>
            <a:r>
              <a:rPr lang="en-US" dirty="0" err="1"/>
              <a:t>FoV</a:t>
            </a:r>
            <a:r>
              <a:rPr lang="en-US" dirty="0"/>
              <a:t> and resolution tradeoffs, but what architecture to use for reconstruction</a:t>
            </a:r>
          </a:p>
          <a:p>
            <a:r>
              <a:rPr lang="en-US" dirty="0"/>
              <a:t>Related work:</a:t>
            </a:r>
          </a:p>
          <a:p>
            <a:pPr lvl="1"/>
            <a:r>
              <a:rPr lang="en-US" dirty="0"/>
              <a:t>Research at UCLA from Jason Cong</a:t>
            </a:r>
          </a:p>
          <a:p>
            <a:pPr lvl="1"/>
            <a:r>
              <a:rPr lang="en-US" dirty="0"/>
              <a:t>Research at UC. Berkeley with Laura Waller</a:t>
            </a:r>
          </a:p>
          <a:p>
            <a:r>
              <a:rPr lang="en-US" dirty="0"/>
              <a:t>Investigate GPU,CPU and FPGA devices</a:t>
            </a:r>
          </a:p>
          <a:p>
            <a:r>
              <a:rPr lang="en-US" dirty="0"/>
              <a:t>Lay foundation for future work and algorithm</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796680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Applications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In Vivo microscopy and neurological imaging</a:t>
            </a:r>
          </a:p>
          <a:p>
            <a:pPr lvl="1"/>
            <a:r>
              <a:rPr lang="en-US" dirty="0"/>
              <a:t>The problem of scattering in biological tissue is a challenging open topic today in microscopy.</a:t>
            </a:r>
          </a:p>
          <a:p>
            <a:pPr lvl="1"/>
            <a:r>
              <a:rPr lang="en-US" dirty="0"/>
              <a:t>How to solve depth problem vs resolution in real time</a:t>
            </a:r>
          </a:p>
          <a:p>
            <a:pPr lvl="1"/>
            <a:r>
              <a:rPr lang="en-US" dirty="0"/>
              <a:t>As an example confocal( low depth and high resolution) vs MRI with high depth but low resolution.</a:t>
            </a:r>
          </a:p>
          <a:p>
            <a:pPr marL="0" indent="0">
              <a:buNone/>
            </a:pPr>
            <a:r>
              <a:rPr lang="en-US" dirty="0"/>
              <a:t> </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289104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Calcium Imaging</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a:xfrm>
            <a:off x="838200" y="1825625"/>
            <a:ext cx="9406386" cy="3372687"/>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08ACB043-14AA-4505-9356-1C2E2DB86532}"/>
              </a:ext>
            </a:extLst>
          </p:cNvPr>
          <p:cNvPicPr>
            <a:picLocks noChangeAspect="1"/>
          </p:cNvPicPr>
          <p:nvPr/>
        </p:nvPicPr>
        <p:blipFill>
          <a:blip r:embed="rId3"/>
          <a:stretch>
            <a:fillRect/>
          </a:stretch>
        </p:blipFill>
        <p:spPr>
          <a:xfrm>
            <a:off x="5062073" y="2550687"/>
            <a:ext cx="3502064" cy="2782562"/>
          </a:xfrm>
          <a:prstGeom prst="rect">
            <a:avLst/>
          </a:prstGeom>
        </p:spPr>
      </p:pic>
      <p:pic>
        <p:nvPicPr>
          <p:cNvPr id="8" name="Picture 7">
            <a:extLst>
              <a:ext uri="{FF2B5EF4-FFF2-40B4-BE49-F238E27FC236}">
                <a16:creationId xmlns:a16="http://schemas.microsoft.com/office/drawing/2014/main" id="{A6AD2234-9103-4F3C-9889-06A04FCB34BC}"/>
              </a:ext>
            </a:extLst>
          </p:cNvPr>
          <p:cNvPicPr>
            <a:picLocks noChangeAspect="1"/>
          </p:cNvPicPr>
          <p:nvPr/>
        </p:nvPicPr>
        <p:blipFill>
          <a:blip r:embed="rId4"/>
          <a:stretch>
            <a:fillRect/>
          </a:stretch>
        </p:blipFill>
        <p:spPr>
          <a:xfrm>
            <a:off x="1523667" y="2201911"/>
            <a:ext cx="3034743" cy="3978730"/>
          </a:xfrm>
          <a:prstGeom prst="rect">
            <a:avLst/>
          </a:prstGeom>
        </p:spPr>
      </p:pic>
    </p:spTree>
    <p:extLst>
      <p:ext uri="{BB962C8B-B14F-4D97-AF65-F5344CB8AC3E}">
        <p14:creationId xmlns:p14="http://schemas.microsoft.com/office/powerpoint/2010/main" val="3699111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Diffusers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Can be thought of as random matrix</a:t>
            </a:r>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84F62AB2-7956-43E3-94AE-20C0B1AD0620}"/>
              </a:ext>
            </a:extLst>
          </p:cNvPr>
          <p:cNvPicPr>
            <a:picLocks noChangeAspect="1"/>
          </p:cNvPicPr>
          <p:nvPr/>
        </p:nvPicPr>
        <p:blipFill>
          <a:blip r:embed="rId3"/>
          <a:stretch>
            <a:fillRect/>
          </a:stretch>
        </p:blipFill>
        <p:spPr>
          <a:xfrm>
            <a:off x="6823719" y="2872581"/>
            <a:ext cx="4067175" cy="2257425"/>
          </a:xfrm>
          <a:prstGeom prst="rect">
            <a:avLst/>
          </a:prstGeom>
        </p:spPr>
      </p:pic>
    </p:spTree>
    <p:extLst>
      <p:ext uri="{BB962C8B-B14F-4D97-AF65-F5344CB8AC3E}">
        <p14:creationId xmlns:p14="http://schemas.microsoft.com/office/powerpoint/2010/main" val="1779357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Diffusers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Uniqueness of Patterns</a:t>
            </a:r>
          </a:p>
          <a:p>
            <a:r>
              <a:rPr lang="en-US" dirty="0"/>
              <a:t>Randomness from diffuser</a:t>
            </a:r>
          </a:p>
          <a:p>
            <a:pPr marL="0" indent="0">
              <a:buNone/>
            </a:pPr>
            <a:r>
              <a:rPr lang="en-US" dirty="0"/>
              <a:t>   creates a type of spectral</a:t>
            </a:r>
          </a:p>
          <a:p>
            <a:pPr marL="0" indent="0">
              <a:buNone/>
            </a:pPr>
            <a:r>
              <a:rPr lang="en-US" dirty="0"/>
              <a:t>   signature from every point </a:t>
            </a:r>
          </a:p>
          <a:p>
            <a:pPr marL="0" indent="0">
              <a:buNone/>
            </a:pPr>
            <a:r>
              <a:rPr lang="en-US" dirty="0"/>
              <a:t>   source in our object</a:t>
            </a:r>
          </a:p>
          <a:p>
            <a:r>
              <a:rPr lang="en-US" dirty="0"/>
              <a:t> The depth acts as a scaling</a:t>
            </a:r>
          </a:p>
          <a:p>
            <a:pPr marL="0" indent="0">
              <a:buNone/>
            </a:pPr>
            <a:r>
              <a:rPr lang="en-US" dirty="0"/>
              <a:t>    function while the lateral is a shift</a:t>
            </a:r>
          </a:p>
          <a:p>
            <a:endParaRPr lang="en-US" dirty="0"/>
          </a:p>
          <a:p>
            <a:pPr marL="0" indent="0">
              <a:buNone/>
            </a:pPr>
            <a:endParaRPr lang="en-US" dirty="0"/>
          </a:p>
          <a:p>
            <a:pPr marL="0" indent="0">
              <a:buNone/>
            </a:pPr>
            <a:endParaRPr lang="en-US" dirty="0"/>
          </a:p>
          <a:p>
            <a:endParaRPr lang="en-US" dirty="0"/>
          </a:p>
          <a:p>
            <a:endParaRPr lang="en-US" dirty="0"/>
          </a:p>
        </p:txBody>
      </p:sp>
      <p:pic>
        <p:nvPicPr>
          <p:cNvPr id="6" name="Picture 5">
            <a:extLst>
              <a:ext uri="{FF2B5EF4-FFF2-40B4-BE49-F238E27FC236}">
                <a16:creationId xmlns:a16="http://schemas.microsoft.com/office/drawing/2014/main" id="{89E292AB-6A9E-4FCE-8338-781362223BD0}"/>
              </a:ext>
            </a:extLst>
          </p:cNvPr>
          <p:cNvPicPr>
            <a:picLocks noChangeAspect="1"/>
          </p:cNvPicPr>
          <p:nvPr/>
        </p:nvPicPr>
        <p:blipFill>
          <a:blip r:embed="rId3"/>
          <a:stretch>
            <a:fillRect/>
          </a:stretch>
        </p:blipFill>
        <p:spPr>
          <a:xfrm>
            <a:off x="5300662" y="2200275"/>
            <a:ext cx="5891213" cy="2681209"/>
          </a:xfrm>
          <a:prstGeom prst="rect">
            <a:avLst/>
          </a:prstGeom>
        </p:spPr>
      </p:pic>
    </p:spTree>
    <p:extLst>
      <p:ext uri="{BB962C8B-B14F-4D97-AF65-F5344CB8AC3E}">
        <p14:creationId xmlns:p14="http://schemas.microsoft.com/office/powerpoint/2010/main" val="2999280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GPU</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CUDA, Threading &amp; synchronization</a:t>
            </a:r>
          </a:p>
          <a:p>
            <a:endParaRPr lang="en-US" dirty="0"/>
          </a:p>
          <a:p>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C3693DD4-A35D-4A01-ADEA-E8E8A1F3E02A}"/>
              </a:ext>
            </a:extLst>
          </p:cNvPr>
          <p:cNvPicPr>
            <a:picLocks noChangeAspect="1"/>
          </p:cNvPicPr>
          <p:nvPr/>
        </p:nvPicPr>
        <p:blipFill>
          <a:blip r:embed="rId3"/>
          <a:stretch>
            <a:fillRect/>
          </a:stretch>
        </p:blipFill>
        <p:spPr>
          <a:xfrm>
            <a:off x="2970290" y="3023839"/>
            <a:ext cx="5381625" cy="2438400"/>
          </a:xfrm>
          <a:prstGeom prst="rect">
            <a:avLst/>
          </a:prstGeom>
        </p:spPr>
      </p:pic>
    </p:spTree>
    <p:extLst>
      <p:ext uri="{BB962C8B-B14F-4D97-AF65-F5344CB8AC3E}">
        <p14:creationId xmlns:p14="http://schemas.microsoft.com/office/powerpoint/2010/main" val="2671068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CPU</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C++, Caching &amp; Multicores</a:t>
            </a:r>
          </a:p>
          <a:p>
            <a:endParaRPr lang="en-US" dirty="0"/>
          </a:p>
          <a:p>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0AB5C8D1-03BB-40ED-9165-5C78FC8EB670}"/>
              </a:ext>
            </a:extLst>
          </p:cNvPr>
          <p:cNvPicPr>
            <a:picLocks noChangeAspect="1"/>
          </p:cNvPicPr>
          <p:nvPr/>
        </p:nvPicPr>
        <p:blipFill>
          <a:blip r:embed="rId3"/>
          <a:stretch>
            <a:fillRect/>
          </a:stretch>
        </p:blipFill>
        <p:spPr>
          <a:xfrm>
            <a:off x="3148012" y="2763063"/>
            <a:ext cx="5895975" cy="3629025"/>
          </a:xfrm>
          <a:prstGeom prst="rect">
            <a:avLst/>
          </a:prstGeom>
        </p:spPr>
      </p:pic>
    </p:spTree>
    <p:extLst>
      <p:ext uri="{BB962C8B-B14F-4D97-AF65-F5344CB8AC3E}">
        <p14:creationId xmlns:p14="http://schemas.microsoft.com/office/powerpoint/2010/main" val="146291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6868</TotalTime>
  <Words>662</Words>
  <Application>Microsoft Office PowerPoint</Application>
  <PresentationFormat>Widescreen</PresentationFormat>
  <Paragraphs>141</Paragraphs>
  <Slides>15</Slides>
  <Notes>13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15</vt:i4>
      </vt:variant>
    </vt:vector>
  </HeadingPairs>
  <TitlesOfParts>
    <vt:vector size="23" baseType="lpstr">
      <vt:lpstr>Arial</vt:lpstr>
      <vt:lpstr>Calibri</vt:lpstr>
      <vt:lpstr>Calibri Light</vt:lpstr>
      <vt:lpstr>Times New Roman</vt:lpstr>
      <vt:lpstr>TimesNewRoman</vt:lpstr>
      <vt:lpstr>Office Theme</vt:lpstr>
      <vt:lpstr>1_Custom Design</vt:lpstr>
      <vt:lpstr>Custom Design</vt:lpstr>
      <vt:lpstr>A Comparative Analysis of  Implementing a Deconvolution of a Diffused Image in real-time as a front-end for Calcium Imaging</vt:lpstr>
      <vt:lpstr>Agenda</vt:lpstr>
      <vt:lpstr>Motivation</vt:lpstr>
      <vt:lpstr>Applications</vt:lpstr>
      <vt:lpstr>Calcium Imaging</vt:lpstr>
      <vt:lpstr>Diffusers</vt:lpstr>
      <vt:lpstr>Diffusers</vt:lpstr>
      <vt:lpstr>GPU</vt:lpstr>
      <vt:lpstr>CPU</vt:lpstr>
      <vt:lpstr>FPGA</vt:lpstr>
      <vt:lpstr>Methods</vt:lpstr>
      <vt:lpstr>System Implementation</vt:lpstr>
      <vt:lpstr>Results</vt:lpstr>
      <vt:lpstr>Discussion/Conclusion</vt:lpstr>
      <vt:lpstr>Partial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 Duran</dc:creator>
  <cp:lastModifiedBy>Ray Duran</cp:lastModifiedBy>
  <cp:revision>173</cp:revision>
  <dcterms:created xsi:type="dcterms:W3CDTF">2020-04-11T18:12:55Z</dcterms:created>
  <dcterms:modified xsi:type="dcterms:W3CDTF">2022-05-08T22:25:14Z</dcterms:modified>
</cp:coreProperties>
</file>