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9"/>
  </p:notesMasterIdLst>
  <p:sldIdLst>
    <p:sldId id="256" r:id="rId4"/>
    <p:sldId id="266" r:id="rId5"/>
    <p:sldId id="280" r:id="rId6"/>
    <p:sldId id="267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87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D56"/>
    <a:srgbClr val="17A532"/>
    <a:srgbClr val="16A64D"/>
    <a:srgbClr val="1BA11B"/>
    <a:srgbClr val="41D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03" autoAdjust="0"/>
    <p:restoredTop sz="81966" autoAdjust="0"/>
  </p:normalViewPr>
  <p:slideViewPr>
    <p:cSldViewPr snapToGrid="0">
      <p:cViewPr varScale="1">
        <p:scale>
          <a:sx n="110" d="100"/>
          <a:sy n="110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8065-9B79-4F39-8D1B-900E3912A03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3671-7C21-40CE-930E-1BEAA135A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would like to have something faster to compute for 3-D imaging. We use the FISTA in our experiments. The ADMM is a popular optimization these days. Basically, if you have a way of separating the problem into two convex functions, and you can then make your constraints linearly then there is a big speedup. This method is related to a penalty of </a:t>
            </a:r>
            <a:r>
              <a:rPr lang="en-US" dirty="0" err="1"/>
              <a:t>Lagrangian</a:t>
            </a:r>
            <a:r>
              <a:rPr lang="en-US" dirty="0"/>
              <a:t> methods. I am not very familiar with ADMM but am familiar with </a:t>
            </a:r>
          </a:p>
          <a:p>
            <a:r>
              <a:rPr lang="en-US" dirty="0" err="1"/>
              <a:t>Lagrangian</a:t>
            </a:r>
            <a:r>
              <a:rPr lang="en-US" dirty="0"/>
              <a:t> methods that speed up optimization. I have used such techniques in doing video compression, where the idea is to reduce bit rate but maintain distortion.. This is the classical bitrate  distortion problem in information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3671-7C21-40CE-930E-1BEAA135AF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3B10-BAAE-4DB4-92E9-7B7513B8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0CC74-5AF9-4C0C-B275-5E80CCC45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5F35-C08B-4C89-9E45-80B4B0A6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F42A-FC3B-459F-A381-6F0F3C7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SPIE Defense + Commercial Sensing Anaheim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2872-4EB2-4AF2-B03D-060D6EE4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10206-D40D-45BF-A6BB-EE896A0A7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4515" y="5625667"/>
            <a:ext cx="1843314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2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F79D-4351-439E-9435-036C7F05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0C95-74E7-4959-A857-D89FA991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E052-04F4-485A-9FF7-67DD7EB9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2E54-674F-42AB-9625-3130D691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CCC3-9468-4B6B-B965-2EAB20D2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0B58C-BD70-4A33-B32C-32030A8A7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A092-21C5-40EC-BC59-24ED5169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2B22-F8BE-425D-971C-87680F20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9071-BD21-42A4-B98E-B497654C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FDD1-5B03-4B7B-B85F-B6847F7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E186-7292-4285-95DF-F9D13076C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9F898-53E6-430B-8F44-042F22A3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B530-6045-4419-AD4A-C7C3C11B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62C4-75E6-49E0-B314-91DC9DDF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575C-837B-47BD-83FF-D29589DB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B5FA-8DDE-4B57-AEFB-5A36363C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8CB5-5282-4452-8417-FB3568AA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A067-7F3C-430F-A156-79381ABE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A277-E534-4009-967D-CEC78B07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E3AA-73D3-4AFC-BCDD-ADDF643E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337-5F11-4AFA-B486-D6526027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27118-0B39-4368-8D85-23B93BB6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50BD-87CA-4260-B400-01D61B80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CD9F-D538-4667-A76C-D8FB7231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DD57-0130-4FCD-86BD-BF391859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2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F08-45D2-4ABE-9A0F-7D51902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60B6-853B-40B9-B8FB-75950604D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CDC0B-5F2A-4810-BEB1-61C949797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8EC1-BA97-4C06-BF34-546BA57A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10A62-FC59-4B91-B0AF-4F6C5015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40C9-13A5-4B2A-B275-740A522E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1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0871-9AC2-4C30-8257-33844694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76BC-A214-499F-BEAE-5FC51674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D508-5D35-4B59-9DCD-C9DDF7CF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E301F-935B-4C30-A1D1-D844E78F3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44B75-E9BA-47D9-9D4C-69543D1D4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F1CB5-BBF0-4A31-B882-7B56C5BA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283E4-603D-4AD4-B7BB-650217BA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8B27-9C76-4885-9147-31D82A60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61D6-AA95-4203-A605-F2591984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EC721-2BEA-4B2C-90E1-B1DF7436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983FE-93EC-47C8-9FF7-58C5A651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4F0B6-9D79-4737-9993-3857107C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B15A6-8B92-4BD9-8CC3-8BD91F76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C02C2-1705-498A-9B83-AA844239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E5A8-7CE9-4717-AB2D-3A13EDF8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8F07-A80C-4812-A8AE-98F193E8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1534-84F1-4BDE-AF63-2A217E83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2DBA1-1F6C-4DB0-BD70-83CF98F03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96F90-2AB2-4C54-AB15-2CC71BFC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A09A-0BBD-43D5-A480-832CE1AE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DAE0-A494-4B2E-9230-60426DF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2221-35A0-4DC5-B0EA-2F77991A0B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FAD56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03F4-40DA-41F0-9549-A5B5D3FF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AF30-23F1-41F3-B8ED-4714BFE6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C9E5-FCA9-4FD0-805A-8D66CC38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SPIE  Defense + Commercial Sensing Anaheim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6A75-BC7C-4F0B-9666-736F738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5B5E3-E2BD-4846-A3D7-A1CD754B4F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686" y="5689600"/>
            <a:ext cx="1843314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27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E78F-F5EC-4079-8396-630C3917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63E71-8903-4EA8-B13A-05C277119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20EA8-724F-44C2-BDDD-C2740D09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AF52B-F4E5-4D9B-80C7-84D83C7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7FE1-363C-4EE9-9373-A654CA5A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B611-02A0-4B15-A5E7-DF04BD20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7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25A-2B8D-4B2F-AECC-0BA775CE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B224F-982E-4CBA-9A74-216489F3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478E-15ED-4273-8E92-10C01B95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1B7B-6DFB-43AA-BB49-DBAA65B7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4738-DF14-459D-8913-58186CB2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04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CD416-B15A-467D-8970-BBE126BEE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95C52-8C1C-4CA4-BD4C-828D143F4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B443-9C2A-4A20-B16D-6E75C88F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0271-FD84-4464-BDC7-EA74456F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CE9A2-8F83-4E2F-B0DC-50B648CF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7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92EB-909C-4A14-9EC9-9FC60334C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145A-AEA9-499F-A18E-C8F825AC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9414-C6DA-408B-AD9D-580ABF2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5751-EBB5-4F85-887A-35C6F44E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E749-F1A5-4C9B-9E6B-B9ECD260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24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A77C-6C3E-4C25-BD65-F266D7B2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2685-0D45-4041-8B25-924EA8DB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72E4-2480-47C0-A9D7-B0FF6004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06AD-517F-4942-A172-E30938E7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A86F0-711F-4CBA-92C7-67BBEB2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8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95D1-328D-4F48-A393-394DC0D9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43C3-FD79-440E-A663-79F681FC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29F4-8416-4715-85F5-7E6B34C5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C682-48DC-4192-B467-27853144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2ED1-1CD2-4076-93B6-56F3DB4F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4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9722-DB6A-4276-A459-C5F8CBE9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E4F2-7789-4B6F-9D15-A8E67C149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7F068-21C0-42A4-A7D3-1BDAC1960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0448-F4B6-4816-9F67-598BBE9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9BB6E-27E1-40F8-8B20-022972DB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407F6-4A86-45C6-A9D7-3BE9FF72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1C39-91D9-4309-9BAB-E5B7BDDB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DED1C-EF30-4771-9076-8BB77D96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FDAB-F950-41E6-854B-25BC2D277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48BDC-0D76-420E-BA72-CEEA1F244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4D146-5E89-4A3D-BE46-5CBB2E9D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7A88-FA63-47B4-8D08-3C98BD11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0080C-02CA-4287-9500-ADA34FDB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C8947-2D69-410E-BF52-38AE520D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2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5B57-150A-48B3-9AC8-0C8E59DF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3FD60-E69B-44F0-B6B6-D2C018BD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4668-C417-47B7-B5A2-4AD1C164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7038-BAF2-4DB6-AA90-00D02D85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3A6D1-0772-4BD6-8B81-C60F97ED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C78F6-877B-4DAF-A468-D79204FF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814F-2EBB-43B8-AB39-9A5C833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2EC6-38DB-4195-9884-A12478D7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2783C-DA9E-4A27-8FB5-13327DF2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75A0-F88D-4FAC-AF31-4588AF40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6C5CC-8BEE-4C19-865E-FDE6D668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A785-4169-4F3D-AA98-33681FDE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8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84B1-F7FF-4F07-9BEA-A42EA3AF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19BD-935F-439D-A023-C66A019B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9876-EB5F-41FA-8F90-606B87469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03255-5125-4C07-BF8C-F37597DD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655DF-DAE0-4752-A1BF-A4BB4038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C786-F50D-458C-8AB8-C06BCF32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03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3861-91C4-4DFC-A0DC-EA0BE540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0B06F-1D62-4DE3-91BC-4879F48CE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F6B7F-1807-490A-B520-A2A40CD2B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8808-EB93-4EE3-9365-08699A57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C3230-CC6A-4EF3-AB71-8D1C66AF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C9E0-8614-4C97-9103-DAA76CD3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4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9D0B-2617-475C-92CF-4848B83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3C844-B9EF-420B-8CF3-D15ED8BD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B82C-89FB-4EDA-9AE7-DB4F166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E717-2869-459E-AC7A-A5A6DD9C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6F6E-849F-4F98-99A5-749DAA3F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4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7A846-20B0-478C-B66E-E0B21368C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83F8-6A7F-41D6-AF31-54F50F03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D045-A78E-4F73-A847-A2572782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51AE-6F13-46E2-A45B-0AC4F06B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38BD-DBAD-4917-B366-30BF4A4D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7EC6-E2B7-451C-A400-CEEFE0BB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A273-153B-47BF-865C-3DA082F65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020A4-5A3D-4228-B2FF-40DD9088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DCFF3-A5F0-42B2-A44B-85129916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DB72-6D62-460F-BB33-5B6DCFD8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3C647-C94F-4BC2-B9A5-04C316E3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0E6-C4CC-4104-B218-649337C2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ABEB1-6B15-48B6-BD38-876C7ED6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2AFDE-BA97-4142-980D-FF919D522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B2AA-6533-4F5B-B3EF-BBA82790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71D3-0CA7-4686-ADFF-374178DCD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8EF1-DFFA-4F72-9A06-8787B0D8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CA7A8-0A60-4EF0-A6C8-06B97A57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79383-2E1B-4823-BE33-D6112956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A4EB-8477-4281-831B-2C8D0880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2A156-50A2-4E03-881B-B39B9F1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BF082-86AD-4A15-9786-4933D21F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5AEB-7B1B-44CB-AAA2-2A86913A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A106-2B7B-46B9-9732-51226D2A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732B5-94EA-4AE2-8A56-A3D89D2E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AE999-D2D8-4CE6-9DBE-D70D2AFE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E526-CDC4-41D3-9A51-062C6B6B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F64-0775-41B3-895E-62401099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E2C96-98DF-4B49-AEF1-7054D1F6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6370C-B156-4AE5-B397-9DD42C2F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EBB2-EF7F-4BE4-9F16-08807142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9DE0A-3F93-48EF-B5BC-F768CA0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FD2F-F0A9-42FE-8DCD-04428F3B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976AF-9469-42D9-9EA4-F98EFAE2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31427-BD3A-401F-8049-0C0A881B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E58E4-5490-4065-BBFE-A2FB3B3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47E82-FABF-4BB2-A8F4-1D54C772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7BDE-1D97-4826-9230-411C28C1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C7A18-16EC-444E-9D79-79A9EE02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4A1E-B7FA-4D70-94BC-976F4B5B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9234-4DE0-434A-9571-1833A464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C18E-C054-41D8-913A-83E1640DCC7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93EA-FB5B-4E6B-98D7-AA1F7437C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7E7C-0FCE-464A-A37C-6AB5A5FD1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19BF-CB6A-495F-B07D-A3F96913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1E2DD-B58F-45B3-A848-4764A0FA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FF13F-1BE2-42FB-85FC-46AF0442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3EE5-3DEF-4C2B-9F8A-0560561C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3FA0-2B14-423A-9FE1-EC24057C347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FD10-D004-47ED-830A-69D689EC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C0D5-A1E7-4340-999B-8C3686DC7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758A-2F99-47B3-9BAD-5D2D83A5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7B5C-7C01-451E-8BC9-B9ECD446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63120-7B8E-4C95-999F-5EA3F396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B4F2-8196-43A3-9F0D-9714FB13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1750-9FAC-4B43-8F8F-A30FF6CE9CF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0E29-76CB-42C5-8D41-D7B90F87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59C6-7296-4184-9916-D4EBAEED5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45C3-C1ED-4013-BED5-C61E428D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A91F-6CF9-4675-96D6-A2CB71ED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DiffuserCam:</a:t>
            </a:r>
            <a:br>
              <a:rPr lang="en-US" dirty="0"/>
            </a:br>
            <a:r>
              <a:rPr lang="en-US" dirty="0"/>
              <a:t> lenless single-exposure 3-D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0B61-C461-450E-8810-F58AB2EE9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University of North Dakota EE department </a:t>
            </a:r>
          </a:p>
          <a:p>
            <a:r>
              <a:rPr lang="en-US" dirty="0"/>
              <a:t>EECS590, Ray Duran</a:t>
            </a:r>
          </a:p>
          <a:p>
            <a:r>
              <a:rPr lang="en-US" dirty="0"/>
              <a:t>12/2/21</a:t>
            </a:r>
          </a:p>
        </p:txBody>
      </p:sp>
    </p:spTree>
    <p:extLst>
      <p:ext uri="{BB962C8B-B14F-4D97-AF65-F5344CB8AC3E}">
        <p14:creationId xmlns:p14="http://schemas.microsoft.com/office/powerpoint/2010/main" val="241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Gradient descent for optimization</a:t>
            </a:r>
          </a:p>
          <a:p>
            <a:r>
              <a:rPr lang="en-US" dirty="0"/>
              <a:t> Strategy for solving for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012BD-12D2-4529-83AC-CC99089F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53" y="2498317"/>
            <a:ext cx="2750344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D89F0-89BA-420C-993F-A949760F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03" y="3336517"/>
            <a:ext cx="2458670" cy="1006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144CC-C6D8-44E0-9C0F-254D9664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223" y="4343401"/>
            <a:ext cx="2388296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3BCE71-A1AA-456A-B24E-AF8BD4534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86" y="3498842"/>
            <a:ext cx="3870937" cy="21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Gradient speed up</a:t>
            </a:r>
          </a:p>
          <a:p>
            <a:r>
              <a:rPr lang="en-US" dirty="0"/>
              <a:t>Fast Iterative Shrinkage-</a:t>
            </a:r>
          </a:p>
          <a:p>
            <a:pPr marL="0" indent="0">
              <a:buNone/>
            </a:pPr>
            <a:r>
              <a:rPr lang="en-US" dirty="0"/>
              <a:t>    Thresholding Algorithm</a:t>
            </a:r>
          </a:p>
          <a:p>
            <a:pPr marL="0" indent="0">
              <a:buNone/>
            </a:pPr>
            <a:r>
              <a:rPr lang="en-US" dirty="0"/>
              <a:t>     (FISTA) ( Used for </a:t>
            </a:r>
            <a:r>
              <a:rPr lang="en-US" dirty="0" err="1"/>
              <a:t>Exper</a:t>
            </a:r>
            <a:r>
              <a:rPr lang="en-US" dirty="0"/>
              <a:t>.)</a:t>
            </a:r>
          </a:p>
          <a:p>
            <a:r>
              <a:rPr lang="en-US" dirty="0"/>
              <a:t> Alternating Direction </a:t>
            </a:r>
          </a:p>
          <a:p>
            <a:pPr marL="0" indent="0">
              <a:buNone/>
            </a:pPr>
            <a:r>
              <a:rPr lang="en-US" dirty="0"/>
              <a:t>    Method of Multipliers</a:t>
            </a:r>
          </a:p>
          <a:p>
            <a:pPr marL="0" indent="0">
              <a:buNone/>
            </a:pPr>
            <a:r>
              <a:rPr lang="en-US" dirty="0"/>
              <a:t>    (ADMM)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640C-DEAC-4ACA-9B4D-B8B47C638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86" y="2770415"/>
            <a:ext cx="4690877" cy="29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0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5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0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0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9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Compressive Sensing</a:t>
            </a:r>
          </a:p>
          <a:p>
            <a:pPr lvl="1"/>
            <a:r>
              <a:rPr lang="en-US" dirty="0"/>
              <a:t>Diffusers</a:t>
            </a:r>
          </a:p>
          <a:p>
            <a:pPr lvl="1"/>
            <a:r>
              <a:rPr lang="en-US" dirty="0"/>
              <a:t>Point Spread Functions</a:t>
            </a:r>
          </a:p>
          <a:p>
            <a:pPr lvl="1"/>
            <a:r>
              <a:rPr lang="en-US" dirty="0"/>
              <a:t>Algorithms</a:t>
            </a:r>
          </a:p>
          <a:p>
            <a:r>
              <a:rPr lang="en-US" dirty="0"/>
              <a:t>Principles</a:t>
            </a:r>
          </a:p>
          <a:p>
            <a:r>
              <a:rPr lang="en-US" dirty="0"/>
              <a:t>Setup &amp; Experiments</a:t>
            </a:r>
          </a:p>
          <a:p>
            <a:r>
              <a:rPr lang="en-US" dirty="0"/>
              <a:t>Discussion &amp; Conclusions</a:t>
            </a:r>
          </a:p>
          <a:p>
            <a:r>
              <a:rPr lang="en-US" dirty="0"/>
              <a:t>Applications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9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11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Ran algorithm( Gradient descent) with good known images and working aperture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1E688-6551-4BBF-92E0-ED297601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11" y="2942617"/>
            <a:ext cx="3994871" cy="30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9D8EC-9011-42EF-9075-080AC068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7261"/>
            <a:ext cx="3562305" cy="2761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05A00-800B-429C-AA85-50A49629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09" y="1979830"/>
            <a:ext cx="3670156" cy="2810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6A524-1FE5-402A-8436-2B2BD12A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025" y="1996560"/>
            <a:ext cx="3623349" cy="28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Status Week of 10/26/21(5)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33607-14DD-411D-847B-7533977E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3" y="2041144"/>
            <a:ext cx="3670157" cy="2796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E1D18-3A60-44A0-AF6F-74EE5029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30" y="1996560"/>
            <a:ext cx="3788561" cy="28909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F8D4E-3599-49E2-B411-8953833B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91" y="2041144"/>
            <a:ext cx="3817290" cy="28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8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Compressive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Underdetermined Systems</a:t>
            </a:r>
          </a:p>
          <a:p>
            <a:r>
              <a:rPr lang="en-US" dirty="0" err="1"/>
              <a:t>Candes</a:t>
            </a:r>
            <a:r>
              <a:rPr lang="en-US" dirty="0"/>
              <a:t>, Romberg and Tao (2005)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2F25F-9108-42C3-ACCE-87D866FE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947" y="3745629"/>
            <a:ext cx="3977309" cy="24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Compressive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Uncertainty relation( Heisenberg from Quantum Mechanics)</a:t>
            </a:r>
          </a:p>
          <a:p>
            <a:r>
              <a:rPr lang="en-US" dirty="0"/>
              <a:t> Mutual coherence</a:t>
            </a:r>
          </a:p>
          <a:p>
            <a:r>
              <a:rPr lang="en-US" dirty="0"/>
              <a:t> place holder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53F96-54B5-49BF-84FA-28C6C41F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424" y="4001294"/>
            <a:ext cx="2933700" cy="176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716D0-36FD-4EC3-AAE1-BE8156EF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66" y="4067969"/>
            <a:ext cx="2762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Compressive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8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 Spread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57DCA-018D-46DD-B39D-B72AE63A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57" y="2949229"/>
            <a:ext cx="3095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66F-16D1-4870-8C75-4C4582A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 Spread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2A57-715A-4945-9C75-A9B28506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3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295</Words>
  <Application>Microsoft Office PowerPoint</Application>
  <PresentationFormat>Widescreen</PresentationFormat>
  <Paragraphs>151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1_Custom Design</vt:lpstr>
      <vt:lpstr>Custom Design</vt:lpstr>
      <vt:lpstr>DiffuserCam:  lenless single-exposure 3-D Imaging</vt:lpstr>
      <vt:lpstr>Topics</vt:lpstr>
      <vt:lpstr>Compressive Sensing</vt:lpstr>
      <vt:lpstr>Compressive Sensing</vt:lpstr>
      <vt:lpstr>Compressive Sensing</vt:lpstr>
      <vt:lpstr>Diffusers</vt:lpstr>
      <vt:lpstr>Diffusers</vt:lpstr>
      <vt:lpstr>Point Spread Function</vt:lpstr>
      <vt:lpstr>Point Spread Function</vt:lpstr>
      <vt:lpstr>Algorithms</vt:lpstr>
      <vt:lpstr>Algorithms</vt:lpstr>
      <vt:lpstr>Principles</vt:lpstr>
      <vt:lpstr>Principles</vt:lpstr>
      <vt:lpstr>Setup</vt:lpstr>
      <vt:lpstr>Setup</vt:lpstr>
      <vt:lpstr>Experiments</vt:lpstr>
      <vt:lpstr>Experiments</vt:lpstr>
      <vt:lpstr>Discussion</vt:lpstr>
      <vt:lpstr>Discussion</vt:lpstr>
      <vt:lpstr>Conclusion</vt:lpstr>
      <vt:lpstr>Applications</vt:lpstr>
      <vt:lpstr>Applications</vt:lpstr>
      <vt:lpstr>Status Week of 10/26/21(3)</vt:lpstr>
      <vt:lpstr>Status Week of 10/26/21(4)</vt:lpstr>
      <vt:lpstr>Status Week of 10/26/21(5)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Duran</dc:creator>
  <cp:lastModifiedBy>Ray Duran</cp:lastModifiedBy>
  <cp:revision>77</cp:revision>
  <dcterms:created xsi:type="dcterms:W3CDTF">2020-04-11T18:12:55Z</dcterms:created>
  <dcterms:modified xsi:type="dcterms:W3CDTF">2021-12-04T02:44:12Z</dcterms:modified>
</cp:coreProperties>
</file>