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28"/>
  </p:notesMasterIdLst>
  <p:sldIdLst>
    <p:sldId id="256" r:id="rId4"/>
    <p:sldId id="266" r:id="rId5"/>
    <p:sldId id="299" r:id="rId6"/>
    <p:sldId id="298" r:id="rId7"/>
    <p:sldId id="280" r:id="rId8"/>
    <p:sldId id="267" r:id="rId9"/>
    <p:sldId id="281" r:id="rId10"/>
    <p:sldId id="282" r:id="rId11"/>
    <p:sldId id="283" r:id="rId12"/>
    <p:sldId id="285" r:id="rId13"/>
    <p:sldId id="286" r:id="rId14"/>
    <p:sldId id="288" r:id="rId15"/>
    <p:sldId id="289" r:id="rId16"/>
    <p:sldId id="284" r:id="rId17"/>
    <p:sldId id="291" r:id="rId18"/>
    <p:sldId id="302" r:id="rId19"/>
    <p:sldId id="292" r:id="rId20"/>
    <p:sldId id="301" r:id="rId21"/>
    <p:sldId id="303" r:id="rId22"/>
    <p:sldId id="295" r:id="rId23"/>
    <p:sldId id="296" r:id="rId24"/>
    <p:sldId id="297" r:id="rId25"/>
    <p:sldId id="300" r:id="rId26"/>
    <p:sldId id="30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AD56"/>
    <a:srgbClr val="17A532"/>
    <a:srgbClr val="16A64D"/>
    <a:srgbClr val="1BA11B"/>
    <a:srgbClr val="41D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3" autoAdjust="0"/>
    <p:restoredTop sz="81966" autoAdjust="0"/>
  </p:normalViewPr>
  <p:slideViewPr>
    <p:cSldViewPr snapToGrid="0">
      <p:cViewPr varScale="1">
        <p:scale>
          <a:sx n="117" d="100"/>
          <a:sy n="117" d="100"/>
        </p:scale>
        <p:origin x="120" y="258"/>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08065-9B79-4F39-8D1B-900E3912A032}"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E3671-7C21-40CE-930E-1BEAA135AFBB}" type="slidenum">
              <a:rPr lang="en-US" smtClean="0"/>
              <a:t>‹#›</a:t>
            </a:fld>
            <a:endParaRPr lang="en-US"/>
          </a:p>
        </p:txBody>
      </p:sp>
    </p:spTree>
    <p:extLst>
      <p:ext uri="{BB962C8B-B14F-4D97-AF65-F5344CB8AC3E}">
        <p14:creationId xmlns:p14="http://schemas.microsoft.com/office/powerpoint/2010/main" val="77124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Ray Duran, and my background is signal processing, video compression and chip design with a severe math bias.</a:t>
            </a:r>
          </a:p>
        </p:txBody>
      </p:sp>
      <p:sp>
        <p:nvSpPr>
          <p:cNvPr id="4" name="Slide Number Placeholder 3"/>
          <p:cNvSpPr>
            <a:spLocks noGrp="1"/>
          </p:cNvSpPr>
          <p:nvPr>
            <p:ph type="sldNum" sz="quarter" idx="5"/>
          </p:nvPr>
        </p:nvSpPr>
        <p:spPr/>
        <p:txBody>
          <a:bodyPr/>
          <a:lstStyle/>
          <a:p>
            <a:fld id="{2E6E3671-7C21-40CE-930E-1BEAA135AFBB}" type="slidenum">
              <a:rPr lang="en-US" smtClean="0"/>
              <a:t>2</a:t>
            </a:fld>
            <a:endParaRPr lang="en-US"/>
          </a:p>
        </p:txBody>
      </p:sp>
    </p:spTree>
    <p:extLst>
      <p:ext uri="{BB962C8B-B14F-4D97-AF65-F5344CB8AC3E}">
        <p14:creationId xmlns:p14="http://schemas.microsoft.com/office/powerpoint/2010/main" val="3197742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would like to have something faster to compute for 3-D imaging. We use the FISTA in our experiments. The ADMM is a popular optimization these days. Basically, if you have a way of separating the problem into two convex functions, and you can then make your constraints linearly then there is a big speedup. This method is related to a penalty of </a:t>
            </a:r>
            <a:r>
              <a:rPr lang="en-US" dirty="0" err="1"/>
              <a:t>Lagrangian</a:t>
            </a:r>
            <a:r>
              <a:rPr lang="en-US" dirty="0"/>
              <a:t> methods. I am not very familiar with ADMM but am familiar with </a:t>
            </a:r>
          </a:p>
          <a:p>
            <a:r>
              <a:rPr lang="en-US" dirty="0" err="1"/>
              <a:t>Lagrangian</a:t>
            </a:r>
            <a:r>
              <a:rPr lang="en-US" dirty="0"/>
              <a:t> methods that speed up optimization. I have used such techniques in doing video compression, where the idea is to reduce bit rate but maintain distortion.. This is the classical bitrate  distortion problem in information theory.</a:t>
            </a:r>
          </a:p>
        </p:txBody>
      </p:sp>
      <p:sp>
        <p:nvSpPr>
          <p:cNvPr id="4" name="Slide Number Placeholder 3"/>
          <p:cNvSpPr>
            <a:spLocks noGrp="1"/>
          </p:cNvSpPr>
          <p:nvPr>
            <p:ph type="sldNum" sz="quarter" idx="5"/>
          </p:nvPr>
        </p:nvSpPr>
        <p:spPr/>
        <p:txBody>
          <a:bodyPr/>
          <a:lstStyle/>
          <a:p>
            <a:fld id="{2E6E3671-7C21-40CE-930E-1BEAA135AFBB}" type="slidenum">
              <a:rPr lang="en-US" smtClean="0"/>
              <a:t>12</a:t>
            </a:fld>
            <a:endParaRPr lang="en-US"/>
          </a:p>
        </p:txBody>
      </p:sp>
    </p:spTree>
    <p:extLst>
      <p:ext uri="{BB962C8B-B14F-4D97-AF65-F5344CB8AC3E}">
        <p14:creationId xmlns:p14="http://schemas.microsoft.com/office/powerpoint/2010/main" val="3621225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equation b = </a:t>
            </a:r>
            <a:r>
              <a:rPr lang="en-US" dirty="0" err="1"/>
              <a:t>Hv</a:t>
            </a:r>
            <a:r>
              <a:rPr lang="en-US" dirty="0"/>
              <a:t>; H is the forward model whose columns consist of the caustic patterns</a:t>
            </a:r>
          </a:p>
        </p:txBody>
      </p:sp>
      <p:sp>
        <p:nvSpPr>
          <p:cNvPr id="4" name="Slide Number Placeholder 3"/>
          <p:cNvSpPr>
            <a:spLocks noGrp="1"/>
          </p:cNvSpPr>
          <p:nvPr>
            <p:ph type="sldNum" sz="quarter" idx="5"/>
          </p:nvPr>
        </p:nvSpPr>
        <p:spPr/>
        <p:txBody>
          <a:bodyPr/>
          <a:lstStyle/>
          <a:p>
            <a:fld id="{2E6E3671-7C21-40CE-930E-1BEAA135AFBB}" type="slidenum">
              <a:rPr lang="en-US" smtClean="0"/>
              <a:t>13</a:t>
            </a:fld>
            <a:endParaRPr lang="en-US"/>
          </a:p>
        </p:txBody>
      </p:sp>
    </p:spTree>
    <p:extLst>
      <p:ext uri="{BB962C8B-B14F-4D97-AF65-F5344CB8AC3E}">
        <p14:creationId xmlns:p14="http://schemas.microsoft.com/office/powerpoint/2010/main" val="2090780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diffuse; Raspberry Pi sensor, aperture, calibration.</a:t>
            </a:r>
          </a:p>
        </p:txBody>
      </p:sp>
      <p:sp>
        <p:nvSpPr>
          <p:cNvPr id="4" name="Slide Number Placeholder 3"/>
          <p:cNvSpPr>
            <a:spLocks noGrp="1"/>
          </p:cNvSpPr>
          <p:nvPr>
            <p:ph type="sldNum" sz="quarter" idx="5"/>
          </p:nvPr>
        </p:nvSpPr>
        <p:spPr/>
        <p:txBody>
          <a:bodyPr/>
          <a:lstStyle/>
          <a:p>
            <a:fld id="{2E6E3671-7C21-40CE-930E-1BEAA135AFBB}" type="slidenum">
              <a:rPr lang="en-US" smtClean="0"/>
              <a:t>15</a:t>
            </a:fld>
            <a:endParaRPr lang="en-US"/>
          </a:p>
        </p:txBody>
      </p:sp>
    </p:spTree>
    <p:extLst>
      <p:ext uri="{BB962C8B-B14F-4D97-AF65-F5344CB8AC3E}">
        <p14:creationId xmlns:p14="http://schemas.microsoft.com/office/powerpoint/2010/main" val="602056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19</a:t>
            </a:fld>
            <a:endParaRPr lang="en-US"/>
          </a:p>
        </p:txBody>
      </p:sp>
    </p:spTree>
    <p:extLst>
      <p:ext uri="{BB962C8B-B14F-4D97-AF65-F5344CB8AC3E}">
        <p14:creationId xmlns:p14="http://schemas.microsoft.com/office/powerpoint/2010/main" val="3124275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voxel size again is our N dimension from earlier determines how fine a resolution we can see that ultimately is related to the complexity of the object and ultimately how much we can process.</a:t>
            </a:r>
          </a:p>
        </p:txBody>
      </p:sp>
      <p:sp>
        <p:nvSpPr>
          <p:cNvPr id="4" name="Slide Number Placeholder 3"/>
          <p:cNvSpPr>
            <a:spLocks noGrp="1"/>
          </p:cNvSpPr>
          <p:nvPr>
            <p:ph type="sldNum" sz="quarter" idx="5"/>
          </p:nvPr>
        </p:nvSpPr>
        <p:spPr/>
        <p:txBody>
          <a:bodyPr/>
          <a:lstStyle/>
          <a:p>
            <a:fld id="{2E6E3671-7C21-40CE-930E-1BEAA135AFBB}" type="slidenum">
              <a:rPr lang="en-US" smtClean="0"/>
              <a:t>20</a:t>
            </a:fld>
            <a:endParaRPr lang="en-US"/>
          </a:p>
        </p:txBody>
      </p:sp>
    </p:spTree>
    <p:extLst>
      <p:ext uri="{BB962C8B-B14F-4D97-AF65-F5344CB8AC3E}">
        <p14:creationId xmlns:p14="http://schemas.microsoft.com/office/powerpoint/2010/main" val="1670217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this project has opened up some interesting lines of research to continue on.</a:t>
            </a:r>
          </a:p>
        </p:txBody>
      </p:sp>
      <p:sp>
        <p:nvSpPr>
          <p:cNvPr id="4" name="Slide Number Placeholder 3"/>
          <p:cNvSpPr>
            <a:spLocks noGrp="1"/>
          </p:cNvSpPr>
          <p:nvPr>
            <p:ph type="sldNum" sz="quarter" idx="5"/>
          </p:nvPr>
        </p:nvSpPr>
        <p:spPr/>
        <p:txBody>
          <a:bodyPr/>
          <a:lstStyle/>
          <a:p>
            <a:fld id="{2E6E3671-7C21-40CE-930E-1BEAA135AFBB}" type="slidenum">
              <a:rPr lang="en-US" smtClean="0"/>
              <a:t>21</a:t>
            </a:fld>
            <a:endParaRPr lang="en-US"/>
          </a:p>
        </p:txBody>
      </p:sp>
    </p:spTree>
    <p:extLst>
      <p:ext uri="{BB962C8B-B14F-4D97-AF65-F5344CB8AC3E}">
        <p14:creationId xmlns:p14="http://schemas.microsoft.com/office/powerpoint/2010/main" val="1701522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end my presentation with my coolest slide. </a:t>
            </a:r>
            <a:r>
              <a:rPr lang="en-US" dirty="0">
                <a:sym typeface="Wingdings" panose="05000000000000000000" pitchFamily="2" charset="2"/>
              </a:rPr>
              <a:t> This is the harmonic oscillator model used in quantum mechanics. The wave function which is related to a Hermite </a:t>
            </a:r>
            <a:r>
              <a:rPr lang="en-US" dirty="0" err="1">
                <a:sym typeface="Wingdings" panose="05000000000000000000" pitchFamily="2" charset="2"/>
              </a:rPr>
              <a:t>Polynomial,gaussian</a:t>
            </a:r>
            <a:r>
              <a:rPr lang="en-US" dirty="0">
                <a:sym typeface="Wingdings" panose="05000000000000000000" pitchFamily="2" charset="2"/>
              </a:rPr>
              <a:t> function and a normalization constant. For us, there is a strong connection to modeling the light field as a Wigner distribution.</a:t>
            </a:r>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23</a:t>
            </a:fld>
            <a:endParaRPr lang="en-US"/>
          </a:p>
        </p:txBody>
      </p:sp>
    </p:spTree>
    <p:extLst>
      <p:ext uri="{BB962C8B-B14F-4D97-AF65-F5344CB8AC3E}">
        <p14:creationId xmlns:p14="http://schemas.microsoft.com/office/powerpoint/2010/main" val="2729683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24</a:t>
            </a:fld>
            <a:endParaRPr lang="en-US"/>
          </a:p>
        </p:txBody>
      </p:sp>
    </p:spTree>
    <p:extLst>
      <p:ext uri="{BB962C8B-B14F-4D97-AF65-F5344CB8AC3E}">
        <p14:creationId xmlns:p14="http://schemas.microsoft.com/office/powerpoint/2010/main" val="2156732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Problems with scattering:1.  Light is outside numerical aperture of our system 2. Spatial frequencies of our light are mixed or convolved with our own system and noisy. Since we are all BME’s here or EE’s for the most part then a highly motivating example for us is the field of tissue scattering.</a:t>
            </a:r>
          </a:p>
        </p:txBody>
      </p:sp>
      <p:sp>
        <p:nvSpPr>
          <p:cNvPr id="4" name="Slide Number Placeholder 3"/>
          <p:cNvSpPr>
            <a:spLocks noGrp="1"/>
          </p:cNvSpPr>
          <p:nvPr>
            <p:ph type="sldNum" sz="quarter" idx="5"/>
          </p:nvPr>
        </p:nvSpPr>
        <p:spPr/>
        <p:txBody>
          <a:bodyPr/>
          <a:lstStyle/>
          <a:p>
            <a:fld id="{2E6E3671-7C21-40CE-930E-1BEAA135AFBB}" type="slidenum">
              <a:rPr lang="en-US" smtClean="0"/>
              <a:t>3</a:t>
            </a:fld>
            <a:endParaRPr lang="en-US"/>
          </a:p>
        </p:txBody>
      </p:sp>
    </p:spTree>
    <p:extLst>
      <p:ext uri="{BB962C8B-B14F-4D97-AF65-F5344CB8AC3E}">
        <p14:creationId xmlns:p14="http://schemas.microsoft.com/office/powerpoint/2010/main" val="2494426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vivo microscopy and the 4</a:t>
            </a:r>
            <a:r>
              <a:rPr lang="en-US" baseline="30000" dirty="0"/>
              <a:t>th</a:t>
            </a:r>
            <a:r>
              <a:rPr lang="en-US" dirty="0"/>
              <a:t> BME seminar.</a:t>
            </a:r>
          </a:p>
        </p:txBody>
      </p:sp>
      <p:sp>
        <p:nvSpPr>
          <p:cNvPr id="4" name="Slide Number Placeholder 3"/>
          <p:cNvSpPr>
            <a:spLocks noGrp="1"/>
          </p:cNvSpPr>
          <p:nvPr>
            <p:ph type="sldNum" sz="quarter" idx="5"/>
          </p:nvPr>
        </p:nvSpPr>
        <p:spPr/>
        <p:txBody>
          <a:bodyPr/>
          <a:lstStyle/>
          <a:p>
            <a:fld id="{2E6E3671-7C21-40CE-930E-1BEAA135AFBB}" type="slidenum">
              <a:rPr lang="en-US" smtClean="0"/>
              <a:t>4</a:t>
            </a:fld>
            <a:endParaRPr lang="en-US"/>
          </a:p>
        </p:txBody>
      </p:sp>
    </p:spTree>
    <p:extLst>
      <p:ext uri="{BB962C8B-B14F-4D97-AF65-F5344CB8AC3E}">
        <p14:creationId xmlns:p14="http://schemas.microsoft.com/office/powerpoint/2010/main" val="467355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 = </a:t>
            </a:r>
            <a:r>
              <a:rPr lang="en-US" dirty="0" err="1"/>
              <a:t>Hv</a:t>
            </a:r>
            <a:r>
              <a:rPr lang="en-US" dirty="0"/>
              <a:t> . You can think of this in our context as  b = 2D sensor array M So,  b (Mx1) = H(</a:t>
            </a:r>
            <a:r>
              <a:rPr lang="en-US" dirty="0" err="1"/>
              <a:t>MxN</a:t>
            </a:r>
            <a:r>
              <a:rPr lang="en-US" dirty="0"/>
              <a:t>)*V(Nx1); N is 3D voxels; M is 2D sensor array M &lt;&lt; N so this is an undetermined system. So, this can’t be solved by pre-2005 understanding of systems of equations, but if we enforce sparsity we do converge to a solution. This is a classical basis pursuit problem in compressive sensing. Also, the H array needs to have undistributed uncorrelated columns. </a:t>
            </a:r>
          </a:p>
        </p:txBody>
      </p:sp>
      <p:sp>
        <p:nvSpPr>
          <p:cNvPr id="4" name="Slide Number Placeholder 3"/>
          <p:cNvSpPr>
            <a:spLocks noGrp="1"/>
          </p:cNvSpPr>
          <p:nvPr>
            <p:ph type="sldNum" sz="quarter" idx="5"/>
          </p:nvPr>
        </p:nvSpPr>
        <p:spPr/>
        <p:txBody>
          <a:bodyPr/>
          <a:lstStyle/>
          <a:p>
            <a:fld id="{2E6E3671-7C21-40CE-930E-1BEAA135AFBB}" type="slidenum">
              <a:rPr lang="en-US" smtClean="0"/>
              <a:t>5</a:t>
            </a:fld>
            <a:endParaRPr lang="en-US"/>
          </a:p>
        </p:txBody>
      </p:sp>
    </p:spTree>
    <p:extLst>
      <p:ext uri="{BB962C8B-B14F-4D97-AF65-F5344CB8AC3E}">
        <p14:creationId xmlns:p14="http://schemas.microsoft.com/office/powerpoint/2010/main" val="2692531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sparsity we need an extra bit of “magic” for our system matrix H. Let us look at the above</a:t>
            </a:r>
          </a:p>
        </p:txBody>
      </p:sp>
      <p:sp>
        <p:nvSpPr>
          <p:cNvPr id="4" name="Slide Number Placeholder 3"/>
          <p:cNvSpPr>
            <a:spLocks noGrp="1"/>
          </p:cNvSpPr>
          <p:nvPr>
            <p:ph type="sldNum" sz="quarter" idx="5"/>
          </p:nvPr>
        </p:nvSpPr>
        <p:spPr/>
        <p:txBody>
          <a:bodyPr/>
          <a:lstStyle/>
          <a:p>
            <a:fld id="{2E6E3671-7C21-40CE-930E-1BEAA135AFBB}" type="slidenum">
              <a:rPr lang="en-US" smtClean="0"/>
              <a:t>6</a:t>
            </a:fld>
            <a:endParaRPr lang="en-US"/>
          </a:p>
        </p:txBody>
      </p:sp>
    </p:spTree>
    <p:extLst>
      <p:ext uri="{BB962C8B-B14F-4D97-AF65-F5344CB8AC3E}">
        <p14:creationId xmlns:p14="http://schemas.microsoft.com/office/powerpoint/2010/main" val="45295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what do we have: 1. Satisfied sparsity. But sparsity is not enough, we also satisfied this uncertainty relation dual pair of basis that satisfies this uncorrelatedness. So, if we can just come up with a medium that allows this we are in business.</a:t>
            </a:r>
          </a:p>
        </p:txBody>
      </p:sp>
      <p:sp>
        <p:nvSpPr>
          <p:cNvPr id="4" name="Slide Number Placeholder 3"/>
          <p:cNvSpPr>
            <a:spLocks noGrp="1"/>
          </p:cNvSpPr>
          <p:nvPr>
            <p:ph type="sldNum" sz="quarter" idx="5"/>
          </p:nvPr>
        </p:nvSpPr>
        <p:spPr/>
        <p:txBody>
          <a:bodyPr/>
          <a:lstStyle/>
          <a:p>
            <a:fld id="{2E6E3671-7C21-40CE-930E-1BEAA135AFBB}" type="slidenum">
              <a:rPr lang="en-US" smtClean="0"/>
              <a:t>7</a:t>
            </a:fld>
            <a:endParaRPr lang="en-US"/>
          </a:p>
        </p:txBody>
      </p:sp>
    </p:spTree>
    <p:extLst>
      <p:ext uri="{BB962C8B-B14F-4D97-AF65-F5344CB8AC3E}">
        <p14:creationId xmlns:p14="http://schemas.microsoft.com/office/powerpoint/2010/main" val="1115974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that medium.; A diffuser can be thought of as a kind of random matrix. So, all we would then need is for our voxels to be sparse in some domain. As we saw earlier in Professor Liang’s lecture on compressive imaging, we are saved as a random matrix multiplied by another matrix is still random. So, if we transpose our solution into a spare domain with some matrix we are still random.</a:t>
            </a:r>
          </a:p>
        </p:txBody>
      </p:sp>
      <p:sp>
        <p:nvSpPr>
          <p:cNvPr id="4" name="Slide Number Placeholder 3"/>
          <p:cNvSpPr>
            <a:spLocks noGrp="1"/>
          </p:cNvSpPr>
          <p:nvPr>
            <p:ph type="sldNum" sz="quarter" idx="5"/>
          </p:nvPr>
        </p:nvSpPr>
        <p:spPr/>
        <p:txBody>
          <a:bodyPr/>
          <a:lstStyle/>
          <a:p>
            <a:fld id="{2E6E3671-7C21-40CE-930E-1BEAA135AFBB}" type="slidenum">
              <a:rPr lang="en-US" smtClean="0"/>
              <a:t>8</a:t>
            </a:fld>
            <a:endParaRPr lang="en-US"/>
          </a:p>
        </p:txBody>
      </p:sp>
    </p:spTree>
    <p:extLst>
      <p:ext uri="{BB962C8B-B14F-4D97-AF65-F5344CB8AC3E}">
        <p14:creationId xmlns:p14="http://schemas.microsoft.com/office/powerpoint/2010/main" val="3359120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you remember from linear systems, a shift is just a re-</a:t>
            </a:r>
            <a:r>
              <a:rPr lang="en-US" dirty="0" err="1"/>
              <a:t>cyle</a:t>
            </a:r>
            <a:r>
              <a:rPr lang="en-US" dirty="0"/>
              <a:t> of data in the convolution matrix</a:t>
            </a:r>
          </a:p>
        </p:txBody>
      </p:sp>
      <p:sp>
        <p:nvSpPr>
          <p:cNvPr id="4" name="Slide Number Placeholder 3"/>
          <p:cNvSpPr>
            <a:spLocks noGrp="1"/>
          </p:cNvSpPr>
          <p:nvPr>
            <p:ph type="sldNum" sz="quarter" idx="5"/>
          </p:nvPr>
        </p:nvSpPr>
        <p:spPr/>
        <p:txBody>
          <a:bodyPr/>
          <a:lstStyle/>
          <a:p>
            <a:fld id="{2E6E3671-7C21-40CE-930E-1BEAA135AFBB}" type="slidenum">
              <a:rPr lang="en-US" smtClean="0"/>
              <a:t>9</a:t>
            </a:fld>
            <a:endParaRPr lang="en-US"/>
          </a:p>
        </p:txBody>
      </p:sp>
    </p:spTree>
    <p:extLst>
      <p:ext uri="{BB962C8B-B14F-4D97-AF65-F5344CB8AC3E}">
        <p14:creationId xmlns:p14="http://schemas.microsoft.com/office/powerpoint/2010/main" val="2210293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Adjoint </a:t>
            </a:r>
            <a:r>
              <a:rPr lang="en-US"/>
              <a:t>NOT Adjunct!!</a:t>
            </a:r>
          </a:p>
        </p:txBody>
      </p:sp>
      <p:sp>
        <p:nvSpPr>
          <p:cNvPr id="4" name="Slide Number Placeholder 3"/>
          <p:cNvSpPr>
            <a:spLocks noGrp="1"/>
          </p:cNvSpPr>
          <p:nvPr>
            <p:ph type="sldNum" sz="quarter" idx="5"/>
          </p:nvPr>
        </p:nvSpPr>
        <p:spPr/>
        <p:txBody>
          <a:bodyPr/>
          <a:lstStyle/>
          <a:p>
            <a:fld id="{2E6E3671-7C21-40CE-930E-1BEAA135AFBB}" type="slidenum">
              <a:rPr lang="en-US" smtClean="0"/>
              <a:t>11</a:t>
            </a:fld>
            <a:endParaRPr lang="en-US"/>
          </a:p>
        </p:txBody>
      </p:sp>
    </p:spTree>
    <p:extLst>
      <p:ext uri="{BB962C8B-B14F-4D97-AF65-F5344CB8AC3E}">
        <p14:creationId xmlns:p14="http://schemas.microsoft.com/office/powerpoint/2010/main" val="930129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3B10-BAAE-4DB4-92E9-7B7513B827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70CC74-5AF9-4C0C-B275-5E80CCC455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D05F35-C08B-4C89-9E45-80B4B0A640EC}"/>
              </a:ext>
            </a:extLst>
          </p:cNvPr>
          <p:cNvSpPr>
            <a:spLocks noGrp="1"/>
          </p:cNvSpPr>
          <p:nvPr>
            <p:ph type="dt" sz="half" idx="10"/>
          </p:nvPr>
        </p:nvSpPr>
        <p:spPr/>
        <p:txBody>
          <a:bodyPr/>
          <a:lstStyle/>
          <a:p>
            <a:fld id="{F118C18E-C054-41D8-913A-83E1640DCC71}" type="datetimeFigureOut">
              <a:rPr lang="en-US" smtClean="0"/>
              <a:t>12/8/2021</a:t>
            </a:fld>
            <a:endParaRPr lang="en-US"/>
          </a:p>
        </p:txBody>
      </p:sp>
      <p:sp>
        <p:nvSpPr>
          <p:cNvPr id="5" name="Footer Placeholder 4">
            <a:extLst>
              <a:ext uri="{FF2B5EF4-FFF2-40B4-BE49-F238E27FC236}">
                <a16:creationId xmlns:a16="http://schemas.microsoft.com/office/drawing/2014/main" id="{A59EF42A-FC3B-459F-A381-6F0F3C7A9B13}"/>
              </a:ext>
            </a:extLst>
          </p:cNvPr>
          <p:cNvSpPr>
            <a:spLocks noGrp="1"/>
          </p:cNvSpPr>
          <p:nvPr>
            <p:ph type="ftr" sz="quarter" idx="11"/>
          </p:nvPr>
        </p:nvSpPr>
        <p:spPr/>
        <p:txBody>
          <a:bodyPr/>
          <a:lstStyle>
            <a:lvl1pPr>
              <a:defRPr b="1"/>
            </a:lvl1pPr>
          </a:lstStyle>
          <a:p>
            <a:r>
              <a:rPr lang="en-US" dirty="0"/>
              <a:t>SPIE Defense + Commercial Sensing Anaheim 2020</a:t>
            </a:r>
          </a:p>
        </p:txBody>
      </p:sp>
      <p:sp>
        <p:nvSpPr>
          <p:cNvPr id="6" name="Slide Number Placeholder 5">
            <a:extLst>
              <a:ext uri="{FF2B5EF4-FFF2-40B4-BE49-F238E27FC236}">
                <a16:creationId xmlns:a16="http://schemas.microsoft.com/office/drawing/2014/main" id="{11372872-4EB2-4AF2-B03D-060D6EE4F70C}"/>
              </a:ext>
            </a:extLst>
          </p:cNvPr>
          <p:cNvSpPr>
            <a:spLocks noGrp="1"/>
          </p:cNvSpPr>
          <p:nvPr>
            <p:ph type="sldNum" sz="quarter" idx="12"/>
          </p:nvPr>
        </p:nvSpPr>
        <p:spPr/>
        <p:txBody>
          <a:bodyPr/>
          <a:lstStyle/>
          <a:p>
            <a:fld id="{328D19BF-CB6A-495F-B07D-A3F9691338F2}" type="slidenum">
              <a:rPr lang="en-US" smtClean="0"/>
              <a:t>‹#›</a:t>
            </a:fld>
            <a:endParaRPr lang="en-US" dirty="0"/>
          </a:p>
        </p:txBody>
      </p:sp>
      <p:pic>
        <p:nvPicPr>
          <p:cNvPr id="9" name="Picture 8">
            <a:extLst>
              <a:ext uri="{FF2B5EF4-FFF2-40B4-BE49-F238E27FC236}">
                <a16:creationId xmlns:a16="http://schemas.microsoft.com/office/drawing/2014/main" id="{21210206-D40D-45BF-A6BB-EE896A0A7227}"/>
              </a:ext>
            </a:extLst>
          </p:cNvPr>
          <p:cNvPicPr>
            <a:picLocks noChangeAspect="1"/>
          </p:cNvPicPr>
          <p:nvPr userDrawn="1"/>
        </p:nvPicPr>
        <p:blipFill>
          <a:blip r:embed="rId2"/>
          <a:stretch>
            <a:fillRect/>
          </a:stretch>
        </p:blipFill>
        <p:spPr>
          <a:xfrm>
            <a:off x="10154515" y="5625667"/>
            <a:ext cx="1843314" cy="1168400"/>
          </a:xfrm>
          <a:prstGeom prst="rect">
            <a:avLst/>
          </a:prstGeom>
        </p:spPr>
      </p:pic>
    </p:spTree>
    <p:extLst>
      <p:ext uri="{BB962C8B-B14F-4D97-AF65-F5344CB8AC3E}">
        <p14:creationId xmlns:p14="http://schemas.microsoft.com/office/powerpoint/2010/main" val="308102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F79D-4351-439E-9435-036C7F0519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A00C95-74E7-4959-A857-D89FA9914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AE052-04F4-485A-9FF7-67DD7EB990D8}"/>
              </a:ext>
            </a:extLst>
          </p:cNvPr>
          <p:cNvSpPr>
            <a:spLocks noGrp="1"/>
          </p:cNvSpPr>
          <p:nvPr>
            <p:ph type="dt" sz="half" idx="10"/>
          </p:nvPr>
        </p:nvSpPr>
        <p:spPr/>
        <p:txBody>
          <a:bodyPr/>
          <a:lstStyle/>
          <a:p>
            <a:fld id="{F118C18E-C054-41D8-913A-83E1640DCC71}" type="datetimeFigureOut">
              <a:rPr lang="en-US" smtClean="0"/>
              <a:t>12/8/2021</a:t>
            </a:fld>
            <a:endParaRPr lang="en-US"/>
          </a:p>
        </p:txBody>
      </p:sp>
      <p:sp>
        <p:nvSpPr>
          <p:cNvPr id="5" name="Footer Placeholder 4">
            <a:extLst>
              <a:ext uri="{FF2B5EF4-FFF2-40B4-BE49-F238E27FC236}">
                <a16:creationId xmlns:a16="http://schemas.microsoft.com/office/drawing/2014/main" id="{53092E54-674F-42AB-9625-3130D6917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0CCC3-9468-4B6B-B965-2EAB20D2BDF4}"/>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05931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0B58C-BD70-4A33-B32C-32030A8A70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BDA092-21C5-40EC-BC59-24ED516924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52B22-F8BE-425D-971C-87680F2092FB}"/>
              </a:ext>
            </a:extLst>
          </p:cNvPr>
          <p:cNvSpPr>
            <a:spLocks noGrp="1"/>
          </p:cNvSpPr>
          <p:nvPr>
            <p:ph type="dt" sz="half" idx="10"/>
          </p:nvPr>
        </p:nvSpPr>
        <p:spPr/>
        <p:txBody>
          <a:bodyPr/>
          <a:lstStyle/>
          <a:p>
            <a:fld id="{F118C18E-C054-41D8-913A-83E1640DCC71}" type="datetimeFigureOut">
              <a:rPr lang="en-US" smtClean="0"/>
              <a:t>12/8/2021</a:t>
            </a:fld>
            <a:endParaRPr lang="en-US"/>
          </a:p>
        </p:txBody>
      </p:sp>
      <p:sp>
        <p:nvSpPr>
          <p:cNvPr id="5" name="Footer Placeholder 4">
            <a:extLst>
              <a:ext uri="{FF2B5EF4-FFF2-40B4-BE49-F238E27FC236}">
                <a16:creationId xmlns:a16="http://schemas.microsoft.com/office/drawing/2014/main" id="{53809071-BD21-42A4-B98E-B497654CF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BFDD1-5B03-4B7B-B85F-B6847F7A8CA5}"/>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1086122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E186-7292-4285-95DF-F9D13076CA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59F898-53E6-430B-8F44-042F22A34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48B530-6045-4419-AD4A-C7C3C11B263B}"/>
              </a:ext>
            </a:extLst>
          </p:cNvPr>
          <p:cNvSpPr>
            <a:spLocks noGrp="1"/>
          </p:cNvSpPr>
          <p:nvPr>
            <p:ph type="dt" sz="half" idx="10"/>
          </p:nvPr>
        </p:nvSpPr>
        <p:spPr/>
        <p:txBody>
          <a:bodyPr/>
          <a:lstStyle/>
          <a:p>
            <a:fld id="{E9BE3FA0-2B14-423A-9FE1-EC24057C347C}" type="datetimeFigureOut">
              <a:rPr lang="en-US" smtClean="0"/>
              <a:t>12/8/2021</a:t>
            </a:fld>
            <a:endParaRPr lang="en-US"/>
          </a:p>
        </p:txBody>
      </p:sp>
      <p:sp>
        <p:nvSpPr>
          <p:cNvPr id="5" name="Footer Placeholder 4">
            <a:extLst>
              <a:ext uri="{FF2B5EF4-FFF2-40B4-BE49-F238E27FC236}">
                <a16:creationId xmlns:a16="http://schemas.microsoft.com/office/drawing/2014/main" id="{181462C4-75E6-49E0-B314-91DC9DDF4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2575C-837B-47BD-83FF-D29589DB039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4106101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B5FA-8DDE-4B57-AEFB-5A36363CA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448CB5-5282-4452-8417-FB3568AAB0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BA067-7F3C-430F-A156-79381ABEEB0D}"/>
              </a:ext>
            </a:extLst>
          </p:cNvPr>
          <p:cNvSpPr>
            <a:spLocks noGrp="1"/>
          </p:cNvSpPr>
          <p:nvPr>
            <p:ph type="dt" sz="half" idx="10"/>
          </p:nvPr>
        </p:nvSpPr>
        <p:spPr/>
        <p:txBody>
          <a:bodyPr/>
          <a:lstStyle/>
          <a:p>
            <a:fld id="{E9BE3FA0-2B14-423A-9FE1-EC24057C347C}" type="datetimeFigureOut">
              <a:rPr lang="en-US" smtClean="0"/>
              <a:t>12/8/2021</a:t>
            </a:fld>
            <a:endParaRPr lang="en-US"/>
          </a:p>
        </p:txBody>
      </p:sp>
      <p:sp>
        <p:nvSpPr>
          <p:cNvPr id="5" name="Footer Placeholder 4">
            <a:extLst>
              <a:ext uri="{FF2B5EF4-FFF2-40B4-BE49-F238E27FC236}">
                <a16:creationId xmlns:a16="http://schemas.microsoft.com/office/drawing/2014/main" id="{5304A277-E534-4009-967D-CEC78B07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1E3AA-73D3-4AFC-BCDD-ADDF643E22C9}"/>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2608694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7337-5F11-4AFA-B486-D652602753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927118-0B39-4368-8D85-23B93BB6AF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6850BD-87CA-4260-B400-01D61B8048D5}"/>
              </a:ext>
            </a:extLst>
          </p:cNvPr>
          <p:cNvSpPr>
            <a:spLocks noGrp="1"/>
          </p:cNvSpPr>
          <p:nvPr>
            <p:ph type="dt" sz="half" idx="10"/>
          </p:nvPr>
        </p:nvSpPr>
        <p:spPr/>
        <p:txBody>
          <a:bodyPr/>
          <a:lstStyle/>
          <a:p>
            <a:fld id="{E9BE3FA0-2B14-423A-9FE1-EC24057C347C}" type="datetimeFigureOut">
              <a:rPr lang="en-US" smtClean="0"/>
              <a:t>12/8/2021</a:t>
            </a:fld>
            <a:endParaRPr lang="en-US"/>
          </a:p>
        </p:txBody>
      </p:sp>
      <p:sp>
        <p:nvSpPr>
          <p:cNvPr id="5" name="Footer Placeholder 4">
            <a:extLst>
              <a:ext uri="{FF2B5EF4-FFF2-40B4-BE49-F238E27FC236}">
                <a16:creationId xmlns:a16="http://schemas.microsoft.com/office/drawing/2014/main" id="{0BC6CD9F-D538-4667-A76C-D8FB72317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8DD57-0130-4FCD-86BD-BF39185997F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34531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CF08-45D2-4ABE-9A0F-7D519026EF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660B6-853B-40B9-B8FB-75950604D4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CDC0B-5F2A-4810-BEB1-61C949797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778EC1-BA97-4C06-BF34-546BA57A7181}"/>
              </a:ext>
            </a:extLst>
          </p:cNvPr>
          <p:cNvSpPr>
            <a:spLocks noGrp="1"/>
          </p:cNvSpPr>
          <p:nvPr>
            <p:ph type="dt" sz="half" idx="10"/>
          </p:nvPr>
        </p:nvSpPr>
        <p:spPr/>
        <p:txBody>
          <a:bodyPr/>
          <a:lstStyle/>
          <a:p>
            <a:fld id="{E9BE3FA0-2B14-423A-9FE1-EC24057C347C}" type="datetimeFigureOut">
              <a:rPr lang="en-US" smtClean="0"/>
              <a:t>12/8/2021</a:t>
            </a:fld>
            <a:endParaRPr lang="en-US"/>
          </a:p>
        </p:txBody>
      </p:sp>
      <p:sp>
        <p:nvSpPr>
          <p:cNvPr id="6" name="Footer Placeholder 5">
            <a:extLst>
              <a:ext uri="{FF2B5EF4-FFF2-40B4-BE49-F238E27FC236}">
                <a16:creationId xmlns:a16="http://schemas.microsoft.com/office/drawing/2014/main" id="{CC510A62-FC59-4B91-B0AF-4F6C5015E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E40C9-13A5-4B2A-B275-740A522E560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205761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0871-9AC2-4C30-8257-3384469446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A976BC-A214-499F-BEAE-5FC516744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CED508-5D35-4B59-9DCD-C9DDF7CF3C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0E301F-935B-4C30-A1D1-D844E78F3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44B75-E9BA-47D9-9D4C-69543D1D4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BF1CB5-BBF0-4A31-B882-7B56C5BA3CBB}"/>
              </a:ext>
            </a:extLst>
          </p:cNvPr>
          <p:cNvSpPr>
            <a:spLocks noGrp="1"/>
          </p:cNvSpPr>
          <p:nvPr>
            <p:ph type="dt" sz="half" idx="10"/>
          </p:nvPr>
        </p:nvSpPr>
        <p:spPr/>
        <p:txBody>
          <a:bodyPr/>
          <a:lstStyle/>
          <a:p>
            <a:fld id="{E9BE3FA0-2B14-423A-9FE1-EC24057C347C}" type="datetimeFigureOut">
              <a:rPr lang="en-US" smtClean="0"/>
              <a:t>12/8/2021</a:t>
            </a:fld>
            <a:endParaRPr lang="en-US"/>
          </a:p>
        </p:txBody>
      </p:sp>
      <p:sp>
        <p:nvSpPr>
          <p:cNvPr id="8" name="Footer Placeholder 7">
            <a:extLst>
              <a:ext uri="{FF2B5EF4-FFF2-40B4-BE49-F238E27FC236}">
                <a16:creationId xmlns:a16="http://schemas.microsoft.com/office/drawing/2014/main" id="{A44283E4-603D-4AD4-B7BB-650217BA90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A38B27-9C76-4885-9147-31D82A6092DE}"/>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17789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61D6-AA95-4203-A605-F259198425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EC721-2BEA-4B2C-90E1-B1DF74362112}"/>
              </a:ext>
            </a:extLst>
          </p:cNvPr>
          <p:cNvSpPr>
            <a:spLocks noGrp="1"/>
          </p:cNvSpPr>
          <p:nvPr>
            <p:ph type="dt" sz="half" idx="10"/>
          </p:nvPr>
        </p:nvSpPr>
        <p:spPr/>
        <p:txBody>
          <a:bodyPr/>
          <a:lstStyle/>
          <a:p>
            <a:fld id="{E9BE3FA0-2B14-423A-9FE1-EC24057C347C}" type="datetimeFigureOut">
              <a:rPr lang="en-US" smtClean="0"/>
              <a:t>12/8/2021</a:t>
            </a:fld>
            <a:endParaRPr lang="en-US"/>
          </a:p>
        </p:txBody>
      </p:sp>
      <p:sp>
        <p:nvSpPr>
          <p:cNvPr id="4" name="Footer Placeholder 3">
            <a:extLst>
              <a:ext uri="{FF2B5EF4-FFF2-40B4-BE49-F238E27FC236}">
                <a16:creationId xmlns:a16="http://schemas.microsoft.com/office/drawing/2014/main" id="{322983FE-93EC-47C8-9FF7-58C5A65139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24F0B6-9D79-4737-9993-3857107C167E}"/>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05948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B15A6-8B92-4BD9-8CC3-8BD91F76CA53}"/>
              </a:ext>
            </a:extLst>
          </p:cNvPr>
          <p:cNvSpPr>
            <a:spLocks noGrp="1"/>
          </p:cNvSpPr>
          <p:nvPr>
            <p:ph type="dt" sz="half" idx="10"/>
          </p:nvPr>
        </p:nvSpPr>
        <p:spPr/>
        <p:txBody>
          <a:bodyPr/>
          <a:lstStyle/>
          <a:p>
            <a:fld id="{E9BE3FA0-2B14-423A-9FE1-EC24057C347C}" type="datetimeFigureOut">
              <a:rPr lang="en-US" smtClean="0"/>
              <a:t>12/8/2021</a:t>
            </a:fld>
            <a:endParaRPr lang="en-US"/>
          </a:p>
        </p:txBody>
      </p:sp>
      <p:sp>
        <p:nvSpPr>
          <p:cNvPr id="3" name="Footer Placeholder 2">
            <a:extLst>
              <a:ext uri="{FF2B5EF4-FFF2-40B4-BE49-F238E27FC236}">
                <a16:creationId xmlns:a16="http://schemas.microsoft.com/office/drawing/2014/main" id="{B54C02C2-1705-498A-9B83-AA8442399E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53E5A8-7CE9-4717-AB2D-3A13EDF82C64}"/>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888086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8F07-A80C-4812-A8AE-98F193E8A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51534-84F1-4BDE-AF63-2A217E836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2DBA1-1F6C-4DB0-BD70-83CF98F03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E96F90-2AB2-4C54-AB15-2CC71BFC1EE4}"/>
              </a:ext>
            </a:extLst>
          </p:cNvPr>
          <p:cNvSpPr>
            <a:spLocks noGrp="1"/>
          </p:cNvSpPr>
          <p:nvPr>
            <p:ph type="dt" sz="half" idx="10"/>
          </p:nvPr>
        </p:nvSpPr>
        <p:spPr/>
        <p:txBody>
          <a:bodyPr/>
          <a:lstStyle/>
          <a:p>
            <a:fld id="{E9BE3FA0-2B14-423A-9FE1-EC24057C347C}" type="datetimeFigureOut">
              <a:rPr lang="en-US" smtClean="0"/>
              <a:t>12/8/2021</a:t>
            </a:fld>
            <a:endParaRPr lang="en-US"/>
          </a:p>
        </p:txBody>
      </p:sp>
      <p:sp>
        <p:nvSpPr>
          <p:cNvPr id="6" name="Footer Placeholder 5">
            <a:extLst>
              <a:ext uri="{FF2B5EF4-FFF2-40B4-BE49-F238E27FC236}">
                <a16:creationId xmlns:a16="http://schemas.microsoft.com/office/drawing/2014/main" id="{13CDA09A-0BBD-43D5-A480-832CE1AED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5DAE0-A494-4B2E-9230-60426DF84C5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45093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2221-35A0-4DC5-B0EA-2F77991A0B82}"/>
              </a:ext>
            </a:extLst>
          </p:cNvPr>
          <p:cNvSpPr>
            <a:spLocks noGrp="1"/>
          </p:cNvSpPr>
          <p:nvPr>
            <p:ph type="title"/>
          </p:nvPr>
        </p:nvSpPr>
        <p:spPr>
          <a:solidFill>
            <a:srgbClr val="0FAD56"/>
          </a:solidFill>
        </p:spPr>
        <p:txBody>
          <a:bodyPr/>
          <a:lstStyle>
            <a:lvl1pPr>
              <a:defRPr>
                <a:solidFill>
                  <a:schemeClr val="bg1">
                    <a:lumMod val="9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23803F4-40DA-41F0-9549-A5B5D3FF43A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0EAAF30-23F1-41F3-B8ED-4714BFE6289C}"/>
              </a:ext>
            </a:extLst>
          </p:cNvPr>
          <p:cNvSpPr>
            <a:spLocks noGrp="1"/>
          </p:cNvSpPr>
          <p:nvPr>
            <p:ph type="dt" sz="half" idx="10"/>
          </p:nvPr>
        </p:nvSpPr>
        <p:spPr/>
        <p:txBody>
          <a:bodyPr/>
          <a:lstStyle/>
          <a:p>
            <a:fld id="{F118C18E-C054-41D8-913A-83E1640DCC71}" type="datetimeFigureOut">
              <a:rPr lang="en-US" smtClean="0"/>
              <a:t>12/8/2021</a:t>
            </a:fld>
            <a:endParaRPr lang="en-US"/>
          </a:p>
        </p:txBody>
      </p:sp>
      <p:sp>
        <p:nvSpPr>
          <p:cNvPr id="5" name="Footer Placeholder 4">
            <a:extLst>
              <a:ext uri="{FF2B5EF4-FFF2-40B4-BE49-F238E27FC236}">
                <a16:creationId xmlns:a16="http://schemas.microsoft.com/office/drawing/2014/main" id="{4DEAC9E5-FCA9-4FD0-805A-8D66CC38B4DE}"/>
              </a:ext>
            </a:extLst>
          </p:cNvPr>
          <p:cNvSpPr>
            <a:spLocks noGrp="1"/>
          </p:cNvSpPr>
          <p:nvPr>
            <p:ph type="ftr" sz="quarter" idx="11"/>
          </p:nvPr>
        </p:nvSpPr>
        <p:spPr/>
        <p:txBody>
          <a:bodyPr/>
          <a:lstStyle>
            <a:lvl1pPr>
              <a:defRPr>
                <a:solidFill>
                  <a:schemeClr val="tx1"/>
                </a:solidFill>
              </a:defRPr>
            </a:lvl1pPr>
          </a:lstStyle>
          <a:p>
            <a:r>
              <a:rPr lang="en-US" dirty="0"/>
              <a:t>SPIE  Defense + Commercial Sensing Anaheim 2020</a:t>
            </a:r>
          </a:p>
        </p:txBody>
      </p:sp>
      <p:sp>
        <p:nvSpPr>
          <p:cNvPr id="6" name="Slide Number Placeholder 5">
            <a:extLst>
              <a:ext uri="{FF2B5EF4-FFF2-40B4-BE49-F238E27FC236}">
                <a16:creationId xmlns:a16="http://schemas.microsoft.com/office/drawing/2014/main" id="{06526A75-BC7C-4F0B-9666-736F7386E09F}"/>
              </a:ext>
            </a:extLst>
          </p:cNvPr>
          <p:cNvSpPr>
            <a:spLocks noGrp="1"/>
          </p:cNvSpPr>
          <p:nvPr>
            <p:ph type="sldNum" sz="quarter" idx="12"/>
          </p:nvPr>
        </p:nvSpPr>
        <p:spPr/>
        <p:txBody>
          <a:bodyPr/>
          <a:lstStyle/>
          <a:p>
            <a:fld id="{328D19BF-CB6A-495F-B07D-A3F9691338F2}" type="slidenum">
              <a:rPr lang="en-US" smtClean="0"/>
              <a:t>‹#›</a:t>
            </a:fld>
            <a:endParaRPr lang="en-US"/>
          </a:p>
        </p:txBody>
      </p:sp>
      <p:pic>
        <p:nvPicPr>
          <p:cNvPr id="7" name="Picture 6">
            <a:extLst>
              <a:ext uri="{FF2B5EF4-FFF2-40B4-BE49-F238E27FC236}">
                <a16:creationId xmlns:a16="http://schemas.microsoft.com/office/drawing/2014/main" id="{EA55B5E3-E2BD-4846-A3D7-A1CD754B4F51}"/>
              </a:ext>
            </a:extLst>
          </p:cNvPr>
          <p:cNvPicPr>
            <a:picLocks noChangeAspect="1"/>
          </p:cNvPicPr>
          <p:nvPr userDrawn="1"/>
        </p:nvPicPr>
        <p:blipFill>
          <a:blip r:embed="rId2"/>
          <a:stretch>
            <a:fillRect/>
          </a:stretch>
        </p:blipFill>
        <p:spPr>
          <a:xfrm>
            <a:off x="10348686" y="5689600"/>
            <a:ext cx="1843314" cy="1168400"/>
          </a:xfrm>
          <a:prstGeom prst="rect">
            <a:avLst/>
          </a:prstGeom>
        </p:spPr>
      </p:pic>
    </p:spTree>
    <p:extLst>
      <p:ext uri="{BB962C8B-B14F-4D97-AF65-F5344CB8AC3E}">
        <p14:creationId xmlns:p14="http://schemas.microsoft.com/office/powerpoint/2010/main" val="3195627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E78F-F5EC-4079-8396-630C391730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A63E71-8903-4EA8-B13A-05C277119E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720EA8-724F-44C2-BDDD-C2740D09B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AF52B-F4E5-4D9B-80C7-84D83C75B61D}"/>
              </a:ext>
            </a:extLst>
          </p:cNvPr>
          <p:cNvSpPr>
            <a:spLocks noGrp="1"/>
          </p:cNvSpPr>
          <p:nvPr>
            <p:ph type="dt" sz="half" idx="10"/>
          </p:nvPr>
        </p:nvSpPr>
        <p:spPr/>
        <p:txBody>
          <a:bodyPr/>
          <a:lstStyle/>
          <a:p>
            <a:fld id="{E9BE3FA0-2B14-423A-9FE1-EC24057C347C}" type="datetimeFigureOut">
              <a:rPr lang="en-US" smtClean="0"/>
              <a:t>12/8/2021</a:t>
            </a:fld>
            <a:endParaRPr lang="en-US"/>
          </a:p>
        </p:txBody>
      </p:sp>
      <p:sp>
        <p:nvSpPr>
          <p:cNvPr id="6" name="Footer Placeholder 5">
            <a:extLst>
              <a:ext uri="{FF2B5EF4-FFF2-40B4-BE49-F238E27FC236}">
                <a16:creationId xmlns:a16="http://schemas.microsoft.com/office/drawing/2014/main" id="{64157FE1-363C-4EE9-9373-A654CA5A4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1B611-02A0-4B15-A5E7-DF04BD2072C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247287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625A-2B8D-4B2F-AECC-0BA775CE17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BB224F-982E-4CBA-9A74-216489F313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A478E-15ED-4273-8E92-10C01B95A48E}"/>
              </a:ext>
            </a:extLst>
          </p:cNvPr>
          <p:cNvSpPr>
            <a:spLocks noGrp="1"/>
          </p:cNvSpPr>
          <p:nvPr>
            <p:ph type="dt" sz="half" idx="10"/>
          </p:nvPr>
        </p:nvSpPr>
        <p:spPr/>
        <p:txBody>
          <a:bodyPr/>
          <a:lstStyle/>
          <a:p>
            <a:fld id="{E9BE3FA0-2B14-423A-9FE1-EC24057C347C}" type="datetimeFigureOut">
              <a:rPr lang="en-US" smtClean="0"/>
              <a:t>12/8/2021</a:t>
            </a:fld>
            <a:endParaRPr lang="en-US"/>
          </a:p>
        </p:txBody>
      </p:sp>
      <p:sp>
        <p:nvSpPr>
          <p:cNvPr id="5" name="Footer Placeholder 4">
            <a:extLst>
              <a:ext uri="{FF2B5EF4-FFF2-40B4-BE49-F238E27FC236}">
                <a16:creationId xmlns:a16="http://schemas.microsoft.com/office/drawing/2014/main" id="{7ADE1B7B-6DFB-43AA-BB49-DBAA65B72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C4738-DF14-459D-8913-58186CB28CA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186904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CD416-B15A-467D-8970-BBE126BEE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895C52-8C1C-4CA4-BD4C-828D143F4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1B443-9C2A-4A20-B16D-6E75C88F6569}"/>
              </a:ext>
            </a:extLst>
          </p:cNvPr>
          <p:cNvSpPr>
            <a:spLocks noGrp="1"/>
          </p:cNvSpPr>
          <p:nvPr>
            <p:ph type="dt" sz="half" idx="10"/>
          </p:nvPr>
        </p:nvSpPr>
        <p:spPr/>
        <p:txBody>
          <a:bodyPr/>
          <a:lstStyle/>
          <a:p>
            <a:fld id="{E9BE3FA0-2B14-423A-9FE1-EC24057C347C}" type="datetimeFigureOut">
              <a:rPr lang="en-US" smtClean="0"/>
              <a:t>12/8/2021</a:t>
            </a:fld>
            <a:endParaRPr lang="en-US"/>
          </a:p>
        </p:txBody>
      </p:sp>
      <p:sp>
        <p:nvSpPr>
          <p:cNvPr id="5" name="Footer Placeholder 4">
            <a:extLst>
              <a:ext uri="{FF2B5EF4-FFF2-40B4-BE49-F238E27FC236}">
                <a16:creationId xmlns:a16="http://schemas.microsoft.com/office/drawing/2014/main" id="{F2030271-FD84-4464-BDC7-EA74456F2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CE9A2-8F83-4E2F-B0DC-50B648CF9402}"/>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0603078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92EB-909C-4A14-9EC9-9FC60334CC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CC145A-AEA9-499F-A18E-C8F825AC5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519414-C6DA-408B-AD9D-580ABF26A4E9}"/>
              </a:ext>
            </a:extLst>
          </p:cNvPr>
          <p:cNvSpPr>
            <a:spLocks noGrp="1"/>
          </p:cNvSpPr>
          <p:nvPr>
            <p:ph type="dt" sz="half" idx="10"/>
          </p:nvPr>
        </p:nvSpPr>
        <p:spPr/>
        <p:txBody>
          <a:bodyPr/>
          <a:lstStyle/>
          <a:p>
            <a:fld id="{E0FC1750-9FAC-4B43-8F8F-A30FF6CE9CF0}" type="datetimeFigureOut">
              <a:rPr lang="en-US" smtClean="0"/>
              <a:t>12/8/2021</a:t>
            </a:fld>
            <a:endParaRPr lang="en-US"/>
          </a:p>
        </p:txBody>
      </p:sp>
      <p:sp>
        <p:nvSpPr>
          <p:cNvPr id="5" name="Footer Placeholder 4">
            <a:extLst>
              <a:ext uri="{FF2B5EF4-FFF2-40B4-BE49-F238E27FC236}">
                <a16:creationId xmlns:a16="http://schemas.microsoft.com/office/drawing/2014/main" id="{E7E25751-EBB5-4F85-887A-35C6F44ED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8E749-F1A5-4C9B-9E6B-B9ECD260EB9F}"/>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3874392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A77C-6C3E-4C25-BD65-F266D7B2B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A2685-0D45-4041-8B25-924EA8DB9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C72E4-2480-47C0-A9D7-B0FF6004CA07}"/>
              </a:ext>
            </a:extLst>
          </p:cNvPr>
          <p:cNvSpPr>
            <a:spLocks noGrp="1"/>
          </p:cNvSpPr>
          <p:nvPr>
            <p:ph type="dt" sz="half" idx="10"/>
          </p:nvPr>
        </p:nvSpPr>
        <p:spPr/>
        <p:txBody>
          <a:bodyPr/>
          <a:lstStyle/>
          <a:p>
            <a:fld id="{E0FC1750-9FAC-4B43-8F8F-A30FF6CE9CF0}" type="datetimeFigureOut">
              <a:rPr lang="en-US" smtClean="0"/>
              <a:t>12/8/2021</a:t>
            </a:fld>
            <a:endParaRPr lang="en-US"/>
          </a:p>
        </p:txBody>
      </p:sp>
      <p:sp>
        <p:nvSpPr>
          <p:cNvPr id="5" name="Footer Placeholder 4">
            <a:extLst>
              <a:ext uri="{FF2B5EF4-FFF2-40B4-BE49-F238E27FC236}">
                <a16:creationId xmlns:a16="http://schemas.microsoft.com/office/drawing/2014/main" id="{CA3B06AD-517F-4942-A172-E30938E75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A86F0-711F-4CBA-92C7-67BBEB2F283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536908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95D1-328D-4F48-A393-394DC0D9E4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0143C3-FD79-440E-A663-79F681FC74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9429F4-8416-4715-85F5-7E6B34C58968}"/>
              </a:ext>
            </a:extLst>
          </p:cNvPr>
          <p:cNvSpPr>
            <a:spLocks noGrp="1"/>
          </p:cNvSpPr>
          <p:nvPr>
            <p:ph type="dt" sz="half" idx="10"/>
          </p:nvPr>
        </p:nvSpPr>
        <p:spPr/>
        <p:txBody>
          <a:bodyPr/>
          <a:lstStyle/>
          <a:p>
            <a:fld id="{E0FC1750-9FAC-4B43-8F8F-A30FF6CE9CF0}" type="datetimeFigureOut">
              <a:rPr lang="en-US" smtClean="0"/>
              <a:t>12/8/2021</a:t>
            </a:fld>
            <a:endParaRPr lang="en-US"/>
          </a:p>
        </p:txBody>
      </p:sp>
      <p:sp>
        <p:nvSpPr>
          <p:cNvPr id="5" name="Footer Placeholder 4">
            <a:extLst>
              <a:ext uri="{FF2B5EF4-FFF2-40B4-BE49-F238E27FC236}">
                <a16:creationId xmlns:a16="http://schemas.microsoft.com/office/drawing/2014/main" id="{208EC682-48DC-4192-B467-278531444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22ED1-1CD2-4076-93B6-56F3DB4F395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282064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9722-DB6A-4276-A459-C5F8CBE9FE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7CE4F2-7789-4B6F-9D15-A8E67C1495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77F068-21C0-42A4-A7D3-1BDAC1960E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210448-F4B6-4816-9F67-598BBE951CD5}"/>
              </a:ext>
            </a:extLst>
          </p:cNvPr>
          <p:cNvSpPr>
            <a:spLocks noGrp="1"/>
          </p:cNvSpPr>
          <p:nvPr>
            <p:ph type="dt" sz="half" idx="10"/>
          </p:nvPr>
        </p:nvSpPr>
        <p:spPr/>
        <p:txBody>
          <a:bodyPr/>
          <a:lstStyle/>
          <a:p>
            <a:fld id="{E0FC1750-9FAC-4B43-8F8F-A30FF6CE9CF0}" type="datetimeFigureOut">
              <a:rPr lang="en-US" smtClean="0"/>
              <a:t>12/8/2021</a:t>
            </a:fld>
            <a:endParaRPr lang="en-US"/>
          </a:p>
        </p:txBody>
      </p:sp>
      <p:sp>
        <p:nvSpPr>
          <p:cNvPr id="6" name="Footer Placeholder 5">
            <a:extLst>
              <a:ext uri="{FF2B5EF4-FFF2-40B4-BE49-F238E27FC236}">
                <a16:creationId xmlns:a16="http://schemas.microsoft.com/office/drawing/2014/main" id="{4F59BB6E-27E1-40F8-8B20-022972DB9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D407F6-4A86-45C6-A9D7-3BE9FF728565}"/>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1707874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1C39-91D9-4309-9BAB-E5B7BDDB78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BDED1C-EF30-4771-9076-8BB77D962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CFDAB-F950-41E6-854B-25BC2D277A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C48BDC-0D76-420E-BA72-CEEA1F244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4D146-5E89-4A3D-BE46-5CBB2E9D31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AF7A88-FA63-47B4-8D08-3C98BD11BB31}"/>
              </a:ext>
            </a:extLst>
          </p:cNvPr>
          <p:cNvSpPr>
            <a:spLocks noGrp="1"/>
          </p:cNvSpPr>
          <p:nvPr>
            <p:ph type="dt" sz="half" idx="10"/>
          </p:nvPr>
        </p:nvSpPr>
        <p:spPr/>
        <p:txBody>
          <a:bodyPr/>
          <a:lstStyle/>
          <a:p>
            <a:fld id="{E0FC1750-9FAC-4B43-8F8F-A30FF6CE9CF0}" type="datetimeFigureOut">
              <a:rPr lang="en-US" smtClean="0"/>
              <a:t>12/8/2021</a:t>
            </a:fld>
            <a:endParaRPr lang="en-US"/>
          </a:p>
        </p:txBody>
      </p:sp>
      <p:sp>
        <p:nvSpPr>
          <p:cNvPr id="8" name="Footer Placeholder 7">
            <a:extLst>
              <a:ext uri="{FF2B5EF4-FFF2-40B4-BE49-F238E27FC236}">
                <a16:creationId xmlns:a16="http://schemas.microsoft.com/office/drawing/2014/main" id="{4910080C-02CA-4287-9500-ADA34FDBDA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4C8947-2D69-410E-BF52-38AE520DDAA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1963721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5B57-150A-48B3-9AC8-0C8E59DF9A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73FD60-E69B-44F0-B6B6-D2C018BD10CC}"/>
              </a:ext>
            </a:extLst>
          </p:cNvPr>
          <p:cNvSpPr>
            <a:spLocks noGrp="1"/>
          </p:cNvSpPr>
          <p:nvPr>
            <p:ph type="dt" sz="half" idx="10"/>
          </p:nvPr>
        </p:nvSpPr>
        <p:spPr/>
        <p:txBody>
          <a:bodyPr/>
          <a:lstStyle/>
          <a:p>
            <a:fld id="{E0FC1750-9FAC-4B43-8F8F-A30FF6CE9CF0}" type="datetimeFigureOut">
              <a:rPr lang="en-US" smtClean="0"/>
              <a:t>12/8/2021</a:t>
            </a:fld>
            <a:endParaRPr lang="en-US"/>
          </a:p>
        </p:txBody>
      </p:sp>
      <p:sp>
        <p:nvSpPr>
          <p:cNvPr id="4" name="Footer Placeholder 3">
            <a:extLst>
              <a:ext uri="{FF2B5EF4-FFF2-40B4-BE49-F238E27FC236}">
                <a16:creationId xmlns:a16="http://schemas.microsoft.com/office/drawing/2014/main" id="{CDE64668-C417-47B7-B5A2-4AD1C16474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957038-BAF2-4DB6-AA90-00D02D854EC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1111584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3A6D1-0772-4BD6-8B81-C60F97ED2615}"/>
              </a:ext>
            </a:extLst>
          </p:cNvPr>
          <p:cNvSpPr>
            <a:spLocks noGrp="1"/>
          </p:cNvSpPr>
          <p:nvPr>
            <p:ph type="dt" sz="half" idx="10"/>
          </p:nvPr>
        </p:nvSpPr>
        <p:spPr/>
        <p:txBody>
          <a:bodyPr/>
          <a:lstStyle/>
          <a:p>
            <a:fld id="{E0FC1750-9FAC-4B43-8F8F-A30FF6CE9CF0}" type="datetimeFigureOut">
              <a:rPr lang="en-US" smtClean="0"/>
              <a:t>12/8/2021</a:t>
            </a:fld>
            <a:endParaRPr lang="en-US"/>
          </a:p>
        </p:txBody>
      </p:sp>
      <p:sp>
        <p:nvSpPr>
          <p:cNvPr id="3" name="Footer Placeholder 2">
            <a:extLst>
              <a:ext uri="{FF2B5EF4-FFF2-40B4-BE49-F238E27FC236}">
                <a16:creationId xmlns:a16="http://schemas.microsoft.com/office/drawing/2014/main" id="{A1BC78F6-877B-4DAF-A468-D79204FF10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55814F-2EBB-43B8-AB39-9A5C833334E4}"/>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38159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2EC6-38DB-4195-9884-A12478D7F0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E2783C-DA9E-4A27-8FB5-13327DF23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C675A0-F88D-4FAC-AF31-4588AF405F8D}"/>
              </a:ext>
            </a:extLst>
          </p:cNvPr>
          <p:cNvSpPr>
            <a:spLocks noGrp="1"/>
          </p:cNvSpPr>
          <p:nvPr>
            <p:ph type="dt" sz="half" idx="10"/>
          </p:nvPr>
        </p:nvSpPr>
        <p:spPr/>
        <p:txBody>
          <a:bodyPr/>
          <a:lstStyle/>
          <a:p>
            <a:fld id="{F118C18E-C054-41D8-913A-83E1640DCC71}" type="datetimeFigureOut">
              <a:rPr lang="en-US" smtClean="0"/>
              <a:t>12/8/2021</a:t>
            </a:fld>
            <a:endParaRPr lang="en-US"/>
          </a:p>
        </p:txBody>
      </p:sp>
      <p:sp>
        <p:nvSpPr>
          <p:cNvPr id="5" name="Footer Placeholder 4">
            <a:extLst>
              <a:ext uri="{FF2B5EF4-FFF2-40B4-BE49-F238E27FC236}">
                <a16:creationId xmlns:a16="http://schemas.microsoft.com/office/drawing/2014/main" id="{6AC6C5CC-8BEE-4C19-865E-FDE6D668F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4A785-4169-4F3D-AA98-33681FDE3A2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951408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84B1-F7FF-4F07-9BEA-A42EA3AFC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6C19BD-935F-439D-A023-C66A019B9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0A9876-EB5F-41FA-8F90-606B87469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03255-5125-4C07-BF8C-F37597DD89EE}"/>
              </a:ext>
            </a:extLst>
          </p:cNvPr>
          <p:cNvSpPr>
            <a:spLocks noGrp="1"/>
          </p:cNvSpPr>
          <p:nvPr>
            <p:ph type="dt" sz="half" idx="10"/>
          </p:nvPr>
        </p:nvSpPr>
        <p:spPr/>
        <p:txBody>
          <a:bodyPr/>
          <a:lstStyle/>
          <a:p>
            <a:fld id="{E0FC1750-9FAC-4B43-8F8F-A30FF6CE9CF0}" type="datetimeFigureOut">
              <a:rPr lang="en-US" smtClean="0"/>
              <a:t>12/8/2021</a:t>
            </a:fld>
            <a:endParaRPr lang="en-US"/>
          </a:p>
        </p:txBody>
      </p:sp>
      <p:sp>
        <p:nvSpPr>
          <p:cNvPr id="6" name="Footer Placeholder 5">
            <a:extLst>
              <a:ext uri="{FF2B5EF4-FFF2-40B4-BE49-F238E27FC236}">
                <a16:creationId xmlns:a16="http://schemas.microsoft.com/office/drawing/2014/main" id="{B12655DF-DAE0-4752-A1BF-A4BB40386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FC786-F50D-458C-8AB8-C06BCF324814}"/>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37799030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3861-91C4-4DFC-A0DC-EA0BE5403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90B06F-1D62-4DE3-91BC-4879F48CE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9F6B7F-1807-490A-B520-A2A40CD2B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B8808-EB93-4EE3-9365-08699A57009D}"/>
              </a:ext>
            </a:extLst>
          </p:cNvPr>
          <p:cNvSpPr>
            <a:spLocks noGrp="1"/>
          </p:cNvSpPr>
          <p:nvPr>
            <p:ph type="dt" sz="half" idx="10"/>
          </p:nvPr>
        </p:nvSpPr>
        <p:spPr/>
        <p:txBody>
          <a:bodyPr/>
          <a:lstStyle/>
          <a:p>
            <a:fld id="{E0FC1750-9FAC-4B43-8F8F-A30FF6CE9CF0}" type="datetimeFigureOut">
              <a:rPr lang="en-US" smtClean="0"/>
              <a:t>12/8/2021</a:t>
            </a:fld>
            <a:endParaRPr lang="en-US"/>
          </a:p>
        </p:txBody>
      </p:sp>
      <p:sp>
        <p:nvSpPr>
          <p:cNvPr id="6" name="Footer Placeholder 5">
            <a:extLst>
              <a:ext uri="{FF2B5EF4-FFF2-40B4-BE49-F238E27FC236}">
                <a16:creationId xmlns:a16="http://schemas.microsoft.com/office/drawing/2014/main" id="{CCEC3230-CC6A-4EF3-AB71-8D1C66AFB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93C9E0-8614-4C97-9103-DAA76CD3E04F}"/>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539547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9D0B-2617-475C-92CF-4848B83622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B3C844-B9EF-420B-8CF3-D15ED8BDD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2B82C-89FB-4EDA-9AE7-DB4F16652A00}"/>
              </a:ext>
            </a:extLst>
          </p:cNvPr>
          <p:cNvSpPr>
            <a:spLocks noGrp="1"/>
          </p:cNvSpPr>
          <p:nvPr>
            <p:ph type="dt" sz="half" idx="10"/>
          </p:nvPr>
        </p:nvSpPr>
        <p:spPr/>
        <p:txBody>
          <a:bodyPr/>
          <a:lstStyle/>
          <a:p>
            <a:fld id="{E0FC1750-9FAC-4B43-8F8F-A30FF6CE9CF0}" type="datetimeFigureOut">
              <a:rPr lang="en-US" smtClean="0"/>
              <a:t>12/8/2021</a:t>
            </a:fld>
            <a:endParaRPr lang="en-US"/>
          </a:p>
        </p:txBody>
      </p:sp>
      <p:sp>
        <p:nvSpPr>
          <p:cNvPr id="5" name="Footer Placeholder 4">
            <a:extLst>
              <a:ext uri="{FF2B5EF4-FFF2-40B4-BE49-F238E27FC236}">
                <a16:creationId xmlns:a16="http://schemas.microsoft.com/office/drawing/2014/main" id="{A339E717-2869-459E-AC7A-A5A6DD9CB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56F6E-849F-4F98-99A5-749DAA3FF5A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973484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A7A846-20B0-478C-B66E-E0B21368CC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A83F8-6A7F-41D6-AF31-54F50F0342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3D045-A78E-4F73-A847-A2572782EA4E}"/>
              </a:ext>
            </a:extLst>
          </p:cNvPr>
          <p:cNvSpPr>
            <a:spLocks noGrp="1"/>
          </p:cNvSpPr>
          <p:nvPr>
            <p:ph type="dt" sz="half" idx="10"/>
          </p:nvPr>
        </p:nvSpPr>
        <p:spPr/>
        <p:txBody>
          <a:bodyPr/>
          <a:lstStyle/>
          <a:p>
            <a:fld id="{E0FC1750-9FAC-4B43-8F8F-A30FF6CE9CF0}" type="datetimeFigureOut">
              <a:rPr lang="en-US" smtClean="0"/>
              <a:t>12/8/2021</a:t>
            </a:fld>
            <a:endParaRPr lang="en-US"/>
          </a:p>
        </p:txBody>
      </p:sp>
      <p:sp>
        <p:nvSpPr>
          <p:cNvPr id="5" name="Footer Placeholder 4">
            <a:extLst>
              <a:ext uri="{FF2B5EF4-FFF2-40B4-BE49-F238E27FC236}">
                <a16:creationId xmlns:a16="http://schemas.microsoft.com/office/drawing/2014/main" id="{FE1551AE-6F13-46E2-A45B-0AC4F06B0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F38BD-DBAD-4917-B366-30BF4A4D924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65701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7EC6-E2B7-451C-A400-CEEFE0BBD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3DA273-153B-47BF-865C-3DA082F657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C020A4-5A3D-4228-B2FF-40DD9088E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8DCFF3-A5F0-42B2-A44B-85129916A05B}"/>
              </a:ext>
            </a:extLst>
          </p:cNvPr>
          <p:cNvSpPr>
            <a:spLocks noGrp="1"/>
          </p:cNvSpPr>
          <p:nvPr>
            <p:ph type="dt" sz="half" idx="10"/>
          </p:nvPr>
        </p:nvSpPr>
        <p:spPr/>
        <p:txBody>
          <a:bodyPr/>
          <a:lstStyle/>
          <a:p>
            <a:fld id="{F118C18E-C054-41D8-913A-83E1640DCC71}" type="datetimeFigureOut">
              <a:rPr lang="en-US" smtClean="0"/>
              <a:t>12/8/2021</a:t>
            </a:fld>
            <a:endParaRPr lang="en-US"/>
          </a:p>
        </p:txBody>
      </p:sp>
      <p:sp>
        <p:nvSpPr>
          <p:cNvPr id="6" name="Footer Placeholder 5">
            <a:extLst>
              <a:ext uri="{FF2B5EF4-FFF2-40B4-BE49-F238E27FC236}">
                <a16:creationId xmlns:a16="http://schemas.microsoft.com/office/drawing/2014/main" id="{3A1EDB72-6D62-460F-BB33-5B6DCFD87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3C647-C94F-4BC2-B9A5-04C316E30F5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204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0E6-C4CC-4104-B218-649337C2E7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8ABEB1-6B15-48B6-BD38-876C7ED63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22AFDE-BA97-4142-980D-FF919D522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ACB2AA-6533-4F5B-B3EF-BBA827905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E571D3-0CA7-4686-ADFF-374178DCD5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CB8EF1-DFFA-4F72-9A06-8787B0D81447}"/>
              </a:ext>
            </a:extLst>
          </p:cNvPr>
          <p:cNvSpPr>
            <a:spLocks noGrp="1"/>
          </p:cNvSpPr>
          <p:nvPr>
            <p:ph type="dt" sz="half" idx="10"/>
          </p:nvPr>
        </p:nvSpPr>
        <p:spPr/>
        <p:txBody>
          <a:bodyPr/>
          <a:lstStyle/>
          <a:p>
            <a:fld id="{F118C18E-C054-41D8-913A-83E1640DCC71}" type="datetimeFigureOut">
              <a:rPr lang="en-US" smtClean="0"/>
              <a:t>12/8/2021</a:t>
            </a:fld>
            <a:endParaRPr lang="en-US"/>
          </a:p>
        </p:txBody>
      </p:sp>
      <p:sp>
        <p:nvSpPr>
          <p:cNvPr id="8" name="Footer Placeholder 7">
            <a:extLst>
              <a:ext uri="{FF2B5EF4-FFF2-40B4-BE49-F238E27FC236}">
                <a16:creationId xmlns:a16="http://schemas.microsoft.com/office/drawing/2014/main" id="{C76CA7A8-0A60-4EF0-A6C8-06B97A57F7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979383-2E1B-4823-BE33-D6112956024E}"/>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197922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A4EB-8477-4281-831B-2C8D08809E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52A156-50A2-4E03-881B-B39B9F19A78B}"/>
              </a:ext>
            </a:extLst>
          </p:cNvPr>
          <p:cNvSpPr>
            <a:spLocks noGrp="1"/>
          </p:cNvSpPr>
          <p:nvPr>
            <p:ph type="dt" sz="half" idx="10"/>
          </p:nvPr>
        </p:nvSpPr>
        <p:spPr/>
        <p:txBody>
          <a:bodyPr/>
          <a:lstStyle/>
          <a:p>
            <a:fld id="{F118C18E-C054-41D8-913A-83E1640DCC71}" type="datetimeFigureOut">
              <a:rPr lang="en-US" smtClean="0"/>
              <a:t>12/8/2021</a:t>
            </a:fld>
            <a:endParaRPr lang="en-US"/>
          </a:p>
        </p:txBody>
      </p:sp>
      <p:sp>
        <p:nvSpPr>
          <p:cNvPr id="4" name="Footer Placeholder 3">
            <a:extLst>
              <a:ext uri="{FF2B5EF4-FFF2-40B4-BE49-F238E27FC236}">
                <a16:creationId xmlns:a16="http://schemas.microsoft.com/office/drawing/2014/main" id="{287BF082-86AD-4A15-9786-4933D21F1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F95AEB-7B1B-44CB-AAA2-2A86913A74F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2217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AA106-2B7B-46B9-9732-51226D2A415F}"/>
              </a:ext>
            </a:extLst>
          </p:cNvPr>
          <p:cNvSpPr>
            <a:spLocks noGrp="1"/>
          </p:cNvSpPr>
          <p:nvPr>
            <p:ph type="dt" sz="half" idx="10"/>
          </p:nvPr>
        </p:nvSpPr>
        <p:spPr/>
        <p:txBody>
          <a:bodyPr/>
          <a:lstStyle/>
          <a:p>
            <a:fld id="{F118C18E-C054-41D8-913A-83E1640DCC71}" type="datetimeFigureOut">
              <a:rPr lang="en-US" smtClean="0"/>
              <a:t>12/8/2021</a:t>
            </a:fld>
            <a:endParaRPr lang="en-US"/>
          </a:p>
        </p:txBody>
      </p:sp>
      <p:sp>
        <p:nvSpPr>
          <p:cNvPr id="3" name="Footer Placeholder 2">
            <a:extLst>
              <a:ext uri="{FF2B5EF4-FFF2-40B4-BE49-F238E27FC236}">
                <a16:creationId xmlns:a16="http://schemas.microsoft.com/office/drawing/2014/main" id="{171732B5-94EA-4AE2-8A56-A3D89D2E14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2AE999-D2D8-4CE6-9DBE-D70D2AFEDFF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48795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E526-CDC4-41D3-9A51-062C6B6B4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8E8F64-0775-41B3-895E-62401099E5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BE2C96-98DF-4B49-AEF1-7054D1F63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6370C-B156-4AE5-B397-9DD42C2F3FDE}"/>
              </a:ext>
            </a:extLst>
          </p:cNvPr>
          <p:cNvSpPr>
            <a:spLocks noGrp="1"/>
          </p:cNvSpPr>
          <p:nvPr>
            <p:ph type="dt" sz="half" idx="10"/>
          </p:nvPr>
        </p:nvSpPr>
        <p:spPr/>
        <p:txBody>
          <a:bodyPr/>
          <a:lstStyle/>
          <a:p>
            <a:fld id="{F118C18E-C054-41D8-913A-83E1640DCC71}" type="datetimeFigureOut">
              <a:rPr lang="en-US" smtClean="0"/>
              <a:t>12/8/2021</a:t>
            </a:fld>
            <a:endParaRPr lang="en-US"/>
          </a:p>
        </p:txBody>
      </p:sp>
      <p:sp>
        <p:nvSpPr>
          <p:cNvPr id="6" name="Footer Placeholder 5">
            <a:extLst>
              <a:ext uri="{FF2B5EF4-FFF2-40B4-BE49-F238E27FC236}">
                <a16:creationId xmlns:a16="http://schemas.microsoft.com/office/drawing/2014/main" id="{A0DBEBB2-EF7F-4BE4-9F16-08807142D5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9DE0A-3F93-48EF-B5BC-F768CA00D8E9}"/>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19949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FD2F-F0A9-42FE-8DCD-04428F3BD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A976AF-9469-42D9-9EA4-F98EFAE24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031427-BD3A-401F-8049-0C0A881BB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E58E4-5490-4065-BBFE-A2FB3B3FED7C}"/>
              </a:ext>
            </a:extLst>
          </p:cNvPr>
          <p:cNvSpPr>
            <a:spLocks noGrp="1"/>
          </p:cNvSpPr>
          <p:nvPr>
            <p:ph type="dt" sz="half" idx="10"/>
          </p:nvPr>
        </p:nvSpPr>
        <p:spPr/>
        <p:txBody>
          <a:bodyPr/>
          <a:lstStyle/>
          <a:p>
            <a:fld id="{F118C18E-C054-41D8-913A-83E1640DCC71}" type="datetimeFigureOut">
              <a:rPr lang="en-US" smtClean="0"/>
              <a:t>12/8/2021</a:t>
            </a:fld>
            <a:endParaRPr lang="en-US"/>
          </a:p>
        </p:txBody>
      </p:sp>
      <p:sp>
        <p:nvSpPr>
          <p:cNvPr id="6" name="Footer Placeholder 5">
            <a:extLst>
              <a:ext uri="{FF2B5EF4-FFF2-40B4-BE49-F238E27FC236}">
                <a16:creationId xmlns:a16="http://schemas.microsoft.com/office/drawing/2014/main" id="{2FC47E82-FABF-4BB2-A8F4-1D54C772F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67BDE-1D97-4826-9230-411C28C1E6DF}"/>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19313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CC7A18-16EC-444E-9D79-79A9EE02C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094A1E-B7FA-4D70-94BC-976F4B5BB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49234-4DE0-434A-9571-1833A464CF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8C18E-C054-41D8-913A-83E1640DCC71}" type="datetimeFigureOut">
              <a:rPr lang="en-US" smtClean="0"/>
              <a:t>12/8/2021</a:t>
            </a:fld>
            <a:endParaRPr lang="en-US"/>
          </a:p>
        </p:txBody>
      </p:sp>
      <p:sp>
        <p:nvSpPr>
          <p:cNvPr id="5" name="Footer Placeholder 4">
            <a:extLst>
              <a:ext uri="{FF2B5EF4-FFF2-40B4-BE49-F238E27FC236}">
                <a16:creationId xmlns:a16="http://schemas.microsoft.com/office/drawing/2014/main" id="{5C7B93EA-FB5B-4E6B-98D7-AA1F7437CC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E77E7C-0FCE-464A-A37C-6AB5A5FD1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D19BF-CB6A-495F-B07D-A3F9691338F2}" type="slidenum">
              <a:rPr lang="en-US" smtClean="0"/>
              <a:t>‹#›</a:t>
            </a:fld>
            <a:endParaRPr lang="en-US"/>
          </a:p>
        </p:txBody>
      </p:sp>
    </p:spTree>
    <p:extLst>
      <p:ext uri="{BB962C8B-B14F-4D97-AF65-F5344CB8AC3E}">
        <p14:creationId xmlns:p14="http://schemas.microsoft.com/office/powerpoint/2010/main" val="44126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01E2DD-B58F-45B3-A848-4764A0FA6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0FF13F-1BE2-42FB-85FC-46AF04421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B3EE5-3DEF-4C2B-9F8A-0560561CD3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E3FA0-2B14-423A-9FE1-EC24057C347C}" type="datetimeFigureOut">
              <a:rPr lang="en-US" smtClean="0"/>
              <a:t>12/8/2021</a:t>
            </a:fld>
            <a:endParaRPr lang="en-US"/>
          </a:p>
        </p:txBody>
      </p:sp>
      <p:sp>
        <p:nvSpPr>
          <p:cNvPr id="5" name="Footer Placeholder 4">
            <a:extLst>
              <a:ext uri="{FF2B5EF4-FFF2-40B4-BE49-F238E27FC236}">
                <a16:creationId xmlns:a16="http://schemas.microsoft.com/office/drawing/2014/main" id="{DD30FD10-D004-47ED-830A-69D689EC0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29C0D5-A1E7-4340-999B-8C3686DC78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8758A-2F99-47B3-9BAD-5D2D83A5941D}" type="slidenum">
              <a:rPr lang="en-US" smtClean="0"/>
              <a:t>‹#›</a:t>
            </a:fld>
            <a:endParaRPr lang="en-US"/>
          </a:p>
        </p:txBody>
      </p:sp>
    </p:spTree>
    <p:extLst>
      <p:ext uri="{BB962C8B-B14F-4D97-AF65-F5344CB8AC3E}">
        <p14:creationId xmlns:p14="http://schemas.microsoft.com/office/powerpoint/2010/main" val="3621551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07B5C-7C01-451E-8BC9-B9ECD4463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F63120-7B8E-4C95-999F-5EA3F3963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5B4F2-8196-43A3-9F0D-9714FB133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FC1750-9FAC-4B43-8F8F-A30FF6CE9CF0}" type="datetimeFigureOut">
              <a:rPr lang="en-US" smtClean="0"/>
              <a:t>12/8/2021</a:t>
            </a:fld>
            <a:endParaRPr lang="en-US"/>
          </a:p>
        </p:txBody>
      </p:sp>
      <p:sp>
        <p:nvSpPr>
          <p:cNvPr id="5" name="Footer Placeholder 4">
            <a:extLst>
              <a:ext uri="{FF2B5EF4-FFF2-40B4-BE49-F238E27FC236}">
                <a16:creationId xmlns:a16="http://schemas.microsoft.com/office/drawing/2014/main" id="{C6490E29-76CB-42C5-8D41-D7B90F877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CA59C6-7296-4184-9916-D4EBAEED5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345C3-C1ED-4013-BED5-C61E428D00CD}" type="slidenum">
              <a:rPr lang="en-US" smtClean="0"/>
              <a:t>‹#›</a:t>
            </a:fld>
            <a:endParaRPr lang="en-US"/>
          </a:p>
        </p:txBody>
      </p:sp>
    </p:spTree>
    <p:extLst>
      <p:ext uri="{BB962C8B-B14F-4D97-AF65-F5344CB8AC3E}">
        <p14:creationId xmlns:p14="http://schemas.microsoft.com/office/powerpoint/2010/main" val="249818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ommons.wikimedia.org/wiki/File:Wigner_function_of_a_Schr%C3%B6dinger_cat_state.gif#/media/File:Wigner_function_of_a_Schr&#246;dinger_cat_state.gi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A91F-6CF9-4675-96D6-A2CB71EDA5BF}"/>
              </a:ext>
            </a:extLst>
          </p:cNvPr>
          <p:cNvSpPr>
            <a:spLocks noGrp="1"/>
          </p:cNvSpPr>
          <p:nvPr>
            <p:ph type="ctrTitle"/>
          </p:nvPr>
        </p:nvSpPr>
        <p:spPr/>
        <p:txBody>
          <a:bodyPr>
            <a:normAutofit fontScale="90000"/>
          </a:bodyPr>
          <a:lstStyle/>
          <a:p>
            <a:r>
              <a:rPr lang="en-US" dirty="0"/>
              <a:t>DiffuserCam:</a:t>
            </a:r>
            <a:br>
              <a:rPr lang="en-US" dirty="0"/>
            </a:br>
            <a:r>
              <a:rPr lang="en-US" dirty="0"/>
              <a:t> lenless single-exposure 3-D Imaging</a:t>
            </a:r>
          </a:p>
        </p:txBody>
      </p:sp>
      <p:sp>
        <p:nvSpPr>
          <p:cNvPr id="3" name="Subtitle 2">
            <a:extLst>
              <a:ext uri="{FF2B5EF4-FFF2-40B4-BE49-F238E27FC236}">
                <a16:creationId xmlns:a16="http://schemas.microsoft.com/office/drawing/2014/main" id="{BF690B61-C461-450E-8810-F58AB2EE91AC}"/>
              </a:ext>
            </a:extLst>
          </p:cNvPr>
          <p:cNvSpPr>
            <a:spLocks noGrp="1"/>
          </p:cNvSpPr>
          <p:nvPr>
            <p:ph type="subTitle" idx="1"/>
          </p:nvPr>
        </p:nvSpPr>
        <p:spPr/>
        <p:txBody>
          <a:bodyPr>
            <a:normAutofit/>
          </a:bodyPr>
          <a:lstStyle/>
          <a:p>
            <a:r>
              <a:rPr lang="en-US" dirty="0"/>
              <a:t>University of North Dakota EE department </a:t>
            </a:r>
          </a:p>
          <a:p>
            <a:r>
              <a:rPr lang="en-US" dirty="0"/>
              <a:t>EECS590, Ray Duran</a:t>
            </a:r>
          </a:p>
          <a:p>
            <a:r>
              <a:rPr lang="en-US" dirty="0"/>
              <a:t>12/2/21</a:t>
            </a:r>
          </a:p>
        </p:txBody>
      </p:sp>
    </p:spTree>
    <p:extLst>
      <p:ext uri="{BB962C8B-B14F-4D97-AF65-F5344CB8AC3E}">
        <p14:creationId xmlns:p14="http://schemas.microsoft.com/office/powerpoint/2010/main" val="241323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Point Spread Function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Caustics from diffuser</a:t>
            </a:r>
          </a:p>
          <a:p>
            <a:r>
              <a:rPr lang="en-US" dirty="0"/>
              <a:t> High-frequency in all</a:t>
            </a:r>
          </a:p>
          <a:p>
            <a:pPr marL="0" indent="0">
              <a:buNone/>
            </a:pPr>
            <a:r>
              <a:rPr lang="en-US" dirty="0"/>
              <a:t>    directions</a:t>
            </a:r>
          </a:p>
          <a:p>
            <a:r>
              <a:rPr lang="en-US" dirty="0"/>
              <a:t>This gives us good </a:t>
            </a:r>
          </a:p>
          <a:p>
            <a:pPr marL="0" indent="0">
              <a:buNone/>
            </a:pPr>
            <a:r>
              <a:rPr lang="en-US" dirty="0"/>
              <a:t>   resolution at all depths</a:t>
            </a:r>
          </a:p>
          <a:p>
            <a:r>
              <a:rPr lang="en-US" dirty="0"/>
              <a:t>Highly structured PSF</a:t>
            </a:r>
          </a:p>
          <a:p>
            <a:pPr marL="0" indent="0">
              <a:buNone/>
            </a:pPr>
            <a:r>
              <a:rPr lang="en-US" dirty="0"/>
              <a:t>   for deconvolution</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8149B588-9395-475B-977D-1FFFDD0F8DBE}"/>
              </a:ext>
            </a:extLst>
          </p:cNvPr>
          <p:cNvPicPr>
            <a:picLocks noChangeAspect="1"/>
          </p:cNvPicPr>
          <p:nvPr/>
        </p:nvPicPr>
        <p:blipFill>
          <a:blip r:embed="rId2"/>
          <a:stretch>
            <a:fillRect/>
          </a:stretch>
        </p:blipFill>
        <p:spPr>
          <a:xfrm>
            <a:off x="4973554" y="2886075"/>
            <a:ext cx="6380246" cy="2543175"/>
          </a:xfrm>
          <a:prstGeom prst="rect">
            <a:avLst/>
          </a:prstGeom>
        </p:spPr>
      </p:pic>
    </p:spTree>
    <p:extLst>
      <p:ext uri="{BB962C8B-B14F-4D97-AF65-F5344CB8AC3E}">
        <p14:creationId xmlns:p14="http://schemas.microsoft.com/office/powerpoint/2010/main" val="318213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Algorithms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Gradient descent for optimization</a:t>
            </a:r>
          </a:p>
          <a:p>
            <a:r>
              <a:rPr lang="en-US" dirty="0"/>
              <a:t> Strategy for solving for A</a:t>
            </a:r>
          </a:p>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1D0012BD-12D2-4529-83AC-CC99089F647D}"/>
              </a:ext>
            </a:extLst>
          </p:cNvPr>
          <p:cNvPicPr>
            <a:picLocks noChangeAspect="1"/>
          </p:cNvPicPr>
          <p:nvPr/>
        </p:nvPicPr>
        <p:blipFill>
          <a:blip r:embed="rId3"/>
          <a:stretch>
            <a:fillRect/>
          </a:stretch>
        </p:blipFill>
        <p:spPr>
          <a:xfrm>
            <a:off x="7526453" y="2498317"/>
            <a:ext cx="2750344" cy="838200"/>
          </a:xfrm>
          <a:prstGeom prst="rect">
            <a:avLst/>
          </a:prstGeom>
        </p:spPr>
      </p:pic>
      <p:pic>
        <p:nvPicPr>
          <p:cNvPr id="7" name="Picture 6">
            <a:extLst>
              <a:ext uri="{FF2B5EF4-FFF2-40B4-BE49-F238E27FC236}">
                <a16:creationId xmlns:a16="http://schemas.microsoft.com/office/drawing/2014/main" id="{FBED89F0-89BA-420C-993F-A949760F39A7}"/>
              </a:ext>
            </a:extLst>
          </p:cNvPr>
          <p:cNvPicPr>
            <a:picLocks noChangeAspect="1"/>
          </p:cNvPicPr>
          <p:nvPr/>
        </p:nvPicPr>
        <p:blipFill>
          <a:blip r:embed="rId4"/>
          <a:stretch>
            <a:fillRect/>
          </a:stretch>
        </p:blipFill>
        <p:spPr>
          <a:xfrm>
            <a:off x="7969703" y="3336517"/>
            <a:ext cx="2458670" cy="1006884"/>
          </a:xfrm>
          <a:prstGeom prst="rect">
            <a:avLst/>
          </a:prstGeom>
        </p:spPr>
      </p:pic>
      <p:pic>
        <p:nvPicPr>
          <p:cNvPr id="11" name="Picture 10">
            <a:extLst>
              <a:ext uri="{FF2B5EF4-FFF2-40B4-BE49-F238E27FC236}">
                <a16:creationId xmlns:a16="http://schemas.microsoft.com/office/drawing/2014/main" id="{EF6144CC-C6D8-44E0-9C0F-254D9664EAE9}"/>
              </a:ext>
            </a:extLst>
          </p:cNvPr>
          <p:cNvPicPr>
            <a:picLocks noChangeAspect="1"/>
          </p:cNvPicPr>
          <p:nvPr/>
        </p:nvPicPr>
        <p:blipFill>
          <a:blip r:embed="rId5"/>
          <a:stretch>
            <a:fillRect/>
          </a:stretch>
        </p:blipFill>
        <p:spPr>
          <a:xfrm>
            <a:off x="8225223" y="4343401"/>
            <a:ext cx="2388296" cy="838200"/>
          </a:xfrm>
          <a:prstGeom prst="rect">
            <a:avLst/>
          </a:prstGeom>
        </p:spPr>
      </p:pic>
      <p:pic>
        <p:nvPicPr>
          <p:cNvPr id="13" name="Picture 12">
            <a:extLst>
              <a:ext uri="{FF2B5EF4-FFF2-40B4-BE49-F238E27FC236}">
                <a16:creationId xmlns:a16="http://schemas.microsoft.com/office/drawing/2014/main" id="{2C3BCE71-A1AA-456A-B24E-AF8BD45343E5}"/>
              </a:ext>
            </a:extLst>
          </p:cNvPr>
          <p:cNvPicPr>
            <a:picLocks noChangeAspect="1"/>
          </p:cNvPicPr>
          <p:nvPr/>
        </p:nvPicPr>
        <p:blipFill>
          <a:blip r:embed="rId6"/>
          <a:stretch>
            <a:fillRect/>
          </a:stretch>
        </p:blipFill>
        <p:spPr>
          <a:xfrm>
            <a:off x="4354286" y="3498842"/>
            <a:ext cx="3870937" cy="2187584"/>
          </a:xfrm>
          <a:prstGeom prst="rect">
            <a:avLst/>
          </a:prstGeom>
        </p:spPr>
      </p:pic>
    </p:spTree>
    <p:extLst>
      <p:ext uri="{BB962C8B-B14F-4D97-AF65-F5344CB8AC3E}">
        <p14:creationId xmlns:p14="http://schemas.microsoft.com/office/powerpoint/2010/main" val="112875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Algorithms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Gradient speed up</a:t>
            </a:r>
          </a:p>
          <a:p>
            <a:r>
              <a:rPr lang="en-US" dirty="0"/>
              <a:t>Fast Iterative Shrinkage-</a:t>
            </a:r>
          </a:p>
          <a:p>
            <a:pPr marL="0" indent="0">
              <a:buNone/>
            </a:pPr>
            <a:r>
              <a:rPr lang="en-US" dirty="0"/>
              <a:t>    Thresholding Algorithm</a:t>
            </a:r>
          </a:p>
          <a:p>
            <a:pPr marL="0" indent="0">
              <a:buNone/>
            </a:pPr>
            <a:r>
              <a:rPr lang="en-US" dirty="0"/>
              <a:t>     (FISTA) ( Used for </a:t>
            </a:r>
            <a:r>
              <a:rPr lang="en-US" dirty="0" err="1"/>
              <a:t>Exper</a:t>
            </a:r>
            <a:r>
              <a:rPr lang="en-US" dirty="0"/>
              <a:t>.)</a:t>
            </a:r>
          </a:p>
          <a:p>
            <a:r>
              <a:rPr lang="en-US" dirty="0"/>
              <a:t> Alternating Direction </a:t>
            </a:r>
          </a:p>
          <a:p>
            <a:pPr marL="0" indent="0">
              <a:buNone/>
            </a:pPr>
            <a:r>
              <a:rPr lang="en-US" dirty="0"/>
              <a:t>    Method of Multipliers</a:t>
            </a:r>
          </a:p>
          <a:p>
            <a:pPr marL="0" indent="0">
              <a:buNone/>
            </a:pPr>
            <a:r>
              <a:rPr lang="en-US" dirty="0"/>
              <a:t>    (ADMM)</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B4D0640C-DEAC-4ACA-9B4D-B8B47C63852E}"/>
              </a:ext>
            </a:extLst>
          </p:cNvPr>
          <p:cNvPicPr>
            <a:picLocks noChangeAspect="1"/>
          </p:cNvPicPr>
          <p:nvPr/>
        </p:nvPicPr>
        <p:blipFill>
          <a:blip r:embed="rId3"/>
          <a:stretch>
            <a:fillRect/>
          </a:stretch>
        </p:blipFill>
        <p:spPr>
          <a:xfrm>
            <a:off x="5331686" y="2770415"/>
            <a:ext cx="4690877" cy="2924991"/>
          </a:xfrm>
          <a:prstGeom prst="rect">
            <a:avLst/>
          </a:prstGeom>
        </p:spPr>
      </p:pic>
    </p:spTree>
    <p:extLst>
      <p:ext uri="{BB962C8B-B14F-4D97-AF65-F5344CB8AC3E}">
        <p14:creationId xmlns:p14="http://schemas.microsoft.com/office/powerpoint/2010/main" val="2462108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Principles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Overall System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1F4310E4-41A1-4C61-839D-DA9A6CB77F32}"/>
              </a:ext>
            </a:extLst>
          </p:cNvPr>
          <p:cNvPicPr>
            <a:picLocks noChangeAspect="1"/>
          </p:cNvPicPr>
          <p:nvPr/>
        </p:nvPicPr>
        <p:blipFill>
          <a:blip r:embed="rId3"/>
          <a:stretch>
            <a:fillRect/>
          </a:stretch>
        </p:blipFill>
        <p:spPr>
          <a:xfrm>
            <a:off x="2802310" y="2933421"/>
            <a:ext cx="8671529" cy="2768134"/>
          </a:xfrm>
          <a:prstGeom prst="rect">
            <a:avLst/>
          </a:prstGeom>
        </p:spPr>
      </p:pic>
    </p:spTree>
    <p:extLst>
      <p:ext uri="{BB962C8B-B14F-4D97-AF65-F5344CB8AC3E}">
        <p14:creationId xmlns:p14="http://schemas.microsoft.com/office/powerpoint/2010/main" val="2568492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Principles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err="1"/>
              <a:t>Antipa</a:t>
            </a:r>
            <a:r>
              <a:rPr lang="en-US" dirty="0"/>
              <a:t> builds a forward convolutional model</a:t>
            </a:r>
          </a:p>
          <a:p>
            <a:r>
              <a:rPr lang="en-US" dirty="0"/>
              <a:t>Incorporates a cropped convolution</a:t>
            </a:r>
          </a:p>
          <a:p>
            <a:pPr lvl="1"/>
            <a:r>
              <a:rPr lang="en-US" dirty="0"/>
              <a:t>Trick of not using H directly</a:t>
            </a:r>
          </a:p>
          <a:p>
            <a:pPr lvl="1"/>
            <a:r>
              <a:rPr lang="en-US" dirty="0"/>
              <a:t>Confirms random matrix</a:t>
            </a:r>
          </a:p>
          <a:p>
            <a:pPr marL="457200" lvl="1" indent="0">
              <a:buNone/>
            </a:pPr>
            <a:r>
              <a:rPr lang="en-US" dirty="0"/>
              <a:t>    and  use of compressed sensing</a:t>
            </a:r>
          </a:p>
          <a:p>
            <a:pPr lvl="1"/>
            <a:r>
              <a:rPr lang="en-US" dirty="0"/>
              <a:t>In Theory allows a simple calibration</a:t>
            </a:r>
          </a:p>
          <a:p>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27B57DCA-018D-46DD-B39D-B72AE63AD236}"/>
              </a:ext>
            </a:extLst>
          </p:cNvPr>
          <p:cNvPicPr>
            <a:picLocks noChangeAspect="1"/>
          </p:cNvPicPr>
          <p:nvPr/>
        </p:nvPicPr>
        <p:blipFill>
          <a:blip r:embed="rId2"/>
          <a:stretch>
            <a:fillRect/>
          </a:stretch>
        </p:blipFill>
        <p:spPr>
          <a:xfrm>
            <a:off x="7821154" y="2772248"/>
            <a:ext cx="3095625" cy="2847975"/>
          </a:xfrm>
          <a:prstGeom prst="rect">
            <a:avLst/>
          </a:prstGeom>
        </p:spPr>
      </p:pic>
    </p:spTree>
    <p:extLst>
      <p:ext uri="{BB962C8B-B14F-4D97-AF65-F5344CB8AC3E}">
        <p14:creationId xmlns:p14="http://schemas.microsoft.com/office/powerpoint/2010/main" val="687507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Setup</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Diffuser: Single and Double scotch tape</a:t>
            </a:r>
          </a:p>
          <a:p>
            <a:r>
              <a:rPr lang="en-US" dirty="0"/>
              <a:t>Modified Raspberry Pi Sensor</a:t>
            </a:r>
          </a:p>
          <a:p>
            <a:r>
              <a:rPr lang="en-US" dirty="0"/>
              <a:t>Aperture, housing, enclosure(black tape)</a:t>
            </a:r>
          </a:p>
          <a:p>
            <a:r>
              <a:rPr lang="en-US" dirty="0"/>
              <a:t>Processing off-line with Python &amp; </a:t>
            </a:r>
            <a:r>
              <a:rPr lang="en-US" dirty="0" err="1"/>
              <a:t>Matlab</a:t>
            </a:r>
            <a:endParaRPr lang="en-US" dirty="0"/>
          </a:p>
          <a:p>
            <a:pPr marL="0" indent="0">
              <a:buNone/>
            </a:pPr>
            <a:r>
              <a:rPr lang="en-US" dirty="0"/>
              <a:t>(for some pre-processing)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FC463032-6CFC-4961-95E4-E56240481F73}"/>
              </a:ext>
            </a:extLst>
          </p:cNvPr>
          <p:cNvPicPr>
            <a:picLocks noChangeAspect="1"/>
          </p:cNvPicPr>
          <p:nvPr/>
        </p:nvPicPr>
        <p:blipFill>
          <a:blip r:embed="rId3"/>
          <a:stretch>
            <a:fillRect/>
          </a:stretch>
        </p:blipFill>
        <p:spPr>
          <a:xfrm>
            <a:off x="7289189" y="2177256"/>
            <a:ext cx="3152775" cy="3648075"/>
          </a:xfrm>
          <a:prstGeom prst="rect">
            <a:avLst/>
          </a:prstGeom>
        </p:spPr>
      </p:pic>
    </p:spTree>
    <p:extLst>
      <p:ext uri="{BB962C8B-B14F-4D97-AF65-F5344CB8AC3E}">
        <p14:creationId xmlns:p14="http://schemas.microsoft.com/office/powerpoint/2010/main" val="3973601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err="1"/>
              <a:t>Antipa</a:t>
            </a:r>
            <a:r>
              <a:rPr lang="en-US" dirty="0"/>
              <a:t> PSF and image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9FDF751F-09D1-4F2C-978A-7C4F15946426}"/>
              </a:ext>
            </a:extLst>
          </p:cNvPr>
          <p:cNvPicPr>
            <a:picLocks noChangeAspect="1"/>
          </p:cNvPicPr>
          <p:nvPr/>
        </p:nvPicPr>
        <p:blipFill>
          <a:blip r:embed="rId2"/>
          <a:stretch>
            <a:fillRect/>
          </a:stretch>
        </p:blipFill>
        <p:spPr>
          <a:xfrm>
            <a:off x="4688911" y="2644416"/>
            <a:ext cx="6334125" cy="2257425"/>
          </a:xfrm>
          <a:prstGeom prst="rect">
            <a:avLst/>
          </a:prstGeom>
        </p:spPr>
      </p:pic>
    </p:spTree>
    <p:extLst>
      <p:ext uri="{BB962C8B-B14F-4D97-AF65-F5344CB8AC3E}">
        <p14:creationId xmlns:p14="http://schemas.microsoft.com/office/powerpoint/2010/main" val="2736125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a:xfrm>
            <a:off x="838200" y="1825625"/>
            <a:ext cx="10515600" cy="4152388"/>
          </a:xfrm>
        </p:spPr>
        <p:txBody>
          <a:bodyPr/>
          <a:lstStyle/>
          <a:p>
            <a:pPr marL="0" indent="0">
              <a:buNone/>
            </a:pPr>
            <a:endParaRPr lang="en-US" dirty="0"/>
          </a:p>
          <a:p>
            <a:r>
              <a:rPr lang="en-US" dirty="0" err="1"/>
              <a:t>Antipa</a:t>
            </a:r>
            <a:r>
              <a:rPr lang="en-US" dirty="0"/>
              <a:t> et al. results </a:t>
            </a:r>
          </a:p>
          <a:p>
            <a:pPr marL="0" indent="0">
              <a:buNone/>
            </a:pPr>
            <a:endParaRPr lang="en-US" dirty="0"/>
          </a:p>
          <a:p>
            <a:pPr marL="0" indent="0">
              <a:buNone/>
            </a:pPr>
            <a:endParaRPr lang="en-US" dirty="0"/>
          </a:p>
          <a:p>
            <a:endParaRPr lang="en-US" dirty="0"/>
          </a:p>
          <a:p>
            <a:endParaRPr lang="en-US" dirty="0"/>
          </a:p>
        </p:txBody>
      </p:sp>
      <p:pic>
        <p:nvPicPr>
          <p:cNvPr id="7" name="Picture 6">
            <a:extLst>
              <a:ext uri="{FF2B5EF4-FFF2-40B4-BE49-F238E27FC236}">
                <a16:creationId xmlns:a16="http://schemas.microsoft.com/office/drawing/2014/main" id="{E8F208DC-DD87-42B3-98D7-11D538440B91}"/>
              </a:ext>
            </a:extLst>
          </p:cNvPr>
          <p:cNvPicPr>
            <a:picLocks noChangeAspect="1"/>
          </p:cNvPicPr>
          <p:nvPr/>
        </p:nvPicPr>
        <p:blipFill>
          <a:blip r:embed="rId2"/>
          <a:stretch>
            <a:fillRect/>
          </a:stretch>
        </p:blipFill>
        <p:spPr>
          <a:xfrm>
            <a:off x="4292858" y="1898215"/>
            <a:ext cx="6847092" cy="2121141"/>
          </a:xfrm>
          <a:prstGeom prst="rect">
            <a:avLst/>
          </a:prstGeom>
        </p:spPr>
      </p:pic>
      <p:pic>
        <p:nvPicPr>
          <p:cNvPr id="9" name="Picture 8">
            <a:extLst>
              <a:ext uri="{FF2B5EF4-FFF2-40B4-BE49-F238E27FC236}">
                <a16:creationId xmlns:a16="http://schemas.microsoft.com/office/drawing/2014/main" id="{08ED1328-A6A8-462B-9240-64C963FFFE6A}"/>
              </a:ext>
            </a:extLst>
          </p:cNvPr>
          <p:cNvPicPr>
            <a:picLocks noChangeAspect="1"/>
          </p:cNvPicPr>
          <p:nvPr/>
        </p:nvPicPr>
        <p:blipFill>
          <a:blip r:embed="rId3"/>
          <a:stretch>
            <a:fillRect/>
          </a:stretch>
        </p:blipFill>
        <p:spPr>
          <a:xfrm>
            <a:off x="4437883" y="3812879"/>
            <a:ext cx="7022842" cy="2038118"/>
          </a:xfrm>
          <a:prstGeom prst="rect">
            <a:avLst/>
          </a:prstGeom>
        </p:spPr>
      </p:pic>
    </p:spTree>
    <p:extLst>
      <p:ext uri="{BB962C8B-B14F-4D97-AF65-F5344CB8AC3E}">
        <p14:creationId xmlns:p14="http://schemas.microsoft.com/office/powerpoint/2010/main" val="3368201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Our results( PSF &amp;</a:t>
            </a:r>
          </a:p>
          <a:p>
            <a:pPr marL="0" indent="0">
              <a:buNone/>
            </a:pPr>
            <a:r>
              <a:rPr lang="en-US" dirty="0"/>
              <a:t>Captured Image</a:t>
            </a:r>
          </a:p>
          <a:p>
            <a:r>
              <a:rPr lang="en-US" dirty="0"/>
              <a:t>Target object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D0F9A941-EDDB-4775-8B8A-3E8E71F78F65}"/>
              </a:ext>
            </a:extLst>
          </p:cNvPr>
          <p:cNvPicPr>
            <a:picLocks noChangeAspect="1"/>
          </p:cNvPicPr>
          <p:nvPr/>
        </p:nvPicPr>
        <p:blipFill>
          <a:blip r:embed="rId2"/>
          <a:stretch>
            <a:fillRect/>
          </a:stretch>
        </p:blipFill>
        <p:spPr>
          <a:xfrm>
            <a:off x="4826103" y="1940180"/>
            <a:ext cx="6254853" cy="2352329"/>
          </a:xfrm>
          <a:prstGeom prst="rect">
            <a:avLst/>
          </a:prstGeom>
        </p:spPr>
      </p:pic>
      <p:pic>
        <p:nvPicPr>
          <p:cNvPr id="7" name="Picture 6">
            <a:extLst>
              <a:ext uri="{FF2B5EF4-FFF2-40B4-BE49-F238E27FC236}">
                <a16:creationId xmlns:a16="http://schemas.microsoft.com/office/drawing/2014/main" id="{14AB9D3B-50DC-4AD8-B853-EC05BA04A5D5}"/>
              </a:ext>
            </a:extLst>
          </p:cNvPr>
          <p:cNvPicPr>
            <a:picLocks noChangeAspect="1"/>
          </p:cNvPicPr>
          <p:nvPr/>
        </p:nvPicPr>
        <p:blipFill>
          <a:blip r:embed="rId3"/>
          <a:stretch>
            <a:fillRect/>
          </a:stretch>
        </p:blipFill>
        <p:spPr>
          <a:xfrm>
            <a:off x="6746004" y="4257370"/>
            <a:ext cx="2751957" cy="1954733"/>
          </a:xfrm>
          <a:prstGeom prst="rect">
            <a:avLst/>
          </a:prstGeom>
        </p:spPr>
      </p:pic>
    </p:spTree>
    <p:extLst>
      <p:ext uri="{BB962C8B-B14F-4D97-AF65-F5344CB8AC3E}">
        <p14:creationId xmlns:p14="http://schemas.microsoft.com/office/powerpoint/2010/main" val="222835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Our results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0C4F0183-6DDA-416F-80C7-F745BEA13433}"/>
              </a:ext>
            </a:extLst>
          </p:cNvPr>
          <p:cNvPicPr>
            <a:picLocks noChangeAspect="1"/>
          </p:cNvPicPr>
          <p:nvPr/>
        </p:nvPicPr>
        <p:blipFill>
          <a:blip r:embed="rId3"/>
          <a:stretch>
            <a:fillRect/>
          </a:stretch>
        </p:blipFill>
        <p:spPr>
          <a:xfrm>
            <a:off x="4817654" y="1960562"/>
            <a:ext cx="5561424" cy="4351338"/>
          </a:xfrm>
          <a:prstGeom prst="rect">
            <a:avLst/>
          </a:prstGeom>
        </p:spPr>
      </p:pic>
    </p:spTree>
    <p:extLst>
      <p:ext uri="{BB962C8B-B14F-4D97-AF65-F5344CB8AC3E}">
        <p14:creationId xmlns:p14="http://schemas.microsoft.com/office/powerpoint/2010/main" val="62909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fontScale="92500" lnSpcReduction="20000"/>
          </a:bodyPr>
          <a:lstStyle/>
          <a:p>
            <a:pPr marL="0" indent="0">
              <a:buNone/>
            </a:pPr>
            <a:endParaRPr lang="en-US" dirty="0"/>
          </a:p>
          <a:p>
            <a:r>
              <a:rPr lang="en-US" dirty="0"/>
              <a:t>Motivation/Applications</a:t>
            </a:r>
          </a:p>
          <a:p>
            <a:r>
              <a:rPr lang="en-US" dirty="0"/>
              <a:t>Background</a:t>
            </a:r>
          </a:p>
          <a:p>
            <a:pPr lvl="1"/>
            <a:r>
              <a:rPr lang="en-US" dirty="0"/>
              <a:t>Compressive Sensing</a:t>
            </a:r>
          </a:p>
          <a:p>
            <a:pPr lvl="1"/>
            <a:r>
              <a:rPr lang="en-US" dirty="0"/>
              <a:t>Diffusers</a:t>
            </a:r>
          </a:p>
          <a:p>
            <a:pPr lvl="1"/>
            <a:r>
              <a:rPr lang="en-US" dirty="0"/>
              <a:t>Point Spread Functions</a:t>
            </a:r>
          </a:p>
          <a:p>
            <a:pPr lvl="1"/>
            <a:r>
              <a:rPr lang="en-US" dirty="0"/>
              <a:t>Algorithms</a:t>
            </a:r>
          </a:p>
          <a:p>
            <a:r>
              <a:rPr lang="en-US" dirty="0"/>
              <a:t>Principles</a:t>
            </a:r>
          </a:p>
          <a:p>
            <a:r>
              <a:rPr lang="en-US" dirty="0"/>
              <a:t>Setup &amp; Experiments</a:t>
            </a:r>
          </a:p>
          <a:p>
            <a:r>
              <a:rPr lang="en-US" dirty="0"/>
              <a:t>Discussion &amp; Conclusions</a:t>
            </a:r>
          </a:p>
          <a:p>
            <a:r>
              <a:rPr lang="en-US" dirty="0"/>
              <a:t>Future Work</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695890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Discussion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Field of View</a:t>
            </a:r>
          </a:p>
          <a:p>
            <a:r>
              <a:rPr lang="en-US" dirty="0"/>
              <a:t>Off-axis modeling</a:t>
            </a:r>
          </a:p>
          <a:p>
            <a:r>
              <a:rPr lang="en-US" dirty="0"/>
              <a:t>Number of Calibrations</a:t>
            </a:r>
          </a:p>
          <a:p>
            <a:r>
              <a:rPr lang="en-US" dirty="0"/>
              <a:t>Resolution</a:t>
            </a:r>
          </a:p>
          <a:p>
            <a:r>
              <a:rPr lang="en-US" dirty="0"/>
              <a:t>Complexity of object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665550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Calibration distance problems</a:t>
            </a:r>
          </a:p>
          <a:p>
            <a:r>
              <a:rPr lang="en-US" dirty="0"/>
              <a:t> Modifying sensor</a:t>
            </a:r>
          </a:p>
          <a:p>
            <a:r>
              <a:rPr lang="en-US" dirty="0"/>
              <a:t>Problems with saturation</a:t>
            </a:r>
          </a:p>
          <a:p>
            <a:r>
              <a:rPr lang="en-US" dirty="0"/>
              <a:t>All above contributed to our caustic PSF pattern</a:t>
            </a:r>
          </a:p>
          <a:p>
            <a:r>
              <a:rPr lang="en-US" dirty="0"/>
              <a:t>No able to reproduce with good results</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683940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Rapid Measurement of PSFs thru diffuser</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F61BDC64-37EC-45C6-8FAC-36EFD30DFFE3}"/>
              </a:ext>
            </a:extLst>
          </p:cNvPr>
          <p:cNvPicPr>
            <a:picLocks noChangeAspect="1"/>
          </p:cNvPicPr>
          <p:nvPr/>
        </p:nvPicPr>
        <p:blipFill>
          <a:blip r:embed="rId2"/>
          <a:stretch>
            <a:fillRect/>
          </a:stretch>
        </p:blipFill>
        <p:spPr>
          <a:xfrm>
            <a:off x="3785659" y="3275012"/>
            <a:ext cx="7143750" cy="2543175"/>
          </a:xfrm>
          <a:prstGeom prst="rect">
            <a:avLst/>
          </a:prstGeom>
        </p:spPr>
      </p:pic>
    </p:spTree>
    <p:extLst>
      <p:ext uri="{BB962C8B-B14F-4D97-AF65-F5344CB8AC3E}">
        <p14:creationId xmlns:p14="http://schemas.microsoft.com/office/powerpoint/2010/main" val="715011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Modeling Wigner vs Ray Optics</a:t>
            </a:r>
          </a:p>
          <a:p>
            <a:pPr marL="0" indent="0">
              <a:buNone/>
            </a:pPr>
            <a:endParaRPr lang="en-US" dirty="0"/>
          </a:p>
          <a:p>
            <a:pPr marL="0" indent="0">
              <a:buNone/>
            </a:pPr>
            <a:endParaRPr lang="en-US" dirty="0"/>
          </a:p>
          <a:p>
            <a:endParaRPr lang="en-US" dirty="0"/>
          </a:p>
          <a:p>
            <a:endParaRPr lang="en-US" dirty="0"/>
          </a:p>
        </p:txBody>
      </p:sp>
      <p:sp>
        <p:nvSpPr>
          <p:cNvPr id="6" name="TextBox 5">
            <a:extLst>
              <a:ext uri="{FF2B5EF4-FFF2-40B4-BE49-F238E27FC236}">
                <a16:creationId xmlns:a16="http://schemas.microsoft.com/office/drawing/2014/main" id="{B5844BAF-C6D3-48A3-AE7A-0432005EF8AD}"/>
              </a:ext>
            </a:extLst>
          </p:cNvPr>
          <p:cNvSpPr txBox="1"/>
          <p:nvPr/>
        </p:nvSpPr>
        <p:spPr>
          <a:xfrm>
            <a:off x="3213469" y="5111571"/>
            <a:ext cx="6097424" cy="1200329"/>
          </a:xfrm>
          <a:prstGeom prst="rect">
            <a:avLst/>
          </a:prstGeom>
          <a:noFill/>
        </p:spPr>
        <p:txBody>
          <a:bodyPr wrap="square">
            <a:spAutoFit/>
          </a:bodyPr>
          <a:lstStyle/>
          <a:p>
            <a:r>
              <a:rPr lang="en-US" dirty="0">
                <a:hlinkClick r:id="rId3"/>
              </a:rPr>
              <a:t>https://commons.wikimedia.org/wiki/File:Wigner_function_of_a_Schr%C3%B6dinger_cat_state.gif#/media/</a:t>
            </a:r>
            <a:r>
              <a:rPr lang="en-US" dirty="0" err="1">
                <a:hlinkClick r:id="rId3"/>
              </a:rPr>
              <a:t>File:Wigner_function_of_a_Schrödinger_cat_state.gif</a:t>
            </a:r>
            <a:endParaRPr lang="en-US" dirty="0"/>
          </a:p>
          <a:p>
            <a:endParaRPr lang="en-US" dirty="0"/>
          </a:p>
        </p:txBody>
      </p:sp>
      <p:pic>
        <p:nvPicPr>
          <p:cNvPr id="8" name="Picture 7">
            <a:extLst>
              <a:ext uri="{FF2B5EF4-FFF2-40B4-BE49-F238E27FC236}">
                <a16:creationId xmlns:a16="http://schemas.microsoft.com/office/drawing/2014/main" id="{2A6D2B9B-9B54-45A6-81B7-1C55A8DB6B99}"/>
              </a:ext>
            </a:extLst>
          </p:cNvPr>
          <p:cNvPicPr>
            <a:picLocks noChangeAspect="1"/>
          </p:cNvPicPr>
          <p:nvPr/>
        </p:nvPicPr>
        <p:blipFill>
          <a:blip r:embed="rId4"/>
          <a:stretch>
            <a:fillRect/>
          </a:stretch>
        </p:blipFill>
        <p:spPr>
          <a:xfrm>
            <a:off x="7175157" y="2844222"/>
            <a:ext cx="3723503" cy="1912003"/>
          </a:xfrm>
          <a:prstGeom prst="rect">
            <a:avLst/>
          </a:prstGeom>
        </p:spPr>
      </p:pic>
    </p:spTree>
    <p:extLst>
      <p:ext uri="{BB962C8B-B14F-4D97-AF65-F5344CB8AC3E}">
        <p14:creationId xmlns:p14="http://schemas.microsoft.com/office/powerpoint/2010/main" val="179251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Partial References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sz="1800" dirty="0">
                <a:effectLst/>
                <a:latin typeface="TimesNewRoman"/>
                <a:ea typeface="MS Mincho" panose="02020609040205080304" pitchFamily="49" charset="-128"/>
                <a:cs typeface="TimesNewRoman"/>
              </a:rPr>
              <a:t> N. </a:t>
            </a:r>
            <a:r>
              <a:rPr lang="en-US" sz="1800" dirty="0" err="1">
                <a:effectLst/>
                <a:latin typeface="TimesNewRoman"/>
                <a:ea typeface="MS Mincho" panose="02020609040205080304" pitchFamily="49" charset="-128"/>
                <a:cs typeface="TimesNewRoman"/>
              </a:rPr>
              <a:t>Antipa</a:t>
            </a:r>
            <a:r>
              <a:rPr lang="en-US" sz="1800" dirty="0">
                <a:effectLst/>
                <a:latin typeface="TimesNewRoman"/>
                <a:ea typeface="MS Mincho" panose="02020609040205080304" pitchFamily="49" charset="-128"/>
                <a:cs typeface="TimesNewRoman"/>
              </a:rPr>
              <a:t> et al., “</a:t>
            </a:r>
            <a:r>
              <a:rPr lang="en-US" sz="1800" dirty="0" err="1">
                <a:effectLst/>
                <a:latin typeface="TimesNewRoman"/>
                <a:ea typeface="MS Mincho" panose="02020609040205080304" pitchFamily="49" charset="-128"/>
                <a:cs typeface="TimesNewRoman"/>
              </a:rPr>
              <a:t>DiffuserCam</a:t>
            </a:r>
            <a:r>
              <a:rPr lang="en-US" sz="1800" dirty="0">
                <a:effectLst/>
                <a:latin typeface="TimesNewRoman"/>
                <a:ea typeface="MS Mincho" panose="02020609040205080304" pitchFamily="49" charset="-128"/>
                <a:cs typeface="TimesNewRoman"/>
              </a:rPr>
              <a:t>: </a:t>
            </a:r>
            <a:r>
              <a:rPr lang="en-US" sz="1800" dirty="0" err="1">
                <a:effectLst/>
                <a:latin typeface="TimesNewRoman"/>
                <a:ea typeface="MS Mincho" panose="02020609040205080304" pitchFamily="49" charset="-128"/>
                <a:cs typeface="TimesNewRoman"/>
              </a:rPr>
              <a:t>lensless</a:t>
            </a:r>
            <a:r>
              <a:rPr lang="en-US" sz="1800" dirty="0">
                <a:effectLst/>
                <a:latin typeface="TimesNewRoman"/>
                <a:ea typeface="MS Mincho" panose="02020609040205080304" pitchFamily="49" charset="-128"/>
                <a:cs typeface="TimesNewRoman"/>
              </a:rPr>
              <a:t> single-exposure 3D imaging single-shot,” Optica 5,1-9 (2018).</a:t>
            </a:r>
            <a:endParaRPr lang="en-US" sz="1800" dirty="0">
              <a:effectLst/>
              <a:latin typeface="Times New Roman" panose="02020603050405020304" pitchFamily="18" charset="0"/>
              <a:ea typeface="MS Mincho" panose="02020609040205080304" pitchFamily="49" charset="-128"/>
            </a:endParaRPr>
          </a:p>
          <a:p>
            <a:r>
              <a:rPr lang="en-US" sz="1800" dirty="0">
                <a:effectLst/>
                <a:latin typeface="Times New Roman" panose="02020603050405020304" pitchFamily="18" charset="0"/>
                <a:ea typeface="MS Mincho" panose="02020609040205080304" pitchFamily="49" charset="-128"/>
              </a:rPr>
              <a:t>X. </a:t>
            </a:r>
            <a:r>
              <a:rPr lang="en-US" sz="1800" dirty="0" err="1">
                <a:effectLst/>
                <a:latin typeface="Times New Roman" panose="02020603050405020304" pitchFamily="18" charset="0"/>
                <a:ea typeface="MS Mincho" panose="02020609040205080304" pitchFamily="49" charset="-128"/>
              </a:rPr>
              <a:t>Jin</a:t>
            </a:r>
            <a:r>
              <a:rPr lang="en-US" sz="1800" dirty="0">
                <a:effectLst/>
                <a:latin typeface="Times New Roman" panose="02020603050405020304" pitchFamily="18" charset="0"/>
                <a:ea typeface="MS Mincho" panose="02020609040205080304" pitchFamily="49" charset="-128"/>
              </a:rPr>
              <a:t>, D. </a:t>
            </a:r>
            <a:r>
              <a:rPr lang="en-US" sz="1800" dirty="0" err="1">
                <a:effectLst/>
                <a:latin typeface="Times New Roman" panose="02020603050405020304" pitchFamily="18" charset="0"/>
                <a:ea typeface="MS Mincho" panose="02020609040205080304" pitchFamily="49" charset="-128"/>
              </a:rPr>
              <a:t>Mao,S</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Wei,Q</a:t>
            </a:r>
            <a:r>
              <a:rPr lang="en-US" sz="1800" dirty="0">
                <a:effectLst/>
                <a:latin typeface="Times New Roman" panose="02020603050405020304" pitchFamily="18" charset="0"/>
                <a:ea typeface="MS Mincho" panose="02020609040205080304" pitchFamily="49" charset="-128"/>
              </a:rPr>
              <a:t>. Dai “Point spread function for diffuser camera based on wave propagation and projection model,” Opt. Express 27, 12748-12761 (2019).</a:t>
            </a:r>
          </a:p>
          <a:p>
            <a:r>
              <a:rPr lang="en-US" sz="1800" dirty="0">
                <a:effectLst/>
                <a:latin typeface="Times New Roman" panose="02020603050405020304" pitchFamily="18" charset="0"/>
                <a:ea typeface="MS Mincho" panose="02020609040205080304" pitchFamily="49" charset="-128"/>
              </a:rPr>
              <a:t>M. Cai, J. Chen, G. </a:t>
            </a:r>
            <a:r>
              <a:rPr lang="en-US" sz="1800" dirty="0" err="1">
                <a:effectLst/>
                <a:latin typeface="Times New Roman" panose="02020603050405020304" pitchFamily="18" charset="0"/>
                <a:ea typeface="MS Mincho" panose="02020609040205080304" pitchFamily="49" charset="-128"/>
              </a:rPr>
              <a:t>Pedrini</a:t>
            </a:r>
            <a:r>
              <a:rPr lang="en-US" sz="1800" dirty="0">
                <a:effectLst/>
                <a:latin typeface="Times New Roman" panose="02020603050405020304" pitchFamily="18" charset="0"/>
                <a:ea typeface="MS Mincho" panose="02020609040205080304" pitchFamily="49" charset="-128"/>
              </a:rPr>
              <a:t>, W. </a:t>
            </a:r>
            <a:r>
              <a:rPr lang="en-US" sz="1800" dirty="0" err="1">
                <a:effectLst/>
                <a:latin typeface="Times New Roman" panose="02020603050405020304" pitchFamily="18" charset="0"/>
                <a:ea typeface="MS Mincho" panose="02020609040205080304" pitchFamily="49" charset="-128"/>
              </a:rPr>
              <a:t>Osten</a:t>
            </a:r>
            <a:r>
              <a:rPr lang="en-US" sz="1800" dirty="0">
                <a:effectLst/>
                <a:latin typeface="Times New Roman" panose="02020603050405020304" pitchFamily="18" charset="0"/>
                <a:ea typeface="MS Mincho" panose="02020609040205080304" pitchFamily="49" charset="-128"/>
              </a:rPr>
              <a:t>, X. Liu, and X. Peng, “</a:t>
            </a:r>
            <a:r>
              <a:rPr lang="en-US" sz="1800" dirty="0" err="1">
                <a:effectLst/>
                <a:latin typeface="Times New Roman" panose="02020603050405020304" pitchFamily="18" charset="0"/>
                <a:ea typeface="MS Mincho" panose="02020609040205080304" pitchFamily="49" charset="-128"/>
              </a:rPr>
              <a:t>Lensless</a:t>
            </a:r>
            <a:r>
              <a:rPr lang="en-US" sz="1800" dirty="0">
                <a:effectLst/>
                <a:latin typeface="Times New Roman" panose="02020603050405020304" pitchFamily="18" charset="0"/>
                <a:ea typeface="MS Mincho" panose="02020609040205080304" pitchFamily="49" charset="-128"/>
              </a:rPr>
              <a:t> light-field imaging through diffuser </a:t>
            </a:r>
            <a:r>
              <a:rPr lang="en-US" sz="1800" dirty="0" err="1">
                <a:effectLst/>
                <a:latin typeface="Times New Roman" panose="02020603050405020304" pitchFamily="18" charset="0"/>
                <a:ea typeface="MS Mincho" panose="02020609040205080304" pitchFamily="49" charset="-128"/>
              </a:rPr>
              <a:t>encoding,”Light</a:t>
            </a:r>
            <a:r>
              <a:rPr lang="en-US" sz="1800" dirty="0">
                <a:effectLst/>
                <a:latin typeface="Times New Roman" panose="02020603050405020304" pitchFamily="18" charset="0"/>
                <a:ea typeface="MS Mincho" panose="02020609040205080304" pitchFamily="49" charset="-128"/>
              </a:rPr>
              <a:t> Science &amp; Applications (2020).</a:t>
            </a:r>
          </a:p>
          <a:p>
            <a:r>
              <a:rPr lang="en-US" sz="1800" dirty="0">
                <a:effectLst/>
                <a:latin typeface="Times New Roman" panose="02020603050405020304" pitchFamily="18" charset="0"/>
                <a:ea typeface="MS Mincho" panose="02020609040205080304" pitchFamily="49" charset="-128"/>
              </a:rPr>
              <a:t>N.C. </a:t>
            </a:r>
            <a:r>
              <a:rPr lang="en-US" sz="1800" dirty="0" err="1">
                <a:effectLst/>
                <a:latin typeface="Times New Roman" panose="02020603050405020304" pitchFamily="18" charset="0"/>
                <a:ea typeface="MS Mincho" panose="02020609040205080304" pitchFamily="49" charset="-128"/>
              </a:rPr>
              <a:t>Pegard</a:t>
            </a:r>
            <a:r>
              <a:rPr lang="en-US" sz="1800" dirty="0">
                <a:effectLst/>
                <a:latin typeface="Times New Roman" panose="02020603050405020304" pitchFamily="18" charset="0"/>
                <a:ea typeface="MS Mincho" panose="02020609040205080304" pitchFamily="49" charset="-128"/>
              </a:rPr>
              <a:t> et al., “Compressive light-field microscopy for 3D neural activity recording,” Optica 3, 517-524 (2016).</a:t>
            </a:r>
          </a:p>
          <a:p>
            <a:r>
              <a:rPr lang="en-US" sz="1800" dirty="0">
                <a:effectLst/>
                <a:latin typeface="Times New Roman" panose="02020603050405020304" pitchFamily="18" charset="0"/>
                <a:ea typeface="MS Mincho" panose="02020609040205080304" pitchFamily="49" charset="-128"/>
              </a:rPr>
              <a:t>Z. Zhang, M. </a:t>
            </a:r>
            <a:r>
              <a:rPr lang="en-US" sz="1800" dirty="0" err="1">
                <a:effectLst/>
                <a:latin typeface="Times New Roman" panose="02020603050405020304" pitchFamily="18" charset="0"/>
                <a:ea typeface="MS Mincho" panose="02020609040205080304" pitchFamily="49" charset="-128"/>
              </a:rPr>
              <a:t>Levoy</a:t>
            </a:r>
            <a:r>
              <a:rPr lang="en-US" sz="1800" dirty="0">
                <a:effectLst/>
                <a:latin typeface="Times New Roman" panose="02020603050405020304" pitchFamily="18" charset="0"/>
                <a:ea typeface="MS Mincho" panose="02020609040205080304" pitchFamily="49" charset="-128"/>
              </a:rPr>
              <a:t>, “ Wigner Distributions and how they relate to the light </a:t>
            </a:r>
            <a:r>
              <a:rPr lang="en-US" sz="1800" dirty="0" err="1">
                <a:effectLst/>
                <a:latin typeface="Times New Roman" panose="02020603050405020304" pitchFamily="18" charset="0"/>
                <a:ea typeface="MS Mincho" panose="02020609040205080304" pitchFamily="49" charset="-128"/>
              </a:rPr>
              <a:t>field,”Proceedings</a:t>
            </a:r>
            <a:r>
              <a:rPr lang="en-US" sz="1800" dirty="0">
                <a:effectLst/>
                <a:latin typeface="Times New Roman" panose="02020603050405020304" pitchFamily="18" charset="0"/>
                <a:ea typeface="MS Mincho" panose="02020609040205080304" pitchFamily="49" charset="-128"/>
              </a:rPr>
              <a:t> of IEEE ICCP (2009).</a:t>
            </a:r>
          </a:p>
          <a:p>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403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Motivation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Problem:  Provide a light-field representation of 4-D information( plenoptic(2 coordinates and 2 angles)  into 2-D sensor</a:t>
            </a:r>
          </a:p>
          <a:p>
            <a:r>
              <a:rPr lang="en-US" dirty="0"/>
              <a:t>We want system to be inexpensive, flexible and compact</a:t>
            </a:r>
          </a:p>
          <a:p>
            <a:r>
              <a:rPr lang="en-US" dirty="0"/>
              <a:t>Previous work:</a:t>
            </a:r>
          </a:p>
          <a:p>
            <a:pPr lvl="1"/>
            <a:r>
              <a:rPr lang="en-US" dirty="0"/>
              <a:t>Coded aperture light field… limits amount of light</a:t>
            </a:r>
          </a:p>
          <a:p>
            <a:pPr lvl="1"/>
            <a:r>
              <a:rPr lang="en-US" dirty="0" err="1"/>
              <a:t>Microlens</a:t>
            </a:r>
            <a:r>
              <a:rPr lang="en-US" dirty="0"/>
              <a:t>….. Does not scale well</a:t>
            </a:r>
          </a:p>
          <a:p>
            <a:r>
              <a:rPr lang="en-US" dirty="0"/>
              <a:t>Address Field of View vs Resolution imaging</a:t>
            </a:r>
          </a:p>
          <a:p>
            <a:r>
              <a:rPr lang="en-US" dirty="0"/>
              <a:t>Further develop state of art for scatter models</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79668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Applications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In Vivo microscopy and neurological imaging</a:t>
            </a:r>
          </a:p>
          <a:p>
            <a:pPr lvl="1"/>
            <a:r>
              <a:rPr lang="en-US" dirty="0"/>
              <a:t>The problem of scattering in biological tissue is a challenging open topic today in microscopy.</a:t>
            </a:r>
          </a:p>
          <a:p>
            <a:pPr lvl="1"/>
            <a:r>
              <a:rPr lang="en-US" dirty="0"/>
              <a:t>How to solve depth problem vs resolution</a:t>
            </a:r>
          </a:p>
          <a:p>
            <a:pPr lvl="1"/>
            <a:r>
              <a:rPr lang="en-US" dirty="0"/>
              <a:t>As an example confocal( low depth and high resolution) vs MRI with high depth but low resolution.</a:t>
            </a:r>
          </a:p>
          <a:p>
            <a:pPr marL="0" indent="0">
              <a:buNone/>
            </a:pPr>
            <a:r>
              <a:rPr lang="en-US" dirty="0"/>
              <a: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28910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Compressive Sensing</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Underdetermined Systems</a:t>
            </a:r>
          </a:p>
          <a:p>
            <a:r>
              <a:rPr lang="en-US" dirty="0" err="1"/>
              <a:t>Candes</a:t>
            </a:r>
            <a:r>
              <a:rPr lang="en-US" dirty="0"/>
              <a:t>, Romberg and Tao (2005)</a:t>
            </a:r>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40B2F25F-9108-42C3-ACCE-87D866FE82BF}"/>
              </a:ext>
            </a:extLst>
          </p:cNvPr>
          <p:cNvPicPr>
            <a:picLocks noChangeAspect="1"/>
          </p:cNvPicPr>
          <p:nvPr/>
        </p:nvPicPr>
        <p:blipFill>
          <a:blip r:embed="rId3"/>
          <a:stretch>
            <a:fillRect/>
          </a:stretch>
        </p:blipFill>
        <p:spPr>
          <a:xfrm>
            <a:off x="6539947" y="3745629"/>
            <a:ext cx="3977309" cy="2431334"/>
          </a:xfrm>
          <a:prstGeom prst="rect">
            <a:avLst/>
          </a:prstGeom>
        </p:spPr>
      </p:pic>
    </p:spTree>
    <p:extLst>
      <p:ext uri="{BB962C8B-B14F-4D97-AF65-F5344CB8AC3E}">
        <p14:creationId xmlns:p14="http://schemas.microsoft.com/office/powerpoint/2010/main" val="58585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Compressive Sensing</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Uncertainty relation( Heisenberg from Quantum Mechanics)</a:t>
            </a:r>
          </a:p>
          <a:p>
            <a:r>
              <a:rPr lang="en-US" dirty="0"/>
              <a:t> Mutual coherence</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29453F96-54B5-49BF-84FA-28C6C41F3F8C}"/>
              </a:ext>
            </a:extLst>
          </p:cNvPr>
          <p:cNvPicPr>
            <a:picLocks noChangeAspect="1"/>
          </p:cNvPicPr>
          <p:nvPr/>
        </p:nvPicPr>
        <p:blipFill>
          <a:blip r:embed="rId3"/>
          <a:stretch>
            <a:fillRect/>
          </a:stretch>
        </p:blipFill>
        <p:spPr>
          <a:xfrm>
            <a:off x="3863424" y="4001294"/>
            <a:ext cx="2933700" cy="1762125"/>
          </a:xfrm>
          <a:prstGeom prst="rect">
            <a:avLst/>
          </a:prstGeom>
        </p:spPr>
      </p:pic>
      <p:pic>
        <p:nvPicPr>
          <p:cNvPr id="7" name="Picture 6">
            <a:extLst>
              <a:ext uri="{FF2B5EF4-FFF2-40B4-BE49-F238E27FC236}">
                <a16:creationId xmlns:a16="http://schemas.microsoft.com/office/drawing/2014/main" id="{F59716D0-36FD-4EC3-AAE1-BE8156EF3A67}"/>
              </a:ext>
            </a:extLst>
          </p:cNvPr>
          <p:cNvPicPr>
            <a:picLocks noChangeAspect="1"/>
          </p:cNvPicPr>
          <p:nvPr/>
        </p:nvPicPr>
        <p:blipFill>
          <a:blip r:embed="rId4"/>
          <a:stretch>
            <a:fillRect/>
          </a:stretch>
        </p:blipFill>
        <p:spPr>
          <a:xfrm>
            <a:off x="6871666" y="4067969"/>
            <a:ext cx="2762250" cy="1695450"/>
          </a:xfrm>
          <a:prstGeom prst="rect">
            <a:avLst/>
          </a:prstGeom>
        </p:spPr>
      </p:pic>
    </p:spTree>
    <p:extLst>
      <p:ext uri="{BB962C8B-B14F-4D97-AF65-F5344CB8AC3E}">
        <p14:creationId xmlns:p14="http://schemas.microsoft.com/office/powerpoint/2010/main" val="1254996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Compressive Sensing</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Sensing Matrix Equations </a:t>
            </a:r>
          </a:p>
          <a:p>
            <a:pPr marL="0" indent="0">
              <a:buNone/>
            </a:pPr>
            <a:endParaRPr lang="en-US" dirty="0"/>
          </a:p>
          <a:p>
            <a:pPr marL="0" indent="0">
              <a:buNone/>
            </a:pPr>
            <a:endParaRPr lang="en-US" dirty="0"/>
          </a:p>
          <a:p>
            <a:endParaRPr lang="en-US" dirty="0"/>
          </a:p>
          <a:p>
            <a:endParaRPr lang="en-US" dirty="0"/>
          </a:p>
        </p:txBody>
      </p:sp>
      <p:pic>
        <p:nvPicPr>
          <p:cNvPr id="7" name="Picture 6">
            <a:extLst>
              <a:ext uri="{FF2B5EF4-FFF2-40B4-BE49-F238E27FC236}">
                <a16:creationId xmlns:a16="http://schemas.microsoft.com/office/drawing/2014/main" id="{19A099AD-2E80-443B-95E4-3475692D21ED}"/>
              </a:ext>
            </a:extLst>
          </p:cNvPr>
          <p:cNvPicPr>
            <a:picLocks noChangeAspect="1"/>
          </p:cNvPicPr>
          <p:nvPr/>
        </p:nvPicPr>
        <p:blipFill>
          <a:blip r:embed="rId3"/>
          <a:stretch>
            <a:fillRect/>
          </a:stretch>
        </p:blipFill>
        <p:spPr>
          <a:xfrm>
            <a:off x="5188043" y="2019580"/>
            <a:ext cx="6510315" cy="3502680"/>
          </a:xfrm>
          <a:prstGeom prst="rect">
            <a:avLst/>
          </a:prstGeom>
        </p:spPr>
      </p:pic>
    </p:spTree>
    <p:extLst>
      <p:ext uri="{BB962C8B-B14F-4D97-AF65-F5344CB8AC3E}">
        <p14:creationId xmlns:p14="http://schemas.microsoft.com/office/powerpoint/2010/main" val="14420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Diffusers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Can be thought of as random matrix</a:t>
            </a:r>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84F62AB2-7956-43E3-94AE-20C0B1AD0620}"/>
              </a:ext>
            </a:extLst>
          </p:cNvPr>
          <p:cNvPicPr>
            <a:picLocks noChangeAspect="1"/>
          </p:cNvPicPr>
          <p:nvPr/>
        </p:nvPicPr>
        <p:blipFill>
          <a:blip r:embed="rId3"/>
          <a:stretch>
            <a:fillRect/>
          </a:stretch>
        </p:blipFill>
        <p:spPr>
          <a:xfrm>
            <a:off x="6823719" y="2872581"/>
            <a:ext cx="4067175" cy="2257425"/>
          </a:xfrm>
          <a:prstGeom prst="rect">
            <a:avLst/>
          </a:prstGeom>
        </p:spPr>
      </p:pic>
    </p:spTree>
    <p:extLst>
      <p:ext uri="{BB962C8B-B14F-4D97-AF65-F5344CB8AC3E}">
        <p14:creationId xmlns:p14="http://schemas.microsoft.com/office/powerpoint/2010/main" val="177935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Diffusers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Uniqueness of Patterns</a:t>
            </a:r>
          </a:p>
          <a:p>
            <a:r>
              <a:rPr lang="en-US" dirty="0"/>
              <a:t>Randomness from diffuser</a:t>
            </a:r>
          </a:p>
          <a:p>
            <a:pPr marL="0" indent="0">
              <a:buNone/>
            </a:pPr>
            <a:r>
              <a:rPr lang="en-US" dirty="0"/>
              <a:t>   creates a type of spectral</a:t>
            </a:r>
          </a:p>
          <a:p>
            <a:pPr marL="0" indent="0">
              <a:buNone/>
            </a:pPr>
            <a:r>
              <a:rPr lang="en-US" dirty="0"/>
              <a:t>   signature from every point </a:t>
            </a:r>
          </a:p>
          <a:p>
            <a:pPr marL="0" indent="0">
              <a:buNone/>
            </a:pPr>
            <a:r>
              <a:rPr lang="en-US" dirty="0"/>
              <a:t>   source in our object</a:t>
            </a:r>
          </a:p>
          <a:p>
            <a:r>
              <a:rPr lang="en-US" dirty="0"/>
              <a:t> The depth acts as a scaling</a:t>
            </a:r>
          </a:p>
          <a:p>
            <a:pPr marL="0" indent="0">
              <a:buNone/>
            </a:pPr>
            <a:r>
              <a:rPr lang="en-US" dirty="0"/>
              <a:t>    function while the lateral is a shift</a:t>
            </a:r>
          </a:p>
          <a:p>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6AAC03F1-B1E4-4DB7-8AC2-A0934FAF9ED8}"/>
              </a:ext>
            </a:extLst>
          </p:cNvPr>
          <p:cNvPicPr>
            <a:picLocks noChangeAspect="1"/>
          </p:cNvPicPr>
          <p:nvPr/>
        </p:nvPicPr>
        <p:blipFill>
          <a:blip r:embed="rId3"/>
          <a:stretch>
            <a:fillRect/>
          </a:stretch>
        </p:blipFill>
        <p:spPr>
          <a:xfrm>
            <a:off x="5348008" y="2610644"/>
            <a:ext cx="5314950" cy="2781300"/>
          </a:xfrm>
          <a:prstGeom prst="rect">
            <a:avLst/>
          </a:prstGeom>
        </p:spPr>
      </p:pic>
    </p:spTree>
    <p:extLst>
      <p:ext uri="{BB962C8B-B14F-4D97-AF65-F5344CB8AC3E}">
        <p14:creationId xmlns:p14="http://schemas.microsoft.com/office/powerpoint/2010/main" val="2999280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6742</TotalTime>
  <Words>1307</Words>
  <Application>Microsoft Office PowerPoint</Application>
  <PresentationFormat>Widescreen</PresentationFormat>
  <Paragraphs>224</Paragraphs>
  <Slides>24</Slides>
  <Notes>17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Arial</vt:lpstr>
      <vt:lpstr>Calibri</vt:lpstr>
      <vt:lpstr>Calibri Light</vt:lpstr>
      <vt:lpstr>Times New Roman</vt:lpstr>
      <vt:lpstr>TimesNewRoman</vt:lpstr>
      <vt:lpstr>Office Theme</vt:lpstr>
      <vt:lpstr>1_Custom Design</vt:lpstr>
      <vt:lpstr>Custom Design</vt:lpstr>
      <vt:lpstr>DiffuserCam:  lenless single-exposure 3-D Imaging</vt:lpstr>
      <vt:lpstr>Agenda</vt:lpstr>
      <vt:lpstr>Motivation</vt:lpstr>
      <vt:lpstr>Applications</vt:lpstr>
      <vt:lpstr>Compressive Sensing</vt:lpstr>
      <vt:lpstr>Compressive Sensing</vt:lpstr>
      <vt:lpstr>Compressive Sensing</vt:lpstr>
      <vt:lpstr>Diffusers</vt:lpstr>
      <vt:lpstr>Diffusers</vt:lpstr>
      <vt:lpstr>Point Spread Function</vt:lpstr>
      <vt:lpstr>Algorithms</vt:lpstr>
      <vt:lpstr>Algorithms</vt:lpstr>
      <vt:lpstr>Principles</vt:lpstr>
      <vt:lpstr>Principles</vt:lpstr>
      <vt:lpstr>Setup</vt:lpstr>
      <vt:lpstr>Experiments</vt:lpstr>
      <vt:lpstr>Experiments</vt:lpstr>
      <vt:lpstr>Experiments</vt:lpstr>
      <vt:lpstr>Experiments</vt:lpstr>
      <vt:lpstr>Discussion</vt:lpstr>
      <vt:lpstr>Conclusion</vt:lpstr>
      <vt:lpstr>Future Work</vt:lpstr>
      <vt:lpstr>Future Work</vt:lpstr>
      <vt:lpstr>Partial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Duran</dc:creator>
  <cp:lastModifiedBy>Ray Duran</cp:lastModifiedBy>
  <cp:revision>145</cp:revision>
  <dcterms:created xsi:type="dcterms:W3CDTF">2020-04-11T18:12:55Z</dcterms:created>
  <dcterms:modified xsi:type="dcterms:W3CDTF">2021-12-09T03:29:57Z</dcterms:modified>
</cp:coreProperties>
</file>