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8"/>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91" r:id="rId18"/>
    <p:sldId id="302" r:id="rId19"/>
    <p:sldId id="292" r:id="rId20"/>
    <p:sldId id="301" r:id="rId21"/>
    <p:sldId id="303" r:id="rId22"/>
    <p:sldId id="295" r:id="rId23"/>
    <p:sldId id="296" r:id="rId24"/>
    <p:sldId id="297" r:id="rId25"/>
    <p:sldId id="300"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03" autoAdjust="0"/>
    <p:restoredTop sz="81966" autoAdjust="0"/>
  </p:normalViewPr>
  <p:slideViewPr>
    <p:cSldViewPr snapToGrid="0">
      <p:cViewPr varScale="1">
        <p:scale>
          <a:sx n="122" d="100"/>
          <a:sy n="122" d="100"/>
        </p:scale>
        <p:origin x="384" y="90"/>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diffuse; Raspberry Pi sensor, aperture, calibration.</a:t>
            </a:r>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602056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312427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voxel size again is our N dimension from earlier determines how fine a resolution we can see that ultimately is related to the complexity of the object and ultimately how much we can process.</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project has opened up some interesting lines of research to continue on.</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end my presentation with my coolest slide. </a:t>
            </a:r>
            <a:r>
              <a:rPr lang="en-US" dirty="0">
                <a:sym typeface="Wingdings" panose="05000000000000000000" pitchFamily="2" charset="2"/>
              </a:rPr>
              <a:t> This is the harmonic oscillator model used in quantum mechanics. The wave function which is related to a Hermite </a:t>
            </a:r>
            <a:r>
              <a:rPr lang="en-US" dirty="0" err="1">
                <a:sym typeface="Wingdings" panose="05000000000000000000" pitchFamily="2" charset="2"/>
              </a:rPr>
              <a:t>Polynomial,gaussian</a:t>
            </a:r>
            <a:r>
              <a:rPr lang="en-US" dirty="0">
                <a:sym typeface="Wingdings" panose="05000000000000000000" pitchFamily="2" charset="2"/>
              </a:rPr>
              <a:t> function and a normalization constant. For us, there is a strong connection to modeling the light field as a Wigner distribution.</a:t>
            </a:r>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7296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 Since we are all BME’s here or EE’s for the most part then a highly motivating example for us is the field of tissue scattering.</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a:t>
            </a:r>
            <a:r>
              <a:rPr lang="en-US" dirty="0" err="1"/>
              <a:t>satisifies</a:t>
            </a:r>
            <a:r>
              <a:rPr lang="en-US" dirty="0"/>
              <a:t>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Wigner_function_of_a_Schr%C3%B6dinger_cat_state.gif#/media/File:Wigner_function_of_a_Schr&#246;dinger_cat_state.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Caustics from diffuser</a:t>
            </a:r>
          </a:p>
          <a:p>
            <a:r>
              <a:rPr lang="en-US" dirty="0"/>
              <a:t> High-frequency in all</a:t>
            </a:r>
          </a:p>
          <a:p>
            <a:pPr marL="0" indent="0">
              <a:buNone/>
            </a:pPr>
            <a:r>
              <a:rPr lang="en-US" dirty="0"/>
              <a:t>    directions</a:t>
            </a:r>
          </a:p>
          <a:p>
            <a:r>
              <a:rPr lang="en-US" dirty="0"/>
              <a:t>This gives us good </a:t>
            </a:r>
          </a:p>
          <a:p>
            <a:pPr marL="0" indent="0">
              <a:buNone/>
            </a:pPr>
            <a:r>
              <a:rPr lang="en-US" dirty="0"/>
              <a:t>   resolution at all depths</a:t>
            </a:r>
          </a:p>
          <a:p>
            <a:r>
              <a:rPr lang="en-US" dirty="0"/>
              <a:t>Highly structured PSF</a:t>
            </a:r>
          </a:p>
          <a:p>
            <a:pPr marL="0" indent="0">
              <a:buNone/>
            </a:pPr>
            <a:r>
              <a:rPr lang="en-US" dirty="0"/>
              <a:t>   for deconvolution</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2"/>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3"/>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4"/>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5"/>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6267657" y="2949229"/>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Diffuser: Single and Double scotch tape</a:t>
            </a:r>
          </a:p>
          <a:p>
            <a:r>
              <a:rPr lang="en-US" dirty="0"/>
              <a:t>Modified Raspberry Pi Sensor</a:t>
            </a:r>
          </a:p>
          <a:p>
            <a:r>
              <a:rPr lang="en-US" dirty="0"/>
              <a:t>Aperture, housing, enclosure(black tape)</a:t>
            </a:r>
          </a:p>
          <a:p>
            <a:r>
              <a:rPr lang="en-US" dirty="0"/>
              <a:t>Processing off-line with Python &amp; </a:t>
            </a:r>
            <a:r>
              <a:rPr lang="en-US" dirty="0" err="1"/>
              <a:t>Matlab</a:t>
            </a:r>
            <a:endParaRPr lang="en-US" dirty="0"/>
          </a:p>
          <a:p>
            <a:pPr marL="0" indent="0">
              <a:buNone/>
            </a:pPr>
            <a:r>
              <a:rPr lang="en-US" dirty="0"/>
              <a:t>(for some pre-processing)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C463032-6CFC-4961-95E4-E56240481F73}"/>
              </a:ext>
            </a:extLst>
          </p:cNvPr>
          <p:cNvPicPr>
            <a:picLocks noChangeAspect="1"/>
          </p:cNvPicPr>
          <p:nvPr/>
        </p:nvPicPr>
        <p:blipFill>
          <a:blip r:embed="rId3"/>
          <a:stretch>
            <a:fillRect/>
          </a:stretch>
        </p:blipFill>
        <p:spPr>
          <a:xfrm>
            <a:off x="7289189" y="2177256"/>
            <a:ext cx="3152775" cy="3648075"/>
          </a:xfrm>
          <a:prstGeom prst="rect">
            <a:avLst/>
          </a:prstGeom>
        </p:spPr>
      </p:pic>
    </p:spTree>
    <p:extLst>
      <p:ext uri="{BB962C8B-B14F-4D97-AF65-F5344CB8AC3E}">
        <p14:creationId xmlns:p14="http://schemas.microsoft.com/office/powerpoint/2010/main" val="39736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PSF and image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FDF751F-09D1-4F2C-978A-7C4F15946426}"/>
              </a:ext>
            </a:extLst>
          </p:cNvPr>
          <p:cNvPicPr>
            <a:picLocks noChangeAspect="1"/>
          </p:cNvPicPr>
          <p:nvPr/>
        </p:nvPicPr>
        <p:blipFill>
          <a:blip r:embed="rId2"/>
          <a:stretch>
            <a:fillRect/>
          </a:stretch>
        </p:blipFill>
        <p:spPr>
          <a:xfrm>
            <a:off x="4688911" y="2644416"/>
            <a:ext cx="6334125" cy="2257425"/>
          </a:xfrm>
          <a:prstGeom prst="rect">
            <a:avLst/>
          </a:prstGeom>
        </p:spPr>
      </p:pic>
    </p:spTree>
    <p:extLst>
      <p:ext uri="{BB962C8B-B14F-4D97-AF65-F5344CB8AC3E}">
        <p14:creationId xmlns:p14="http://schemas.microsoft.com/office/powerpoint/2010/main" val="27361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r>
              <a:rPr lang="en-US" dirty="0" err="1"/>
              <a:t>Antipa</a:t>
            </a:r>
            <a:r>
              <a:rPr lang="en-US" dirty="0"/>
              <a:t> et al. results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8F208DC-DD87-42B3-98D7-11D538440B91}"/>
              </a:ext>
            </a:extLst>
          </p:cNvPr>
          <p:cNvPicPr>
            <a:picLocks noChangeAspect="1"/>
          </p:cNvPicPr>
          <p:nvPr/>
        </p:nvPicPr>
        <p:blipFill>
          <a:blip r:embed="rId2"/>
          <a:stretch>
            <a:fillRect/>
          </a:stretch>
        </p:blipFill>
        <p:spPr>
          <a:xfrm>
            <a:off x="4292858" y="1898215"/>
            <a:ext cx="6847092" cy="2121141"/>
          </a:xfrm>
          <a:prstGeom prst="rect">
            <a:avLst/>
          </a:prstGeom>
        </p:spPr>
      </p:pic>
      <p:pic>
        <p:nvPicPr>
          <p:cNvPr id="9" name="Picture 8">
            <a:extLst>
              <a:ext uri="{FF2B5EF4-FFF2-40B4-BE49-F238E27FC236}">
                <a16:creationId xmlns:a16="http://schemas.microsoft.com/office/drawing/2014/main" id="{08ED1328-A6A8-462B-9240-64C963FFFE6A}"/>
              </a:ext>
            </a:extLst>
          </p:cNvPr>
          <p:cNvPicPr>
            <a:picLocks noChangeAspect="1"/>
          </p:cNvPicPr>
          <p:nvPr/>
        </p:nvPicPr>
        <p:blipFill>
          <a:blip r:embed="rId3"/>
          <a:stretch>
            <a:fillRect/>
          </a:stretch>
        </p:blipFill>
        <p:spPr>
          <a:xfrm>
            <a:off x="4437883" y="3812879"/>
            <a:ext cx="7022842" cy="2038118"/>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PSF &amp;</a:t>
            </a:r>
          </a:p>
          <a:p>
            <a:pPr marL="0" indent="0">
              <a:buNone/>
            </a:pPr>
            <a:r>
              <a:rPr lang="en-US" dirty="0"/>
              <a:t>Captured Image</a:t>
            </a:r>
          </a:p>
          <a:p>
            <a:r>
              <a:rPr lang="en-US" dirty="0"/>
              <a:t>Target object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0F9A941-EDDB-4775-8B8A-3E8E71F78F65}"/>
              </a:ext>
            </a:extLst>
          </p:cNvPr>
          <p:cNvPicPr>
            <a:picLocks noChangeAspect="1"/>
          </p:cNvPicPr>
          <p:nvPr/>
        </p:nvPicPr>
        <p:blipFill>
          <a:blip r:embed="rId2"/>
          <a:stretch>
            <a:fillRect/>
          </a:stretch>
        </p:blipFill>
        <p:spPr>
          <a:xfrm>
            <a:off x="4826103" y="1940180"/>
            <a:ext cx="6254853" cy="2352329"/>
          </a:xfrm>
          <a:prstGeom prst="rect">
            <a:avLst/>
          </a:prstGeom>
        </p:spPr>
      </p:pic>
      <p:pic>
        <p:nvPicPr>
          <p:cNvPr id="7" name="Picture 6">
            <a:extLst>
              <a:ext uri="{FF2B5EF4-FFF2-40B4-BE49-F238E27FC236}">
                <a16:creationId xmlns:a16="http://schemas.microsoft.com/office/drawing/2014/main" id="{14AB9D3B-50DC-4AD8-B853-EC05BA04A5D5}"/>
              </a:ext>
            </a:extLst>
          </p:cNvPr>
          <p:cNvPicPr>
            <a:picLocks noChangeAspect="1"/>
          </p:cNvPicPr>
          <p:nvPr/>
        </p:nvPicPr>
        <p:blipFill>
          <a:blip r:embed="rId3"/>
          <a:stretch>
            <a:fillRect/>
          </a:stretch>
        </p:blipFill>
        <p:spPr>
          <a:xfrm>
            <a:off x="6746004" y="4257370"/>
            <a:ext cx="2751957" cy="1954733"/>
          </a:xfrm>
          <a:prstGeom prst="rect">
            <a:avLst/>
          </a:prstGeom>
        </p:spPr>
      </p:pic>
    </p:spTree>
    <p:extLst>
      <p:ext uri="{BB962C8B-B14F-4D97-AF65-F5344CB8AC3E}">
        <p14:creationId xmlns:p14="http://schemas.microsoft.com/office/powerpoint/2010/main" val="2228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C4F0183-6DDA-416F-80C7-F745BEA13433}"/>
              </a:ext>
            </a:extLst>
          </p:cNvPr>
          <p:cNvPicPr>
            <a:picLocks noChangeAspect="1"/>
          </p:cNvPicPr>
          <p:nvPr/>
        </p:nvPicPr>
        <p:blipFill>
          <a:blip r:embed="rId3"/>
          <a:stretch>
            <a:fillRect/>
          </a:stretch>
        </p:blipFill>
        <p:spPr>
          <a:xfrm>
            <a:off x="4817654" y="1960562"/>
            <a:ext cx="5561424" cy="4351338"/>
          </a:xfrm>
          <a:prstGeom prst="rect">
            <a:avLst/>
          </a:prstGeom>
        </p:spPr>
      </p:pic>
    </p:spTree>
    <p:extLst>
      <p:ext uri="{BB962C8B-B14F-4D97-AF65-F5344CB8AC3E}">
        <p14:creationId xmlns:p14="http://schemas.microsoft.com/office/powerpoint/2010/main" val="629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Topics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Calibration distance problems</a:t>
            </a:r>
          </a:p>
          <a:p>
            <a:r>
              <a:rPr lang="en-US" dirty="0"/>
              <a:t> Modifying sensor</a:t>
            </a:r>
          </a:p>
          <a:p>
            <a:r>
              <a:rPr lang="en-US" dirty="0"/>
              <a:t>Problems with saturation</a:t>
            </a:r>
          </a:p>
          <a:p>
            <a:r>
              <a:rPr lang="en-US" dirty="0"/>
              <a:t>All above contributed to our caustic PSF pattern</a:t>
            </a:r>
          </a:p>
          <a:p>
            <a:r>
              <a:rPr lang="en-US" dirty="0"/>
              <a:t>No able to reproduce with good results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3"/>
              </a:rPr>
              <a:t>https://commons.wikimedia.org/wiki/File:Wigner_function_of_a_Schr%C3%B6dinger_cat_state.gif#/media/</a:t>
            </a:r>
            <a:r>
              <a:rPr lang="en-US" dirty="0" err="1">
                <a:hlinkClick r:id="rId3"/>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4"/>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X. </a:t>
            </a:r>
            <a:r>
              <a:rPr lang="en-US" sz="1800" dirty="0" err="1">
                <a:effectLst/>
                <a:latin typeface="Times New Roman" panose="02020603050405020304" pitchFamily="18" charset="0"/>
                <a:ea typeface="MS Mincho" panose="02020609040205080304" pitchFamily="49" charset="-128"/>
              </a:rPr>
              <a:t>Jin</a:t>
            </a:r>
            <a:r>
              <a:rPr lang="en-US" sz="1800" dirty="0">
                <a:effectLst/>
                <a:latin typeface="Times New Roman" panose="02020603050405020304" pitchFamily="18" charset="0"/>
                <a:ea typeface="MS Mincho" panose="02020609040205080304" pitchFamily="49" charset="-128"/>
              </a:rPr>
              <a:t>, D. </a:t>
            </a:r>
            <a:r>
              <a:rPr lang="en-US" sz="1800" dirty="0" err="1">
                <a:effectLst/>
                <a:latin typeface="Times New Roman" panose="02020603050405020304" pitchFamily="18" charset="0"/>
                <a:ea typeface="MS Mincho" panose="02020609040205080304" pitchFamily="49" charset="-128"/>
              </a:rPr>
              <a:t>Mao,S</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Wei,Q</a:t>
            </a:r>
            <a:r>
              <a:rPr lang="en-US" sz="1800" dirty="0">
                <a:effectLst/>
                <a:latin typeface="Times New Roman" panose="02020603050405020304" pitchFamily="18" charset="0"/>
                <a:ea typeface="MS Mincho" panose="02020609040205080304" pitchFamily="49" charset="-128"/>
              </a:rPr>
              <a:t>. Dai “Point spread function for diffuser camera based on wave propagation and projection model,” Opt. Express 27, 12748-12761 (2019).</a:t>
            </a:r>
          </a:p>
          <a:p>
            <a:r>
              <a:rPr lang="en-US" sz="1800" dirty="0">
                <a:effectLst/>
                <a:latin typeface="Times New Roman" panose="02020603050405020304" pitchFamily="18" charset="0"/>
                <a:ea typeface="MS Mincho" panose="02020609040205080304" pitchFamily="49" charset="-128"/>
              </a:rPr>
              <a:t>M. Cai, J. Chen, G. </a:t>
            </a:r>
            <a:r>
              <a:rPr lang="en-US" sz="1800" dirty="0" err="1">
                <a:effectLst/>
                <a:latin typeface="Times New Roman" panose="02020603050405020304" pitchFamily="18" charset="0"/>
                <a:ea typeface="MS Mincho" panose="02020609040205080304" pitchFamily="49" charset="-128"/>
              </a:rPr>
              <a:t>Pedrini</a:t>
            </a:r>
            <a:r>
              <a:rPr lang="en-US" sz="1800" dirty="0">
                <a:effectLst/>
                <a:latin typeface="Times New Roman" panose="02020603050405020304" pitchFamily="18" charset="0"/>
                <a:ea typeface="MS Mincho" panose="02020609040205080304" pitchFamily="49" charset="-128"/>
              </a:rPr>
              <a:t>, W.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X. Liu, and X. Peng, “</a:t>
            </a:r>
            <a:r>
              <a:rPr lang="en-US" sz="1800" dirty="0" err="1">
                <a:effectLst/>
                <a:latin typeface="Times New Roman" panose="02020603050405020304" pitchFamily="18" charset="0"/>
                <a:ea typeface="MS Mincho" panose="02020609040205080304" pitchFamily="49" charset="-128"/>
              </a:rPr>
              <a:t>Lensless</a:t>
            </a:r>
            <a:r>
              <a:rPr lang="en-US" sz="1800" dirty="0">
                <a:effectLst/>
                <a:latin typeface="Times New Roman" panose="02020603050405020304" pitchFamily="18" charset="0"/>
                <a:ea typeface="MS Mincho" panose="02020609040205080304" pitchFamily="49" charset="-128"/>
              </a:rPr>
              <a:t> light-field imaging through diffuser </a:t>
            </a:r>
            <a:r>
              <a:rPr lang="en-US" sz="1800" dirty="0" err="1">
                <a:effectLst/>
                <a:latin typeface="Times New Roman" panose="02020603050405020304" pitchFamily="18" charset="0"/>
                <a:ea typeface="MS Mincho" panose="02020609040205080304" pitchFamily="49" charset="-128"/>
              </a:rPr>
              <a:t>encoding,”Light</a:t>
            </a:r>
            <a:r>
              <a:rPr lang="en-US" sz="1800" dirty="0">
                <a:effectLst/>
                <a:latin typeface="Times New Roman" panose="02020603050405020304" pitchFamily="18" charset="0"/>
                <a:ea typeface="MS Mincho" panose="02020609040205080304" pitchFamily="49" charset="-128"/>
              </a:rPr>
              <a:t> Science &amp; Applications (2020).</a:t>
            </a:r>
          </a:p>
          <a:p>
            <a:r>
              <a:rPr lang="en-US" sz="1800" dirty="0">
                <a:effectLst/>
                <a:latin typeface="Times New Roman" panose="02020603050405020304" pitchFamily="18" charset="0"/>
                <a:ea typeface="MS Mincho" panose="02020609040205080304" pitchFamily="49" charset="-128"/>
              </a:rPr>
              <a:t>N.C. </a:t>
            </a:r>
            <a:r>
              <a:rPr lang="en-US" sz="1800" dirty="0" err="1">
                <a:effectLst/>
                <a:latin typeface="Times New Roman" panose="02020603050405020304" pitchFamily="18" charset="0"/>
                <a:ea typeface="MS Mincho" panose="02020609040205080304" pitchFamily="49" charset="-128"/>
              </a:rPr>
              <a:t>Pegard</a:t>
            </a:r>
            <a:r>
              <a:rPr lang="en-US" sz="1800" dirty="0">
                <a:effectLst/>
                <a:latin typeface="Times New Roman" panose="02020603050405020304" pitchFamily="18" charset="0"/>
                <a:ea typeface="MS Mincho" panose="02020609040205080304" pitchFamily="49" charset="-128"/>
              </a:rPr>
              <a:t> et al., “Compressive light-field microscopy for 3D neural activity recording,” Optica 3, 517-524 (2016).</a:t>
            </a:r>
          </a:p>
          <a:p>
            <a:r>
              <a:rPr lang="en-US" sz="1800" dirty="0">
                <a:effectLst/>
                <a:latin typeface="Times New Roman" panose="02020603050405020304" pitchFamily="18" charset="0"/>
                <a:ea typeface="MS Mincho" panose="02020609040205080304" pitchFamily="49" charset="-128"/>
              </a:rPr>
              <a:t>Z. Zhang, M. </a:t>
            </a:r>
            <a:r>
              <a:rPr lang="en-US" sz="1800" dirty="0" err="1">
                <a:effectLst/>
                <a:latin typeface="Times New Roman" panose="02020603050405020304" pitchFamily="18" charset="0"/>
                <a:ea typeface="MS Mincho" panose="02020609040205080304" pitchFamily="49" charset="-128"/>
              </a:rPr>
              <a:t>Levoy</a:t>
            </a:r>
            <a:r>
              <a:rPr lang="en-US" sz="1800" dirty="0">
                <a:effectLst/>
                <a:latin typeface="Times New Roman" panose="02020603050405020304" pitchFamily="18" charset="0"/>
                <a:ea typeface="MS Mincho" panose="02020609040205080304" pitchFamily="49" charset="-128"/>
              </a:rPr>
              <a:t>, “ Wigner Distributions and how they relate to the light </a:t>
            </a:r>
            <a:r>
              <a:rPr lang="en-US" sz="1800" dirty="0" err="1">
                <a:effectLst/>
                <a:latin typeface="Times New Roman" panose="02020603050405020304" pitchFamily="18" charset="0"/>
                <a:ea typeface="MS Mincho" panose="02020609040205080304" pitchFamily="49" charset="-128"/>
              </a:rPr>
              <a:t>field,”Proceedings</a:t>
            </a:r>
            <a:r>
              <a:rPr lang="en-US" sz="1800" dirty="0">
                <a:effectLst/>
                <a:latin typeface="Times New Roman" panose="02020603050405020304" pitchFamily="18" charset="0"/>
                <a:ea typeface="MS Mincho" panose="02020609040205080304" pitchFamily="49" charset="-128"/>
              </a:rPr>
              <a:t> of IEEE ICCP (2009).</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3"/>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1143</Words>
  <Application>Microsoft Office PowerPoint</Application>
  <PresentationFormat>Widescreen</PresentationFormat>
  <Paragraphs>202</Paragraphs>
  <Slides>24</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Times New Roman</vt:lpstr>
      <vt:lpstr>TimesNewRoman</vt:lpstr>
      <vt:lpstr>Office Theme</vt:lpstr>
      <vt:lpstr>1_Custom Design</vt:lpstr>
      <vt:lpstr>Custom Design</vt:lpstr>
      <vt:lpstr>DiffuserCam:  lenless single-exposure 3-D Imaging</vt:lpstr>
      <vt:lpstr>Topics</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Experiments</vt:lpstr>
      <vt:lpstr>Experiments</vt:lpstr>
      <vt:lpstr>Experiments</vt:lpstr>
      <vt:lpstr>Experiments</vt:lpstr>
      <vt:lpstr>Discussion</vt:lpstr>
      <vt:lpstr>Conclusion</vt:lpstr>
      <vt:lpstr>Future Work</vt:lpstr>
      <vt:lpstr>Future Work</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132</cp:revision>
  <dcterms:created xsi:type="dcterms:W3CDTF">2020-04-11T18:12:55Z</dcterms:created>
  <dcterms:modified xsi:type="dcterms:W3CDTF">2021-12-05T01:00:41Z</dcterms:modified>
</cp:coreProperties>
</file>