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6" r:id="rId4"/>
    <p:sldId id="259" r:id="rId5"/>
    <p:sldId id="257" r:id="rId6"/>
    <p:sldId id="267" r:id="rId7"/>
    <p:sldId id="268" r:id="rId8"/>
    <p:sldId id="269" r:id="rId9"/>
    <p:sldId id="270" r:id="rId10"/>
    <p:sldId id="271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529D4-4484-E84B-8B57-1CD51F570D3D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A8413-D11E-724A-949B-C9D4FFCA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1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E87BA-FE87-9E49-8DEA-225CD0142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7351-2216-4F22-0E9C-E8C0BCEE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4A584-3C20-D8E2-85AD-3BDD0E9D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8B55-B4BF-A991-77C5-42ACDB2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DD23-D8B6-3772-5E45-4BEC044E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01D8-3697-35F1-7BA3-4CA73EC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5B47-584D-0FF7-70E3-6CF44B7F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C1E0E-62A5-802B-A8C2-FAF4DCF5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08092-518D-BD21-8A77-557A356F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1695-EE3B-6142-FE02-B1A8941B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F76D-96CB-BABF-4B4E-7528EC7E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28B70-CFBB-8543-9B1E-83A90C24E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76AA4-09E1-9F2C-BD89-AD8E9C64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A0FD-02DA-10C7-6EAD-241BB849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24A1-8D0C-5A37-4AA0-C72D4801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E1DB-CCE3-49C7-BD4A-53398D5B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3AD7-27F3-B68C-E328-0F0D49A8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F4C1-AE5D-26EE-9088-F046EE36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555A-A1B0-1C30-0991-7D3F0ABF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B64C-6679-8349-69A9-F49FC342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7F5A3-44AF-FA31-6538-5B652916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1546-35D1-D845-9746-DCC05BC4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B6A4-BD61-B321-1269-230F7091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3042E-B0EB-058A-29F3-31FC8B81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D5AC-D41C-216D-9359-41F70191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AE307-26A2-767E-9254-5905CE20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297D-B086-0AB4-7FDD-0310F825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2E18-09FE-EFD9-736F-4A5D910F3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22556-6F66-D202-A092-59F56D48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85C3-3B50-4E1D-B9F2-6FA0238C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C58CC-A7B0-6173-9DE9-F2E8B118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DCBE9-8736-3D27-B351-2C108BD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AB56-E038-77A8-062B-87728A85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F4887-985B-E4F2-2C82-A6B1A6AD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C2996-F3BD-5B5E-164E-95529A66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94590-D590-48A9-30FB-B1EC866E8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D0A41-2849-5EB3-7530-C59CB0B8C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487B9-D991-3FCA-E7A3-C0236D1E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1A169-F2F2-B989-0C48-246497E4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E9A52-D86E-06E7-0CB2-BA50BB8B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EA71-5A69-88B6-DB13-FFD7F534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47E46-E587-50B8-3B04-DED26B6F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7B35-0D82-323D-5C9F-E78B1994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642E5-816A-7102-2503-785A70E4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8DD79-7FAD-C04D-C6F1-764B42CE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625D7-07E5-953F-3E63-9EC4EEFD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49EA4-EC5C-D6B4-BAE9-F1A349A9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9FB9-06D0-27DC-69FE-34C701B5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3C67-0401-A371-6802-457A38D6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B4778-CBD3-9059-54E7-D84261AC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51AE-5A33-80EA-B83A-EE574033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C6C1E-F440-2706-C5C8-35CF42F6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FC240-BC85-A24B-E4B4-E051BD14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8E06-978D-3A7A-124B-7C6C1115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DA22F-CD5A-0F6B-B6D0-713C38466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A409F-25F6-EB70-1C10-4222C3FB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9456-DFDE-5E7F-70AA-E59EE5AE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72C7-C3BE-290B-9B29-F5A72226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22D8-A07D-0F8B-F3E0-8AA59322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70127-3089-9DF2-A888-C875CD6B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E2A0E-9053-FF8E-F68F-FA319D64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A0E6-C71B-1FBF-DAA8-3FB1771E3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FD775-4920-4248-B847-18621C9ED21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7F2C4-E889-40E8-51C3-5F47DDEB9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800A5-8F06-8349-C73D-D3DAC656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BBB84-C4B5-BC4A-8F47-3122099BD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3.png"/><Relationship Id="rId5" Type="http://schemas.openxmlformats.org/officeDocument/2006/relationships/image" Target="../media/image9.sv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image" Target="../media/image7.svg"/><Relationship Id="rId4" Type="http://schemas.openxmlformats.org/officeDocument/2006/relationships/image" Target="../media/image9.svg"/><Relationship Id="rId9" Type="http://schemas.openxmlformats.org/officeDocument/2006/relationships/image" Target="../media/image6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9.sv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7.svg"/><Relationship Id="rId7" Type="http://schemas.openxmlformats.org/officeDocument/2006/relationships/image" Target="../media/image15.svg"/><Relationship Id="rId12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9.png"/><Relationship Id="rId5" Type="http://schemas.openxmlformats.org/officeDocument/2006/relationships/image" Target="../media/image9.sv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7826931" y="2741612"/>
            <a:ext cx="6218699" cy="621869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7078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8" name="Freeform 8"/>
          <p:cNvSpPr/>
          <p:nvPr/>
        </p:nvSpPr>
        <p:spPr>
          <a:xfrm flipV="1">
            <a:off x="7396322" y="3511450"/>
            <a:ext cx="4418449" cy="2209225"/>
          </a:xfrm>
          <a:custGeom>
            <a:avLst/>
            <a:gdLst/>
            <a:ahLst/>
            <a:cxnLst/>
            <a:rect l="l" t="t" r="r" b="b"/>
            <a:pathLst>
              <a:path w="6627674" h="3313837">
                <a:moveTo>
                  <a:pt x="0" y="3313838"/>
                </a:moveTo>
                <a:lnTo>
                  <a:pt x="6627674" y="3313838"/>
                </a:lnTo>
                <a:lnTo>
                  <a:pt x="6627674" y="0"/>
                </a:lnTo>
                <a:lnTo>
                  <a:pt x="0" y="0"/>
                </a:lnTo>
                <a:lnTo>
                  <a:pt x="0" y="33138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9" name="Group 9"/>
          <p:cNvGrpSpPr/>
          <p:nvPr/>
        </p:nvGrpSpPr>
        <p:grpSpPr>
          <a:xfrm>
            <a:off x="7679660" y="1598180"/>
            <a:ext cx="3826540" cy="382654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7844134" y="1762659"/>
            <a:ext cx="3497594" cy="3497580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6296" r="-13796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542882" y="1309318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7" y="0"/>
                </a:lnTo>
                <a:lnTo>
                  <a:pt x="973677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-1558332">
            <a:off x="-1277468" y="-94439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5" y="0"/>
                </a:lnTo>
                <a:lnTo>
                  <a:pt x="6458335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TextBox 28"/>
          <p:cNvSpPr txBox="1"/>
          <p:nvPr/>
        </p:nvSpPr>
        <p:spPr>
          <a:xfrm>
            <a:off x="1244441" y="2814335"/>
            <a:ext cx="6563011" cy="88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4"/>
              </a:lnSpc>
            </a:pPr>
            <a:r>
              <a:rPr lang="en-US" sz="36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Decision Making Analytics</a:t>
            </a:r>
            <a:endParaRPr lang="en-US" sz="7864" b="1" dirty="0">
              <a:solidFill>
                <a:srgbClr val="187078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43404" y="2783170"/>
            <a:ext cx="5441680" cy="286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47"/>
              </a:lnSpc>
            </a:pPr>
            <a:r>
              <a:rPr lang="en-US" sz="2667" dirty="0">
                <a:solidFill>
                  <a:srgbClr val="FFB95E"/>
                </a:solidFill>
                <a:latin typeface="Montserrat"/>
                <a:ea typeface="Montserrat"/>
                <a:cs typeface="Montserrat"/>
                <a:sym typeface="Montserrat"/>
              </a:rPr>
              <a:t>Home Improvement Bank Loan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70470" y="4669340"/>
            <a:ext cx="5442849" cy="760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600" b="1" dirty="0"/>
              <a:t>Predicting defaults and managing risk isn’t just about numbers; it’s about driving smarter decisions for a more secure future.</a:t>
            </a:r>
            <a:endParaRPr lang="en-US" sz="1400" b="1" dirty="0">
              <a:solidFill>
                <a:srgbClr val="010101">
                  <a:alpha val="49804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6465ED-ADE1-ABFB-4637-FA9AE5CD4B8D}"/>
              </a:ext>
            </a:extLst>
          </p:cNvPr>
          <p:cNvGrpSpPr/>
          <p:nvPr/>
        </p:nvGrpSpPr>
        <p:grpSpPr>
          <a:xfrm>
            <a:off x="4932976" y="5504747"/>
            <a:ext cx="1733038" cy="456614"/>
            <a:chOff x="4421189" y="8257120"/>
            <a:chExt cx="2599557" cy="684921"/>
          </a:xfrm>
        </p:grpSpPr>
        <p:grpSp>
          <p:nvGrpSpPr>
            <p:cNvPr id="15" name="Group 15"/>
            <p:cNvGrpSpPr/>
            <p:nvPr/>
          </p:nvGrpSpPr>
          <p:grpSpPr>
            <a:xfrm>
              <a:off x="4490889" y="8257120"/>
              <a:ext cx="2529857" cy="684921"/>
              <a:chOff x="0" y="0"/>
              <a:chExt cx="1501100" cy="406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7719" y="0"/>
                <a:ext cx="1483381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483381" h="406400">
                    <a:moveTo>
                      <a:pt x="1280181" y="0"/>
                    </a:moveTo>
                    <a:cubicBezTo>
                      <a:pt x="1392405" y="0"/>
                      <a:pt x="1483381" y="90976"/>
                      <a:pt x="1483381" y="203200"/>
                    </a:cubicBezTo>
                    <a:cubicBezTo>
                      <a:pt x="1483381" y="315424"/>
                      <a:pt x="1392405" y="406400"/>
                      <a:pt x="1280181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B95E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0"/>
                <a:ext cx="1483381" cy="4064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440"/>
                  </a:lnSpc>
                </a:pPr>
                <a:endParaRPr sz="1200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6382667" y="8333824"/>
              <a:ext cx="531514" cy="531513"/>
              <a:chOff x="0" y="0"/>
              <a:chExt cx="812803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F9FE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60"/>
                  </a:lnSpc>
                </a:pPr>
                <a:endParaRPr sz="1200"/>
              </a:p>
            </p:txBody>
          </p:sp>
        </p:grpSp>
        <p:sp>
          <p:nvSpPr>
            <p:cNvPr id="24" name="Freeform 24"/>
            <p:cNvSpPr/>
            <p:nvPr/>
          </p:nvSpPr>
          <p:spPr>
            <a:xfrm>
              <a:off x="6553567" y="8503280"/>
              <a:ext cx="189712" cy="192601"/>
            </a:xfrm>
            <a:custGeom>
              <a:avLst/>
              <a:gdLst/>
              <a:ahLst/>
              <a:cxnLst/>
              <a:rect l="l" t="t" r="r" b="b"/>
              <a:pathLst>
                <a:path w="189712" h="192601">
                  <a:moveTo>
                    <a:pt x="0" y="0"/>
                  </a:moveTo>
                  <a:lnTo>
                    <a:pt x="189713" y="0"/>
                  </a:lnTo>
                  <a:lnTo>
                    <a:pt x="189713" y="192601"/>
                  </a:lnTo>
                  <a:lnTo>
                    <a:pt x="0" y="192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4421189" y="8466231"/>
              <a:ext cx="2125538" cy="269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40"/>
                </a:lnSpc>
              </a:pPr>
              <a:r>
                <a:rPr lang="en-US" sz="12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Ready to Dive?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62C766-1322-8564-5C15-DC3ADFA60EEF}"/>
              </a:ext>
            </a:extLst>
          </p:cNvPr>
          <p:cNvGrpSpPr/>
          <p:nvPr/>
        </p:nvGrpSpPr>
        <p:grpSpPr>
          <a:xfrm>
            <a:off x="1370471" y="5504747"/>
            <a:ext cx="1453807" cy="456614"/>
            <a:chOff x="2055705" y="8257120"/>
            <a:chExt cx="2180711" cy="684921"/>
          </a:xfrm>
        </p:grpSpPr>
        <p:grpSp>
          <p:nvGrpSpPr>
            <p:cNvPr id="18" name="Group 18"/>
            <p:cNvGrpSpPr/>
            <p:nvPr/>
          </p:nvGrpSpPr>
          <p:grpSpPr>
            <a:xfrm>
              <a:off x="2055705" y="8257120"/>
              <a:ext cx="2180711" cy="684921"/>
              <a:chOff x="0" y="0"/>
              <a:chExt cx="1293932" cy="4064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9393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293932" h="406400">
                    <a:moveTo>
                      <a:pt x="1090732" y="0"/>
                    </a:moveTo>
                    <a:cubicBezTo>
                      <a:pt x="1202956" y="0"/>
                      <a:pt x="1293932" y="90976"/>
                      <a:pt x="1293932" y="203200"/>
                    </a:cubicBezTo>
                    <a:cubicBezTo>
                      <a:pt x="1293932" y="315424"/>
                      <a:pt x="1202956" y="406400"/>
                      <a:pt x="109073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B95E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0"/>
                <a:ext cx="1293932" cy="4064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440"/>
                  </a:lnSpc>
                </a:pPr>
                <a:endParaRPr sz="1200"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2268264" y="8466231"/>
              <a:ext cx="1676946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0"/>
                </a:lnSpc>
              </a:pPr>
              <a:r>
                <a:rPr lang="en-US" sz="1200" dirty="0">
                  <a:solidFill>
                    <a:srgbClr val="010101">
                      <a:alpha val="49804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Classification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8E3F8B4-F8DB-530E-A05A-2DA4D319942F}"/>
              </a:ext>
            </a:extLst>
          </p:cNvPr>
          <p:cNvSpPr txBox="1"/>
          <p:nvPr/>
        </p:nvSpPr>
        <p:spPr>
          <a:xfrm>
            <a:off x="9815804" y="-82109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68B324-7EF9-DAAF-4B16-775E5DA06B16}"/>
              </a:ext>
            </a:extLst>
          </p:cNvPr>
          <p:cNvGrpSpPr/>
          <p:nvPr/>
        </p:nvGrpSpPr>
        <p:grpSpPr>
          <a:xfrm>
            <a:off x="2947761" y="5504747"/>
            <a:ext cx="1453807" cy="456614"/>
            <a:chOff x="2055705" y="8257120"/>
            <a:chExt cx="2180711" cy="684921"/>
          </a:xfrm>
        </p:grpSpPr>
        <p:grpSp>
          <p:nvGrpSpPr>
            <p:cNvPr id="44" name="Group 18">
              <a:extLst>
                <a:ext uri="{FF2B5EF4-FFF2-40B4-BE49-F238E27FC236}">
                  <a16:creationId xmlns:a16="http://schemas.microsoft.com/office/drawing/2014/main" id="{38702317-AF43-3C96-8B6F-F8EFE90D90E6}"/>
                </a:ext>
              </a:extLst>
            </p:cNvPr>
            <p:cNvGrpSpPr/>
            <p:nvPr/>
          </p:nvGrpSpPr>
          <p:grpSpPr>
            <a:xfrm>
              <a:off x="2055705" y="8257120"/>
              <a:ext cx="2180711" cy="684921"/>
              <a:chOff x="0" y="0"/>
              <a:chExt cx="1293932" cy="406400"/>
            </a:xfrm>
          </p:grpSpPr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CDC8935D-E37C-277E-A9E1-F15B7C2AD2D5}"/>
                  </a:ext>
                </a:extLst>
              </p:cNvPr>
              <p:cNvSpPr/>
              <p:nvPr/>
            </p:nvSpPr>
            <p:spPr>
              <a:xfrm>
                <a:off x="0" y="0"/>
                <a:ext cx="129393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293932" h="406400">
                    <a:moveTo>
                      <a:pt x="1090732" y="0"/>
                    </a:moveTo>
                    <a:cubicBezTo>
                      <a:pt x="1202956" y="0"/>
                      <a:pt x="1293932" y="90976"/>
                      <a:pt x="1293932" y="203200"/>
                    </a:cubicBezTo>
                    <a:cubicBezTo>
                      <a:pt x="1293932" y="315424"/>
                      <a:pt x="1202956" y="406400"/>
                      <a:pt x="109073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B95E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7" name="TextBox 20">
                <a:extLst>
                  <a:ext uri="{FF2B5EF4-FFF2-40B4-BE49-F238E27FC236}">
                    <a16:creationId xmlns:a16="http://schemas.microsoft.com/office/drawing/2014/main" id="{C0FCD98E-09CE-AEE4-8AA9-EB903DE9E01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93932" cy="4064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440"/>
                  </a:lnSpc>
                </a:pPr>
                <a:endParaRPr sz="1200"/>
              </a:p>
            </p:txBody>
          </p:sp>
        </p:grpSp>
        <p:sp>
          <p:nvSpPr>
            <p:cNvPr id="45" name="TextBox 36">
              <a:extLst>
                <a:ext uri="{FF2B5EF4-FFF2-40B4-BE49-F238E27FC236}">
                  <a16:creationId xmlns:a16="http://schemas.microsoft.com/office/drawing/2014/main" id="{B729DA28-A05C-CD10-8F10-F8D5C77C8C73}"/>
                </a:ext>
              </a:extLst>
            </p:cNvPr>
            <p:cNvSpPr txBox="1"/>
            <p:nvPr/>
          </p:nvSpPr>
          <p:spPr>
            <a:xfrm>
              <a:off x="2268264" y="8466231"/>
              <a:ext cx="1676946" cy="269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0"/>
                </a:lnSpc>
              </a:pPr>
              <a:r>
                <a:rPr lang="en-US" sz="1200" dirty="0">
                  <a:solidFill>
                    <a:srgbClr val="010101">
                      <a:alpha val="49804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Clustering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5264F-A685-EA9D-4482-4F9ED5844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9AE90BD-CF66-EC87-5152-56455E20D2CC}"/>
              </a:ext>
            </a:extLst>
          </p:cNvPr>
          <p:cNvSpPr/>
          <p:nvPr/>
        </p:nvSpPr>
        <p:spPr>
          <a:xfrm rot="4423110">
            <a:off x="10039222" y="-19098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19670C-76C8-3399-9CA2-FB0560F4C9F0}"/>
              </a:ext>
            </a:extLst>
          </p:cNvPr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671F324-1D52-3A39-8CF3-2228885FBB5E}"/>
              </a:ext>
            </a:extLst>
          </p:cNvPr>
          <p:cNvSpPr/>
          <p:nvPr/>
        </p:nvSpPr>
        <p:spPr>
          <a:xfrm flipH="1">
            <a:off x="11511771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EA7CC9D-D67A-7F50-3CFD-B54CDEAE4C2D}"/>
              </a:ext>
            </a:extLst>
          </p:cNvPr>
          <p:cNvSpPr txBox="1"/>
          <p:nvPr/>
        </p:nvSpPr>
        <p:spPr>
          <a:xfrm>
            <a:off x="1923872" y="1107156"/>
            <a:ext cx="7922261" cy="50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Clustering – Hierarchical 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37CD464-78E0-851E-5658-ECB08DCB790E}"/>
              </a:ext>
            </a:extLst>
          </p:cNvPr>
          <p:cNvSpPr/>
          <p:nvPr/>
        </p:nvSpPr>
        <p:spPr>
          <a:xfrm>
            <a:off x="361241" y="5740182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8" y="0"/>
                </a:lnTo>
                <a:lnTo>
                  <a:pt x="973678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EC8BC4CD-AFF4-35E8-9943-9FF2082FD156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90CB7-92AD-1E90-EA61-E2F345E110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2" y="1614335"/>
            <a:ext cx="5786755" cy="35179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CAE8D9-93E2-FE01-00C7-54BD228B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60357"/>
              </p:ext>
            </p:extLst>
          </p:nvPr>
        </p:nvGraphicFramePr>
        <p:xfrm>
          <a:off x="532194" y="4385136"/>
          <a:ext cx="4864995" cy="2110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665">
                  <a:extLst>
                    <a:ext uri="{9D8B030D-6E8A-4147-A177-3AD203B41FA5}">
                      <a16:colId xmlns:a16="http://schemas.microsoft.com/office/drawing/2014/main" val="618140432"/>
                    </a:ext>
                  </a:extLst>
                </a:gridCol>
                <a:gridCol w="1621665">
                  <a:extLst>
                    <a:ext uri="{9D8B030D-6E8A-4147-A177-3AD203B41FA5}">
                      <a16:colId xmlns:a16="http://schemas.microsoft.com/office/drawing/2014/main" val="3883790417"/>
                    </a:ext>
                  </a:extLst>
                </a:gridCol>
                <a:gridCol w="1621665">
                  <a:extLst>
                    <a:ext uri="{9D8B030D-6E8A-4147-A177-3AD203B41FA5}">
                      <a16:colId xmlns:a16="http://schemas.microsoft.com/office/drawing/2014/main" val="2693669265"/>
                    </a:ext>
                  </a:extLst>
                </a:gridCol>
              </a:tblGrid>
              <a:tr h="2481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Cluster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Size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37344490"/>
                  </a:ext>
                </a:extLst>
              </a:tr>
              <a:tr h="6303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Moderate Risk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82591495"/>
                  </a:ext>
                </a:extLst>
              </a:tr>
              <a:tr h="6303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High Risk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7406433"/>
                  </a:ext>
                </a:extLst>
              </a:tr>
              <a:tr h="602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157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Low Risk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77383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14F951-1DF0-79E0-3929-E0A2645FDD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64" y="1809462"/>
            <a:ext cx="5915439" cy="307477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379DBC-BA50-F1EE-2B83-04EC37017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11178"/>
              </p:ext>
            </p:extLst>
          </p:nvPr>
        </p:nvGraphicFramePr>
        <p:xfrm>
          <a:off x="6102449" y="4385133"/>
          <a:ext cx="5281296" cy="2110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432">
                  <a:extLst>
                    <a:ext uri="{9D8B030D-6E8A-4147-A177-3AD203B41FA5}">
                      <a16:colId xmlns:a16="http://schemas.microsoft.com/office/drawing/2014/main" val="4010456101"/>
                    </a:ext>
                  </a:extLst>
                </a:gridCol>
                <a:gridCol w="1760432">
                  <a:extLst>
                    <a:ext uri="{9D8B030D-6E8A-4147-A177-3AD203B41FA5}">
                      <a16:colId xmlns:a16="http://schemas.microsoft.com/office/drawing/2014/main" val="1186214034"/>
                    </a:ext>
                  </a:extLst>
                </a:gridCol>
                <a:gridCol w="1760432">
                  <a:extLst>
                    <a:ext uri="{9D8B030D-6E8A-4147-A177-3AD203B41FA5}">
                      <a16:colId xmlns:a16="http://schemas.microsoft.com/office/drawing/2014/main" val="3197987175"/>
                    </a:ext>
                  </a:extLst>
                </a:gridCol>
              </a:tblGrid>
              <a:tr h="3574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Cluster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Size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6689809"/>
                  </a:ext>
                </a:extLst>
              </a:tr>
              <a:tr h="3574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2,296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Stable, Low-Risk Group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75227386"/>
                  </a:ext>
                </a:extLst>
              </a:tr>
              <a:tr h="3574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728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Moderate-Risk Group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84174853"/>
                  </a:ext>
                </a:extLst>
              </a:tr>
              <a:tr h="35744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Emerging Credit Segment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248443"/>
                  </a:ext>
                </a:extLst>
              </a:tr>
              <a:tr h="68116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848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Special Segment, Moderate Volume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60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92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3675997" y="298484"/>
            <a:ext cx="4913117" cy="1139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6"/>
              </a:lnSpc>
            </a:pPr>
            <a:r>
              <a:rPr lang="en-US" sz="36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Recommendations?</a:t>
            </a:r>
            <a:endParaRPr lang="en-US" sz="6000" b="1" dirty="0">
              <a:solidFill>
                <a:srgbClr val="187078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4" name="Freeform 14"/>
          <p:cNvSpPr/>
          <p:nvPr/>
        </p:nvSpPr>
        <p:spPr>
          <a:xfrm rot="4423110">
            <a:off x="10039222" y="-19098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5400000" flipH="1">
            <a:off x="0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0DCEA-E5DB-250D-9AA7-BBF3D5141C41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3C9A4-E946-1C70-C608-2F08525FE0AA}"/>
              </a:ext>
            </a:extLst>
          </p:cNvPr>
          <p:cNvSpPr txBox="1"/>
          <p:nvPr/>
        </p:nvSpPr>
        <p:spPr>
          <a:xfrm>
            <a:off x="1370469" y="1436788"/>
            <a:ext cx="101264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Deployment: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Integrate the tuned Random Forest and K-Means models into the bank’s decision-making workflows for real-time loan approvals and segmentation analysis.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Risk Profiling: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 insights from defaulter segmentation to design interventions, such as stricter loan terms and financial counseling for high-risk customers. For non-defaulters, leverage segmentation to offer personalized financial products and loyalty rewards.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Monitoring and Updates: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Implement a robust monitoring system to track model performance over time, ensuring alignment with evolving data patterns and regulatory requirements. Recalibrate models as necessary to maintain accuracy and fairness.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Granular Customer Insights: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Explore more detailed customer segmentation using advanced clustering methods like Hierarchical Clustering to uncover deeper behavioral patterns and new opportunities for personalized services.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Enhanced Decision Support: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Extend the scope of analysis by incorporating additional external data sources, such as market trends or credit bureau data, to improve predictive accuracy and enrich segmentation.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D08EB-331B-B2E9-2334-DFAA589D2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B3C90B-4958-9556-8A84-F7D35FA30E7D}"/>
              </a:ext>
            </a:extLst>
          </p:cNvPr>
          <p:cNvGrpSpPr/>
          <p:nvPr/>
        </p:nvGrpSpPr>
        <p:grpSpPr>
          <a:xfrm>
            <a:off x="9523008" y="4076910"/>
            <a:ext cx="1923237" cy="1960873"/>
            <a:chOff x="0" y="0"/>
            <a:chExt cx="773370" cy="78850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8BCF79B-AC88-4640-87DF-001D0E468C2A}"/>
                </a:ext>
              </a:extLst>
            </p:cNvPr>
            <p:cNvSpPr/>
            <p:nvPr/>
          </p:nvSpPr>
          <p:spPr>
            <a:xfrm>
              <a:off x="0" y="0"/>
              <a:ext cx="773370" cy="788505"/>
            </a:xfrm>
            <a:custGeom>
              <a:avLst/>
              <a:gdLst/>
              <a:ahLst/>
              <a:cxnLst/>
              <a:rect l="l" t="t" r="r" b="b"/>
              <a:pathLst>
                <a:path w="773370" h="788505">
                  <a:moveTo>
                    <a:pt x="0" y="0"/>
                  </a:moveTo>
                  <a:lnTo>
                    <a:pt x="773370" y="0"/>
                  </a:lnTo>
                  <a:lnTo>
                    <a:pt x="773370" y="788505"/>
                  </a:lnTo>
                  <a:lnTo>
                    <a:pt x="0" y="788505"/>
                  </a:lnTo>
                  <a:close/>
                </a:path>
              </a:pathLst>
            </a:custGeom>
            <a:solidFill>
              <a:srgbClr val="187078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602EB44-DD06-4AF8-D529-2E6AE542AB72}"/>
                </a:ext>
              </a:extLst>
            </p:cNvPr>
            <p:cNvSpPr txBox="1"/>
            <p:nvPr/>
          </p:nvSpPr>
          <p:spPr>
            <a:xfrm>
              <a:off x="0" y="-38100"/>
              <a:ext cx="773370" cy="82660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5DF6AFE-0E97-6D4D-DF78-B4D5C1036907}"/>
              </a:ext>
            </a:extLst>
          </p:cNvPr>
          <p:cNvGrpSpPr>
            <a:grpSpLocks noChangeAspect="1"/>
          </p:cNvGrpSpPr>
          <p:nvPr/>
        </p:nvGrpSpPr>
        <p:grpSpPr>
          <a:xfrm>
            <a:off x="6598247" y="1188198"/>
            <a:ext cx="4481605" cy="4481605"/>
            <a:chOff x="0" y="0"/>
            <a:chExt cx="3282950" cy="328295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9227EC0-4137-2049-8B1D-F32CACA6F38C}"/>
                </a:ext>
              </a:extLst>
            </p:cNvPr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2010" r="-27802"/>
              </a:stretch>
            </a:blip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B271FB8-3F4C-1841-0761-D36B66E65A26}"/>
              </a:ext>
            </a:extLst>
          </p:cNvPr>
          <p:cNvSpPr txBox="1"/>
          <p:nvPr/>
        </p:nvSpPr>
        <p:spPr>
          <a:xfrm>
            <a:off x="1263920" y="2122775"/>
            <a:ext cx="4913117" cy="1207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56"/>
              </a:lnSpc>
            </a:pPr>
            <a:r>
              <a:rPr lang="en-US" sz="6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Questions?</a:t>
            </a:r>
            <a:endParaRPr lang="en-US" sz="10256" b="1" dirty="0">
              <a:solidFill>
                <a:srgbClr val="187078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338472E2-750A-F465-B473-92D14F7DBC36}"/>
              </a:ext>
            </a:extLst>
          </p:cNvPr>
          <p:cNvGrpSpPr/>
          <p:nvPr/>
        </p:nvGrpSpPr>
        <p:grpSpPr>
          <a:xfrm>
            <a:off x="5191262" y="4449465"/>
            <a:ext cx="4331746" cy="1588319"/>
            <a:chOff x="0" y="0"/>
            <a:chExt cx="1711307" cy="627484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09EE141-A961-7B72-9FE9-B108A60C0A26}"/>
                </a:ext>
              </a:extLst>
            </p:cNvPr>
            <p:cNvSpPr/>
            <p:nvPr/>
          </p:nvSpPr>
          <p:spPr>
            <a:xfrm>
              <a:off x="0" y="0"/>
              <a:ext cx="1711307" cy="627484"/>
            </a:xfrm>
            <a:custGeom>
              <a:avLst/>
              <a:gdLst/>
              <a:ahLst/>
              <a:cxnLst/>
              <a:rect l="l" t="t" r="r" b="b"/>
              <a:pathLst>
                <a:path w="1711307" h="627484">
                  <a:moveTo>
                    <a:pt x="0" y="0"/>
                  </a:moveTo>
                  <a:lnTo>
                    <a:pt x="1711307" y="0"/>
                  </a:lnTo>
                  <a:lnTo>
                    <a:pt x="1711307" y="627484"/>
                  </a:lnTo>
                  <a:lnTo>
                    <a:pt x="0" y="627484"/>
                  </a:lnTo>
                  <a:close/>
                </a:path>
              </a:pathLst>
            </a:custGeom>
            <a:solidFill>
              <a:srgbClr val="DBE8F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4FE0347E-73E3-B6D2-FB7C-51ACA0C17966}"/>
                </a:ext>
              </a:extLst>
            </p:cNvPr>
            <p:cNvSpPr txBox="1"/>
            <p:nvPr/>
          </p:nvSpPr>
          <p:spPr>
            <a:xfrm>
              <a:off x="0" y="-38100"/>
              <a:ext cx="1711307" cy="66558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E993DF24-69CC-92FD-184D-41369F7B2F21}"/>
              </a:ext>
            </a:extLst>
          </p:cNvPr>
          <p:cNvSpPr txBox="1"/>
          <p:nvPr/>
        </p:nvSpPr>
        <p:spPr>
          <a:xfrm>
            <a:off x="5778110" y="5142655"/>
            <a:ext cx="3554873" cy="371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 !</a:t>
            </a:r>
            <a:endParaRPr lang="en-US" sz="2933" b="1" dirty="0">
              <a:solidFill>
                <a:srgbClr val="187078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860B4CB-E584-CC79-7B9B-795C71380B5A}"/>
              </a:ext>
            </a:extLst>
          </p:cNvPr>
          <p:cNvSpPr/>
          <p:nvPr/>
        </p:nvSpPr>
        <p:spPr>
          <a:xfrm rot="4423110">
            <a:off x="10039222" y="-19098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8F075C4-110E-BD97-21F6-9CB13D989A8C}"/>
              </a:ext>
            </a:extLst>
          </p:cNvPr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B6FA4CA6-EB68-D446-494E-969161739949}"/>
              </a:ext>
            </a:extLst>
          </p:cNvPr>
          <p:cNvSpPr/>
          <p:nvPr/>
        </p:nvSpPr>
        <p:spPr>
          <a:xfrm rot="5400000" flipH="1">
            <a:off x="0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50C7BE-00C1-D054-B80F-3757E637A371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</p:spTree>
    <p:extLst>
      <p:ext uri="{BB962C8B-B14F-4D97-AF65-F5344CB8AC3E}">
        <p14:creationId xmlns:p14="http://schemas.microsoft.com/office/powerpoint/2010/main" val="314663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/>
          <p:cNvSpPr/>
          <p:nvPr/>
        </p:nvSpPr>
        <p:spPr>
          <a:xfrm rot="-7320917">
            <a:off x="-2152778" y="4947819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 rot="5400000">
            <a:off x="11546677" y="1801025"/>
            <a:ext cx="860431" cy="430215"/>
          </a:xfrm>
          <a:custGeom>
            <a:avLst/>
            <a:gdLst/>
            <a:ahLst/>
            <a:cxnLst/>
            <a:rect l="l" t="t" r="r" b="b"/>
            <a:pathLst>
              <a:path w="1290647" h="645323">
                <a:moveTo>
                  <a:pt x="0" y="0"/>
                </a:moveTo>
                <a:lnTo>
                  <a:pt x="1290647" y="0"/>
                </a:lnTo>
                <a:lnTo>
                  <a:pt x="1290647" y="645323"/>
                </a:lnTo>
                <a:lnTo>
                  <a:pt x="0" y="6453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>
            <a:off x="11112666" y="5724353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8" y="0"/>
                </a:lnTo>
                <a:lnTo>
                  <a:pt x="973678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929FB5-8B33-20EB-F38B-2784EAB9230D}"/>
              </a:ext>
            </a:extLst>
          </p:cNvPr>
          <p:cNvGrpSpPr/>
          <p:nvPr/>
        </p:nvGrpSpPr>
        <p:grpSpPr>
          <a:xfrm>
            <a:off x="222832" y="2667000"/>
            <a:ext cx="3891969" cy="2412579"/>
            <a:chOff x="9816307" y="4307695"/>
            <a:chExt cx="6313314" cy="2025116"/>
          </a:xfrm>
        </p:grpSpPr>
        <p:grpSp>
          <p:nvGrpSpPr>
            <p:cNvPr id="15" name="Group 15"/>
            <p:cNvGrpSpPr/>
            <p:nvPr/>
          </p:nvGrpSpPr>
          <p:grpSpPr>
            <a:xfrm>
              <a:off x="10246121" y="4307695"/>
              <a:ext cx="5883500" cy="2025116"/>
              <a:chOff x="0" y="0"/>
              <a:chExt cx="1549564" cy="53336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49564" cy="533364"/>
              </a:xfrm>
              <a:custGeom>
                <a:avLst/>
                <a:gdLst/>
                <a:ahLst/>
                <a:cxnLst/>
                <a:rect l="l" t="t" r="r" b="b"/>
                <a:pathLst>
                  <a:path w="1549564" h="533364">
                    <a:moveTo>
                      <a:pt x="0" y="0"/>
                    </a:moveTo>
                    <a:lnTo>
                      <a:pt x="1549564" y="0"/>
                    </a:lnTo>
                    <a:lnTo>
                      <a:pt x="1549564" y="533364"/>
                    </a:lnTo>
                    <a:lnTo>
                      <a:pt x="0" y="533364"/>
                    </a:lnTo>
                    <a:close/>
                  </a:path>
                </a:pathLst>
              </a:custGeom>
              <a:solidFill>
                <a:srgbClr val="DBE8F4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549564" cy="5714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60"/>
                  </a:lnSpc>
                </a:pPr>
                <a:endParaRPr sz="1200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9816307" y="4840846"/>
              <a:ext cx="859628" cy="90922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0696681" y="5269837"/>
              <a:ext cx="5283124" cy="721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/>
                <a:t>Ensure transparency by providing clear, interpretable reasons for loan decisions. Comply with legal standards like the Equal Credit Opportunity Act (ECOA).</a:t>
              </a:r>
              <a:endParaRPr lang="en-US" sz="1200" dirty="0">
                <a:solidFill>
                  <a:srgbClr val="010101">
                    <a:alpha val="49804"/>
                  </a:srgbClr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0675935" y="4499444"/>
              <a:ext cx="5283124" cy="6392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600" dirty="0"/>
                <a:t>Goal 1 </a:t>
              </a:r>
            </a:p>
            <a:p>
              <a:pPr>
                <a:lnSpc>
                  <a:spcPts val="1960"/>
                </a:lnSpc>
              </a:pPr>
              <a:r>
                <a:rPr lang="en-US" sz="1600" dirty="0"/>
                <a:t>Automated Loan Default Prediction &amp; Interpretability</a:t>
              </a:r>
              <a:endPara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744509" y="1055877"/>
            <a:ext cx="4702983" cy="50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Business Goals</a:t>
            </a:r>
          </a:p>
        </p:txBody>
      </p:sp>
      <p:sp>
        <p:nvSpPr>
          <p:cNvPr id="36" name="TextBox 29">
            <a:extLst>
              <a:ext uri="{FF2B5EF4-FFF2-40B4-BE49-F238E27FC236}">
                <a16:creationId xmlns:a16="http://schemas.microsoft.com/office/drawing/2014/main" id="{E94FD7F8-6E59-4D27-EE60-E4127CB20731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3A27E34-FE9F-284B-55CB-A5438F45D7D0}"/>
              </a:ext>
            </a:extLst>
          </p:cNvPr>
          <p:cNvGrpSpPr/>
          <p:nvPr/>
        </p:nvGrpSpPr>
        <p:grpSpPr>
          <a:xfrm>
            <a:off x="4114801" y="2676030"/>
            <a:ext cx="3891969" cy="2412579"/>
            <a:chOff x="9816307" y="4307695"/>
            <a:chExt cx="6313314" cy="2025116"/>
          </a:xfrm>
        </p:grpSpPr>
        <p:grpSp>
          <p:nvGrpSpPr>
            <p:cNvPr id="39" name="Group 15">
              <a:extLst>
                <a:ext uri="{FF2B5EF4-FFF2-40B4-BE49-F238E27FC236}">
                  <a16:creationId xmlns:a16="http://schemas.microsoft.com/office/drawing/2014/main" id="{5DA58503-A7C5-DB97-D015-A593491AC698}"/>
                </a:ext>
              </a:extLst>
            </p:cNvPr>
            <p:cNvGrpSpPr/>
            <p:nvPr/>
          </p:nvGrpSpPr>
          <p:grpSpPr>
            <a:xfrm>
              <a:off x="10246121" y="4307695"/>
              <a:ext cx="5883500" cy="2025116"/>
              <a:chOff x="0" y="0"/>
              <a:chExt cx="1549564" cy="533364"/>
            </a:xfrm>
          </p:grpSpPr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E0D738A7-4076-9A37-B7A6-EEE5ADD2C53C}"/>
                  </a:ext>
                </a:extLst>
              </p:cNvPr>
              <p:cNvSpPr/>
              <p:nvPr/>
            </p:nvSpPr>
            <p:spPr>
              <a:xfrm>
                <a:off x="0" y="0"/>
                <a:ext cx="1549564" cy="533364"/>
              </a:xfrm>
              <a:custGeom>
                <a:avLst/>
                <a:gdLst/>
                <a:ahLst/>
                <a:cxnLst/>
                <a:rect l="l" t="t" r="r" b="b"/>
                <a:pathLst>
                  <a:path w="1549564" h="533364">
                    <a:moveTo>
                      <a:pt x="0" y="0"/>
                    </a:moveTo>
                    <a:lnTo>
                      <a:pt x="1549564" y="0"/>
                    </a:lnTo>
                    <a:lnTo>
                      <a:pt x="1549564" y="533364"/>
                    </a:lnTo>
                    <a:lnTo>
                      <a:pt x="0" y="533364"/>
                    </a:lnTo>
                    <a:close/>
                  </a:path>
                </a:pathLst>
              </a:custGeom>
              <a:solidFill>
                <a:srgbClr val="DBE8F4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4" name="TextBox 17">
                <a:extLst>
                  <a:ext uri="{FF2B5EF4-FFF2-40B4-BE49-F238E27FC236}">
                    <a16:creationId xmlns:a16="http://schemas.microsoft.com/office/drawing/2014/main" id="{A04EEF68-DD96-3FA8-06D4-03636ABA2C1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49564" cy="5714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60"/>
                  </a:lnSpc>
                </a:pPr>
                <a:endParaRPr sz="1200"/>
              </a:p>
            </p:txBody>
          </p:sp>
        </p:grpSp>
        <p:sp>
          <p:nvSpPr>
            <p:cNvPr id="40" name="TextBox 23">
              <a:extLst>
                <a:ext uri="{FF2B5EF4-FFF2-40B4-BE49-F238E27FC236}">
                  <a16:creationId xmlns:a16="http://schemas.microsoft.com/office/drawing/2014/main" id="{7C26D27E-1127-61D3-EE6A-73C4C07FCCB9}"/>
                </a:ext>
              </a:extLst>
            </p:cNvPr>
            <p:cNvSpPr txBox="1"/>
            <p:nvPr/>
          </p:nvSpPr>
          <p:spPr>
            <a:xfrm>
              <a:off x="9816307" y="4840846"/>
              <a:ext cx="859628" cy="90922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  <p:sp>
          <p:nvSpPr>
            <p:cNvPr id="41" name="TextBox 31">
              <a:extLst>
                <a:ext uri="{FF2B5EF4-FFF2-40B4-BE49-F238E27FC236}">
                  <a16:creationId xmlns:a16="http://schemas.microsoft.com/office/drawing/2014/main" id="{6EAA68B6-BE90-C8A0-876F-8CF2DDA1B070}"/>
                </a:ext>
              </a:extLst>
            </p:cNvPr>
            <p:cNvSpPr txBox="1"/>
            <p:nvPr/>
          </p:nvSpPr>
          <p:spPr>
            <a:xfrm>
              <a:off x="10696681" y="5269837"/>
              <a:ext cx="5283124" cy="5389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/>
                <a:t>Identify sub-groups with frequent delinquencies, high debt-to-income ratios, or multiple derogatory reports.</a:t>
              </a:r>
            </a:p>
          </p:txBody>
        </p:sp>
        <p:sp>
          <p:nvSpPr>
            <p:cNvPr id="42" name="TextBox 33">
              <a:extLst>
                <a:ext uri="{FF2B5EF4-FFF2-40B4-BE49-F238E27FC236}">
                  <a16:creationId xmlns:a16="http://schemas.microsoft.com/office/drawing/2014/main" id="{F94C41D3-5F83-912A-24CB-D4C71C763415}"/>
                </a:ext>
              </a:extLst>
            </p:cNvPr>
            <p:cNvSpPr txBox="1"/>
            <p:nvPr/>
          </p:nvSpPr>
          <p:spPr>
            <a:xfrm>
              <a:off x="10675935" y="4499444"/>
              <a:ext cx="5283124" cy="6392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600" dirty="0"/>
                <a:t>Goal 2 </a:t>
              </a:r>
            </a:p>
            <a:p>
              <a:pPr>
                <a:lnSpc>
                  <a:spcPts val="1960"/>
                </a:lnSpc>
              </a:pPr>
              <a:r>
                <a:rPr lang="en-US" sz="1600" dirty="0"/>
                <a:t>Clustering for Defaulter Segmentation</a:t>
              </a:r>
              <a:endPara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2AA239-5904-49C3-04C5-26638F59EC5A}"/>
              </a:ext>
            </a:extLst>
          </p:cNvPr>
          <p:cNvGrpSpPr/>
          <p:nvPr/>
        </p:nvGrpSpPr>
        <p:grpSpPr>
          <a:xfrm>
            <a:off x="7927202" y="2676030"/>
            <a:ext cx="3891969" cy="2412579"/>
            <a:chOff x="9816307" y="4307695"/>
            <a:chExt cx="6313314" cy="2025116"/>
          </a:xfrm>
        </p:grpSpPr>
        <p:grpSp>
          <p:nvGrpSpPr>
            <p:cNvPr id="46" name="Group 15">
              <a:extLst>
                <a:ext uri="{FF2B5EF4-FFF2-40B4-BE49-F238E27FC236}">
                  <a16:creationId xmlns:a16="http://schemas.microsoft.com/office/drawing/2014/main" id="{B6046977-7C02-68AC-08BC-9594EAD8E03B}"/>
                </a:ext>
              </a:extLst>
            </p:cNvPr>
            <p:cNvGrpSpPr/>
            <p:nvPr/>
          </p:nvGrpSpPr>
          <p:grpSpPr>
            <a:xfrm>
              <a:off x="10246121" y="4307695"/>
              <a:ext cx="5883500" cy="2025116"/>
              <a:chOff x="0" y="0"/>
              <a:chExt cx="1549564" cy="533364"/>
            </a:xfrm>
          </p:grpSpPr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3F08A6E6-E0DD-B1CD-8452-31B28FA81E22}"/>
                  </a:ext>
                </a:extLst>
              </p:cNvPr>
              <p:cNvSpPr/>
              <p:nvPr/>
            </p:nvSpPr>
            <p:spPr>
              <a:xfrm>
                <a:off x="0" y="0"/>
                <a:ext cx="1549564" cy="533364"/>
              </a:xfrm>
              <a:custGeom>
                <a:avLst/>
                <a:gdLst/>
                <a:ahLst/>
                <a:cxnLst/>
                <a:rect l="l" t="t" r="r" b="b"/>
                <a:pathLst>
                  <a:path w="1549564" h="533364">
                    <a:moveTo>
                      <a:pt x="0" y="0"/>
                    </a:moveTo>
                    <a:lnTo>
                      <a:pt x="1549564" y="0"/>
                    </a:lnTo>
                    <a:lnTo>
                      <a:pt x="1549564" y="533364"/>
                    </a:lnTo>
                    <a:lnTo>
                      <a:pt x="0" y="533364"/>
                    </a:lnTo>
                    <a:close/>
                  </a:path>
                </a:pathLst>
              </a:custGeom>
              <a:solidFill>
                <a:srgbClr val="DBE8F4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51" name="TextBox 17">
                <a:extLst>
                  <a:ext uri="{FF2B5EF4-FFF2-40B4-BE49-F238E27FC236}">
                    <a16:creationId xmlns:a16="http://schemas.microsoft.com/office/drawing/2014/main" id="{DF889BF7-1CC4-A2A3-BA3E-D586411F17F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49564" cy="5714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60"/>
                  </a:lnSpc>
                </a:pPr>
                <a:endParaRPr sz="1200"/>
              </a:p>
            </p:txBody>
          </p:sp>
        </p:grpSp>
        <p:sp>
          <p:nvSpPr>
            <p:cNvPr id="47" name="TextBox 23">
              <a:extLst>
                <a:ext uri="{FF2B5EF4-FFF2-40B4-BE49-F238E27FC236}">
                  <a16:creationId xmlns:a16="http://schemas.microsoft.com/office/drawing/2014/main" id="{614CFDFC-75CE-420E-8C75-D06C23771E29}"/>
                </a:ext>
              </a:extLst>
            </p:cNvPr>
            <p:cNvSpPr txBox="1"/>
            <p:nvPr/>
          </p:nvSpPr>
          <p:spPr>
            <a:xfrm>
              <a:off x="9816307" y="4840846"/>
              <a:ext cx="859628" cy="90922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  <p:sp>
          <p:nvSpPr>
            <p:cNvPr id="48" name="TextBox 31">
              <a:extLst>
                <a:ext uri="{FF2B5EF4-FFF2-40B4-BE49-F238E27FC236}">
                  <a16:creationId xmlns:a16="http://schemas.microsoft.com/office/drawing/2014/main" id="{A6D97332-F2BC-DFC7-132A-57A82F255272}"/>
                </a:ext>
              </a:extLst>
            </p:cNvPr>
            <p:cNvSpPr txBox="1"/>
            <p:nvPr/>
          </p:nvSpPr>
          <p:spPr>
            <a:xfrm>
              <a:off x="10696681" y="5269837"/>
              <a:ext cx="5283124" cy="5389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/>
                <a:t>Identify sub-groups with frequent delinquencies, high debt-to-income ratios, or multiple derogatory reports.</a:t>
              </a:r>
            </a:p>
          </p:txBody>
        </p:sp>
        <p:sp>
          <p:nvSpPr>
            <p:cNvPr id="49" name="TextBox 33">
              <a:extLst>
                <a:ext uri="{FF2B5EF4-FFF2-40B4-BE49-F238E27FC236}">
                  <a16:creationId xmlns:a16="http://schemas.microsoft.com/office/drawing/2014/main" id="{22043B1E-1605-74B2-47A0-99D308120C5E}"/>
                </a:ext>
              </a:extLst>
            </p:cNvPr>
            <p:cNvSpPr txBox="1"/>
            <p:nvPr/>
          </p:nvSpPr>
          <p:spPr>
            <a:xfrm>
              <a:off x="10675935" y="4499444"/>
              <a:ext cx="5283124" cy="6392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600" dirty="0"/>
                <a:t>Goal 3 </a:t>
              </a:r>
            </a:p>
            <a:p>
              <a:pPr>
                <a:lnSpc>
                  <a:spcPts val="1960"/>
                </a:lnSpc>
              </a:pPr>
              <a:r>
                <a:rPr lang="en-US" sz="1600" dirty="0"/>
                <a:t>Clustering for Non - Defaulter Segmentation</a:t>
              </a:r>
              <a:endPara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endParaRPr>
            </a:p>
          </p:txBody>
        </p:sp>
      </p:grpSp>
      <p:sp>
        <p:nvSpPr>
          <p:cNvPr id="52" name="TextBox 33">
            <a:extLst>
              <a:ext uri="{FF2B5EF4-FFF2-40B4-BE49-F238E27FC236}">
                <a16:creationId xmlns:a16="http://schemas.microsoft.com/office/drawing/2014/main" id="{FA932073-AEA1-334A-9F41-06A08B58C30D}"/>
              </a:ext>
            </a:extLst>
          </p:cNvPr>
          <p:cNvSpPr txBox="1"/>
          <p:nvPr/>
        </p:nvSpPr>
        <p:spPr>
          <a:xfrm>
            <a:off x="4657524" y="3600545"/>
            <a:ext cx="3256889" cy="239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BAD = 1</a:t>
            </a:r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254488C1-D599-5E5E-FC8A-3AD40C26F5EC}"/>
              </a:ext>
            </a:extLst>
          </p:cNvPr>
          <p:cNvSpPr txBox="1"/>
          <p:nvPr/>
        </p:nvSpPr>
        <p:spPr>
          <a:xfrm>
            <a:off x="752766" y="3610427"/>
            <a:ext cx="3256889" cy="239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BAD = 1</a:t>
            </a:r>
          </a:p>
        </p:txBody>
      </p:sp>
      <p:sp>
        <p:nvSpPr>
          <p:cNvPr id="54" name="TextBox 33">
            <a:extLst>
              <a:ext uri="{FF2B5EF4-FFF2-40B4-BE49-F238E27FC236}">
                <a16:creationId xmlns:a16="http://schemas.microsoft.com/office/drawing/2014/main" id="{CF53C9FE-C83D-9106-FF35-B65A829F3AE5}"/>
              </a:ext>
            </a:extLst>
          </p:cNvPr>
          <p:cNvSpPr txBox="1"/>
          <p:nvPr/>
        </p:nvSpPr>
        <p:spPr>
          <a:xfrm>
            <a:off x="8457137" y="3612636"/>
            <a:ext cx="3256889" cy="239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BAD =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2BCBF-9B5A-AC1F-3809-4D744EB24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473435F-9F42-42EE-3273-230E4FE03264}"/>
              </a:ext>
            </a:extLst>
          </p:cNvPr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A1B0ABB-5D32-C74D-EEC9-39A53D6DAF97}"/>
              </a:ext>
            </a:extLst>
          </p:cNvPr>
          <p:cNvSpPr/>
          <p:nvPr/>
        </p:nvSpPr>
        <p:spPr>
          <a:xfrm rot="-7320917">
            <a:off x="-2152778" y="4947819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850CDD61-0FC4-6CAD-361B-EFCA2444FAAF}"/>
              </a:ext>
            </a:extLst>
          </p:cNvPr>
          <p:cNvSpPr/>
          <p:nvPr/>
        </p:nvSpPr>
        <p:spPr>
          <a:xfrm rot="5400000">
            <a:off x="11546677" y="1801025"/>
            <a:ext cx="860431" cy="430215"/>
          </a:xfrm>
          <a:custGeom>
            <a:avLst/>
            <a:gdLst/>
            <a:ahLst/>
            <a:cxnLst/>
            <a:rect l="l" t="t" r="r" b="b"/>
            <a:pathLst>
              <a:path w="1290647" h="645323">
                <a:moveTo>
                  <a:pt x="0" y="0"/>
                </a:moveTo>
                <a:lnTo>
                  <a:pt x="1290647" y="0"/>
                </a:lnTo>
                <a:lnTo>
                  <a:pt x="1290647" y="645323"/>
                </a:lnTo>
                <a:lnTo>
                  <a:pt x="0" y="6453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FD45A9EE-96E1-2CC9-2EB2-50BB4B8590B0}"/>
              </a:ext>
            </a:extLst>
          </p:cNvPr>
          <p:cNvSpPr/>
          <p:nvPr/>
        </p:nvSpPr>
        <p:spPr>
          <a:xfrm>
            <a:off x="11112666" y="5724353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8" y="0"/>
                </a:lnTo>
                <a:lnTo>
                  <a:pt x="973678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A79C65-4C77-B1FA-E000-C0BD43FBBF4F}"/>
              </a:ext>
            </a:extLst>
          </p:cNvPr>
          <p:cNvGrpSpPr/>
          <p:nvPr/>
        </p:nvGrpSpPr>
        <p:grpSpPr>
          <a:xfrm>
            <a:off x="222832" y="2667000"/>
            <a:ext cx="3891969" cy="2412579"/>
            <a:chOff x="9816307" y="4307695"/>
            <a:chExt cx="6313314" cy="2025116"/>
          </a:xfrm>
        </p:grpSpPr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AD62899D-95CA-B27D-0980-6DD5F75AC9AF}"/>
                </a:ext>
              </a:extLst>
            </p:cNvPr>
            <p:cNvGrpSpPr/>
            <p:nvPr/>
          </p:nvGrpSpPr>
          <p:grpSpPr>
            <a:xfrm>
              <a:off x="10246121" y="4307695"/>
              <a:ext cx="5883500" cy="2025116"/>
              <a:chOff x="0" y="0"/>
              <a:chExt cx="1549564" cy="533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ADE34D18-5977-785E-8264-A2A7C805F606}"/>
                  </a:ext>
                </a:extLst>
              </p:cNvPr>
              <p:cNvSpPr/>
              <p:nvPr/>
            </p:nvSpPr>
            <p:spPr>
              <a:xfrm>
                <a:off x="0" y="0"/>
                <a:ext cx="1549564" cy="533364"/>
              </a:xfrm>
              <a:custGeom>
                <a:avLst/>
                <a:gdLst/>
                <a:ahLst/>
                <a:cxnLst/>
                <a:rect l="l" t="t" r="r" b="b"/>
                <a:pathLst>
                  <a:path w="1549564" h="533364">
                    <a:moveTo>
                      <a:pt x="0" y="0"/>
                    </a:moveTo>
                    <a:lnTo>
                      <a:pt x="1549564" y="0"/>
                    </a:lnTo>
                    <a:lnTo>
                      <a:pt x="1549564" y="533364"/>
                    </a:lnTo>
                    <a:lnTo>
                      <a:pt x="0" y="533364"/>
                    </a:lnTo>
                    <a:close/>
                  </a:path>
                </a:pathLst>
              </a:custGeom>
              <a:solidFill>
                <a:srgbClr val="DBE8F4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F2D3C1BA-BE6C-C4CF-667D-6AFEB46AE9A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49564" cy="5714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60"/>
                  </a:lnSpc>
                </a:pPr>
                <a:endParaRPr sz="1200"/>
              </a:p>
            </p:txBody>
          </p:sp>
        </p:grp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C5C66960-6771-5CC1-161B-B4183DF5CF69}"/>
                </a:ext>
              </a:extLst>
            </p:cNvPr>
            <p:cNvSpPr txBox="1"/>
            <p:nvPr/>
          </p:nvSpPr>
          <p:spPr>
            <a:xfrm>
              <a:off x="9816307" y="4840846"/>
              <a:ext cx="859628" cy="90922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9359928E-5643-8843-E0F4-95C09782F78A}"/>
                </a:ext>
              </a:extLst>
            </p:cNvPr>
            <p:cNvSpPr txBox="1"/>
            <p:nvPr/>
          </p:nvSpPr>
          <p:spPr>
            <a:xfrm>
              <a:off x="10546865" y="4988045"/>
              <a:ext cx="5453686" cy="12701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/>
                <a:t>Develop a model that accurately predicts whether a loan applicant will default (</a:t>
              </a:r>
              <a:r>
                <a:rPr lang="en-US" sz="1200" b="1" dirty="0"/>
                <a:t>BAD = 1</a:t>
              </a:r>
              <a:r>
                <a:rPr lang="en-US" sz="1200" dirty="0"/>
                <a:t>) or not (</a:t>
              </a:r>
              <a:r>
                <a:rPr lang="en-US" sz="1200" b="1" dirty="0"/>
                <a:t>BAD = 0</a:t>
              </a:r>
              <a:r>
                <a:rPr lang="en-US" sz="1200" dirty="0"/>
                <a:t>).</a:t>
              </a:r>
            </a:p>
            <a:p>
              <a:pPr>
                <a:lnSpc>
                  <a:spcPts val="1680"/>
                </a:lnSpc>
              </a:pPr>
              <a:r>
                <a:rPr lang="en-US" sz="1200" dirty="0"/>
                <a:t>Models :</a:t>
              </a:r>
            </a:p>
            <a:p>
              <a:pPr marL="533427" lvl="1" indent="-228611">
                <a:lnSpc>
                  <a:spcPts val="1680"/>
                </a:lnSpc>
                <a:buFont typeface="+mj-lt"/>
                <a:buAutoNum type="arabicPeriod"/>
              </a:pPr>
              <a:r>
                <a:rPr lang="en-US" sz="1200" b="1" dirty="0"/>
                <a:t>Logistic Regression</a:t>
              </a:r>
            </a:p>
            <a:p>
              <a:pPr marL="533427" lvl="1" indent="-228611">
                <a:lnSpc>
                  <a:spcPts val="1680"/>
                </a:lnSpc>
                <a:buFont typeface="+mj-lt"/>
                <a:buAutoNum type="arabicPeriod"/>
              </a:pPr>
              <a:r>
                <a:rPr lang="en-US" sz="1200" b="1" dirty="0"/>
                <a:t>Decision Tree </a:t>
              </a:r>
            </a:p>
            <a:p>
              <a:pPr marL="533427" lvl="1" indent="-228611">
                <a:lnSpc>
                  <a:spcPts val="1680"/>
                </a:lnSpc>
                <a:buFont typeface="+mj-lt"/>
                <a:buAutoNum type="arabicPeriod"/>
              </a:pPr>
              <a:r>
                <a:rPr lang="en-US" sz="1200" b="1" dirty="0"/>
                <a:t>Random Forest </a:t>
              </a:r>
              <a:endParaRPr lang="en-US" sz="1200" b="1" dirty="0">
                <a:solidFill>
                  <a:srgbClr val="010101">
                    <a:alpha val="49804"/>
                  </a:srgbClr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25C802C5-C799-5B96-4603-D8AFEF8B104A}"/>
                </a:ext>
              </a:extLst>
            </p:cNvPr>
            <p:cNvSpPr txBox="1"/>
            <p:nvPr/>
          </p:nvSpPr>
          <p:spPr>
            <a:xfrm>
              <a:off x="10567305" y="4353119"/>
              <a:ext cx="5453686" cy="6392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600" dirty="0"/>
                <a:t>Goal 1 </a:t>
              </a:r>
            </a:p>
            <a:p>
              <a:pPr>
                <a:lnSpc>
                  <a:spcPts val="1960"/>
                </a:lnSpc>
              </a:pPr>
              <a:r>
                <a:rPr lang="en-US" sz="1600" dirty="0"/>
                <a:t>Classification for Loan Default Prediction</a:t>
              </a:r>
              <a:endPara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endParaRPr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61D19428-0098-DC63-082E-6AEADAD4DFA8}"/>
              </a:ext>
            </a:extLst>
          </p:cNvPr>
          <p:cNvSpPr txBox="1"/>
          <p:nvPr/>
        </p:nvSpPr>
        <p:spPr>
          <a:xfrm>
            <a:off x="3744509" y="1055877"/>
            <a:ext cx="4702983" cy="50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Analytical Goals</a:t>
            </a:r>
          </a:p>
        </p:txBody>
      </p:sp>
      <p:sp>
        <p:nvSpPr>
          <p:cNvPr id="36" name="TextBox 29">
            <a:extLst>
              <a:ext uri="{FF2B5EF4-FFF2-40B4-BE49-F238E27FC236}">
                <a16:creationId xmlns:a16="http://schemas.microsoft.com/office/drawing/2014/main" id="{E307235E-9B97-C81D-A8A5-5C5189A7735F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4B6546-11B2-E688-F6A2-C420B3E3FAD7}"/>
              </a:ext>
            </a:extLst>
          </p:cNvPr>
          <p:cNvGrpSpPr/>
          <p:nvPr/>
        </p:nvGrpSpPr>
        <p:grpSpPr>
          <a:xfrm>
            <a:off x="4114801" y="2676030"/>
            <a:ext cx="3891969" cy="2412579"/>
            <a:chOff x="9816307" y="4307695"/>
            <a:chExt cx="6313314" cy="2025116"/>
          </a:xfrm>
        </p:grpSpPr>
        <p:grpSp>
          <p:nvGrpSpPr>
            <p:cNvPr id="39" name="Group 15">
              <a:extLst>
                <a:ext uri="{FF2B5EF4-FFF2-40B4-BE49-F238E27FC236}">
                  <a16:creationId xmlns:a16="http://schemas.microsoft.com/office/drawing/2014/main" id="{44A5499F-B461-A121-285F-767895E5F02D}"/>
                </a:ext>
              </a:extLst>
            </p:cNvPr>
            <p:cNvGrpSpPr/>
            <p:nvPr/>
          </p:nvGrpSpPr>
          <p:grpSpPr>
            <a:xfrm>
              <a:off x="10246121" y="4307695"/>
              <a:ext cx="5883500" cy="2025116"/>
              <a:chOff x="0" y="0"/>
              <a:chExt cx="1549564" cy="533364"/>
            </a:xfrm>
          </p:grpSpPr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2B1D96B9-3F42-FB77-7B81-43FE98B48F0A}"/>
                  </a:ext>
                </a:extLst>
              </p:cNvPr>
              <p:cNvSpPr/>
              <p:nvPr/>
            </p:nvSpPr>
            <p:spPr>
              <a:xfrm>
                <a:off x="0" y="0"/>
                <a:ext cx="1549564" cy="533364"/>
              </a:xfrm>
              <a:custGeom>
                <a:avLst/>
                <a:gdLst/>
                <a:ahLst/>
                <a:cxnLst/>
                <a:rect l="l" t="t" r="r" b="b"/>
                <a:pathLst>
                  <a:path w="1549564" h="533364">
                    <a:moveTo>
                      <a:pt x="0" y="0"/>
                    </a:moveTo>
                    <a:lnTo>
                      <a:pt x="1549564" y="0"/>
                    </a:lnTo>
                    <a:lnTo>
                      <a:pt x="1549564" y="533364"/>
                    </a:lnTo>
                    <a:lnTo>
                      <a:pt x="0" y="533364"/>
                    </a:lnTo>
                    <a:close/>
                  </a:path>
                </a:pathLst>
              </a:custGeom>
              <a:solidFill>
                <a:srgbClr val="DBE8F4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44" name="TextBox 17">
                <a:extLst>
                  <a:ext uri="{FF2B5EF4-FFF2-40B4-BE49-F238E27FC236}">
                    <a16:creationId xmlns:a16="http://schemas.microsoft.com/office/drawing/2014/main" id="{4042A199-3F39-A860-20D5-9CC87499B9B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49564" cy="5714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60"/>
                  </a:lnSpc>
                </a:pPr>
                <a:endParaRPr sz="1200"/>
              </a:p>
            </p:txBody>
          </p:sp>
        </p:grpSp>
        <p:sp>
          <p:nvSpPr>
            <p:cNvPr id="40" name="TextBox 23">
              <a:extLst>
                <a:ext uri="{FF2B5EF4-FFF2-40B4-BE49-F238E27FC236}">
                  <a16:creationId xmlns:a16="http://schemas.microsoft.com/office/drawing/2014/main" id="{8CA83C44-5E3A-E9F3-E330-61243B617EA7}"/>
                </a:ext>
              </a:extLst>
            </p:cNvPr>
            <p:cNvSpPr txBox="1"/>
            <p:nvPr/>
          </p:nvSpPr>
          <p:spPr>
            <a:xfrm>
              <a:off x="9816307" y="4840846"/>
              <a:ext cx="859628" cy="90922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  <p:sp>
          <p:nvSpPr>
            <p:cNvPr id="41" name="TextBox 31">
              <a:extLst>
                <a:ext uri="{FF2B5EF4-FFF2-40B4-BE49-F238E27FC236}">
                  <a16:creationId xmlns:a16="http://schemas.microsoft.com/office/drawing/2014/main" id="{DB336A81-53BD-FAD8-2559-EEE0C167BB34}"/>
                </a:ext>
              </a:extLst>
            </p:cNvPr>
            <p:cNvSpPr txBox="1"/>
            <p:nvPr/>
          </p:nvSpPr>
          <p:spPr>
            <a:xfrm>
              <a:off x="10528552" y="4997048"/>
              <a:ext cx="5283124" cy="10879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/>
                <a:t>Segment defaulters (</a:t>
              </a:r>
              <a:r>
                <a:rPr lang="en-US" sz="1200" b="1" dirty="0"/>
                <a:t>BAD = 1</a:t>
              </a:r>
              <a:r>
                <a:rPr lang="en-US" sz="1200" dirty="0"/>
                <a:t>) into distinct sub-groups based on credit stability.</a:t>
              </a:r>
            </a:p>
            <a:p>
              <a:pPr>
                <a:lnSpc>
                  <a:spcPts val="1680"/>
                </a:lnSpc>
              </a:pPr>
              <a:r>
                <a:rPr lang="en-US" sz="1200" dirty="0"/>
                <a:t>Models :</a:t>
              </a:r>
            </a:p>
            <a:p>
              <a:pPr marL="533427" lvl="1" indent="-228611">
                <a:lnSpc>
                  <a:spcPts val="1680"/>
                </a:lnSpc>
                <a:buFont typeface="+mj-lt"/>
                <a:buAutoNum type="arabicPeriod"/>
              </a:pPr>
              <a:r>
                <a:rPr lang="en-US" sz="1200" b="1" dirty="0"/>
                <a:t>K-Means</a:t>
              </a:r>
            </a:p>
            <a:p>
              <a:pPr marL="533427" lvl="1" indent="-228611">
                <a:lnSpc>
                  <a:spcPts val="1680"/>
                </a:lnSpc>
                <a:buFont typeface="+mj-lt"/>
                <a:buAutoNum type="arabicPeriod"/>
              </a:pPr>
              <a:r>
                <a:rPr lang="en-US" sz="1200" b="1" dirty="0"/>
                <a:t>Hierarchical Clustering</a:t>
              </a:r>
            </a:p>
            <a:p>
              <a:pPr>
                <a:lnSpc>
                  <a:spcPts val="1680"/>
                </a:lnSpc>
              </a:pPr>
              <a:endParaRPr lang="en-US" sz="1200" b="1" dirty="0"/>
            </a:p>
          </p:txBody>
        </p:sp>
        <p:sp>
          <p:nvSpPr>
            <p:cNvPr id="42" name="TextBox 33">
              <a:extLst>
                <a:ext uri="{FF2B5EF4-FFF2-40B4-BE49-F238E27FC236}">
                  <a16:creationId xmlns:a16="http://schemas.microsoft.com/office/drawing/2014/main" id="{EE725B41-8437-981A-F3FC-A393CBD81E10}"/>
                </a:ext>
              </a:extLst>
            </p:cNvPr>
            <p:cNvSpPr txBox="1"/>
            <p:nvPr/>
          </p:nvSpPr>
          <p:spPr>
            <a:xfrm>
              <a:off x="10494502" y="4345539"/>
              <a:ext cx="5283124" cy="6392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600" dirty="0"/>
                <a:t>Goal 2 </a:t>
              </a:r>
            </a:p>
            <a:p>
              <a:pPr>
                <a:lnSpc>
                  <a:spcPts val="1960"/>
                </a:lnSpc>
              </a:pPr>
              <a:r>
                <a:rPr lang="en-US" sz="1600" dirty="0"/>
                <a:t>Clustering for Defaulter Segmentation</a:t>
              </a:r>
              <a:endPara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54ABD7-731A-679B-B027-37F1BECD291F}"/>
              </a:ext>
            </a:extLst>
          </p:cNvPr>
          <p:cNvGrpSpPr/>
          <p:nvPr/>
        </p:nvGrpSpPr>
        <p:grpSpPr>
          <a:xfrm>
            <a:off x="7924801" y="2676030"/>
            <a:ext cx="3891970" cy="2412579"/>
            <a:chOff x="9816307" y="4307695"/>
            <a:chExt cx="6313314" cy="2025116"/>
          </a:xfrm>
        </p:grpSpPr>
        <p:grpSp>
          <p:nvGrpSpPr>
            <p:cNvPr id="4" name="Group 15">
              <a:extLst>
                <a:ext uri="{FF2B5EF4-FFF2-40B4-BE49-F238E27FC236}">
                  <a16:creationId xmlns:a16="http://schemas.microsoft.com/office/drawing/2014/main" id="{0CB9C61B-7BB3-11D4-10D5-9F55B1E341E9}"/>
                </a:ext>
              </a:extLst>
            </p:cNvPr>
            <p:cNvGrpSpPr/>
            <p:nvPr/>
          </p:nvGrpSpPr>
          <p:grpSpPr>
            <a:xfrm>
              <a:off x="10246121" y="4307695"/>
              <a:ext cx="5883500" cy="2025116"/>
              <a:chOff x="0" y="0"/>
              <a:chExt cx="1549564" cy="533364"/>
            </a:xfrm>
          </p:grpSpPr>
          <p:sp>
            <p:nvSpPr>
              <p:cNvPr id="10" name="Freeform 16">
                <a:extLst>
                  <a:ext uri="{FF2B5EF4-FFF2-40B4-BE49-F238E27FC236}">
                    <a16:creationId xmlns:a16="http://schemas.microsoft.com/office/drawing/2014/main" id="{62028B4C-AF9F-C2B8-40F9-8450E0129203}"/>
                  </a:ext>
                </a:extLst>
              </p:cNvPr>
              <p:cNvSpPr/>
              <p:nvPr/>
            </p:nvSpPr>
            <p:spPr>
              <a:xfrm>
                <a:off x="0" y="0"/>
                <a:ext cx="1549564" cy="533364"/>
              </a:xfrm>
              <a:custGeom>
                <a:avLst/>
                <a:gdLst/>
                <a:ahLst/>
                <a:cxnLst/>
                <a:rect l="l" t="t" r="r" b="b"/>
                <a:pathLst>
                  <a:path w="1549564" h="533364">
                    <a:moveTo>
                      <a:pt x="0" y="0"/>
                    </a:moveTo>
                    <a:lnTo>
                      <a:pt x="1549564" y="0"/>
                    </a:lnTo>
                    <a:lnTo>
                      <a:pt x="1549564" y="533364"/>
                    </a:lnTo>
                    <a:lnTo>
                      <a:pt x="0" y="533364"/>
                    </a:lnTo>
                    <a:close/>
                  </a:path>
                </a:pathLst>
              </a:custGeom>
              <a:solidFill>
                <a:srgbClr val="DBE8F4"/>
              </a:solidFill>
            </p:spPr>
            <p:txBody>
              <a:bodyPr/>
              <a:lstStyle/>
              <a:p>
                <a:endParaRPr lang="en-US" sz="1200"/>
              </a:p>
            </p:txBody>
          </p:sp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1E06062B-7067-4C39-CE85-2D94C2BB0DD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49564" cy="571464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60"/>
                  </a:lnSpc>
                </a:pPr>
                <a:endParaRPr sz="1200"/>
              </a:p>
            </p:txBody>
          </p:sp>
        </p:grpSp>
        <p:sp>
          <p:nvSpPr>
            <p:cNvPr id="7" name="TextBox 23">
              <a:extLst>
                <a:ext uri="{FF2B5EF4-FFF2-40B4-BE49-F238E27FC236}">
                  <a16:creationId xmlns:a16="http://schemas.microsoft.com/office/drawing/2014/main" id="{390A752B-5D31-FA3D-9971-5D4D83201136}"/>
                </a:ext>
              </a:extLst>
            </p:cNvPr>
            <p:cNvSpPr txBox="1"/>
            <p:nvPr/>
          </p:nvSpPr>
          <p:spPr>
            <a:xfrm>
              <a:off x="9816307" y="4840846"/>
              <a:ext cx="859628" cy="90922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  <p:sp>
          <p:nvSpPr>
            <p:cNvPr id="8" name="TextBox 31">
              <a:extLst>
                <a:ext uri="{FF2B5EF4-FFF2-40B4-BE49-F238E27FC236}">
                  <a16:creationId xmlns:a16="http://schemas.microsoft.com/office/drawing/2014/main" id="{76BB9758-5586-3089-6F92-5ADB726D1528}"/>
                </a:ext>
              </a:extLst>
            </p:cNvPr>
            <p:cNvSpPr txBox="1"/>
            <p:nvPr/>
          </p:nvSpPr>
          <p:spPr>
            <a:xfrm>
              <a:off x="10528552" y="4997048"/>
              <a:ext cx="5283124" cy="10879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80"/>
                </a:lnSpc>
              </a:pPr>
              <a:r>
                <a:rPr lang="en-US" sz="1200" dirty="0"/>
                <a:t>Segment non-defaulters (</a:t>
              </a:r>
              <a:r>
                <a:rPr lang="en-US" sz="1200" b="1" dirty="0"/>
                <a:t>BAD = 0</a:t>
              </a:r>
              <a:r>
                <a:rPr lang="en-US" sz="1200" dirty="0"/>
                <a:t>) into distinct sub-groups based on credit stability.</a:t>
              </a:r>
            </a:p>
            <a:p>
              <a:pPr>
                <a:lnSpc>
                  <a:spcPts val="1680"/>
                </a:lnSpc>
              </a:pPr>
              <a:r>
                <a:rPr lang="en-US" sz="1200" dirty="0"/>
                <a:t>Models :</a:t>
              </a:r>
            </a:p>
            <a:p>
              <a:pPr marL="533427" lvl="1" indent="-228611">
                <a:lnSpc>
                  <a:spcPts val="1680"/>
                </a:lnSpc>
                <a:buFont typeface="+mj-lt"/>
                <a:buAutoNum type="arabicPeriod"/>
              </a:pPr>
              <a:r>
                <a:rPr lang="en-US" sz="1200" b="1" dirty="0"/>
                <a:t>K-Means</a:t>
              </a:r>
            </a:p>
            <a:p>
              <a:pPr marL="533427" lvl="1" indent="-228611">
                <a:lnSpc>
                  <a:spcPts val="1680"/>
                </a:lnSpc>
                <a:buFont typeface="+mj-lt"/>
                <a:buAutoNum type="arabicPeriod"/>
              </a:pPr>
              <a:r>
                <a:rPr lang="en-US" sz="1200" b="1" dirty="0"/>
                <a:t>Hierarchical Clustering</a:t>
              </a:r>
            </a:p>
            <a:p>
              <a:pPr>
                <a:lnSpc>
                  <a:spcPts val="1680"/>
                </a:lnSpc>
              </a:pPr>
              <a:endParaRPr lang="en-US" sz="1200" b="1" dirty="0"/>
            </a:p>
          </p:txBody>
        </p:sp>
        <p:sp>
          <p:nvSpPr>
            <p:cNvPr id="9" name="TextBox 33">
              <a:extLst>
                <a:ext uri="{FF2B5EF4-FFF2-40B4-BE49-F238E27FC236}">
                  <a16:creationId xmlns:a16="http://schemas.microsoft.com/office/drawing/2014/main" id="{993A1F32-2440-F219-DF32-82F862BE6C87}"/>
                </a:ext>
              </a:extLst>
            </p:cNvPr>
            <p:cNvSpPr txBox="1"/>
            <p:nvPr/>
          </p:nvSpPr>
          <p:spPr>
            <a:xfrm>
              <a:off x="10475658" y="4338576"/>
              <a:ext cx="5038287" cy="6392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600" dirty="0"/>
                <a:t>Goal 2 </a:t>
              </a:r>
            </a:p>
            <a:p>
              <a:pPr>
                <a:lnSpc>
                  <a:spcPts val="1960"/>
                </a:lnSpc>
              </a:pPr>
              <a:r>
                <a:rPr lang="en-US" sz="1600" dirty="0"/>
                <a:t>Clustering for Non-Defaulter Segmentation</a:t>
              </a:r>
              <a:endPara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60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52393" y="441884"/>
            <a:ext cx="1453807" cy="456614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440"/>
              </a:lnSpc>
            </a:pPr>
            <a:endParaRPr sz="1200"/>
          </a:p>
        </p:txBody>
      </p:sp>
      <p:sp>
        <p:nvSpPr>
          <p:cNvPr id="5" name="Freeform 5"/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 rot="-5400000">
            <a:off x="1741490" y="4868080"/>
            <a:ext cx="3967141" cy="0"/>
          </a:xfrm>
          <a:prstGeom prst="line">
            <a:avLst/>
          </a:prstGeom>
          <a:ln w="19050" cap="flat">
            <a:solidFill>
              <a:srgbClr val="DBE8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 rot="-5400000">
            <a:off x="4132294" y="4868080"/>
            <a:ext cx="3967141" cy="0"/>
          </a:xfrm>
          <a:prstGeom prst="line">
            <a:avLst/>
          </a:prstGeom>
          <a:ln w="19050" cap="flat">
            <a:solidFill>
              <a:srgbClr val="DBE8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 rot="-5400000">
            <a:off x="6523096" y="4868080"/>
            <a:ext cx="3967141" cy="0"/>
          </a:xfrm>
          <a:prstGeom prst="line">
            <a:avLst/>
          </a:prstGeom>
          <a:ln w="19050" cap="flat">
            <a:solidFill>
              <a:srgbClr val="DBE8F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grpSp>
        <p:nvGrpSpPr>
          <p:cNvPr id="9" name="Group 9"/>
          <p:cNvGrpSpPr/>
          <p:nvPr/>
        </p:nvGrpSpPr>
        <p:grpSpPr>
          <a:xfrm>
            <a:off x="3626838" y="2786287"/>
            <a:ext cx="209145" cy="20914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7078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017641" y="2786287"/>
            <a:ext cx="209145" cy="20914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7078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408444" y="2786287"/>
            <a:ext cx="209145" cy="20914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7078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642031" y="5715586"/>
            <a:ext cx="1453807" cy="456614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440"/>
              </a:lnSpc>
            </a:pPr>
            <a:endParaRPr sz="1200"/>
          </a:p>
        </p:txBody>
      </p:sp>
      <p:sp>
        <p:nvSpPr>
          <p:cNvPr id="36" name="TextBox 36"/>
          <p:cNvSpPr txBox="1"/>
          <p:nvPr/>
        </p:nvSpPr>
        <p:spPr>
          <a:xfrm>
            <a:off x="3135950" y="1041400"/>
            <a:ext cx="6250275" cy="50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Analytical Approach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694436" y="4477293"/>
            <a:ext cx="1718865" cy="107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/>
              <a:t>Handled missing values with median and KNN imputation, encoded categorical variables using one-hot encoding,</a:t>
            </a:r>
            <a:endParaRPr lang="en-US" sz="1200" dirty="0">
              <a:solidFill>
                <a:srgbClr val="010101">
                  <a:alpha val="49804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4052420" y="4452465"/>
            <a:ext cx="1718865" cy="173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/>
              <a:t>Analyzed relationships between variables, applied transformations, and performed data partitioning (70-30 split) to prepare datasets for classification and clustering​</a:t>
            </a:r>
            <a:endParaRPr lang="en-US" sz="1200" dirty="0">
              <a:solidFill>
                <a:srgbClr val="010101">
                  <a:alpha val="49804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6447224" y="4452465"/>
            <a:ext cx="1875290" cy="2385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b="1" dirty="0"/>
              <a:t>Classification Models:</a:t>
            </a:r>
            <a:r>
              <a:rPr lang="en-US" sz="1200" dirty="0"/>
              <a:t>  Logistic Regression, Decision Tree, and Random Forest models to predict loan defaults.</a:t>
            </a:r>
          </a:p>
          <a:p>
            <a:pPr>
              <a:lnSpc>
                <a:spcPts val="1680"/>
              </a:lnSpc>
            </a:pPr>
            <a:r>
              <a:rPr lang="en-US" sz="1200" b="1" dirty="0"/>
              <a:t>Clustering Models:</a:t>
            </a:r>
            <a:r>
              <a:rPr lang="en-US" sz="1200" dirty="0"/>
              <a:t> K-Means and Hierarchical Clustering separately to segment defaulters and non-defaulters into distinct risk profiles</a:t>
            </a:r>
            <a:endParaRPr lang="en-US" sz="1200" dirty="0">
              <a:solidFill>
                <a:srgbClr val="010101">
                  <a:alpha val="49804"/>
                </a:srgb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8834638" y="4446008"/>
            <a:ext cx="1718865" cy="1296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/>
              <a:t>Evaluated classification models using accuracy, precision, recall, F1 score, and AU</a:t>
            </a:r>
          </a:p>
          <a:p>
            <a:pPr>
              <a:lnSpc>
                <a:spcPts val="1680"/>
              </a:lnSpc>
            </a:pPr>
            <a:r>
              <a:rPr lang="en-US" sz="1200" dirty="0"/>
              <a:t>Clustering with Silhouette score.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694436" y="4170182"/>
            <a:ext cx="2036974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Preprocessing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085240" y="4170182"/>
            <a:ext cx="2036974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EDA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476043" y="4170182"/>
            <a:ext cx="2036974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Model Building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866846" y="4170182"/>
            <a:ext cx="2036974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Model Evaluation</a:t>
            </a:r>
          </a:p>
        </p:txBody>
      </p:sp>
      <p:sp>
        <p:nvSpPr>
          <p:cNvPr id="50" name="Freeform 50"/>
          <p:cNvSpPr/>
          <p:nvPr/>
        </p:nvSpPr>
        <p:spPr>
          <a:xfrm flipH="1">
            <a:off x="11511771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1" name="Freeform 51"/>
          <p:cNvSpPr/>
          <p:nvPr/>
        </p:nvSpPr>
        <p:spPr>
          <a:xfrm>
            <a:off x="10862653" y="1773397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7" y="0"/>
                </a:lnTo>
                <a:lnTo>
                  <a:pt x="973677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2" name="Freeform 52"/>
          <p:cNvSpPr/>
          <p:nvPr/>
        </p:nvSpPr>
        <p:spPr>
          <a:xfrm rot="-5400000">
            <a:off x="-2638646" y="614236"/>
            <a:ext cx="4747413" cy="2318320"/>
          </a:xfrm>
          <a:custGeom>
            <a:avLst/>
            <a:gdLst/>
            <a:ahLst/>
            <a:cxnLst/>
            <a:rect l="l" t="t" r="r" b="b"/>
            <a:pathLst>
              <a:path w="7121120" h="3477480">
                <a:moveTo>
                  <a:pt x="0" y="0"/>
                </a:moveTo>
                <a:lnTo>
                  <a:pt x="7121120" y="0"/>
                </a:lnTo>
                <a:lnTo>
                  <a:pt x="7121120" y="3477480"/>
                </a:lnTo>
                <a:lnTo>
                  <a:pt x="0" y="3477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TextBox 29">
            <a:extLst>
              <a:ext uri="{FF2B5EF4-FFF2-40B4-BE49-F238E27FC236}">
                <a16:creationId xmlns:a16="http://schemas.microsoft.com/office/drawing/2014/main" id="{2722875C-77FD-052E-E6F7-6C122BB0C342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57DA4A-34C4-E464-93AD-C35A21F53915}"/>
              </a:ext>
            </a:extLst>
          </p:cNvPr>
          <p:cNvSpPr txBox="1"/>
          <p:nvPr/>
        </p:nvSpPr>
        <p:spPr>
          <a:xfrm>
            <a:off x="10780889" y="-48542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53" name="Freeform 37">
            <a:extLst>
              <a:ext uri="{FF2B5EF4-FFF2-40B4-BE49-F238E27FC236}">
                <a16:creationId xmlns:a16="http://schemas.microsoft.com/office/drawing/2014/main" id="{CEA0702E-A8BC-7399-21E5-B704536BAEBF}"/>
              </a:ext>
            </a:extLst>
          </p:cNvPr>
          <p:cNvSpPr/>
          <p:nvPr/>
        </p:nvSpPr>
        <p:spPr>
          <a:xfrm>
            <a:off x="1355722" y="3035602"/>
            <a:ext cx="678587" cy="73899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D37F4B-B0E9-C2FA-CE22-B86F4F9A84E9}"/>
              </a:ext>
            </a:extLst>
          </p:cNvPr>
          <p:cNvSpPr txBox="1"/>
          <p:nvPr/>
        </p:nvSpPr>
        <p:spPr>
          <a:xfrm>
            <a:off x="1981200" y="3009556"/>
            <a:ext cx="6807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sp>
        <p:nvSpPr>
          <p:cNvPr id="63" name="Freeform 44">
            <a:extLst>
              <a:ext uri="{FF2B5EF4-FFF2-40B4-BE49-F238E27FC236}">
                <a16:creationId xmlns:a16="http://schemas.microsoft.com/office/drawing/2014/main" id="{D28B1646-BA47-BB72-53C6-6B72252AFD5B}"/>
              </a:ext>
            </a:extLst>
          </p:cNvPr>
          <p:cNvSpPr/>
          <p:nvPr/>
        </p:nvSpPr>
        <p:spPr>
          <a:xfrm>
            <a:off x="3907246" y="3040334"/>
            <a:ext cx="806462" cy="734263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64" name="Freeform 45">
            <a:extLst>
              <a:ext uri="{FF2B5EF4-FFF2-40B4-BE49-F238E27FC236}">
                <a16:creationId xmlns:a16="http://schemas.microsoft.com/office/drawing/2014/main" id="{B3DF1A61-D999-7C44-F634-364E5F28B596}"/>
              </a:ext>
            </a:extLst>
          </p:cNvPr>
          <p:cNvSpPr/>
          <p:nvPr/>
        </p:nvSpPr>
        <p:spPr>
          <a:xfrm>
            <a:off x="6225020" y="3010707"/>
            <a:ext cx="940213" cy="702273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5" name="Freeform 43">
            <a:extLst>
              <a:ext uri="{FF2B5EF4-FFF2-40B4-BE49-F238E27FC236}">
                <a16:creationId xmlns:a16="http://schemas.microsoft.com/office/drawing/2014/main" id="{B225F112-B1AA-DA8B-641D-73448E52AE7D}"/>
              </a:ext>
            </a:extLst>
          </p:cNvPr>
          <p:cNvSpPr/>
          <p:nvPr/>
        </p:nvSpPr>
        <p:spPr>
          <a:xfrm>
            <a:off x="8690662" y="3009557"/>
            <a:ext cx="695557" cy="703423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23110">
            <a:off x="10039222" y="-19098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/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 flipH="1">
            <a:off x="11511771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TextBox 17"/>
          <p:cNvSpPr txBox="1"/>
          <p:nvPr/>
        </p:nvSpPr>
        <p:spPr>
          <a:xfrm>
            <a:off x="3101339" y="1057882"/>
            <a:ext cx="6275968" cy="50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Missing Values</a:t>
            </a:r>
          </a:p>
        </p:txBody>
      </p:sp>
      <p:sp>
        <p:nvSpPr>
          <p:cNvPr id="20" name="Freeform 20"/>
          <p:cNvSpPr/>
          <p:nvPr/>
        </p:nvSpPr>
        <p:spPr>
          <a:xfrm>
            <a:off x="361241" y="5740182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8" y="0"/>
                </a:lnTo>
                <a:lnTo>
                  <a:pt x="973678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2DC7E306-1E17-7267-FD4D-CB7399134493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pic>
        <p:nvPicPr>
          <p:cNvPr id="7" name="Picture 6" descr="A graph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BD298EFB-881D-F653-2F17-F6C9962AB80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9" y="1804941"/>
            <a:ext cx="5981632" cy="3452859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E69A28-C951-D7DE-69CC-86848BB39729}"/>
              </a:ext>
            </a:extLst>
          </p:cNvPr>
          <p:cNvGraphicFramePr>
            <a:graphicFrameLocks noGrp="1"/>
          </p:cNvGraphicFramePr>
          <p:nvPr/>
        </p:nvGraphicFramePr>
        <p:xfrm>
          <a:off x="6756400" y="1788417"/>
          <a:ext cx="4749801" cy="3452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267">
                  <a:extLst>
                    <a:ext uri="{9D8B030D-6E8A-4147-A177-3AD203B41FA5}">
                      <a16:colId xmlns:a16="http://schemas.microsoft.com/office/drawing/2014/main" val="2490516723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1004632919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3973010225"/>
                    </a:ext>
                  </a:extLst>
                </a:gridCol>
              </a:tblGrid>
              <a:tr h="3181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Column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Imputation Method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Rationale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3357584008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MORTDUE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Median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Skewed financial data, robust to outliers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3038164654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VALUE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Median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Skewed property values, appropriate for financial data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4033443801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DEROG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Median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Skewed number of derogatory marks, likely to have outliers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208530346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DELINQ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Median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Skewed delinquencies, median is robust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2217969845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CLNO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Median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Skewed distribution of credit lines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3447340320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DEBTINC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Median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Skewed debt-to-income ratios, best handled with median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2204300402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YOJ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KNN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Strong relationships with other variables, better suited to KNN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946475402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CLAGE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KNN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Depends on credit behavior patterns, KNN captures those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3220266572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NINQ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KNN Imputation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Related to credit behavior, KNN models this well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1239660321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REASON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Mode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Categorical data imputed with the most frequent category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2627725674"/>
                  </a:ext>
                </a:extLst>
              </a:tr>
              <a:tr h="28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JOB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Mode Imputation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Categorical data imputed with the most frequent category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46" marR="6146" marT="6146" marB="6146" anchor="ctr"/>
                </a:tc>
                <a:extLst>
                  <a:ext uri="{0D108BD9-81ED-4DB2-BD59-A6C34878D82A}">
                    <a16:rowId xmlns:a16="http://schemas.microsoft.com/office/drawing/2014/main" val="3462790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A9ECF-6EB7-3DB6-9B6D-7AD810AC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C63CD2F-3390-CEED-D980-3233BB633BB4}"/>
              </a:ext>
            </a:extLst>
          </p:cNvPr>
          <p:cNvSpPr/>
          <p:nvPr/>
        </p:nvSpPr>
        <p:spPr>
          <a:xfrm rot="4423110">
            <a:off x="10039222" y="-19098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B50219D-CA86-EFC3-D338-7369ECEFD816}"/>
              </a:ext>
            </a:extLst>
          </p:cNvPr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4861402F-402C-AFFD-3FFF-E9D84253EC4F}"/>
              </a:ext>
            </a:extLst>
          </p:cNvPr>
          <p:cNvSpPr/>
          <p:nvPr/>
        </p:nvSpPr>
        <p:spPr>
          <a:xfrm flipH="1">
            <a:off x="11511771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C5E3603-8609-86B7-7813-919410379C3F}"/>
              </a:ext>
            </a:extLst>
          </p:cNvPr>
          <p:cNvSpPr txBox="1"/>
          <p:nvPr/>
        </p:nvSpPr>
        <p:spPr>
          <a:xfrm>
            <a:off x="3101339" y="1057882"/>
            <a:ext cx="6275968" cy="50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Correlation Matrix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87F55D43-8E7A-3398-67A6-9FC50D36C3F6}"/>
              </a:ext>
            </a:extLst>
          </p:cNvPr>
          <p:cNvSpPr/>
          <p:nvPr/>
        </p:nvSpPr>
        <p:spPr>
          <a:xfrm>
            <a:off x="361241" y="5740182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8" y="0"/>
                </a:lnTo>
                <a:lnTo>
                  <a:pt x="973678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6BD31DBF-F333-F012-CCC2-1544DB0E8E12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pic>
        <p:nvPicPr>
          <p:cNvPr id="9" name="Picture 8" descr="A diagram of a customer segmentation&#10;&#10;Description automatically generated">
            <a:extLst>
              <a:ext uri="{FF2B5EF4-FFF2-40B4-BE49-F238E27FC236}">
                <a16:creationId xmlns:a16="http://schemas.microsoft.com/office/drawing/2014/main" id="{0F7B411E-F62F-52C5-9565-A4681068C38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10833"/>
            <a:ext cx="6398551" cy="369936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AA3013-0CF7-95F3-4EEB-AA349EDB0D12}"/>
              </a:ext>
            </a:extLst>
          </p:cNvPr>
          <p:cNvGraphicFramePr>
            <a:graphicFrameLocks noGrp="1"/>
          </p:cNvGraphicFramePr>
          <p:nvPr/>
        </p:nvGraphicFramePr>
        <p:xfrm>
          <a:off x="6025631" y="1710834"/>
          <a:ext cx="4947172" cy="3800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793">
                  <a:extLst>
                    <a:ext uri="{9D8B030D-6E8A-4147-A177-3AD203B41FA5}">
                      <a16:colId xmlns:a16="http://schemas.microsoft.com/office/drawing/2014/main" val="2957152821"/>
                    </a:ext>
                  </a:extLst>
                </a:gridCol>
                <a:gridCol w="1236793">
                  <a:extLst>
                    <a:ext uri="{9D8B030D-6E8A-4147-A177-3AD203B41FA5}">
                      <a16:colId xmlns:a16="http://schemas.microsoft.com/office/drawing/2014/main" val="1703005126"/>
                    </a:ext>
                  </a:extLst>
                </a:gridCol>
                <a:gridCol w="1236793">
                  <a:extLst>
                    <a:ext uri="{9D8B030D-6E8A-4147-A177-3AD203B41FA5}">
                      <a16:colId xmlns:a16="http://schemas.microsoft.com/office/drawing/2014/main" val="2051876071"/>
                    </a:ext>
                  </a:extLst>
                </a:gridCol>
                <a:gridCol w="1236793">
                  <a:extLst>
                    <a:ext uri="{9D8B030D-6E8A-4147-A177-3AD203B41FA5}">
                      <a16:colId xmlns:a16="http://schemas.microsoft.com/office/drawing/2014/main" val="1168316072"/>
                    </a:ext>
                  </a:extLst>
                </a:gridCol>
              </a:tblGrid>
              <a:tr h="1042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Variable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Correlation with BAD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Description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Interpretation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4211269637"/>
                  </a:ext>
                </a:extLst>
              </a:tr>
              <a:tr h="293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DELINQ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0.33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Number of delinquent credit lines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Positive correlation: More delinquencies increase the likelihood of default.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2130603924"/>
                  </a:ext>
                </a:extLst>
              </a:tr>
              <a:tr h="293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DEROG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0.27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Number of major derogatory reports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Positive correlation: More derogatory marks significantly increase default risk.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885356918"/>
                  </a:ext>
                </a:extLst>
              </a:tr>
              <a:tr h="293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NINQ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0.15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Number of recent credit inquiries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Positive correlation: More recent inquiries correlate with a higher chance of default.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1989704278"/>
                  </a:ext>
                </a:extLst>
              </a:tr>
              <a:tr h="38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DEBTINC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0.09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Debt-to-income ratio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Positive correlation: Higher debt relative to income increases default risk, indicating financial stress.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3218918031"/>
                  </a:ext>
                </a:extLst>
              </a:tr>
              <a:tr h="38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JOBSales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0.05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Applicant's job is in sales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Positive correlation: Applicants with jobs in sales show a slight increase in the likelihood of default.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58296653"/>
                  </a:ext>
                </a:extLst>
              </a:tr>
              <a:tr h="38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JOBSelf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0.05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Applicant is self-employed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Positive correlation: Self-employed applicants have a slightly higher likelihood of default.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3759038192"/>
                  </a:ext>
                </a:extLst>
              </a:tr>
              <a:tr h="293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CLAGE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-0.19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Age of the oldest credit line (in months)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Negative correlation: Older credit lines suggest financial stability, reducing default risk.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2838140786"/>
                  </a:ext>
                </a:extLst>
              </a:tr>
              <a:tr h="38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LOAN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-0.11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Loan amount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Slight negative correlation: Higher loan amounts have a weak negative relationship with default risk.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1545335709"/>
                  </a:ext>
                </a:extLst>
              </a:tr>
              <a:tr h="387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MORTDUE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-0.07</a:t>
                      </a:r>
                      <a:endParaRPr lang="en-US" sz="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Remaining mortgage due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Slight negative correlation: Larger mortgages are not strongly correlated with default risk.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2868653868"/>
                  </a:ext>
                </a:extLst>
              </a:tr>
              <a:tr h="293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VALUE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-0.07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Property value used as collateral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Slight negative correlation: Higher property values slightly reduce the likelihood of default.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3078150946"/>
                  </a:ext>
                </a:extLst>
              </a:tr>
              <a:tr h="293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YOJ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-0.06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Years on the job</a:t>
                      </a:r>
                      <a:endParaRPr lang="en-US" sz="5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Slight negative correlation: Longer job tenure suggests more stability, reducing default risk.</a:t>
                      </a:r>
                      <a:endParaRPr lang="en-US" sz="5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05" marR="3905" marT="3905" marB="3905" anchor="ctr"/>
                </a:tc>
                <a:extLst>
                  <a:ext uri="{0D108BD9-81ED-4DB2-BD59-A6C34878D82A}">
                    <a16:rowId xmlns:a16="http://schemas.microsoft.com/office/drawing/2014/main" val="99872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3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87BC3-C042-75FF-381E-C30069C58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627333-03A3-EDD6-F70C-C8E803FC6DEB}"/>
              </a:ext>
            </a:extLst>
          </p:cNvPr>
          <p:cNvSpPr/>
          <p:nvPr/>
        </p:nvSpPr>
        <p:spPr>
          <a:xfrm rot="4423110">
            <a:off x="10039222" y="-19098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555B97-F0CA-EE0C-C84E-BDFC27BA4BF1}"/>
              </a:ext>
            </a:extLst>
          </p:cNvPr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08B0113E-1A1D-335F-61A2-E8BF733FACDD}"/>
              </a:ext>
            </a:extLst>
          </p:cNvPr>
          <p:cNvSpPr/>
          <p:nvPr/>
        </p:nvSpPr>
        <p:spPr>
          <a:xfrm flipH="1">
            <a:off x="11511771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E3EA1CFF-FCDE-AF1D-F109-D9793B4DD121}"/>
              </a:ext>
            </a:extLst>
          </p:cNvPr>
          <p:cNvSpPr txBox="1"/>
          <p:nvPr/>
        </p:nvSpPr>
        <p:spPr>
          <a:xfrm>
            <a:off x="3101339" y="1057882"/>
            <a:ext cx="6275968" cy="50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Partition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78690D5B-9419-6D80-A740-F7A4936CC9F5}"/>
              </a:ext>
            </a:extLst>
          </p:cNvPr>
          <p:cNvSpPr/>
          <p:nvPr/>
        </p:nvSpPr>
        <p:spPr>
          <a:xfrm>
            <a:off x="361241" y="5740182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8" y="0"/>
                </a:lnTo>
                <a:lnTo>
                  <a:pt x="973678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BF6ED930-8E32-DFD8-AC56-1D1C48736AAB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E08B0-C8BD-A515-C119-92F8597467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403" y="1828833"/>
            <a:ext cx="5886929" cy="3428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7D038-A4E8-A905-A963-DF5F430A2C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07" y="1828833"/>
            <a:ext cx="5902328" cy="32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3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31461-9377-F029-BDFA-FCB3CC90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2075545-6EB9-DDC7-90A6-1C9723744533}"/>
              </a:ext>
            </a:extLst>
          </p:cNvPr>
          <p:cNvSpPr/>
          <p:nvPr/>
        </p:nvSpPr>
        <p:spPr>
          <a:xfrm rot="4423110">
            <a:off x="10039222" y="-19098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0966292-BEDE-FD1E-78D2-28F2DB39C4B0}"/>
              </a:ext>
            </a:extLst>
          </p:cNvPr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5D5DC32-93C4-E37D-5EE2-466FF27B52A0}"/>
              </a:ext>
            </a:extLst>
          </p:cNvPr>
          <p:cNvSpPr/>
          <p:nvPr/>
        </p:nvSpPr>
        <p:spPr>
          <a:xfrm flipH="1">
            <a:off x="11511771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F5E0088-B5A0-B6B1-E227-ADABCCACA85F}"/>
              </a:ext>
            </a:extLst>
          </p:cNvPr>
          <p:cNvSpPr txBox="1"/>
          <p:nvPr/>
        </p:nvSpPr>
        <p:spPr>
          <a:xfrm>
            <a:off x="1923872" y="1107156"/>
            <a:ext cx="7922261" cy="50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Classification - Model Comparison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4A48E7F-E718-1A94-FC81-5553D9C835D7}"/>
              </a:ext>
            </a:extLst>
          </p:cNvPr>
          <p:cNvSpPr/>
          <p:nvPr/>
        </p:nvSpPr>
        <p:spPr>
          <a:xfrm>
            <a:off x="361241" y="5740182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8" y="0"/>
                </a:lnTo>
                <a:lnTo>
                  <a:pt x="973678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7087B467-21C7-15D1-6DB6-1038428D21B7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7CAB74-FA30-9DE6-4BEE-CD8E528A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49748"/>
              </p:ext>
            </p:extLst>
          </p:nvPr>
        </p:nvGraphicFramePr>
        <p:xfrm>
          <a:off x="2468507" y="1900667"/>
          <a:ext cx="7578744" cy="3028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686">
                  <a:extLst>
                    <a:ext uri="{9D8B030D-6E8A-4147-A177-3AD203B41FA5}">
                      <a16:colId xmlns:a16="http://schemas.microsoft.com/office/drawing/2014/main" val="805942133"/>
                    </a:ext>
                  </a:extLst>
                </a:gridCol>
                <a:gridCol w="1894686">
                  <a:extLst>
                    <a:ext uri="{9D8B030D-6E8A-4147-A177-3AD203B41FA5}">
                      <a16:colId xmlns:a16="http://schemas.microsoft.com/office/drawing/2014/main" val="473969078"/>
                    </a:ext>
                  </a:extLst>
                </a:gridCol>
                <a:gridCol w="1894686">
                  <a:extLst>
                    <a:ext uri="{9D8B030D-6E8A-4147-A177-3AD203B41FA5}">
                      <a16:colId xmlns:a16="http://schemas.microsoft.com/office/drawing/2014/main" val="794513449"/>
                    </a:ext>
                  </a:extLst>
                </a:gridCol>
                <a:gridCol w="1894686">
                  <a:extLst>
                    <a:ext uri="{9D8B030D-6E8A-4147-A177-3AD203B41FA5}">
                      <a16:colId xmlns:a16="http://schemas.microsoft.com/office/drawing/2014/main" val="3211036840"/>
                    </a:ext>
                  </a:extLst>
                </a:gridCol>
              </a:tblGrid>
              <a:tr h="757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Metric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Logistic Regression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Decision Tree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Random Forest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317448794"/>
                  </a:ext>
                </a:extLst>
              </a:tr>
              <a:tr h="757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Accuracy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84.86%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89.14%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93.03%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599032462"/>
                  </a:ext>
                </a:extLst>
              </a:tr>
              <a:tr h="757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Sensitivity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34.68%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69.04%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71.83%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544289748"/>
                  </a:ext>
                </a:extLst>
              </a:tr>
              <a:tr h="757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Specificity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96.22%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93.69%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97.83%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8543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28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149A-1642-7195-1E00-D29DE6ED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CA5DF3C-28C0-A7C1-E7F5-536BD7ACF89F}"/>
              </a:ext>
            </a:extLst>
          </p:cNvPr>
          <p:cNvSpPr/>
          <p:nvPr/>
        </p:nvSpPr>
        <p:spPr>
          <a:xfrm rot="4423110">
            <a:off x="10039222" y="-190980"/>
            <a:ext cx="4305557" cy="2102547"/>
          </a:xfrm>
          <a:custGeom>
            <a:avLst/>
            <a:gdLst/>
            <a:ahLst/>
            <a:cxnLst/>
            <a:rect l="l" t="t" r="r" b="b"/>
            <a:pathLst>
              <a:path w="6458335" h="3153820">
                <a:moveTo>
                  <a:pt x="0" y="0"/>
                </a:moveTo>
                <a:lnTo>
                  <a:pt x="6458334" y="0"/>
                </a:lnTo>
                <a:lnTo>
                  <a:pt x="6458334" y="3153820"/>
                </a:lnTo>
                <a:lnTo>
                  <a:pt x="0" y="3153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0273DA3-20A1-CFCD-FE47-41CD17F519C8}"/>
              </a:ext>
            </a:extLst>
          </p:cNvPr>
          <p:cNvSpPr/>
          <p:nvPr/>
        </p:nvSpPr>
        <p:spPr>
          <a:xfrm>
            <a:off x="685800" y="511307"/>
            <a:ext cx="504864" cy="348987"/>
          </a:xfrm>
          <a:custGeom>
            <a:avLst/>
            <a:gdLst/>
            <a:ahLst/>
            <a:cxnLst/>
            <a:rect l="l" t="t" r="r" b="b"/>
            <a:pathLst>
              <a:path w="757296" h="523481">
                <a:moveTo>
                  <a:pt x="0" y="0"/>
                </a:moveTo>
                <a:lnTo>
                  <a:pt x="757296" y="0"/>
                </a:lnTo>
                <a:lnTo>
                  <a:pt x="757296" y="523480"/>
                </a:lnTo>
                <a:lnTo>
                  <a:pt x="0" y="523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C331F79-5790-86C7-4EFC-85474E300B53}"/>
              </a:ext>
            </a:extLst>
          </p:cNvPr>
          <p:cNvSpPr/>
          <p:nvPr/>
        </p:nvSpPr>
        <p:spPr>
          <a:xfrm flipH="1">
            <a:off x="11511771" y="6172200"/>
            <a:ext cx="680229" cy="685800"/>
          </a:xfrm>
          <a:custGeom>
            <a:avLst/>
            <a:gdLst/>
            <a:ahLst/>
            <a:cxnLst/>
            <a:rect l="l" t="t" r="r" b="b"/>
            <a:pathLst>
              <a:path w="1020344" h="1028700">
                <a:moveTo>
                  <a:pt x="1020344" y="0"/>
                </a:moveTo>
                <a:lnTo>
                  <a:pt x="0" y="0"/>
                </a:lnTo>
                <a:lnTo>
                  <a:pt x="0" y="1028700"/>
                </a:lnTo>
                <a:lnTo>
                  <a:pt x="1020344" y="1028700"/>
                </a:lnTo>
                <a:lnTo>
                  <a:pt x="10203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163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881A5E9-B005-383B-F40B-DF7C8938328E}"/>
              </a:ext>
            </a:extLst>
          </p:cNvPr>
          <p:cNvSpPr txBox="1"/>
          <p:nvPr/>
        </p:nvSpPr>
        <p:spPr>
          <a:xfrm>
            <a:off x="1923872" y="1107156"/>
            <a:ext cx="7922261" cy="50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3334" b="1" dirty="0">
                <a:solidFill>
                  <a:srgbClr val="18707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Clustering – K-Means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E6C42979-C3CA-B25C-B6E1-065AB2CF9409}"/>
              </a:ext>
            </a:extLst>
          </p:cNvPr>
          <p:cNvSpPr/>
          <p:nvPr/>
        </p:nvSpPr>
        <p:spPr>
          <a:xfrm>
            <a:off x="361241" y="5740182"/>
            <a:ext cx="649118" cy="755887"/>
          </a:xfrm>
          <a:custGeom>
            <a:avLst/>
            <a:gdLst/>
            <a:ahLst/>
            <a:cxnLst/>
            <a:rect l="l" t="t" r="r" b="b"/>
            <a:pathLst>
              <a:path w="973677" h="1133831">
                <a:moveTo>
                  <a:pt x="0" y="0"/>
                </a:moveTo>
                <a:lnTo>
                  <a:pt x="973678" y="0"/>
                </a:lnTo>
                <a:lnTo>
                  <a:pt x="973678" y="1133831"/>
                </a:lnTo>
                <a:lnTo>
                  <a:pt x="0" y="11338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A799415B-3B03-95F5-7E98-7AA5BF1FDF0C}"/>
              </a:ext>
            </a:extLst>
          </p:cNvPr>
          <p:cNvSpPr txBox="1"/>
          <p:nvPr/>
        </p:nvSpPr>
        <p:spPr>
          <a:xfrm>
            <a:off x="1370469" y="525410"/>
            <a:ext cx="2236331" cy="265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>
                <a:solidFill>
                  <a:srgbClr val="18707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Webster University</a:t>
            </a:r>
          </a:p>
        </p:txBody>
      </p:sp>
      <p:pic>
        <p:nvPicPr>
          <p:cNvPr id="9" name="Picture 8" descr="A graph of a plot&#10;&#10;Description automatically generated with medium confidence">
            <a:extLst>
              <a:ext uri="{FF2B5EF4-FFF2-40B4-BE49-F238E27FC236}">
                <a16:creationId xmlns:a16="http://schemas.microsoft.com/office/drawing/2014/main" id="{B881FE21-6C2F-76D4-2E7C-738C1607657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7270"/>
            <a:ext cx="4042743" cy="2547878"/>
          </a:xfrm>
          <a:prstGeom prst="rect">
            <a:avLst/>
          </a:prstGeom>
        </p:spPr>
      </p:pic>
      <p:pic>
        <p:nvPicPr>
          <p:cNvPr id="10" name="Picture 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0628ADB-2035-641B-F0AE-BD4BC156100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59" y="4224761"/>
            <a:ext cx="4028292" cy="2395379"/>
          </a:xfrm>
          <a:prstGeom prst="rect">
            <a:avLst/>
          </a:prstGeom>
        </p:spPr>
      </p:pic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58A39FFB-AC9B-C2DC-44BF-333184AA6E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36" y="1537270"/>
            <a:ext cx="4375805" cy="2547878"/>
          </a:xfrm>
          <a:prstGeom prst="rect">
            <a:avLst/>
          </a:prstGeom>
        </p:spPr>
      </p:pic>
      <p:pic>
        <p:nvPicPr>
          <p:cNvPr id="12" name="Picture 11" descr="A graph with colorful lines&#10;&#10;Description automatically generated">
            <a:extLst>
              <a:ext uri="{FF2B5EF4-FFF2-40B4-BE49-F238E27FC236}">
                <a16:creationId xmlns:a16="http://schemas.microsoft.com/office/drawing/2014/main" id="{7459DB6B-8C8C-061E-68A4-00C8D41818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07" y="4224761"/>
            <a:ext cx="4208957" cy="22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958</Words>
  <Application>Microsoft Macintosh PowerPoint</Application>
  <PresentationFormat>Widescreen</PresentationFormat>
  <Paragraphs>205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Montserrat</vt:lpstr>
      <vt:lpstr>Montserrat Bold</vt:lpstr>
      <vt:lpstr>Montserrat Classic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Subash Yadav</dc:creator>
  <cp:lastModifiedBy>Subash Yadav</cp:lastModifiedBy>
  <cp:revision>8</cp:revision>
  <dcterms:created xsi:type="dcterms:W3CDTF">2024-10-23T18:56:28Z</dcterms:created>
  <dcterms:modified xsi:type="dcterms:W3CDTF">2024-12-11T21:45:11Z</dcterms:modified>
</cp:coreProperties>
</file>