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6"/>
  </p:normalViewPr>
  <p:slideViewPr>
    <p:cSldViewPr snapToGrid="0">
      <p:cViewPr varScale="1">
        <p:scale>
          <a:sx n="114" d="100"/>
          <a:sy n="114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07F33-A801-9D44-BC24-961906A5C5AF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907A36-516E-934B-ADFE-361BE28F7954}">
      <dgm:prSet phldrT="[Text]"/>
      <dgm:spPr/>
      <dgm:t>
        <a:bodyPr/>
        <a:lstStyle/>
        <a:p>
          <a:r>
            <a:rPr lang="en-US" dirty="0"/>
            <a:t>Understanding Consumer Behavior	</a:t>
          </a:r>
        </a:p>
      </dgm:t>
    </dgm:pt>
    <dgm:pt modelId="{A93E291B-F676-6D49-992B-4F0DD4A2B230}" type="parTrans" cxnId="{6D415470-C41C-0243-81E1-60A51124F98C}">
      <dgm:prSet/>
      <dgm:spPr/>
      <dgm:t>
        <a:bodyPr/>
        <a:lstStyle/>
        <a:p>
          <a:endParaRPr lang="en-US"/>
        </a:p>
      </dgm:t>
    </dgm:pt>
    <dgm:pt modelId="{2A89770A-C7EE-6F42-9854-49BC6D49B4CA}" type="sibTrans" cxnId="{6D415470-C41C-0243-81E1-60A51124F98C}">
      <dgm:prSet/>
      <dgm:spPr/>
      <dgm:t>
        <a:bodyPr/>
        <a:lstStyle/>
        <a:p>
          <a:endParaRPr lang="en-US"/>
        </a:p>
      </dgm:t>
    </dgm:pt>
    <dgm:pt modelId="{56C6C6F1-AE1E-E14D-A422-560B2CDF98CE}">
      <dgm:prSet phldrT="[Text]"/>
      <dgm:spPr/>
      <dgm:t>
        <a:bodyPr/>
        <a:lstStyle/>
        <a:p>
          <a:r>
            <a:rPr lang="en-US" dirty="0"/>
            <a:t>Targeting Marketing Strategies Effectively </a:t>
          </a:r>
        </a:p>
      </dgm:t>
    </dgm:pt>
    <dgm:pt modelId="{A9659C60-2850-E640-88E4-89AEE92923A6}" type="parTrans" cxnId="{B8395A23-665E-2C42-85D7-359CFF10B208}">
      <dgm:prSet/>
      <dgm:spPr/>
      <dgm:t>
        <a:bodyPr/>
        <a:lstStyle/>
        <a:p>
          <a:endParaRPr lang="en-US"/>
        </a:p>
      </dgm:t>
    </dgm:pt>
    <dgm:pt modelId="{82B37E56-9B80-7349-AF3D-3BB864E5139E}" type="sibTrans" cxnId="{B8395A23-665E-2C42-85D7-359CFF10B208}">
      <dgm:prSet/>
      <dgm:spPr/>
      <dgm:t>
        <a:bodyPr/>
        <a:lstStyle/>
        <a:p>
          <a:endParaRPr lang="en-US"/>
        </a:p>
      </dgm:t>
    </dgm:pt>
    <dgm:pt modelId="{339C1F9B-8F7A-C946-BECE-97F61FD3C6E0}">
      <dgm:prSet phldrT="[Text]"/>
      <dgm:spPr/>
      <dgm:t>
        <a:bodyPr/>
        <a:lstStyle/>
        <a:p>
          <a:r>
            <a:rPr lang="en-US" dirty="0"/>
            <a:t>Predicting Consumer Loyalty &amp; Engagement</a:t>
          </a:r>
        </a:p>
      </dgm:t>
    </dgm:pt>
    <dgm:pt modelId="{5CE1DE68-5DB8-134C-AFCE-B018FD682778}" type="parTrans" cxnId="{7FBD699C-DDF5-8144-B4DD-6E3A3D391474}">
      <dgm:prSet/>
      <dgm:spPr/>
      <dgm:t>
        <a:bodyPr/>
        <a:lstStyle/>
        <a:p>
          <a:endParaRPr lang="en-US"/>
        </a:p>
      </dgm:t>
    </dgm:pt>
    <dgm:pt modelId="{86047ABC-2552-CA49-9609-65A391A7E14D}" type="sibTrans" cxnId="{7FBD699C-DDF5-8144-B4DD-6E3A3D391474}">
      <dgm:prSet/>
      <dgm:spPr/>
      <dgm:t>
        <a:bodyPr/>
        <a:lstStyle/>
        <a:p>
          <a:endParaRPr lang="en-US"/>
        </a:p>
      </dgm:t>
    </dgm:pt>
    <dgm:pt modelId="{F5D6482D-D2E7-A34D-9D40-910D3887AE45}" type="pres">
      <dgm:prSet presAssocID="{24B07F33-A801-9D44-BC24-961906A5C5AF}" presName="Name0" presStyleCnt="0">
        <dgm:presLayoutVars>
          <dgm:chMax val="7"/>
          <dgm:chPref val="7"/>
          <dgm:dir/>
        </dgm:presLayoutVars>
      </dgm:prSet>
      <dgm:spPr/>
    </dgm:pt>
    <dgm:pt modelId="{E62EE746-A05D-CA48-B666-5044AB6A9308}" type="pres">
      <dgm:prSet presAssocID="{24B07F33-A801-9D44-BC24-961906A5C5AF}" presName="Name1" presStyleCnt="0"/>
      <dgm:spPr/>
    </dgm:pt>
    <dgm:pt modelId="{9EA861FE-195B-3D4E-A7DB-D65F823121CF}" type="pres">
      <dgm:prSet presAssocID="{24B07F33-A801-9D44-BC24-961906A5C5AF}" presName="cycle" presStyleCnt="0"/>
      <dgm:spPr/>
    </dgm:pt>
    <dgm:pt modelId="{53D24B61-C34F-4F45-A800-35E87415A085}" type="pres">
      <dgm:prSet presAssocID="{24B07F33-A801-9D44-BC24-961906A5C5AF}" presName="srcNode" presStyleLbl="node1" presStyleIdx="0" presStyleCnt="3"/>
      <dgm:spPr/>
    </dgm:pt>
    <dgm:pt modelId="{9099C8E4-F132-8448-854A-D1893FBDBF28}" type="pres">
      <dgm:prSet presAssocID="{24B07F33-A801-9D44-BC24-961906A5C5AF}" presName="conn" presStyleLbl="parChTrans1D2" presStyleIdx="0" presStyleCnt="1"/>
      <dgm:spPr/>
    </dgm:pt>
    <dgm:pt modelId="{63905373-8B9A-8B49-9E2A-4729FE68B34F}" type="pres">
      <dgm:prSet presAssocID="{24B07F33-A801-9D44-BC24-961906A5C5AF}" presName="extraNode" presStyleLbl="node1" presStyleIdx="0" presStyleCnt="3"/>
      <dgm:spPr/>
    </dgm:pt>
    <dgm:pt modelId="{0EC348BB-5B0E-1143-ADE5-B0E4835F9D5D}" type="pres">
      <dgm:prSet presAssocID="{24B07F33-A801-9D44-BC24-961906A5C5AF}" presName="dstNode" presStyleLbl="node1" presStyleIdx="0" presStyleCnt="3"/>
      <dgm:spPr/>
    </dgm:pt>
    <dgm:pt modelId="{FBB778EA-CD55-BD46-A58C-733B63BD9129}" type="pres">
      <dgm:prSet presAssocID="{49907A36-516E-934B-ADFE-361BE28F7954}" presName="text_1" presStyleLbl="node1" presStyleIdx="0" presStyleCnt="3">
        <dgm:presLayoutVars>
          <dgm:bulletEnabled val="1"/>
        </dgm:presLayoutVars>
      </dgm:prSet>
      <dgm:spPr/>
    </dgm:pt>
    <dgm:pt modelId="{CE746CCE-C504-E449-8238-84AF11435977}" type="pres">
      <dgm:prSet presAssocID="{49907A36-516E-934B-ADFE-361BE28F7954}" presName="accent_1" presStyleCnt="0"/>
      <dgm:spPr/>
    </dgm:pt>
    <dgm:pt modelId="{FFB15D4D-A53C-A647-817A-84B39B45DFFA}" type="pres">
      <dgm:prSet presAssocID="{49907A36-516E-934B-ADFE-361BE28F7954}" presName="accentRepeatNode" presStyleLbl="solidFgAcc1" presStyleIdx="0" presStyleCnt="3"/>
      <dgm:spPr/>
    </dgm:pt>
    <dgm:pt modelId="{606DAAD8-4134-9743-8BCA-A6690CA28399}" type="pres">
      <dgm:prSet presAssocID="{56C6C6F1-AE1E-E14D-A422-560B2CDF98CE}" presName="text_2" presStyleLbl="node1" presStyleIdx="1" presStyleCnt="3">
        <dgm:presLayoutVars>
          <dgm:bulletEnabled val="1"/>
        </dgm:presLayoutVars>
      </dgm:prSet>
      <dgm:spPr/>
    </dgm:pt>
    <dgm:pt modelId="{F74E0AF7-796B-254A-90A3-E835EE55C552}" type="pres">
      <dgm:prSet presAssocID="{56C6C6F1-AE1E-E14D-A422-560B2CDF98CE}" presName="accent_2" presStyleCnt="0"/>
      <dgm:spPr/>
    </dgm:pt>
    <dgm:pt modelId="{62ED0C3F-46AC-8341-9E9C-A47925D62C67}" type="pres">
      <dgm:prSet presAssocID="{56C6C6F1-AE1E-E14D-A422-560B2CDF98CE}" presName="accentRepeatNode" presStyleLbl="solidFgAcc1" presStyleIdx="1" presStyleCnt="3"/>
      <dgm:spPr/>
    </dgm:pt>
    <dgm:pt modelId="{26AFBDB0-585D-AF4E-9D56-096A7C674BB6}" type="pres">
      <dgm:prSet presAssocID="{339C1F9B-8F7A-C946-BECE-97F61FD3C6E0}" presName="text_3" presStyleLbl="node1" presStyleIdx="2" presStyleCnt="3">
        <dgm:presLayoutVars>
          <dgm:bulletEnabled val="1"/>
        </dgm:presLayoutVars>
      </dgm:prSet>
      <dgm:spPr/>
    </dgm:pt>
    <dgm:pt modelId="{7011CBE9-87E6-AB40-897B-DA17E1340F20}" type="pres">
      <dgm:prSet presAssocID="{339C1F9B-8F7A-C946-BECE-97F61FD3C6E0}" presName="accent_3" presStyleCnt="0"/>
      <dgm:spPr/>
    </dgm:pt>
    <dgm:pt modelId="{52941F28-B805-A348-B371-68314B431C39}" type="pres">
      <dgm:prSet presAssocID="{339C1F9B-8F7A-C946-BECE-97F61FD3C6E0}" presName="accentRepeatNode" presStyleLbl="solidFgAcc1" presStyleIdx="2" presStyleCnt="3"/>
      <dgm:spPr/>
    </dgm:pt>
  </dgm:ptLst>
  <dgm:cxnLst>
    <dgm:cxn modelId="{B8395A23-665E-2C42-85D7-359CFF10B208}" srcId="{24B07F33-A801-9D44-BC24-961906A5C5AF}" destId="{56C6C6F1-AE1E-E14D-A422-560B2CDF98CE}" srcOrd="1" destOrd="0" parTransId="{A9659C60-2850-E640-88E4-89AEE92923A6}" sibTransId="{82B37E56-9B80-7349-AF3D-3BB864E5139E}"/>
    <dgm:cxn modelId="{25B6872A-3E12-2547-9D9F-C5BF699F0EA1}" type="presOf" srcId="{24B07F33-A801-9D44-BC24-961906A5C5AF}" destId="{F5D6482D-D2E7-A34D-9D40-910D3887AE45}" srcOrd="0" destOrd="0" presId="urn:microsoft.com/office/officeart/2008/layout/VerticalCurvedList"/>
    <dgm:cxn modelId="{108EF73C-D274-7743-9BE8-B3756D8480FE}" type="presOf" srcId="{56C6C6F1-AE1E-E14D-A422-560B2CDF98CE}" destId="{606DAAD8-4134-9743-8BCA-A6690CA28399}" srcOrd="0" destOrd="0" presId="urn:microsoft.com/office/officeart/2008/layout/VerticalCurvedList"/>
    <dgm:cxn modelId="{5856A143-2160-4748-831B-19A8C34A06A4}" type="presOf" srcId="{2A89770A-C7EE-6F42-9854-49BC6D49B4CA}" destId="{9099C8E4-F132-8448-854A-D1893FBDBF28}" srcOrd="0" destOrd="0" presId="urn:microsoft.com/office/officeart/2008/layout/VerticalCurvedList"/>
    <dgm:cxn modelId="{3F293158-2792-1F47-B66F-0D61CB9FB817}" type="presOf" srcId="{49907A36-516E-934B-ADFE-361BE28F7954}" destId="{FBB778EA-CD55-BD46-A58C-733B63BD9129}" srcOrd="0" destOrd="0" presId="urn:microsoft.com/office/officeart/2008/layout/VerticalCurvedList"/>
    <dgm:cxn modelId="{6D415470-C41C-0243-81E1-60A51124F98C}" srcId="{24B07F33-A801-9D44-BC24-961906A5C5AF}" destId="{49907A36-516E-934B-ADFE-361BE28F7954}" srcOrd="0" destOrd="0" parTransId="{A93E291B-F676-6D49-992B-4F0DD4A2B230}" sibTransId="{2A89770A-C7EE-6F42-9854-49BC6D49B4CA}"/>
    <dgm:cxn modelId="{FAE74D99-BFD2-2746-88EB-DEBE97133265}" type="presOf" srcId="{339C1F9B-8F7A-C946-BECE-97F61FD3C6E0}" destId="{26AFBDB0-585D-AF4E-9D56-096A7C674BB6}" srcOrd="0" destOrd="0" presId="urn:microsoft.com/office/officeart/2008/layout/VerticalCurvedList"/>
    <dgm:cxn modelId="{7FBD699C-DDF5-8144-B4DD-6E3A3D391474}" srcId="{24B07F33-A801-9D44-BC24-961906A5C5AF}" destId="{339C1F9B-8F7A-C946-BECE-97F61FD3C6E0}" srcOrd="2" destOrd="0" parTransId="{5CE1DE68-5DB8-134C-AFCE-B018FD682778}" sibTransId="{86047ABC-2552-CA49-9609-65A391A7E14D}"/>
    <dgm:cxn modelId="{A65E78FB-3760-6A4B-A65E-98F18AD67146}" type="presParOf" srcId="{F5D6482D-D2E7-A34D-9D40-910D3887AE45}" destId="{E62EE746-A05D-CA48-B666-5044AB6A9308}" srcOrd="0" destOrd="0" presId="urn:microsoft.com/office/officeart/2008/layout/VerticalCurvedList"/>
    <dgm:cxn modelId="{7A63E18E-D9A4-F249-A14A-E58FDFDFB3CC}" type="presParOf" srcId="{E62EE746-A05D-CA48-B666-5044AB6A9308}" destId="{9EA861FE-195B-3D4E-A7DB-D65F823121CF}" srcOrd="0" destOrd="0" presId="urn:microsoft.com/office/officeart/2008/layout/VerticalCurvedList"/>
    <dgm:cxn modelId="{7E4ED9DC-56B4-A34A-A7FB-E3FC6CC2827E}" type="presParOf" srcId="{9EA861FE-195B-3D4E-A7DB-D65F823121CF}" destId="{53D24B61-C34F-4F45-A800-35E87415A085}" srcOrd="0" destOrd="0" presId="urn:microsoft.com/office/officeart/2008/layout/VerticalCurvedList"/>
    <dgm:cxn modelId="{3C7541DE-8CE5-EB42-8765-DF986980068A}" type="presParOf" srcId="{9EA861FE-195B-3D4E-A7DB-D65F823121CF}" destId="{9099C8E4-F132-8448-854A-D1893FBDBF28}" srcOrd="1" destOrd="0" presId="urn:microsoft.com/office/officeart/2008/layout/VerticalCurvedList"/>
    <dgm:cxn modelId="{71C9A4BB-A840-7840-A633-987E51D470FA}" type="presParOf" srcId="{9EA861FE-195B-3D4E-A7DB-D65F823121CF}" destId="{63905373-8B9A-8B49-9E2A-4729FE68B34F}" srcOrd="2" destOrd="0" presId="urn:microsoft.com/office/officeart/2008/layout/VerticalCurvedList"/>
    <dgm:cxn modelId="{200CFF95-9284-014D-BA03-CCD274954602}" type="presParOf" srcId="{9EA861FE-195B-3D4E-A7DB-D65F823121CF}" destId="{0EC348BB-5B0E-1143-ADE5-B0E4835F9D5D}" srcOrd="3" destOrd="0" presId="urn:microsoft.com/office/officeart/2008/layout/VerticalCurvedList"/>
    <dgm:cxn modelId="{EC4595F5-F589-564E-8880-5E4EEAC80F6B}" type="presParOf" srcId="{E62EE746-A05D-CA48-B666-5044AB6A9308}" destId="{FBB778EA-CD55-BD46-A58C-733B63BD9129}" srcOrd="1" destOrd="0" presId="urn:microsoft.com/office/officeart/2008/layout/VerticalCurvedList"/>
    <dgm:cxn modelId="{F7E9BE20-2774-0B43-BD10-07702292E83E}" type="presParOf" srcId="{E62EE746-A05D-CA48-B666-5044AB6A9308}" destId="{CE746CCE-C504-E449-8238-84AF11435977}" srcOrd="2" destOrd="0" presId="urn:microsoft.com/office/officeart/2008/layout/VerticalCurvedList"/>
    <dgm:cxn modelId="{6E3244CA-4469-F54D-AFCF-1A85F2826B5A}" type="presParOf" srcId="{CE746CCE-C504-E449-8238-84AF11435977}" destId="{FFB15D4D-A53C-A647-817A-84B39B45DFFA}" srcOrd="0" destOrd="0" presId="urn:microsoft.com/office/officeart/2008/layout/VerticalCurvedList"/>
    <dgm:cxn modelId="{4B75D601-5562-594D-AD8E-A984D2D238BC}" type="presParOf" srcId="{E62EE746-A05D-CA48-B666-5044AB6A9308}" destId="{606DAAD8-4134-9743-8BCA-A6690CA28399}" srcOrd="3" destOrd="0" presId="urn:microsoft.com/office/officeart/2008/layout/VerticalCurvedList"/>
    <dgm:cxn modelId="{3657B926-9760-B34D-9E98-BA031E66306D}" type="presParOf" srcId="{E62EE746-A05D-CA48-B666-5044AB6A9308}" destId="{F74E0AF7-796B-254A-90A3-E835EE55C552}" srcOrd="4" destOrd="0" presId="urn:microsoft.com/office/officeart/2008/layout/VerticalCurvedList"/>
    <dgm:cxn modelId="{DD0C1C2E-B558-7C4C-8334-A1686B710CEA}" type="presParOf" srcId="{F74E0AF7-796B-254A-90A3-E835EE55C552}" destId="{62ED0C3F-46AC-8341-9E9C-A47925D62C67}" srcOrd="0" destOrd="0" presId="urn:microsoft.com/office/officeart/2008/layout/VerticalCurvedList"/>
    <dgm:cxn modelId="{26BC2DD4-CA9E-634B-A906-D1DEF306B148}" type="presParOf" srcId="{E62EE746-A05D-CA48-B666-5044AB6A9308}" destId="{26AFBDB0-585D-AF4E-9D56-096A7C674BB6}" srcOrd="5" destOrd="0" presId="urn:microsoft.com/office/officeart/2008/layout/VerticalCurvedList"/>
    <dgm:cxn modelId="{A2A958AC-7FC0-5343-80AD-16B6AF7FAA08}" type="presParOf" srcId="{E62EE746-A05D-CA48-B666-5044AB6A9308}" destId="{7011CBE9-87E6-AB40-897B-DA17E1340F20}" srcOrd="6" destOrd="0" presId="urn:microsoft.com/office/officeart/2008/layout/VerticalCurvedList"/>
    <dgm:cxn modelId="{E5A38AC3-A021-3542-9C89-6A5891E568AC}" type="presParOf" srcId="{7011CBE9-87E6-AB40-897B-DA17E1340F20}" destId="{52941F28-B805-A348-B371-68314B431C3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6AF3B-E957-4046-9C4E-FDF5360BF53A}" type="doc">
      <dgm:prSet loTypeId="urn:microsoft.com/office/officeart/2005/8/layout/target3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79BBB5-D1D3-0E47-812A-11365426E8A3}">
      <dgm:prSet/>
      <dgm:spPr/>
      <dgm:t>
        <a:bodyPr/>
        <a:lstStyle/>
        <a:p>
          <a:pPr algn="just"/>
          <a:r>
            <a:rPr lang="en-US" b="1" dirty="0"/>
            <a:t>Develop Consumer Segmentation</a:t>
          </a:r>
          <a:r>
            <a:rPr lang="en-US" dirty="0"/>
            <a:t>: Create distinct consumer segments using behavior-based clustering techniques, focusing on purchase behavior and motivations to enable precise and actionable marketing strategies.</a:t>
          </a:r>
        </a:p>
      </dgm:t>
    </dgm:pt>
    <dgm:pt modelId="{C0F67BCD-1C34-E34A-ADE2-5B0A3463BE1D}" type="parTrans" cxnId="{FDBC7B03-A4A8-4747-B9C7-02F88F1FFB52}">
      <dgm:prSet/>
      <dgm:spPr/>
      <dgm:t>
        <a:bodyPr/>
        <a:lstStyle/>
        <a:p>
          <a:endParaRPr lang="en-US"/>
        </a:p>
      </dgm:t>
    </dgm:pt>
    <dgm:pt modelId="{AD0274E8-37CA-4245-8F07-CE847D237849}" type="sibTrans" cxnId="{FDBC7B03-A4A8-4747-B9C7-02F88F1FFB52}">
      <dgm:prSet/>
      <dgm:spPr/>
      <dgm:t>
        <a:bodyPr/>
        <a:lstStyle/>
        <a:p>
          <a:endParaRPr lang="en-US"/>
        </a:p>
      </dgm:t>
    </dgm:pt>
    <dgm:pt modelId="{3C7FE964-826A-3A43-BE18-E87CA56EECE5}">
      <dgm:prSet/>
      <dgm:spPr/>
      <dgm:t>
        <a:bodyPr/>
        <a:lstStyle/>
        <a:p>
          <a:pPr algn="just"/>
          <a:r>
            <a:rPr lang="en-US" b="1" dirty="0"/>
            <a:t>Enhance Targeted Marketing</a:t>
          </a:r>
          <a:r>
            <a:rPr lang="en-US" dirty="0"/>
            <a:t>: Utilize predictive models to identify value-conscious consumers and brand-loyal customers, enabling clients to implement deal-driven promotions and loyalty-focused campaigns.</a:t>
          </a:r>
        </a:p>
      </dgm:t>
    </dgm:pt>
    <dgm:pt modelId="{975D2AD6-F08E-3C48-8262-EE4FA1FA945F}" type="parTrans" cxnId="{D63E6718-0112-934E-9FDA-AB6251BB1982}">
      <dgm:prSet/>
      <dgm:spPr/>
      <dgm:t>
        <a:bodyPr/>
        <a:lstStyle/>
        <a:p>
          <a:endParaRPr lang="en-US"/>
        </a:p>
      </dgm:t>
    </dgm:pt>
    <dgm:pt modelId="{E035A0C9-0AE4-4448-968F-CADA678CC194}" type="sibTrans" cxnId="{D63E6718-0112-934E-9FDA-AB6251BB1982}">
      <dgm:prSet/>
      <dgm:spPr/>
      <dgm:t>
        <a:bodyPr/>
        <a:lstStyle/>
        <a:p>
          <a:endParaRPr lang="en-US"/>
        </a:p>
      </dgm:t>
    </dgm:pt>
    <dgm:pt modelId="{80A047FF-2166-FF4A-B1F6-0F47325D4FDC}">
      <dgm:prSet/>
      <dgm:spPr/>
      <dgm:t>
        <a:bodyPr/>
        <a:lstStyle/>
        <a:p>
          <a:pPr algn="just"/>
          <a:r>
            <a:rPr lang="en-US" b="1" dirty="0"/>
            <a:t>Improve Customer Engagement</a:t>
          </a:r>
          <a:r>
            <a:rPr lang="en-US" dirty="0"/>
            <a:t>: Provide AXANTEUS with data-driven insights that support the optimization of loyalty programs and personalized rewards to foster long-term consumer retention and satisfaction.</a:t>
          </a:r>
        </a:p>
      </dgm:t>
    </dgm:pt>
    <dgm:pt modelId="{A44885C7-3642-9847-A246-7E68AB6F556C}" type="parTrans" cxnId="{A700E1CB-282C-F54E-9AAC-20E90CEAB621}">
      <dgm:prSet/>
      <dgm:spPr/>
      <dgm:t>
        <a:bodyPr/>
        <a:lstStyle/>
        <a:p>
          <a:endParaRPr lang="en-US"/>
        </a:p>
      </dgm:t>
    </dgm:pt>
    <dgm:pt modelId="{55801515-8CB6-8A4F-B51F-8BDED8AC099C}" type="sibTrans" cxnId="{A700E1CB-282C-F54E-9AAC-20E90CEAB621}">
      <dgm:prSet/>
      <dgm:spPr/>
      <dgm:t>
        <a:bodyPr/>
        <a:lstStyle/>
        <a:p>
          <a:endParaRPr lang="en-US"/>
        </a:p>
      </dgm:t>
    </dgm:pt>
    <dgm:pt modelId="{8D737CFA-5F4F-E246-9E05-7F1AD7058B59}" type="pres">
      <dgm:prSet presAssocID="{1F86AF3B-E957-4046-9C4E-FDF5360BF53A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68249FA2-7695-7947-9BB0-639462A6977C}" type="pres">
      <dgm:prSet presAssocID="{BF79BBB5-D1D3-0E47-812A-11365426E8A3}" presName="circle1" presStyleLbl="node1" presStyleIdx="0" presStyleCnt="3"/>
      <dgm:spPr/>
    </dgm:pt>
    <dgm:pt modelId="{7A908ED7-B2D8-9741-8D71-DE14C5611C08}" type="pres">
      <dgm:prSet presAssocID="{BF79BBB5-D1D3-0E47-812A-11365426E8A3}" presName="space" presStyleCnt="0"/>
      <dgm:spPr/>
    </dgm:pt>
    <dgm:pt modelId="{8B532203-D3C0-0740-8436-DC76B1D50151}" type="pres">
      <dgm:prSet presAssocID="{BF79BBB5-D1D3-0E47-812A-11365426E8A3}" presName="rect1" presStyleLbl="alignAcc1" presStyleIdx="0" presStyleCnt="3"/>
      <dgm:spPr/>
    </dgm:pt>
    <dgm:pt modelId="{DFF1FDB7-0F96-BA49-95CA-027DA860CE89}" type="pres">
      <dgm:prSet presAssocID="{3C7FE964-826A-3A43-BE18-E87CA56EECE5}" presName="vertSpace2" presStyleLbl="node1" presStyleIdx="0" presStyleCnt="3"/>
      <dgm:spPr/>
    </dgm:pt>
    <dgm:pt modelId="{D45D7B0D-E363-E746-8938-92B82CAC0059}" type="pres">
      <dgm:prSet presAssocID="{3C7FE964-826A-3A43-BE18-E87CA56EECE5}" presName="circle2" presStyleLbl="node1" presStyleIdx="1" presStyleCnt="3"/>
      <dgm:spPr/>
    </dgm:pt>
    <dgm:pt modelId="{BE883639-BB23-1F4E-AB14-DA14945A960A}" type="pres">
      <dgm:prSet presAssocID="{3C7FE964-826A-3A43-BE18-E87CA56EECE5}" presName="rect2" presStyleLbl="alignAcc1" presStyleIdx="1" presStyleCnt="3"/>
      <dgm:spPr/>
    </dgm:pt>
    <dgm:pt modelId="{2585BA33-A304-8C43-9B16-26E7F4AE1877}" type="pres">
      <dgm:prSet presAssocID="{80A047FF-2166-FF4A-B1F6-0F47325D4FDC}" presName="vertSpace3" presStyleLbl="node1" presStyleIdx="1" presStyleCnt="3"/>
      <dgm:spPr/>
    </dgm:pt>
    <dgm:pt modelId="{C808DE0B-486C-E341-B0CF-E69693E15FAC}" type="pres">
      <dgm:prSet presAssocID="{80A047FF-2166-FF4A-B1F6-0F47325D4FDC}" presName="circle3" presStyleLbl="node1" presStyleIdx="2" presStyleCnt="3"/>
      <dgm:spPr/>
    </dgm:pt>
    <dgm:pt modelId="{FA7CBC9D-F298-1049-B46A-38CB14921932}" type="pres">
      <dgm:prSet presAssocID="{80A047FF-2166-FF4A-B1F6-0F47325D4FDC}" presName="rect3" presStyleLbl="alignAcc1" presStyleIdx="2" presStyleCnt="3"/>
      <dgm:spPr/>
    </dgm:pt>
    <dgm:pt modelId="{61935D80-58A3-C04E-B293-48361DC93723}" type="pres">
      <dgm:prSet presAssocID="{BF79BBB5-D1D3-0E47-812A-11365426E8A3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1AF1B5F3-AAA0-5D49-B43C-4C5A5D6B2E23}" type="pres">
      <dgm:prSet presAssocID="{3C7FE964-826A-3A43-BE18-E87CA56EECE5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C2B2D53F-FE20-8541-96B4-489B1F061DE6}" type="pres">
      <dgm:prSet presAssocID="{80A047FF-2166-FF4A-B1F6-0F47325D4FDC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FDBC7B03-A4A8-4747-B9C7-02F88F1FFB52}" srcId="{1F86AF3B-E957-4046-9C4E-FDF5360BF53A}" destId="{BF79BBB5-D1D3-0E47-812A-11365426E8A3}" srcOrd="0" destOrd="0" parTransId="{C0F67BCD-1C34-E34A-ADE2-5B0A3463BE1D}" sibTransId="{AD0274E8-37CA-4245-8F07-CE847D237849}"/>
    <dgm:cxn modelId="{D63E6718-0112-934E-9FDA-AB6251BB1982}" srcId="{1F86AF3B-E957-4046-9C4E-FDF5360BF53A}" destId="{3C7FE964-826A-3A43-BE18-E87CA56EECE5}" srcOrd="1" destOrd="0" parTransId="{975D2AD6-F08E-3C48-8262-EE4FA1FA945F}" sibTransId="{E035A0C9-0AE4-4448-968F-CADA678CC194}"/>
    <dgm:cxn modelId="{3C8A262F-FF4D-DD44-BB3B-931475AD90B0}" type="presOf" srcId="{3C7FE964-826A-3A43-BE18-E87CA56EECE5}" destId="{BE883639-BB23-1F4E-AB14-DA14945A960A}" srcOrd="0" destOrd="0" presId="urn:microsoft.com/office/officeart/2005/8/layout/target3"/>
    <dgm:cxn modelId="{0C494066-B7D7-4241-8BB3-A31E560CD947}" type="presOf" srcId="{3C7FE964-826A-3A43-BE18-E87CA56EECE5}" destId="{1AF1B5F3-AAA0-5D49-B43C-4C5A5D6B2E23}" srcOrd="1" destOrd="0" presId="urn:microsoft.com/office/officeart/2005/8/layout/target3"/>
    <dgm:cxn modelId="{ADE7BE72-C068-CC42-B6C0-BB6483B37EF1}" type="presOf" srcId="{BF79BBB5-D1D3-0E47-812A-11365426E8A3}" destId="{61935D80-58A3-C04E-B293-48361DC93723}" srcOrd="1" destOrd="0" presId="urn:microsoft.com/office/officeart/2005/8/layout/target3"/>
    <dgm:cxn modelId="{7999B283-8898-564F-9C02-43BE04B93E83}" type="presOf" srcId="{1F86AF3B-E957-4046-9C4E-FDF5360BF53A}" destId="{8D737CFA-5F4F-E246-9E05-7F1AD7058B59}" srcOrd="0" destOrd="0" presId="urn:microsoft.com/office/officeart/2005/8/layout/target3"/>
    <dgm:cxn modelId="{07B3EB84-BE31-A443-9BB8-234A3555690E}" type="presOf" srcId="{80A047FF-2166-FF4A-B1F6-0F47325D4FDC}" destId="{FA7CBC9D-F298-1049-B46A-38CB14921932}" srcOrd="0" destOrd="0" presId="urn:microsoft.com/office/officeart/2005/8/layout/target3"/>
    <dgm:cxn modelId="{BD24F896-4822-F746-9FDA-913FD7ED0E18}" type="presOf" srcId="{BF79BBB5-D1D3-0E47-812A-11365426E8A3}" destId="{8B532203-D3C0-0740-8436-DC76B1D50151}" srcOrd="0" destOrd="0" presId="urn:microsoft.com/office/officeart/2005/8/layout/target3"/>
    <dgm:cxn modelId="{A700E1CB-282C-F54E-9AAC-20E90CEAB621}" srcId="{1F86AF3B-E957-4046-9C4E-FDF5360BF53A}" destId="{80A047FF-2166-FF4A-B1F6-0F47325D4FDC}" srcOrd="2" destOrd="0" parTransId="{A44885C7-3642-9847-A246-7E68AB6F556C}" sibTransId="{55801515-8CB6-8A4F-B51F-8BDED8AC099C}"/>
    <dgm:cxn modelId="{F3CF1CE9-F30A-A04F-B52D-5A82449D70F5}" type="presOf" srcId="{80A047FF-2166-FF4A-B1F6-0F47325D4FDC}" destId="{C2B2D53F-FE20-8541-96B4-489B1F061DE6}" srcOrd="1" destOrd="0" presId="urn:microsoft.com/office/officeart/2005/8/layout/target3"/>
    <dgm:cxn modelId="{979978AE-8591-4448-92A9-4B987C25A805}" type="presParOf" srcId="{8D737CFA-5F4F-E246-9E05-7F1AD7058B59}" destId="{68249FA2-7695-7947-9BB0-639462A6977C}" srcOrd="0" destOrd="0" presId="urn:microsoft.com/office/officeart/2005/8/layout/target3"/>
    <dgm:cxn modelId="{99C38E68-B08A-E646-A497-3AC955595F15}" type="presParOf" srcId="{8D737CFA-5F4F-E246-9E05-7F1AD7058B59}" destId="{7A908ED7-B2D8-9741-8D71-DE14C5611C08}" srcOrd="1" destOrd="0" presId="urn:microsoft.com/office/officeart/2005/8/layout/target3"/>
    <dgm:cxn modelId="{3812C5DF-A859-B64F-AF0C-56F35DEA3009}" type="presParOf" srcId="{8D737CFA-5F4F-E246-9E05-7F1AD7058B59}" destId="{8B532203-D3C0-0740-8436-DC76B1D50151}" srcOrd="2" destOrd="0" presId="urn:microsoft.com/office/officeart/2005/8/layout/target3"/>
    <dgm:cxn modelId="{CA630ABC-9703-B14E-8774-C179E65358C5}" type="presParOf" srcId="{8D737CFA-5F4F-E246-9E05-7F1AD7058B59}" destId="{DFF1FDB7-0F96-BA49-95CA-027DA860CE89}" srcOrd="3" destOrd="0" presId="urn:microsoft.com/office/officeart/2005/8/layout/target3"/>
    <dgm:cxn modelId="{3C51B32E-DB54-BC4A-A351-A8D8F44F8503}" type="presParOf" srcId="{8D737CFA-5F4F-E246-9E05-7F1AD7058B59}" destId="{D45D7B0D-E363-E746-8938-92B82CAC0059}" srcOrd="4" destOrd="0" presId="urn:microsoft.com/office/officeart/2005/8/layout/target3"/>
    <dgm:cxn modelId="{4D6BCCDF-0EFF-0245-8534-CE961FA7666E}" type="presParOf" srcId="{8D737CFA-5F4F-E246-9E05-7F1AD7058B59}" destId="{BE883639-BB23-1F4E-AB14-DA14945A960A}" srcOrd="5" destOrd="0" presId="urn:microsoft.com/office/officeart/2005/8/layout/target3"/>
    <dgm:cxn modelId="{496D2C77-9B29-8B48-9A1C-1F8DCC4DA84A}" type="presParOf" srcId="{8D737CFA-5F4F-E246-9E05-7F1AD7058B59}" destId="{2585BA33-A304-8C43-9B16-26E7F4AE1877}" srcOrd="6" destOrd="0" presId="urn:microsoft.com/office/officeart/2005/8/layout/target3"/>
    <dgm:cxn modelId="{43E7A520-7656-9045-A70A-8A29A40FD9E5}" type="presParOf" srcId="{8D737CFA-5F4F-E246-9E05-7F1AD7058B59}" destId="{C808DE0B-486C-E341-B0CF-E69693E15FAC}" srcOrd="7" destOrd="0" presId="urn:microsoft.com/office/officeart/2005/8/layout/target3"/>
    <dgm:cxn modelId="{51C3BA14-3AEC-8447-9226-B3CA5F06AF58}" type="presParOf" srcId="{8D737CFA-5F4F-E246-9E05-7F1AD7058B59}" destId="{FA7CBC9D-F298-1049-B46A-38CB14921932}" srcOrd="8" destOrd="0" presId="urn:microsoft.com/office/officeart/2005/8/layout/target3"/>
    <dgm:cxn modelId="{FE4DE559-48DF-2D4E-BE92-3650B72986D0}" type="presParOf" srcId="{8D737CFA-5F4F-E246-9E05-7F1AD7058B59}" destId="{61935D80-58A3-C04E-B293-48361DC93723}" srcOrd="9" destOrd="0" presId="urn:microsoft.com/office/officeart/2005/8/layout/target3"/>
    <dgm:cxn modelId="{7840384B-8028-D749-B2D3-0EFD7DCBFD4F}" type="presParOf" srcId="{8D737CFA-5F4F-E246-9E05-7F1AD7058B59}" destId="{1AF1B5F3-AAA0-5D49-B43C-4C5A5D6B2E23}" srcOrd="10" destOrd="0" presId="urn:microsoft.com/office/officeart/2005/8/layout/target3"/>
    <dgm:cxn modelId="{5364DC2F-ABBD-CF40-9C60-218A56306D98}" type="presParOf" srcId="{8D737CFA-5F4F-E246-9E05-7F1AD7058B59}" destId="{C2B2D53F-FE20-8541-96B4-489B1F061DE6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F4E171-34E6-E246-854B-9AA4A9BF8FD4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AAE4AD-26E8-2A44-898D-80CE5E03A71C}">
      <dgm:prSet/>
      <dgm:spPr/>
      <dgm:t>
        <a:bodyPr/>
        <a:lstStyle/>
        <a:p>
          <a:r>
            <a:rPr lang="en-US" dirty="0"/>
            <a:t>The analytical goal of this project is to develop a behavior-based consumer segmentation model to provide deeper insights into purchasing behaviors and motivations, enabling AXANTEUS to implement targeted marketing and loyalty strategies.</a:t>
          </a:r>
        </a:p>
      </dgm:t>
    </dgm:pt>
    <dgm:pt modelId="{69B078F6-6993-D046-831A-0DD98FB2FB13}" type="parTrans" cxnId="{BEFA611B-4EF1-D944-BD40-53194886C655}">
      <dgm:prSet/>
      <dgm:spPr/>
      <dgm:t>
        <a:bodyPr/>
        <a:lstStyle/>
        <a:p>
          <a:endParaRPr lang="en-US"/>
        </a:p>
      </dgm:t>
    </dgm:pt>
    <dgm:pt modelId="{BCF6B5E9-F0C0-AC48-A78A-66732D671418}" type="sibTrans" cxnId="{BEFA611B-4EF1-D944-BD40-53194886C655}">
      <dgm:prSet/>
      <dgm:spPr/>
      <dgm:t>
        <a:bodyPr/>
        <a:lstStyle/>
        <a:p>
          <a:endParaRPr lang="en-US"/>
        </a:p>
      </dgm:t>
    </dgm:pt>
    <dgm:pt modelId="{257E3F9E-1F39-E64D-A8E5-224682C95C0D}">
      <dgm:prSet/>
      <dgm:spPr/>
      <dgm:t>
        <a:bodyPr/>
        <a:lstStyle/>
        <a:p>
          <a:r>
            <a:rPr lang="en-US" b="1" dirty="0"/>
            <a:t>Phase 1: Clustering Analysis (Unsupervised)</a:t>
          </a:r>
          <a:endParaRPr lang="en-US" dirty="0"/>
        </a:p>
      </dgm:t>
    </dgm:pt>
    <dgm:pt modelId="{1F6577A5-9495-BB41-9853-EC494694FA04}" type="parTrans" cxnId="{AFFDE7D2-EFB1-804F-B574-AD4CDB53C8B9}">
      <dgm:prSet/>
      <dgm:spPr/>
      <dgm:t>
        <a:bodyPr/>
        <a:lstStyle/>
        <a:p>
          <a:endParaRPr lang="en-US"/>
        </a:p>
      </dgm:t>
    </dgm:pt>
    <dgm:pt modelId="{3268B7C3-1181-E345-9F0B-A2A2BA565432}" type="sibTrans" cxnId="{AFFDE7D2-EFB1-804F-B574-AD4CDB53C8B9}">
      <dgm:prSet/>
      <dgm:spPr/>
      <dgm:t>
        <a:bodyPr/>
        <a:lstStyle/>
        <a:p>
          <a:endParaRPr lang="en-US"/>
        </a:p>
      </dgm:t>
    </dgm:pt>
    <dgm:pt modelId="{64AE4C96-54F8-4441-91C1-94F8C4531DD5}">
      <dgm:prSet/>
      <dgm:spPr/>
      <dgm:t>
        <a:bodyPr/>
        <a:lstStyle/>
        <a:p>
          <a:r>
            <a:rPr lang="en-US" b="1" dirty="0"/>
            <a:t>Goal:</a:t>
          </a:r>
          <a:r>
            <a:rPr lang="en-US" dirty="0"/>
            <a:t> Segment consumers into distinct groups based on purchase behaviors (e.g., transaction frequency, purchase volume, brand loyalty) and purchase motivations (e.g., price sensitivity, brand preferences).</a:t>
          </a:r>
        </a:p>
      </dgm:t>
    </dgm:pt>
    <dgm:pt modelId="{7FD57395-1CBF-754D-AECF-F852F050D974}" type="parTrans" cxnId="{F0D9219F-1B97-0C45-BBAE-FE9AE3AE991E}">
      <dgm:prSet/>
      <dgm:spPr/>
      <dgm:t>
        <a:bodyPr/>
        <a:lstStyle/>
        <a:p>
          <a:endParaRPr lang="en-US"/>
        </a:p>
      </dgm:t>
    </dgm:pt>
    <dgm:pt modelId="{F5F5951D-EE67-2941-BF8D-C655101FD487}" type="sibTrans" cxnId="{F0D9219F-1B97-0C45-BBAE-FE9AE3AE991E}">
      <dgm:prSet/>
      <dgm:spPr/>
      <dgm:t>
        <a:bodyPr/>
        <a:lstStyle/>
        <a:p>
          <a:endParaRPr lang="en-US"/>
        </a:p>
      </dgm:t>
    </dgm:pt>
    <dgm:pt modelId="{E794A1C6-A4FC-424B-B49F-D4FF97FB3A42}">
      <dgm:prSet/>
      <dgm:spPr/>
      <dgm:t>
        <a:bodyPr/>
        <a:lstStyle/>
        <a:p>
          <a:r>
            <a:rPr lang="en-US" b="1" dirty="0"/>
            <a:t>Objective:</a:t>
          </a:r>
          <a:r>
            <a:rPr lang="en-US" dirty="0"/>
            <a:t> Create actionable consumer profiles, such as "price-sensitive frequent buyers" or "brand-loyal customers."</a:t>
          </a:r>
        </a:p>
      </dgm:t>
    </dgm:pt>
    <dgm:pt modelId="{43DCBB02-CC2B-0643-9D19-00D431F0B11C}" type="parTrans" cxnId="{3D81105B-80EE-0347-8118-71DCA482AD6E}">
      <dgm:prSet/>
      <dgm:spPr/>
      <dgm:t>
        <a:bodyPr/>
        <a:lstStyle/>
        <a:p>
          <a:endParaRPr lang="en-US"/>
        </a:p>
      </dgm:t>
    </dgm:pt>
    <dgm:pt modelId="{61B956F7-8DBC-E94B-97AA-0D78D32DC6C8}" type="sibTrans" cxnId="{3D81105B-80EE-0347-8118-71DCA482AD6E}">
      <dgm:prSet/>
      <dgm:spPr/>
      <dgm:t>
        <a:bodyPr/>
        <a:lstStyle/>
        <a:p>
          <a:endParaRPr lang="en-US"/>
        </a:p>
      </dgm:t>
    </dgm:pt>
    <dgm:pt modelId="{98B344D2-DA5C-7044-BA11-0C98926865CB}">
      <dgm:prSet/>
      <dgm:spPr/>
      <dgm:t>
        <a:bodyPr/>
        <a:lstStyle/>
        <a:p>
          <a:r>
            <a:rPr lang="en-US" b="1" dirty="0"/>
            <a:t>Phase 2: Classification and Prediction (Supervised)</a:t>
          </a:r>
          <a:endParaRPr lang="en-US" dirty="0"/>
        </a:p>
      </dgm:t>
    </dgm:pt>
    <dgm:pt modelId="{33E79800-E0CF-8147-8BDB-60BB3316028D}" type="parTrans" cxnId="{49A67154-5BFE-5745-9639-D855C31C380A}">
      <dgm:prSet/>
      <dgm:spPr/>
      <dgm:t>
        <a:bodyPr/>
        <a:lstStyle/>
        <a:p>
          <a:endParaRPr lang="en-US"/>
        </a:p>
      </dgm:t>
    </dgm:pt>
    <dgm:pt modelId="{FF11E998-0D2E-1141-AC22-637FC3A1D416}" type="sibTrans" cxnId="{49A67154-5BFE-5745-9639-D855C31C380A}">
      <dgm:prSet/>
      <dgm:spPr/>
      <dgm:t>
        <a:bodyPr/>
        <a:lstStyle/>
        <a:p>
          <a:endParaRPr lang="en-US"/>
        </a:p>
      </dgm:t>
    </dgm:pt>
    <dgm:pt modelId="{0B686BCB-2B19-4540-A012-4DB6DB7280FF}">
      <dgm:prSet/>
      <dgm:spPr/>
      <dgm:t>
        <a:bodyPr/>
        <a:lstStyle/>
        <a:p>
          <a:r>
            <a:rPr lang="en-US" b="1" dirty="0"/>
            <a:t>Value-Conscious Classification:</a:t>
          </a:r>
          <a:r>
            <a:rPr lang="en-US" dirty="0"/>
            <a:t> Identify price-sensitive consumers for deal-driven marketing.</a:t>
          </a:r>
        </a:p>
      </dgm:t>
    </dgm:pt>
    <dgm:pt modelId="{24AC1A79-ECA4-6F41-84DB-DEB598F96A40}" type="parTrans" cxnId="{CA808CD1-57F1-D749-AC4F-DE8A6122AE12}">
      <dgm:prSet/>
      <dgm:spPr/>
      <dgm:t>
        <a:bodyPr/>
        <a:lstStyle/>
        <a:p>
          <a:endParaRPr lang="en-US"/>
        </a:p>
      </dgm:t>
    </dgm:pt>
    <dgm:pt modelId="{F272D173-F851-ED41-A146-1714CFDE4C45}" type="sibTrans" cxnId="{CA808CD1-57F1-D749-AC4F-DE8A6122AE12}">
      <dgm:prSet/>
      <dgm:spPr/>
      <dgm:t>
        <a:bodyPr/>
        <a:lstStyle/>
        <a:p>
          <a:endParaRPr lang="en-US"/>
        </a:p>
      </dgm:t>
    </dgm:pt>
    <dgm:pt modelId="{B7543F3D-20EB-6745-84F1-F412FE8E67CC}">
      <dgm:prSet/>
      <dgm:spPr/>
      <dgm:t>
        <a:bodyPr/>
        <a:lstStyle/>
        <a:p>
          <a:r>
            <a:rPr lang="en-US" b="1" dirty="0"/>
            <a:t>Brand Loyalty Prediction:</a:t>
          </a:r>
          <a:r>
            <a:rPr lang="en-US" dirty="0"/>
            <a:t> Forecast brand loyalty patterns to support loyalty and retention strategies.</a:t>
          </a:r>
        </a:p>
      </dgm:t>
    </dgm:pt>
    <dgm:pt modelId="{A95A205C-8AB1-F344-8388-9AF9D33F4E5A}" type="parTrans" cxnId="{E8F784B8-90EF-F64C-B04D-F5D8468809A5}">
      <dgm:prSet/>
      <dgm:spPr/>
      <dgm:t>
        <a:bodyPr/>
        <a:lstStyle/>
        <a:p>
          <a:endParaRPr lang="en-US"/>
        </a:p>
      </dgm:t>
    </dgm:pt>
    <dgm:pt modelId="{F39D9AD3-3422-BE47-887B-7C88B3016543}" type="sibTrans" cxnId="{E8F784B8-90EF-F64C-B04D-F5D8468809A5}">
      <dgm:prSet/>
      <dgm:spPr/>
      <dgm:t>
        <a:bodyPr/>
        <a:lstStyle/>
        <a:p>
          <a:endParaRPr lang="en-US"/>
        </a:p>
      </dgm:t>
    </dgm:pt>
    <dgm:pt modelId="{D0DC3E02-E4AF-BA4D-9C3A-3447C19CFD1A}" type="pres">
      <dgm:prSet presAssocID="{43F4E171-34E6-E246-854B-9AA4A9BF8FD4}" presName="Name0" presStyleCnt="0">
        <dgm:presLayoutVars>
          <dgm:dir/>
          <dgm:animLvl val="lvl"/>
          <dgm:resizeHandles val="exact"/>
        </dgm:presLayoutVars>
      </dgm:prSet>
      <dgm:spPr/>
    </dgm:pt>
    <dgm:pt modelId="{768D98A7-4DF2-6641-B128-654F82F33A66}" type="pres">
      <dgm:prSet presAssocID="{B1AAE4AD-26E8-2A44-898D-80CE5E03A71C}" presName="linNode" presStyleCnt="0"/>
      <dgm:spPr/>
    </dgm:pt>
    <dgm:pt modelId="{8102EFF7-96D3-C142-96F4-D9C578BEB643}" type="pres">
      <dgm:prSet presAssocID="{B1AAE4AD-26E8-2A44-898D-80CE5E03A71C}" presName="parentText" presStyleLbl="node1" presStyleIdx="0" presStyleCnt="3" custScaleX="277778">
        <dgm:presLayoutVars>
          <dgm:chMax val="1"/>
          <dgm:bulletEnabled val="1"/>
        </dgm:presLayoutVars>
      </dgm:prSet>
      <dgm:spPr/>
    </dgm:pt>
    <dgm:pt modelId="{13D6D758-2174-9F4D-B2E7-93C46597C3AE}" type="pres">
      <dgm:prSet presAssocID="{BCF6B5E9-F0C0-AC48-A78A-66732D671418}" presName="sp" presStyleCnt="0"/>
      <dgm:spPr/>
    </dgm:pt>
    <dgm:pt modelId="{3BE773C3-2874-C649-93C0-A314DD733806}" type="pres">
      <dgm:prSet presAssocID="{257E3F9E-1F39-E64D-A8E5-224682C95C0D}" presName="linNode" presStyleCnt="0"/>
      <dgm:spPr/>
    </dgm:pt>
    <dgm:pt modelId="{AF36B89B-5DCE-5A46-A2DA-CE6F3424283B}" type="pres">
      <dgm:prSet presAssocID="{257E3F9E-1F39-E64D-A8E5-224682C95C0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5D04809-346E-1746-BF04-E01C4EB5C5F5}" type="pres">
      <dgm:prSet presAssocID="{257E3F9E-1F39-E64D-A8E5-224682C95C0D}" presName="descendantText" presStyleLbl="alignAccFollowNode1" presStyleIdx="0" presStyleCnt="2">
        <dgm:presLayoutVars>
          <dgm:bulletEnabled val="1"/>
        </dgm:presLayoutVars>
      </dgm:prSet>
      <dgm:spPr/>
    </dgm:pt>
    <dgm:pt modelId="{A94C2691-C37C-E148-9A1E-35C7B35ACD61}" type="pres">
      <dgm:prSet presAssocID="{3268B7C3-1181-E345-9F0B-A2A2BA565432}" presName="sp" presStyleCnt="0"/>
      <dgm:spPr/>
    </dgm:pt>
    <dgm:pt modelId="{F5E92F56-CAAA-5B4A-A1B0-58D7FAA20C88}" type="pres">
      <dgm:prSet presAssocID="{98B344D2-DA5C-7044-BA11-0C98926865CB}" presName="linNode" presStyleCnt="0"/>
      <dgm:spPr/>
    </dgm:pt>
    <dgm:pt modelId="{ED04EEF8-9260-054B-B480-F3C732818E8A}" type="pres">
      <dgm:prSet presAssocID="{98B344D2-DA5C-7044-BA11-0C98926865C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86F50EC-2DED-3E49-BC96-664BA23E9A72}" type="pres">
      <dgm:prSet presAssocID="{98B344D2-DA5C-7044-BA11-0C98926865CB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BEFA611B-4EF1-D944-BD40-53194886C655}" srcId="{43F4E171-34E6-E246-854B-9AA4A9BF8FD4}" destId="{B1AAE4AD-26E8-2A44-898D-80CE5E03A71C}" srcOrd="0" destOrd="0" parTransId="{69B078F6-6993-D046-831A-0DD98FB2FB13}" sibTransId="{BCF6B5E9-F0C0-AC48-A78A-66732D671418}"/>
    <dgm:cxn modelId="{0FAE2524-5D80-7049-ADA6-B84D9C3C21AA}" type="presOf" srcId="{257E3F9E-1F39-E64D-A8E5-224682C95C0D}" destId="{AF36B89B-5DCE-5A46-A2DA-CE6F3424283B}" srcOrd="0" destOrd="0" presId="urn:microsoft.com/office/officeart/2005/8/layout/vList5"/>
    <dgm:cxn modelId="{CD7B5C2D-08A7-E645-BB47-6F64796A0905}" type="presOf" srcId="{98B344D2-DA5C-7044-BA11-0C98926865CB}" destId="{ED04EEF8-9260-054B-B480-F3C732818E8A}" srcOrd="0" destOrd="0" presId="urn:microsoft.com/office/officeart/2005/8/layout/vList5"/>
    <dgm:cxn modelId="{49A67154-5BFE-5745-9639-D855C31C380A}" srcId="{43F4E171-34E6-E246-854B-9AA4A9BF8FD4}" destId="{98B344D2-DA5C-7044-BA11-0C98926865CB}" srcOrd="2" destOrd="0" parTransId="{33E79800-E0CF-8147-8BDB-60BB3316028D}" sibTransId="{FF11E998-0D2E-1141-AC22-637FC3A1D416}"/>
    <dgm:cxn modelId="{3D81105B-80EE-0347-8118-71DCA482AD6E}" srcId="{257E3F9E-1F39-E64D-A8E5-224682C95C0D}" destId="{E794A1C6-A4FC-424B-B49F-D4FF97FB3A42}" srcOrd="1" destOrd="0" parTransId="{43DCBB02-CC2B-0643-9D19-00D431F0B11C}" sibTransId="{61B956F7-8DBC-E94B-97AA-0D78D32DC6C8}"/>
    <dgm:cxn modelId="{EB7DE67B-7BB2-5040-9DEA-86545047F9CA}" type="presOf" srcId="{B1AAE4AD-26E8-2A44-898D-80CE5E03A71C}" destId="{8102EFF7-96D3-C142-96F4-D9C578BEB643}" srcOrd="0" destOrd="0" presId="urn:microsoft.com/office/officeart/2005/8/layout/vList5"/>
    <dgm:cxn modelId="{8CBD7882-B14C-594F-9D58-0889EFD9EE53}" type="presOf" srcId="{E794A1C6-A4FC-424B-B49F-D4FF97FB3A42}" destId="{55D04809-346E-1746-BF04-E01C4EB5C5F5}" srcOrd="0" destOrd="1" presId="urn:microsoft.com/office/officeart/2005/8/layout/vList5"/>
    <dgm:cxn modelId="{22BC9E84-1638-D34A-AF9A-3BFA3E083DBD}" type="presOf" srcId="{43F4E171-34E6-E246-854B-9AA4A9BF8FD4}" destId="{D0DC3E02-E4AF-BA4D-9C3A-3447C19CFD1A}" srcOrd="0" destOrd="0" presId="urn:microsoft.com/office/officeart/2005/8/layout/vList5"/>
    <dgm:cxn modelId="{F0D9219F-1B97-0C45-BBAE-FE9AE3AE991E}" srcId="{257E3F9E-1F39-E64D-A8E5-224682C95C0D}" destId="{64AE4C96-54F8-4441-91C1-94F8C4531DD5}" srcOrd="0" destOrd="0" parTransId="{7FD57395-1CBF-754D-AECF-F852F050D974}" sibTransId="{F5F5951D-EE67-2941-BF8D-C655101FD487}"/>
    <dgm:cxn modelId="{1A9EBBA4-ED7F-9545-8F35-CF7EE96D0581}" type="presOf" srcId="{0B686BCB-2B19-4540-A012-4DB6DB7280FF}" destId="{486F50EC-2DED-3E49-BC96-664BA23E9A72}" srcOrd="0" destOrd="0" presId="urn:microsoft.com/office/officeart/2005/8/layout/vList5"/>
    <dgm:cxn modelId="{E8F784B8-90EF-F64C-B04D-F5D8468809A5}" srcId="{98B344D2-DA5C-7044-BA11-0C98926865CB}" destId="{B7543F3D-20EB-6745-84F1-F412FE8E67CC}" srcOrd="1" destOrd="0" parTransId="{A95A205C-8AB1-F344-8388-9AF9D33F4E5A}" sibTransId="{F39D9AD3-3422-BE47-887B-7C88B3016543}"/>
    <dgm:cxn modelId="{CA808CD1-57F1-D749-AC4F-DE8A6122AE12}" srcId="{98B344D2-DA5C-7044-BA11-0C98926865CB}" destId="{0B686BCB-2B19-4540-A012-4DB6DB7280FF}" srcOrd="0" destOrd="0" parTransId="{24AC1A79-ECA4-6F41-84DB-DEB598F96A40}" sibTransId="{F272D173-F851-ED41-A146-1714CFDE4C45}"/>
    <dgm:cxn modelId="{AFFDE7D2-EFB1-804F-B574-AD4CDB53C8B9}" srcId="{43F4E171-34E6-E246-854B-9AA4A9BF8FD4}" destId="{257E3F9E-1F39-E64D-A8E5-224682C95C0D}" srcOrd="1" destOrd="0" parTransId="{1F6577A5-9495-BB41-9853-EC494694FA04}" sibTransId="{3268B7C3-1181-E345-9F0B-A2A2BA565432}"/>
    <dgm:cxn modelId="{C90902E7-B0D4-3F4A-8CA2-AE884E7373B4}" type="presOf" srcId="{B7543F3D-20EB-6745-84F1-F412FE8E67CC}" destId="{486F50EC-2DED-3E49-BC96-664BA23E9A72}" srcOrd="0" destOrd="1" presId="urn:microsoft.com/office/officeart/2005/8/layout/vList5"/>
    <dgm:cxn modelId="{34706AF7-6D50-FC4E-A22C-2757056724AE}" type="presOf" srcId="{64AE4C96-54F8-4441-91C1-94F8C4531DD5}" destId="{55D04809-346E-1746-BF04-E01C4EB5C5F5}" srcOrd="0" destOrd="0" presId="urn:microsoft.com/office/officeart/2005/8/layout/vList5"/>
    <dgm:cxn modelId="{E0C4B3B6-7DC2-754C-9D17-F877911915F1}" type="presParOf" srcId="{D0DC3E02-E4AF-BA4D-9C3A-3447C19CFD1A}" destId="{768D98A7-4DF2-6641-B128-654F82F33A66}" srcOrd="0" destOrd="0" presId="urn:microsoft.com/office/officeart/2005/8/layout/vList5"/>
    <dgm:cxn modelId="{A34B132F-7369-204D-90A0-0AAAB78C7F8A}" type="presParOf" srcId="{768D98A7-4DF2-6641-B128-654F82F33A66}" destId="{8102EFF7-96D3-C142-96F4-D9C578BEB643}" srcOrd="0" destOrd="0" presId="urn:microsoft.com/office/officeart/2005/8/layout/vList5"/>
    <dgm:cxn modelId="{F1D14E61-2BDA-6E40-A5AE-2B7FDE2A2703}" type="presParOf" srcId="{D0DC3E02-E4AF-BA4D-9C3A-3447C19CFD1A}" destId="{13D6D758-2174-9F4D-B2E7-93C46597C3AE}" srcOrd="1" destOrd="0" presId="urn:microsoft.com/office/officeart/2005/8/layout/vList5"/>
    <dgm:cxn modelId="{25B4D9E8-1141-634E-820A-496562D969AF}" type="presParOf" srcId="{D0DC3E02-E4AF-BA4D-9C3A-3447C19CFD1A}" destId="{3BE773C3-2874-C649-93C0-A314DD733806}" srcOrd="2" destOrd="0" presId="urn:microsoft.com/office/officeart/2005/8/layout/vList5"/>
    <dgm:cxn modelId="{4109F236-7C8C-B74F-B0A7-9CD2B54F62A7}" type="presParOf" srcId="{3BE773C3-2874-C649-93C0-A314DD733806}" destId="{AF36B89B-5DCE-5A46-A2DA-CE6F3424283B}" srcOrd="0" destOrd="0" presId="urn:microsoft.com/office/officeart/2005/8/layout/vList5"/>
    <dgm:cxn modelId="{5F073989-84AB-8945-9F33-13575527A8D0}" type="presParOf" srcId="{3BE773C3-2874-C649-93C0-A314DD733806}" destId="{55D04809-346E-1746-BF04-E01C4EB5C5F5}" srcOrd="1" destOrd="0" presId="urn:microsoft.com/office/officeart/2005/8/layout/vList5"/>
    <dgm:cxn modelId="{DF3BB1D1-2D3F-1740-AC26-D7FD02015682}" type="presParOf" srcId="{D0DC3E02-E4AF-BA4D-9C3A-3447C19CFD1A}" destId="{A94C2691-C37C-E148-9A1E-35C7B35ACD61}" srcOrd="3" destOrd="0" presId="urn:microsoft.com/office/officeart/2005/8/layout/vList5"/>
    <dgm:cxn modelId="{D0032232-DD7E-7A42-AD7B-9ACFE1C9B75E}" type="presParOf" srcId="{D0DC3E02-E4AF-BA4D-9C3A-3447C19CFD1A}" destId="{F5E92F56-CAAA-5B4A-A1B0-58D7FAA20C88}" srcOrd="4" destOrd="0" presId="urn:microsoft.com/office/officeart/2005/8/layout/vList5"/>
    <dgm:cxn modelId="{DB4318AA-8154-2746-A7EC-CBCF9A5348B5}" type="presParOf" srcId="{F5E92F56-CAAA-5B4A-A1B0-58D7FAA20C88}" destId="{ED04EEF8-9260-054B-B480-F3C732818E8A}" srcOrd="0" destOrd="0" presId="urn:microsoft.com/office/officeart/2005/8/layout/vList5"/>
    <dgm:cxn modelId="{19F1EDE0-D4A5-2445-A7C7-CCAA9855C547}" type="presParOf" srcId="{F5E92F56-CAAA-5B4A-A1B0-58D7FAA20C88}" destId="{486F50EC-2DED-3E49-BC96-664BA23E9A7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9A2B93-DF8A-6E44-9864-29B4C1293D7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C98C50-645D-B54C-8B93-660F14C5AB2A}">
      <dgm:prSet custT="1"/>
      <dgm:spPr/>
      <dgm:t>
        <a:bodyPr/>
        <a:lstStyle/>
        <a:p>
          <a:r>
            <a:rPr lang="en-US" sz="2400" dirty="0"/>
            <a:t>The analytical approach focuses on a structured process across two phases: clustering for consumer segmentation and predictive modeling for actionable insights.</a:t>
          </a:r>
        </a:p>
      </dgm:t>
    </dgm:pt>
    <dgm:pt modelId="{A81C2D35-5103-7142-9024-792DC72C5964}" type="parTrans" cxnId="{8DF6D0BE-C95A-6A49-B150-D6D29D1FDEC8}">
      <dgm:prSet/>
      <dgm:spPr/>
      <dgm:t>
        <a:bodyPr/>
        <a:lstStyle/>
        <a:p>
          <a:endParaRPr lang="en-US"/>
        </a:p>
      </dgm:t>
    </dgm:pt>
    <dgm:pt modelId="{6CA408DE-FBDD-5D41-94A5-A232A7A68997}" type="sibTrans" cxnId="{8DF6D0BE-C95A-6A49-B150-D6D29D1FDEC8}">
      <dgm:prSet/>
      <dgm:spPr/>
      <dgm:t>
        <a:bodyPr/>
        <a:lstStyle/>
        <a:p>
          <a:endParaRPr lang="en-US"/>
        </a:p>
      </dgm:t>
    </dgm:pt>
    <dgm:pt modelId="{A20BEC6C-2348-B848-A1E2-F449B1FF49BD}">
      <dgm:prSet custT="1"/>
      <dgm:spPr/>
      <dgm:t>
        <a:bodyPr/>
        <a:lstStyle/>
        <a:p>
          <a:r>
            <a:rPr lang="en-US" sz="2400" b="1" dirty="0"/>
            <a:t>Data Exploration and Preprocessing</a:t>
          </a:r>
          <a:endParaRPr lang="en-US" sz="2400" dirty="0"/>
        </a:p>
      </dgm:t>
    </dgm:pt>
    <dgm:pt modelId="{D9BEF8C6-E164-FF41-9FA3-E23CFB12FA0D}" type="parTrans" cxnId="{F019A948-DAFB-BA4E-9664-64F406328D0C}">
      <dgm:prSet/>
      <dgm:spPr/>
      <dgm:t>
        <a:bodyPr/>
        <a:lstStyle/>
        <a:p>
          <a:endParaRPr lang="en-US"/>
        </a:p>
      </dgm:t>
    </dgm:pt>
    <dgm:pt modelId="{1C739DC8-3B19-5240-A4AD-FDD05A3A509C}" type="sibTrans" cxnId="{F019A948-DAFB-BA4E-9664-64F406328D0C}">
      <dgm:prSet/>
      <dgm:spPr/>
      <dgm:t>
        <a:bodyPr/>
        <a:lstStyle/>
        <a:p>
          <a:endParaRPr lang="en-US"/>
        </a:p>
      </dgm:t>
    </dgm:pt>
    <dgm:pt modelId="{8E1CECA3-8017-3F45-87F6-4FE9CE2FF8AF}">
      <dgm:prSet custT="1"/>
      <dgm:spPr/>
      <dgm:t>
        <a:bodyPr/>
        <a:lstStyle/>
        <a:p>
          <a:r>
            <a:rPr lang="en-US" sz="1000" dirty="0"/>
            <a:t>Conduct exploratory data analysis (EDA) to understand key variables and detect patterns.</a:t>
          </a:r>
        </a:p>
      </dgm:t>
    </dgm:pt>
    <dgm:pt modelId="{C1D0D287-C40B-1B4D-9E2C-37F7267DD349}" type="parTrans" cxnId="{C4A7FFC0-C0FA-104A-A1FB-39F6528B6138}">
      <dgm:prSet/>
      <dgm:spPr/>
      <dgm:t>
        <a:bodyPr/>
        <a:lstStyle/>
        <a:p>
          <a:endParaRPr lang="en-US"/>
        </a:p>
      </dgm:t>
    </dgm:pt>
    <dgm:pt modelId="{7EF14A77-39F6-4149-85AE-4FF77E622A56}" type="sibTrans" cxnId="{C4A7FFC0-C0FA-104A-A1FB-39F6528B6138}">
      <dgm:prSet/>
      <dgm:spPr/>
      <dgm:t>
        <a:bodyPr/>
        <a:lstStyle/>
        <a:p>
          <a:endParaRPr lang="en-US"/>
        </a:p>
      </dgm:t>
    </dgm:pt>
    <dgm:pt modelId="{63145298-A51E-904B-8512-4E9864859E9E}">
      <dgm:prSet custT="1"/>
      <dgm:spPr/>
      <dgm:t>
        <a:bodyPr/>
        <a:lstStyle/>
        <a:p>
          <a:r>
            <a:rPr lang="en-US" sz="1000" dirty="0"/>
            <a:t>Encode categorical variables and address missing values or outliers to ensure data readiness.</a:t>
          </a:r>
        </a:p>
      </dgm:t>
    </dgm:pt>
    <dgm:pt modelId="{6B515B0E-C903-AF40-B8C8-A1DEF121266E}" type="parTrans" cxnId="{1793C27F-5052-4D49-9D7A-46DE5922F71B}">
      <dgm:prSet/>
      <dgm:spPr/>
      <dgm:t>
        <a:bodyPr/>
        <a:lstStyle/>
        <a:p>
          <a:endParaRPr lang="en-US"/>
        </a:p>
      </dgm:t>
    </dgm:pt>
    <dgm:pt modelId="{899A7F6D-12C1-E342-8A41-ABC2FEB86D30}" type="sibTrans" cxnId="{1793C27F-5052-4D49-9D7A-46DE5922F71B}">
      <dgm:prSet/>
      <dgm:spPr/>
      <dgm:t>
        <a:bodyPr/>
        <a:lstStyle/>
        <a:p>
          <a:endParaRPr lang="en-US"/>
        </a:p>
      </dgm:t>
    </dgm:pt>
    <dgm:pt modelId="{211ABACD-33D3-EE40-A98A-47AAA1BC61AC}">
      <dgm:prSet custT="1"/>
      <dgm:spPr/>
      <dgm:t>
        <a:bodyPr/>
        <a:lstStyle/>
        <a:p>
          <a:r>
            <a:rPr lang="en-US" sz="2400" b="1" dirty="0"/>
            <a:t>Clustering Analysis (Unsupervised)</a:t>
          </a:r>
          <a:endParaRPr lang="en-US" sz="2400" dirty="0"/>
        </a:p>
      </dgm:t>
    </dgm:pt>
    <dgm:pt modelId="{74F74368-4245-0245-993A-0F2AAEEFFD16}" type="parTrans" cxnId="{562472E8-B00F-0845-BFA0-FBCE7AB0EE9F}">
      <dgm:prSet/>
      <dgm:spPr/>
      <dgm:t>
        <a:bodyPr/>
        <a:lstStyle/>
        <a:p>
          <a:endParaRPr lang="en-US"/>
        </a:p>
      </dgm:t>
    </dgm:pt>
    <dgm:pt modelId="{65F4860A-427D-D042-B70D-FB8AA3AF1666}" type="sibTrans" cxnId="{562472E8-B00F-0845-BFA0-FBCE7AB0EE9F}">
      <dgm:prSet/>
      <dgm:spPr/>
      <dgm:t>
        <a:bodyPr/>
        <a:lstStyle/>
        <a:p>
          <a:endParaRPr lang="en-US"/>
        </a:p>
      </dgm:t>
    </dgm:pt>
    <dgm:pt modelId="{811EF39D-DD47-1148-BE4E-7F6089B2DF49}">
      <dgm:prSet custT="1"/>
      <dgm:spPr/>
      <dgm:t>
        <a:bodyPr/>
        <a:lstStyle/>
        <a:p>
          <a:r>
            <a:rPr lang="en-US" sz="900" b="1" dirty="0"/>
            <a:t>Goal:</a:t>
          </a:r>
          <a:r>
            <a:rPr lang="en-US" sz="900" dirty="0"/>
            <a:t> Segment consumers based on purchase behavior (e.g., frequency, volume, loyalty) and motivations (e.g., price sensitivity, promotional responsiveness).</a:t>
          </a:r>
        </a:p>
      </dgm:t>
    </dgm:pt>
    <dgm:pt modelId="{5F025083-E296-EA41-AF57-2AB490153FA7}" type="parTrans" cxnId="{A5E63C6B-2279-414F-8A9B-8BC1D9B9D993}">
      <dgm:prSet/>
      <dgm:spPr/>
      <dgm:t>
        <a:bodyPr/>
        <a:lstStyle/>
        <a:p>
          <a:endParaRPr lang="en-US"/>
        </a:p>
      </dgm:t>
    </dgm:pt>
    <dgm:pt modelId="{B7629FC8-61E0-9E43-9986-17FA7C91CD25}" type="sibTrans" cxnId="{A5E63C6B-2279-414F-8A9B-8BC1D9B9D993}">
      <dgm:prSet/>
      <dgm:spPr/>
      <dgm:t>
        <a:bodyPr/>
        <a:lstStyle/>
        <a:p>
          <a:endParaRPr lang="en-US"/>
        </a:p>
      </dgm:t>
    </dgm:pt>
    <dgm:pt modelId="{9DD42657-E753-434D-95B4-B756B7EC7DE5}">
      <dgm:prSet custT="1"/>
      <dgm:spPr/>
      <dgm:t>
        <a:bodyPr/>
        <a:lstStyle/>
        <a:p>
          <a:r>
            <a:rPr lang="en-US" sz="900" dirty="0"/>
            <a:t>Apply K-means clustering and determine the optimal clusters using Elbow and Silhouette methods.</a:t>
          </a:r>
        </a:p>
      </dgm:t>
    </dgm:pt>
    <dgm:pt modelId="{75C473FC-A2F5-3C48-860E-011152B15DA9}" type="parTrans" cxnId="{37CDDDFF-22A5-0245-862D-BC46072A2B9F}">
      <dgm:prSet/>
      <dgm:spPr/>
      <dgm:t>
        <a:bodyPr/>
        <a:lstStyle/>
        <a:p>
          <a:endParaRPr lang="en-US"/>
        </a:p>
      </dgm:t>
    </dgm:pt>
    <dgm:pt modelId="{82DD5852-7FAA-864A-9E68-723B46311E51}" type="sibTrans" cxnId="{37CDDDFF-22A5-0245-862D-BC46072A2B9F}">
      <dgm:prSet/>
      <dgm:spPr/>
      <dgm:t>
        <a:bodyPr/>
        <a:lstStyle/>
        <a:p>
          <a:endParaRPr lang="en-US"/>
        </a:p>
      </dgm:t>
    </dgm:pt>
    <dgm:pt modelId="{6EBA0EC3-6355-1F44-97B4-E6FC122CFF2D}">
      <dgm:prSet custT="1"/>
      <dgm:spPr/>
      <dgm:t>
        <a:bodyPr/>
        <a:lstStyle/>
        <a:p>
          <a:r>
            <a:rPr lang="en-US" sz="900" dirty="0"/>
            <a:t>Analyze and evaluate cluster stability to create clear and actionable consumer profiles.</a:t>
          </a:r>
        </a:p>
      </dgm:t>
    </dgm:pt>
    <dgm:pt modelId="{BB9CABAF-0D11-6B46-BCEC-BB3B10CCB5A1}" type="parTrans" cxnId="{F800BDEE-A8C0-E843-B4DA-405438B9F04E}">
      <dgm:prSet/>
      <dgm:spPr/>
      <dgm:t>
        <a:bodyPr/>
        <a:lstStyle/>
        <a:p>
          <a:endParaRPr lang="en-US"/>
        </a:p>
      </dgm:t>
    </dgm:pt>
    <dgm:pt modelId="{E9D7869C-4BD7-0C48-B53D-12DF3905A18A}" type="sibTrans" cxnId="{F800BDEE-A8C0-E843-B4DA-405438B9F04E}">
      <dgm:prSet/>
      <dgm:spPr/>
      <dgm:t>
        <a:bodyPr/>
        <a:lstStyle/>
        <a:p>
          <a:endParaRPr lang="en-US"/>
        </a:p>
      </dgm:t>
    </dgm:pt>
    <dgm:pt modelId="{D4587FA4-24D3-4748-8903-FE1A8AB8B1EE}">
      <dgm:prSet custT="1"/>
      <dgm:spPr/>
      <dgm:t>
        <a:bodyPr/>
        <a:lstStyle/>
        <a:p>
          <a:r>
            <a:rPr lang="en-US" sz="2400" b="1" dirty="0"/>
            <a:t>Classification and Prediction Models (Supervised)</a:t>
          </a:r>
          <a:endParaRPr lang="en-US" sz="2400" dirty="0"/>
        </a:p>
      </dgm:t>
    </dgm:pt>
    <dgm:pt modelId="{95805128-4BA5-C846-8261-E47940E339DC}" type="parTrans" cxnId="{A61428C7-1266-E84A-BBDA-77B115917B82}">
      <dgm:prSet/>
      <dgm:spPr/>
      <dgm:t>
        <a:bodyPr/>
        <a:lstStyle/>
        <a:p>
          <a:endParaRPr lang="en-US"/>
        </a:p>
      </dgm:t>
    </dgm:pt>
    <dgm:pt modelId="{BF337122-5347-624D-9EFC-8AA772582690}" type="sibTrans" cxnId="{A61428C7-1266-E84A-BBDA-77B115917B82}">
      <dgm:prSet/>
      <dgm:spPr/>
      <dgm:t>
        <a:bodyPr/>
        <a:lstStyle/>
        <a:p>
          <a:endParaRPr lang="en-US"/>
        </a:p>
      </dgm:t>
    </dgm:pt>
    <dgm:pt modelId="{83D01341-48C9-E546-9728-2CC391272555}">
      <dgm:prSet custT="1"/>
      <dgm:spPr/>
      <dgm:t>
        <a:bodyPr/>
        <a:lstStyle/>
        <a:p>
          <a:r>
            <a:rPr lang="en-US" sz="800" b="1" dirty="0"/>
            <a:t>Value-Conscious Classification:</a:t>
          </a:r>
          <a:endParaRPr lang="en-US" sz="800" dirty="0"/>
        </a:p>
      </dgm:t>
    </dgm:pt>
    <dgm:pt modelId="{821E654A-0EEB-B741-B943-ACBEC0D5B21A}" type="parTrans" cxnId="{80E73310-A8F7-0C45-887B-EB3D004BA352}">
      <dgm:prSet/>
      <dgm:spPr/>
      <dgm:t>
        <a:bodyPr/>
        <a:lstStyle/>
        <a:p>
          <a:endParaRPr lang="en-US"/>
        </a:p>
      </dgm:t>
    </dgm:pt>
    <dgm:pt modelId="{62EFF417-3263-6348-B97D-118D6024EBDD}" type="sibTrans" cxnId="{80E73310-A8F7-0C45-887B-EB3D004BA352}">
      <dgm:prSet/>
      <dgm:spPr/>
      <dgm:t>
        <a:bodyPr/>
        <a:lstStyle/>
        <a:p>
          <a:endParaRPr lang="en-US"/>
        </a:p>
      </dgm:t>
    </dgm:pt>
    <dgm:pt modelId="{84551158-E52C-F145-8831-7C6A185E53DC}">
      <dgm:prSet custT="1"/>
      <dgm:spPr/>
      <dgm:t>
        <a:bodyPr/>
        <a:lstStyle/>
        <a:p>
          <a:r>
            <a:rPr lang="en-US" sz="800" dirty="0"/>
            <a:t>Identify price-sensitive consumers using features like discount-purchase frequency and promotional responsiveness.</a:t>
          </a:r>
        </a:p>
      </dgm:t>
    </dgm:pt>
    <dgm:pt modelId="{ED17C7FC-C99F-4949-B60F-ABC02D1C3F68}" type="parTrans" cxnId="{FCC146E1-A82B-464C-9752-36A43E110D09}">
      <dgm:prSet/>
      <dgm:spPr/>
      <dgm:t>
        <a:bodyPr/>
        <a:lstStyle/>
        <a:p>
          <a:endParaRPr lang="en-US"/>
        </a:p>
      </dgm:t>
    </dgm:pt>
    <dgm:pt modelId="{19748F57-531C-D14D-B404-5E7EB7DBF5C2}" type="sibTrans" cxnId="{FCC146E1-A82B-464C-9752-36A43E110D09}">
      <dgm:prSet/>
      <dgm:spPr/>
      <dgm:t>
        <a:bodyPr/>
        <a:lstStyle/>
        <a:p>
          <a:endParaRPr lang="en-US"/>
        </a:p>
      </dgm:t>
    </dgm:pt>
    <dgm:pt modelId="{9F8F1267-7FF4-5C4B-B213-F22A862CD8C3}">
      <dgm:prSet custT="1"/>
      <dgm:spPr/>
      <dgm:t>
        <a:bodyPr/>
        <a:lstStyle/>
        <a:p>
          <a:r>
            <a:rPr lang="en-US" sz="800" dirty="0"/>
            <a:t>Employ Logistic Regression and Random Forest models for classification.</a:t>
          </a:r>
        </a:p>
      </dgm:t>
    </dgm:pt>
    <dgm:pt modelId="{825FD502-0D7F-FB4B-AED1-3223B014645D}" type="parTrans" cxnId="{A3C337BD-6A92-264E-A84E-819E6EF381F8}">
      <dgm:prSet/>
      <dgm:spPr/>
      <dgm:t>
        <a:bodyPr/>
        <a:lstStyle/>
        <a:p>
          <a:endParaRPr lang="en-US"/>
        </a:p>
      </dgm:t>
    </dgm:pt>
    <dgm:pt modelId="{CA109A04-54CE-4343-B88F-C7D75BB00F2D}" type="sibTrans" cxnId="{A3C337BD-6A92-264E-A84E-819E6EF381F8}">
      <dgm:prSet/>
      <dgm:spPr/>
      <dgm:t>
        <a:bodyPr/>
        <a:lstStyle/>
        <a:p>
          <a:endParaRPr lang="en-US"/>
        </a:p>
      </dgm:t>
    </dgm:pt>
    <dgm:pt modelId="{DAAEC29D-1327-8E41-83B9-C20F395221D4}">
      <dgm:prSet custT="1"/>
      <dgm:spPr/>
      <dgm:t>
        <a:bodyPr/>
        <a:lstStyle/>
        <a:p>
          <a:r>
            <a:rPr lang="en-US" sz="800" b="1" dirty="0"/>
            <a:t>Brand Loyalty Prediction:</a:t>
          </a:r>
          <a:endParaRPr lang="en-US" sz="800" dirty="0"/>
        </a:p>
      </dgm:t>
    </dgm:pt>
    <dgm:pt modelId="{A45C6BB5-2E68-EF43-8CD0-F2E388BE4D60}" type="parTrans" cxnId="{DB79A1B1-E87D-5F4C-9DC3-7E1497493D6A}">
      <dgm:prSet/>
      <dgm:spPr/>
      <dgm:t>
        <a:bodyPr/>
        <a:lstStyle/>
        <a:p>
          <a:endParaRPr lang="en-US"/>
        </a:p>
      </dgm:t>
    </dgm:pt>
    <dgm:pt modelId="{515545B5-D42D-9441-822C-1397C2C6B514}" type="sibTrans" cxnId="{DB79A1B1-E87D-5F4C-9DC3-7E1497493D6A}">
      <dgm:prSet/>
      <dgm:spPr/>
      <dgm:t>
        <a:bodyPr/>
        <a:lstStyle/>
        <a:p>
          <a:endParaRPr lang="en-US"/>
        </a:p>
      </dgm:t>
    </dgm:pt>
    <dgm:pt modelId="{0F1B5321-4042-914C-B78D-501FF449F5A4}">
      <dgm:prSet custT="1"/>
      <dgm:spPr/>
      <dgm:t>
        <a:bodyPr/>
        <a:lstStyle/>
        <a:p>
          <a:r>
            <a:rPr lang="en-US" sz="800" dirty="0"/>
            <a:t>Forecast repeated brand purchases using transaction history and loyalty indicators.</a:t>
          </a:r>
        </a:p>
      </dgm:t>
    </dgm:pt>
    <dgm:pt modelId="{467131BF-5F2D-554E-8083-57F11C890905}" type="parTrans" cxnId="{34329058-6C94-4443-B0CF-9B0A0D96D222}">
      <dgm:prSet/>
      <dgm:spPr/>
      <dgm:t>
        <a:bodyPr/>
        <a:lstStyle/>
        <a:p>
          <a:endParaRPr lang="en-US"/>
        </a:p>
      </dgm:t>
    </dgm:pt>
    <dgm:pt modelId="{553ABC1C-4712-E445-879B-49D3AF13942E}" type="sibTrans" cxnId="{34329058-6C94-4443-B0CF-9B0A0D96D222}">
      <dgm:prSet/>
      <dgm:spPr/>
      <dgm:t>
        <a:bodyPr/>
        <a:lstStyle/>
        <a:p>
          <a:endParaRPr lang="en-US"/>
        </a:p>
      </dgm:t>
    </dgm:pt>
    <dgm:pt modelId="{E05368CF-8C9E-8F4E-9F54-32B6BA78D5D5}">
      <dgm:prSet custT="1"/>
      <dgm:spPr/>
      <dgm:t>
        <a:bodyPr/>
        <a:lstStyle/>
        <a:p>
          <a:r>
            <a:rPr lang="en-US" sz="800" dirty="0"/>
            <a:t>Apply regression model for predictive accuracy.</a:t>
          </a:r>
        </a:p>
      </dgm:t>
    </dgm:pt>
    <dgm:pt modelId="{4963F3E2-368D-F845-B63C-5A04A4AF47C0}" type="parTrans" cxnId="{7D217AAA-2E40-BB4A-ACB7-61552CB77BFA}">
      <dgm:prSet/>
      <dgm:spPr/>
      <dgm:t>
        <a:bodyPr/>
        <a:lstStyle/>
        <a:p>
          <a:endParaRPr lang="en-US"/>
        </a:p>
      </dgm:t>
    </dgm:pt>
    <dgm:pt modelId="{E5BA623D-45B1-5D47-96B2-1F9BB523EE11}" type="sibTrans" cxnId="{7D217AAA-2E40-BB4A-ACB7-61552CB77BFA}">
      <dgm:prSet/>
      <dgm:spPr/>
      <dgm:t>
        <a:bodyPr/>
        <a:lstStyle/>
        <a:p>
          <a:endParaRPr lang="en-US"/>
        </a:p>
      </dgm:t>
    </dgm:pt>
    <dgm:pt modelId="{962274C1-5240-664E-85AB-F03CE4272D82}">
      <dgm:prSet custT="1"/>
      <dgm:spPr/>
      <dgm:t>
        <a:bodyPr/>
        <a:lstStyle/>
        <a:p>
          <a:r>
            <a:rPr lang="en-US" sz="2400" b="1" dirty="0"/>
            <a:t>Model Evaluation and Insights</a:t>
          </a:r>
          <a:endParaRPr lang="en-US" sz="2400" dirty="0"/>
        </a:p>
      </dgm:t>
    </dgm:pt>
    <dgm:pt modelId="{8521AF2C-4D44-C24D-8D50-344EA8C76E9E}" type="parTrans" cxnId="{1C184606-DCB5-6E42-8C21-DCF52C8279C0}">
      <dgm:prSet/>
      <dgm:spPr/>
      <dgm:t>
        <a:bodyPr/>
        <a:lstStyle/>
        <a:p>
          <a:endParaRPr lang="en-US"/>
        </a:p>
      </dgm:t>
    </dgm:pt>
    <dgm:pt modelId="{EA9CEA94-AC07-C448-8D63-BA2329CBC30E}" type="sibTrans" cxnId="{1C184606-DCB5-6E42-8C21-DCF52C8279C0}">
      <dgm:prSet/>
      <dgm:spPr/>
      <dgm:t>
        <a:bodyPr/>
        <a:lstStyle/>
        <a:p>
          <a:endParaRPr lang="en-US"/>
        </a:p>
      </dgm:t>
    </dgm:pt>
    <dgm:pt modelId="{9817B730-761E-9E41-81B7-EDD8D1510375}">
      <dgm:prSet custT="1"/>
      <dgm:spPr/>
      <dgm:t>
        <a:bodyPr/>
        <a:lstStyle/>
        <a:p>
          <a:r>
            <a:rPr lang="en-US" sz="900" dirty="0"/>
            <a:t>Interpret outputs to identify key predictors driving value-consciousness and brand loyalty.</a:t>
          </a:r>
        </a:p>
      </dgm:t>
    </dgm:pt>
    <dgm:pt modelId="{698F9D48-FE9E-4947-B81A-309E91EE76E1}" type="parTrans" cxnId="{24F84628-54D3-EF45-8D2A-2E1A1563AB9F}">
      <dgm:prSet/>
      <dgm:spPr/>
      <dgm:t>
        <a:bodyPr/>
        <a:lstStyle/>
        <a:p>
          <a:endParaRPr lang="en-US"/>
        </a:p>
      </dgm:t>
    </dgm:pt>
    <dgm:pt modelId="{5A2E3CC5-8148-3B4E-BF6C-4A4D6F9A8CE1}" type="sibTrans" cxnId="{24F84628-54D3-EF45-8D2A-2E1A1563AB9F}">
      <dgm:prSet/>
      <dgm:spPr/>
      <dgm:t>
        <a:bodyPr/>
        <a:lstStyle/>
        <a:p>
          <a:endParaRPr lang="en-US"/>
        </a:p>
      </dgm:t>
    </dgm:pt>
    <dgm:pt modelId="{2E228E7D-8C4B-9E49-B4A7-C8A3EB451550}">
      <dgm:prSet custT="1"/>
      <dgm:spPr/>
      <dgm:t>
        <a:bodyPr/>
        <a:lstStyle/>
        <a:p>
          <a:r>
            <a:rPr lang="en-US" sz="900" dirty="0"/>
            <a:t>Generate actionable insights for targeted marketing and loyalty program design.</a:t>
          </a:r>
        </a:p>
      </dgm:t>
    </dgm:pt>
    <dgm:pt modelId="{8E6B9E59-5A3F-104D-A155-EB53E575E856}" type="parTrans" cxnId="{AF1F1763-F46C-304B-8D4D-31011E75354C}">
      <dgm:prSet/>
      <dgm:spPr/>
      <dgm:t>
        <a:bodyPr/>
        <a:lstStyle/>
        <a:p>
          <a:endParaRPr lang="en-US"/>
        </a:p>
      </dgm:t>
    </dgm:pt>
    <dgm:pt modelId="{7BDF71C5-0EA3-A445-8A4F-13D6820C053E}" type="sibTrans" cxnId="{AF1F1763-F46C-304B-8D4D-31011E75354C}">
      <dgm:prSet/>
      <dgm:spPr/>
      <dgm:t>
        <a:bodyPr/>
        <a:lstStyle/>
        <a:p>
          <a:endParaRPr lang="en-US"/>
        </a:p>
      </dgm:t>
    </dgm:pt>
    <dgm:pt modelId="{DF6172D9-D490-4F43-9912-96C2AA78FB18}" type="pres">
      <dgm:prSet presAssocID="{AB9A2B93-DF8A-6E44-9864-29B4C1293D7A}" presName="Name0" presStyleCnt="0">
        <dgm:presLayoutVars>
          <dgm:dir/>
          <dgm:animLvl val="lvl"/>
          <dgm:resizeHandles val="exact"/>
        </dgm:presLayoutVars>
      </dgm:prSet>
      <dgm:spPr/>
    </dgm:pt>
    <dgm:pt modelId="{2B12CFA7-C994-AA40-8569-FB4F58B3F1A9}" type="pres">
      <dgm:prSet presAssocID="{C7C98C50-645D-B54C-8B93-660F14C5AB2A}" presName="linNode" presStyleCnt="0"/>
      <dgm:spPr/>
    </dgm:pt>
    <dgm:pt modelId="{BFD17EC8-5074-974E-ADE1-E17D4DA199E8}" type="pres">
      <dgm:prSet presAssocID="{C7C98C50-645D-B54C-8B93-660F14C5AB2A}" presName="parentText" presStyleLbl="node1" presStyleIdx="0" presStyleCnt="5" custScaleX="277778">
        <dgm:presLayoutVars>
          <dgm:chMax val="1"/>
          <dgm:bulletEnabled val="1"/>
        </dgm:presLayoutVars>
      </dgm:prSet>
      <dgm:spPr/>
    </dgm:pt>
    <dgm:pt modelId="{F8806EEE-32E3-EE49-8911-5EFAC962A91D}" type="pres">
      <dgm:prSet presAssocID="{6CA408DE-FBDD-5D41-94A5-A232A7A68997}" presName="sp" presStyleCnt="0"/>
      <dgm:spPr/>
    </dgm:pt>
    <dgm:pt modelId="{6DB10A14-FD64-EA45-B3C5-236C0BB6D89A}" type="pres">
      <dgm:prSet presAssocID="{A20BEC6C-2348-B848-A1E2-F449B1FF49BD}" presName="linNode" presStyleCnt="0"/>
      <dgm:spPr/>
    </dgm:pt>
    <dgm:pt modelId="{9EBCD8FF-92A2-8E48-89A0-DE5295A7231B}" type="pres">
      <dgm:prSet presAssocID="{A20BEC6C-2348-B848-A1E2-F449B1FF49B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07CD7E5E-4D33-5543-A9A1-6018F610E7C0}" type="pres">
      <dgm:prSet presAssocID="{A20BEC6C-2348-B848-A1E2-F449B1FF49BD}" presName="descendantText" presStyleLbl="alignAccFollowNode1" presStyleIdx="0" presStyleCnt="4">
        <dgm:presLayoutVars>
          <dgm:bulletEnabled val="1"/>
        </dgm:presLayoutVars>
      </dgm:prSet>
      <dgm:spPr/>
    </dgm:pt>
    <dgm:pt modelId="{48F6EB53-6F69-884D-B2AA-A48A6AED6334}" type="pres">
      <dgm:prSet presAssocID="{1C739DC8-3B19-5240-A4AD-FDD05A3A509C}" presName="sp" presStyleCnt="0"/>
      <dgm:spPr/>
    </dgm:pt>
    <dgm:pt modelId="{E5188AD5-6188-4E43-8613-63C046076090}" type="pres">
      <dgm:prSet presAssocID="{211ABACD-33D3-EE40-A98A-47AAA1BC61AC}" presName="linNode" presStyleCnt="0"/>
      <dgm:spPr/>
    </dgm:pt>
    <dgm:pt modelId="{1FA10B7E-70FB-B041-B09F-6148D1067EF4}" type="pres">
      <dgm:prSet presAssocID="{211ABACD-33D3-EE40-A98A-47AAA1BC61A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4AE9A7B-9D75-F348-BB7D-E0EE2B87C8C2}" type="pres">
      <dgm:prSet presAssocID="{211ABACD-33D3-EE40-A98A-47AAA1BC61AC}" presName="descendantText" presStyleLbl="alignAccFollowNode1" presStyleIdx="1" presStyleCnt="4">
        <dgm:presLayoutVars>
          <dgm:bulletEnabled val="1"/>
        </dgm:presLayoutVars>
      </dgm:prSet>
      <dgm:spPr/>
    </dgm:pt>
    <dgm:pt modelId="{157AD43F-299C-1744-B311-E76D786FE904}" type="pres">
      <dgm:prSet presAssocID="{65F4860A-427D-D042-B70D-FB8AA3AF1666}" presName="sp" presStyleCnt="0"/>
      <dgm:spPr/>
    </dgm:pt>
    <dgm:pt modelId="{670F8876-4171-EA45-9645-5435022B3B2A}" type="pres">
      <dgm:prSet presAssocID="{D4587FA4-24D3-4748-8903-FE1A8AB8B1EE}" presName="linNode" presStyleCnt="0"/>
      <dgm:spPr/>
    </dgm:pt>
    <dgm:pt modelId="{8C0A881A-FE5A-754E-BF62-C47D0D76A1FD}" type="pres">
      <dgm:prSet presAssocID="{D4587FA4-24D3-4748-8903-FE1A8AB8B1EE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675C55C-3656-DE4F-A44D-41C6CB666193}" type="pres">
      <dgm:prSet presAssocID="{D4587FA4-24D3-4748-8903-FE1A8AB8B1EE}" presName="descendantText" presStyleLbl="alignAccFollowNode1" presStyleIdx="2" presStyleCnt="4" custScaleY="164561" custLinFactNeighborY="-5346">
        <dgm:presLayoutVars>
          <dgm:bulletEnabled val="1"/>
        </dgm:presLayoutVars>
      </dgm:prSet>
      <dgm:spPr/>
    </dgm:pt>
    <dgm:pt modelId="{2D1695FC-DDE5-F649-89AD-1B832A627C3B}" type="pres">
      <dgm:prSet presAssocID="{BF337122-5347-624D-9EFC-8AA772582690}" presName="sp" presStyleCnt="0"/>
      <dgm:spPr/>
    </dgm:pt>
    <dgm:pt modelId="{6266D804-E798-5E41-942F-25B927E8CF4D}" type="pres">
      <dgm:prSet presAssocID="{962274C1-5240-664E-85AB-F03CE4272D82}" presName="linNode" presStyleCnt="0"/>
      <dgm:spPr/>
    </dgm:pt>
    <dgm:pt modelId="{DBCDB856-5B10-5340-B3F4-B5E47E3871B2}" type="pres">
      <dgm:prSet presAssocID="{962274C1-5240-664E-85AB-F03CE4272D82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315645D4-7901-4448-A74F-9D0A29F7E3EF}" type="pres">
      <dgm:prSet presAssocID="{962274C1-5240-664E-85AB-F03CE4272D8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1C184606-DCB5-6E42-8C21-DCF52C8279C0}" srcId="{AB9A2B93-DF8A-6E44-9864-29B4C1293D7A}" destId="{962274C1-5240-664E-85AB-F03CE4272D82}" srcOrd="4" destOrd="0" parTransId="{8521AF2C-4D44-C24D-8D50-344EA8C76E9E}" sibTransId="{EA9CEA94-AC07-C448-8D63-BA2329CBC30E}"/>
    <dgm:cxn modelId="{38809106-E10F-E74B-BF79-BEADE293135D}" type="presOf" srcId="{DAAEC29D-1327-8E41-83B9-C20F395221D4}" destId="{4675C55C-3656-DE4F-A44D-41C6CB666193}" srcOrd="0" destOrd="3" presId="urn:microsoft.com/office/officeart/2005/8/layout/vList5"/>
    <dgm:cxn modelId="{80E73310-A8F7-0C45-887B-EB3D004BA352}" srcId="{D4587FA4-24D3-4748-8903-FE1A8AB8B1EE}" destId="{83D01341-48C9-E546-9728-2CC391272555}" srcOrd="0" destOrd="0" parTransId="{821E654A-0EEB-B741-B943-ACBEC0D5B21A}" sibTransId="{62EFF417-3263-6348-B97D-118D6024EBDD}"/>
    <dgm:cxn modelId="{2963251C-C907-BE48-AB22-B0D3300084B4}" type="presOf" srcId="{83D01341-48C9-E546-9728-2CC391272555}" destId="{4675C55C-3656-DE4F-A44D-41C6CB666193}" srcOrd="0" destOrd="0" presId="urn:microsoft.com/office/officeart/2005/8/layout/vList5"/>
    <dgm:cxn modelId="{372CD01E-5CC9-3B4D-BD36-1EAFD6BA1D7A}" type="presOf" srcId="{E05368CF-8C9E-8F4E-9F54-32B6BA78D5D5}" destId="{4675C55C-3656-DE4F-A44D-41C6CB666193}" srcOrd="0" destOrd="5" presId="urn:microsoft.com/office/officeart/2005/8/layout/vList5"/>
    <dgm:cxn modelId="{24F84628-54D3-EF45-8D2A-2E1A1563AB9F}" srcId="{962274C1-5240-664E-85AB-F03CE4272D82}" destId="{9817B730-761E-9E41-81B7-EDD8D1510375}" srcOrd="0" destOrd="0" parTransId="{698F9D48-FE9E-4947-B81A-309E91EE76E1}" sibTransId="{5A2E3CC5-8148-3B4E-BF6C-4A4D6F9A8CE1}"/>
    <dgm:cxn modelId="{4B330D2A-A410-C542-B9C8-E995F1F5E0B4}" type="presOf" srcId="{962274C1-5240-664E-85AB-F03CE4272D82}" destId="{DBCDB856-5B10-5340-B3F4-B5E47E3871B2}" srcOrd="0" destOrd="0" presId="urn:microsoft.com/office/officeart/2005/8/layout/vList5"/>
    <dgm:cxn modelId="{FB605D46-ADBC-6441-ACCA-CFC7C8BBD248}" type="presOf" srcId="{0F1B5321-4042-914C-B78D-501FF449F5A4}" destId="{4675C55C-3656-DE4F-A44D-41C6CB666193}" srcOrd="0" destOrd="4" presId="urn:microsoft.com/office/officeart/2005/8/layout/vList5"/>
    <dgm:cxn modelId="{F019A948-DAFB-BA4E-9664-64F406328D0C}" srcId="{AB9A2B93-DF8A-6E44-9864-29B4C1293D7A}" destId="{A20BEC6C-2348-B848-A1E2-F449B1FF49BD}" srcOrd="1" destOrd="0" parTransId="{D9BEF8C6-E164-FF41-9FA3-E23CFB12FA0D}" sibTransId="{1C739DC8-3B19-5240-A4AD-FDD05A3A509C}"/>
    <dgm:cxn modelId="{C989004C-A638-514A-BE1A-0A292158F42D}" type="presOf" srcId="{211ABACD-33D3-EE40-A98A-47AAA1BC61AC}" destId="{1FA10B7E-70FB-B041-B09F-6148D1067EF4}" srcOrd="0" destOrd="0" presId="urn:microsoft.com/office/officeart/2005/8/layout/vList5"/>
    <dgm:cxn modelId="{34329058-6C94-4443-B0CF-9B0A0D96D222}" srcId="{DAAEC29D-1327-8E41-83B9-C20F395221D4}" destId="{0F1B5321-4042-914C-B78D-501FF449F5A4}" srcOrd="0" destOrd="0" parTransId="{467131BF-5F2D-554E-8083-57F11C890905}" sibTransId="{553ABC1C-4712-E445-879B-49D3AF13942E}"/>
    <dgm:cxn modelId="{7F09A25A-A216-D542-8E20-D357F6109330}" type="presOf" srcId="{D4587FA4-24D3-4748-8903-FE1A8AB8B1EE}" destId="{8C0A881A-FE5A-754E-BF62-C47D0D76A1FD}" srcOrd="0" destOrd="0" presId="urn:microsoft.com/office/officeart/2005/8/layout/vList5"/>
    <dgm:cxn modelId="{AF1F1763-F46C-304B-8D4D-31011E75354C}" srcId="{962274C1-5240-664E-85AB-F03CE4272D82}" destId="{2E228E7D-8C4B-9E49-B4A7-C8A3EB451550}" srcOrd="1" destOrd="0" parTransId="{8E6B9E59-5A3F-104D-A155-EB53E575E856}" sibTransId="{7BDF71C5-0EA3-A445-8A4F-13D6820C053E}"/>
    <dgm:cxn modelId="{A5E63C6B-2279-414F-8A9B-8BC1D9B9D993}" srcId="{211ABACD-33D3-EE40-A98A-47AAA1BC61AC}" destId="{811EF39D-DD47-1148-BE4E-7F6089B2DF49}" srcOrd="0" destOrd="0" parTransId="{5F025083-E296-EA41-AF57-2AB490153FA7}" sibTransId="{B7629FC8-61E0-9E43-9986-17FA7C91CD25}"/>
    <dgm:cxn modelId="{60603670-66A5-384A-9C61-DF5A75DCD5F9}" type="presOf" srcId="{811EF39D-DD47-1148-BE4E-7F6089B2DF49}" destId="{84AE9A7B-9D75-F348-BB7D-E0EE2B87C8C2}" srcOrd="0" destOrd="0" presId="urn:microsoft.com/office/officeart/2005/8/layout/vList5"/>
    <dgm:cxn modelId="{1793C27F-5052-4D49-9D7A-46DE5922F71B}" srcId="{A20BEC6C-2348-B848-A1E2-F449B1FF49BD}" destId="{63145298-A51E-904B-8512-4E9864859E9E}" srcOrd="1" destOrd="0" parTransId="{6B515B0E-C903-AF40-B8C8-A1DEF121266E}" sibTransId="{899A7F6D-12C1-E342-8A41-ABC2FEB86D30}"/>
    <dgm:cxn modelId="{426AA195-F6B0-594C-9A06-E417BC17C8E7}" type="presOf" srcId="{63145298-A51E-904B-8512-4E9864859E9E}" destId="{07CD7E5E-4D33-5543-A9A1-6018F610E7C0}" srcOrd="0" destOrd="1" presId="urn:microsoft.com/office/officeart/2005/8/layout/vList5"/>
    <dgm:cxn modelId="{A9357197-089A-0447-B26E-47A0E757ACD1}" type="presOf" srcId="{9F8F1267-7FF4-5C4B-B213-F22A862CD8C3}" destId="{4675C55C-3656-DE4F-A44D-41C6CB666193}" srcOrd="0" destOrd="2" presId="urn:microsoft.com/office/officeart/2005/8/layout/vList5"/>
    <dgm:cxn modelId="{6367F69B-95FF-E843-A8A4-651339CA5B89}" type="presOf" srcId="{6EBA0EC3-6355-1F44-97B4-E6FC122CFF2D}" destId="{84AE9A7B-9D75-F348-BB7D-E0EE2B87C8C2}" srcOrd="0" destOrd="2" presId="urn:microsoft.com/office/officeart/2005/8/layout/vList5"/>
    <dgm:cxn modelId="{7D217AAA-2E40-BB4A-ACB7-61552CB77BFA}" srcId="{DAAEC29D-1327-8E41-83B9-C20F395221D4}" destId="{E05368CF-8C9E-8F4E-9F54-32B6BA78D5D5}" srcOrd="1" destOrd="0" parTransId="{4963F3E2-368D-F845-B63C-5A04A4AF47C0}" sibTransId="{E5BA623D-45B1-5D47-96B2-1F9BB523EE11}"/>
    <dgm:cxn modelId="{DB79A1B1-E87D-5F4C-9DC3-7E1497493D6A}" srcId="{D4587FA4-24D3-4748-8903-FE1A8AB8B1EE}" destId="{DAAEC29D-1327-8E41-83B9-C20F395221D4}" srcOrd="1" destOrd="0" parTransId="{A45C6BB5-2E68-EF43-8CD0-F2E388BE4D60}" sibTransId="{515545B5-D42D-9441-822C-1397C2C6B514}"/>
    <dgm:cxn modelId="{24C8BCBB-6B7A-3D4D-83B0-A0C4649A6EE9}" type="presOf" srcId="{2E228E7D-8C4B-9E49-B4A7-C8A3EB451550}" destId="{315645D4-7901-4448-A74F-9D0A29F7E3EF}" srcOrd="0" destOrd="1" presId="urn:microsoft.com/office/officeart/2005/8/layout/vList5"/>
    <dgm:cxn modelId="{A3C337BD-6A92-264E-A84E-819E6EF381F8}" srcId="{83D01341-48C9-E546-9728-2CC391272555}" destId="{9F8F1267-7FF4-5C4B-B213-F22A862CD8C3}" srcOrd="1" destOrd="0" parTransId="{825FD502-0D7F-FB4B-AED1-3223B014645D}" sibTransId="{CA109A04-54CE-4343-B88F-C7D75BB00F2D}"/>
    <dgm:cxn modelId="{8DF6D0BE-C95A-6A49-B150-D6D29D1FDEC8}" srcId="{AB9A2B93-DF8A-6E44-9864-29B4C1293D7A}" destId="{C7C98C50-645D-B54C-8B93-660F14C5AB2A}" srcOrd="0" destOrd="0" parTransId="{A81C2D35-5103-7142-9024-792DC72C5964}" sibTransId="{6CA408DE-FBDD-5D41-94A5-A232A7A68997}"/>
    <dgm:cxn modelId="{C4A7FFC0-C0FA-104A-A1FB-39F6528B6138}" srcId="{A20BEC6C-2348-B848-A1E2-F449B1FF49BD}" destId="{8E1CECA3-8017-3F45-87F6-4FE9CE2FF8AF}" srcOrd="0" destOrd="0" parTransId="{C1D0D287-C40B-1B4D-9E2C-37F7267DD349}" sibTransId="{7EF14A77-39F6-4149-85AE-4FF77E622A56}"/>
    <dgm:cxn modelId="{A61428C7-1266-E84A-BBDA-77B115917B82}" srcId="{AB9A2B93-DF8A-6E44-9864-29B4C1293D7A}" destId="{D4587FA4-24D3-4748-8903-FE1A8AB8B1EE}" srcOrd="3" destOrd="0" parTransId="{95805128-4BA5-C846-8261-E47940E339DC}" sibTransId="{BF337122-5347-624D-9EFC-8AA772582690}"/>
    <dgm:cxn modelId="{0F5DC6CA-9EF2-BF40-A19B-699C453A3986}" type="presOf" srcId="{9817B730-761E-9E41-81B7-EDD8D1510375}" destId="{315645D4-7901-4448-A74F-9D0A29F7E3EF}" srcOrd="0" destOrd="0" presId="urn:microsoft.com/office/officeart/2005/8/layout/vList5"/>
    <dgm:cxn modelId="{C275EECC-C0ED-2646-94F4-F731DD868656}" type="presOf" srcId="{84551158-E52C-F145-8831-7C6A185E53DC}" destId="{4675C55C-3656-DE4F-A44D-41C6CB666193}" srcOrd="0" destOrd="1" presId="urn:microsoft.com/office/officeart/2005/8/layout/vList5"/>
    <dgm:cxn modelId="{2FBB6BCF-E489-0A43-A039-09ECB4CB5DB5}" type="presOf" srcId="{AB9A2B93-DF8A-6E44-9864-29B4C1293D7A}" destId="{DF6172D9-D490-4F43-9912-96C2AA78FB18}" srcOrd="0" destOrd="0" presId="urn:microsoft.com/office/officeart/2005/8/layout/vList5"/>
    <dgm:cxn modelId="{27ED6DD4-146C-0247-848C-9E9AB29966F4}" type="presOf" srcId="{8E1CECA3-8017-3F45-87F6-4FE9CE2FF8AF}" destId="{07CD7E5E-4D33-5543-A9A1-6018F610E7C0}" srcOrd="0" destOrd="0" presId="urn:microsoft.com/office/officeart/2005/8/layout/vList5"/>
    <dgm:cxn modelId="{FCC146E1-A82B-464C-9752-36A43E110D09}" srcId="{83D01341-48C9-E546-9728-2CC391272555}" destId="{84551158-E52C-F145-8831-7C6A185E53DC}" srcOrd="0" destOrd="0" parTransId="{ED17C7FC-C99F-4949-B60F-ABC02D1C3F68}" sibTransId="{19748F57-531C-D14D-B404-5E7EB7DBF5C2}"/>
    <dgm:cxn modelId="{562472E8-B00F-0845-BFA0-FBCE7AB0EE9F}" srcId="{AB9A2B93-DF8A-6E44-9864-29B4C1293D7A}" destId="{211ABACD-33D3-EE40-A98A-47AAA1BC61AC}" srcOrd="2" destOrd="0" parTransId="{74F74368-4245-0245-993A-0F2AAEEFFD16}" sibTransId="{65F4860A-427D-D042-B70D-FB8AA3AF1666}"/>
    <dgm:cxn modelId="{6CB443EA-9010-C14C-A268-4C9410CF50F6}" type="presOf" srcId="{C7C98C50-645D-B54C-8B93-660F14C5AB2A}" destId="{BFD17EC8-5074-974E-ADE1-E17D4DA199E8}" srcOrd="0" destOrd="0" presId="urn:microsoft.com/office/officeart/2005/8/layout/vList5"/>
    <dgm:cxn modelId="{CE1E8FEE-9833-2640-A716-43DA19556B4F}" type="presOf" srcId="{A20BEC6C-2348-B848-A1E2-F449B1FF49BD}" destId="{9EBCD8FF-92A2-8E48-89A0-DE5295A7231B}" srcOrd="0" destOrd="0" presId="urn:microsoft.com/office/officeart/2005/8/layout/vList5"/>
    <dgm:cxn modelId="{F800BDEE-A8C0-E843-B4DA-405438B9F04E}" srcId="{211ABACD-33D3-EE40-A98A-47AAA1BC61AC}" destId="{6EBA0EC3-6355-1F44-97B4-E6FC122CFF2D}" srcOrd="2" destOrd="0" parTransId="{BB9CABAF-0D11-6B46-BCEC-BB3B10CCB5A1}" sibTransId="{E9D7869C-4BD7-0C48-B53D-12DF3905A18A}"/>
    <dgm:cxn modelId="{343E80FC-F8D0-4546-A8C1-B0FD1D382B4E}" type="presOf" srcId="{9DD42657-E753-434D-95B4-B756B7EC7DE5}" destId="{84AE9A7B-9D75-F348-BB7D-E0EE2B87C8C2}" srcOrd="0" destOrd="1" presId="urn:microsoft.com/office/officeart/2005/8/layout/vList5"/>
    <dgm:cxn modelId="{37CDDDFF-22A5-0245-862D-BC46072A2B9F}" srcId="{211ABACD-33D3-EE40-A98A-47AAA1BC61AC}" destId="{9DD42657-E753-434D-95B4-B756B7EC7DE5}" srcOrd="1" destOrd="0" parTransId="{75C473FC-A2F5-3C48-860E-011152B15DA9}" sibTransId="{82DD5852-7FAA-864A-9E68-723B46311E51}"/>
    <dgm:cxn modelId="{CF4815FB-3B91-1B4D-B6AC-F11FB4E5DE3E}" type="presParOf" srcId="{DF6172D9-D490-4F43-9912-96C2AA78FB18}" destId="{2B12CFA7-C994-AA40-8569-FB4F58B3F1A9}" srcOrd="0" destOrd="0" presId="urn:microsoft.com/office/officeart/2005/8/layout/vList5"/>
    <dgm:cxn modelId="{ADED8D6A-0BC6-4944-A291-25EB41217C58}" type="presParOf" srcId="{2B12CFA7-C994-AA40-8569-FB4F58B3F1A9}" destId="{BFD17EC8-5074-974E-ADE1-E17D4DA199E8}" srcOrd="0" destOrd="0" presId="urn:microsoft.com/office/officeart/2005/8/layout/vList5"/>
    <dgm:cxn modelId="{773F2067-E6B2-2148-93D2-9DF0E032B324}" type="presParOf" srcId="{DF6172D9-D490-4F43-9912-96C2AA78FB18}" destId="{F8806EEE-32E3-EE49-8911-5EFAC962A91D}" srcOrd="1" destOrd="0" presId="urn:microsoft.com/office/officeart/2005/8/layout/vList5"/>
    <dgm:cxn modelId="{0798AB95-8F77-CF42-A970-8777D8D449E7}" type="presParOf" srcId="{DF6172D9-D490-4F43-9912-96C2AA78FB18}" destId="{6DB10A14-FD64-EA45-B3C5-236C0BB6D89A}" srcOrd="2" destOrd="0" presId="urn:microsoft.com/office/officeart/2005/8/layout/vList5"/>
    <dgm:cxn modelId="{D59C7231-1E25-F947-92AB-0D92018CEAD1}" type="presParOf" srcId="{6DB10A14-FD64-EA45-B3C5-236C0BB6D89A}" destId="{9EBCD8FF-92A2-8E48-89A0-DE5295A7231B}" srcOrd="0" destOrd="0" presId="urn:microsoft.com/office/officeart/2005/8/layout/vList5"/>
    <dgm:cxn modelId="{272061FD-E4C4-BE4E-BAC2-5742C3C9D931}" type="presParOf" srcId="{6DB10A14-FD64-EA45-B3C5-236C0BB6D89A}" destId="{07CD7E5E-4D33-5543-A9A1-6018F610E7C0}" srcOrd="1" destOrd="0" presId="urn:microsoft.com/office/officeart/2005/8/layout/vList5"/>
    <dgm:cxn modelId="{46DBB15E-2C1C-E64E-9227-1C2423BEE280}" type="presParOf" srcId="{DF6172D9-D490-4F43-9912-96C2AA78FB18}" destId="{48F6EB53-6F69-884D-B2AA-A48A6AED6334}" srcOrd="3" destOrd="0" presId="urn:microsoft.com/office/officeart/2005/8/layout/vList5"/>
    <dgm:cxn modelId="{5972A30E-3F67-6E4B-8454-335E94B1DDDD}" type="presParOf" srcId="{DF6172D9-D490-4F43-9912-96C2AA78FB18}" destId="{E5188AD5-6188-4E43-8613-63C046076090}" srcOrd="4" destOrd="0" presId="urn:microsoft.com/office/officeart/2005/8/layout/vList5"/>
    <dgm:cxn modelId="{5F7D104E-B665-8F43-99C2-F72A2D589382}" type="presParOf" srcId="{E5188AD5-6188-4E43-8613-63C046076090}" destId="{1FA10B7E-70FB-B041-B09F-6148D1067EF4}" srcOrd="0" destOrd="0" presId="urn:microsoft.com/office/officeart/2005/8/layout/vList5"/>
    <dgm:cxn modelId="{7609A5E0-DB54-9242-8FB9-58FCB4AE3ACF}" type="presParOf" srcId="{E5188AD5-6188-4E43-8613-63C046076090}" destId="{84AE9A7B-9D75-F348-BB7D-E0EE2B87C8C2}" srcOrd="1" destOrd="0" presId="urn:microsoft.com/office/officeart/2005/8/layout/vList5"/>
    <dgm:cxn modelId="{E1CEB419-0BC3-4346-BC55-F2B68F736F00}" type="presParOf" srcId="{DF6172D9-D490-4F43-9912-96C2AA78FB18}" destId="{157AD43F-299C-1744-B311-E76D786FE904}" srcOrd="5" destOrd="0" presId="urn:microsoft.com/office/officeart/2005/8/layout/vList5"/>
    <dgm:cxn modelId="{7BA29F2C-0FDC-024A-808A-856BA9A4CAB8}" type="presParOf" srcId="{DF6172D9-D490-4F43-9912-96C2AA78FB18}" destId="{670F8876-4171-EA45-9645-5435022B3B2A}" srcOrd="6" destOrd="0" presId="urn:microsoft.com/office/officeart/2005/8/layout/vList5"/>
    <dgm:cxn modelId="{B8E19BF6-75B3-E94B-8F06-0C0387BEC7E0}" type="presParOf" srcId="{670F8876-4171-EA45-9645-5435022B3B2A}" destId="{8C0A881A-FE5A-754E-BF62-C47D0D76A1FD}" srcOrd="0" destOrd="0" presId="urn:microsoft.com/office/officeart/2005/8/layout/vList5"/>
    <dgm:cxn modelId="{7651C725-180E-2547-AEC7-B76DAA03AE33}" type="presParOf" srcId="{670F8876-4171-EA45-9645-5435022B3B2A}" destId="{4675C55C-3656-DE4F-A44D-41C6CB666193}" srcOrd="1" destOrd="0" presId="urn:microsoft.com/office/officeart/2005/8/layout/vList5"/>
    <dgm:cxn modelId="{3CABD81D-AADB-E840-B1BC-3C8DD04309F2}" type="presParOf" srcId="{DF6172D9-D490-4F43-9912-96C2AA78FB18}" destId="{2D1695FC-DDE5-F649-89AD-1B832A627C3B}" srcOrd="7" destOrd="0" presId="urn:microsoft.com/office/officeart/2005/8/layout/vList5"/>
    <dgm:cxn modelId="{BC05A92C-0956-3343-A7BF-98AB8A7362B8}" type="presParOf" srcId="{DF6172D9-D490-4F43-9912-96C2AA78FB18}" destId="{6266D804-E798-5E41-942F-25B927E8CF4D}" srcOrd="8" destOrd="0" presId="urn:microsoft.com/office/officeart/2005/8/layout/vList5"/>
    <dgm:cxn modelId="{3ABF18C4-989B-F047-B47C-AD1530D6D923}" type="presParOf" srcId="{6266D804-E798-5E41-942F-25B927E8CF4D}" destId="{DBCDB856-5B10-5340-B3F4-B5E47E3871B2}" srcOrd="0" destOrd="0" presId="urn:microsoft.com/office/officeart/2005/8/layout/vList5"/>
    <dgm:cxn modelId="{0AB93CFF-9B63-2746-B56F-95B340B6A081}" type="presParOf" srcId="{6266D804-E798-5E41-942F-25B927E8CF4D}" destId="{315645D4-7901-4448-A74F-9D0A29F7E3E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BC7E92-7C20-D04A-939F-0E8E2016729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BE53D9-2712-A047-9CBC-B730A879F2E5}">
      <dgm:prSet/>
      <dgm:spPr/>
      <dgm:t>
        <a:bodyPr/>
        <a:lstStyle/>
        <a:p>
          <a:r>
            <a:rPr lang="en-US" b="1" dirty="0"/>
            <a:t>Dataset Summary:</a:t>
          </a:r>
          <a:endParaRPr lang="en-US" dirty="0"/>
        </a:p>
      </dgm:t>
    </dgm:pt>
    <dgm:pt modelId="{3187B094-A9BA-B04D-962E-1B1C9C0CC3DA}" type="parTrans" cxnId="{25965E19-8D3D-B646-8695-7BBE65E7D4FC}">
      <dgm:prSet/>
      <dgm:spPr/>
      <dgm:t>
        <a:bodyPr/>
        <a:lstStyle/>
        <a:p>
          <a:endParaRPr lang="en-US"/>
        </a:p>
      </dgm:t>
    </dgm:pt>
    <dgm:pt modelId="{8C2722A0-723C-734A-8A42-220F1F753305}" type="sibTrans" cxnId="{25965E19-8D3D-B646-8695-7BBE65E7D4FC}">
      <dgm:prSet/>
      <dgm:spPr/>
      <dgm:t>
        <a:bodyPr/>
        <a:lstStyle/>
        <a:p>
          <a:endParaRPr lang="en-US"/>
        </a:p>
      </dgm:t>
    </dgm:pt>
    <dgm:pt modelId="{597861A8-3720-F74C-AC92-891B4E6360B3}">
      <dgm:prSet/>
      <dgm:spPr/>
      <dgm:t>
        <a:bodyPr/>
        <a:lstStyle/>
        <a:p>
          <a:r>
            <a:rPr lang="en-US" b="1" dirty="0"/>
            <a:t>Size:</a:t>
          </a:r>
          <a:r>
            <a:rPr lang="en-US" dirty="0"/>
            <a:t> 600 records with 46 variables.</a:t>
          </a:r>
        </a:p>
      </dgm:t>
    </dgm:pt>
    <dgm:pt modelId="{FA728CEE-0DFD-4948-9A4B-474E1F83168E}" type="parTrans" cxnId="{38E563BD-A35E-0241-ADEB-BD89607C99F9}">
      <dgm:prSet/>
      <dgm:spPr/>
      <dgm:t>
        <a:bodyPr/>
        <a:lstStyle/>
        <a:p>
          <a:endParaRPr lang="en-US"/>
        </a:p>
      </dgm:t>
    </dgm:pt>
    <dgm:pt modelId="{17D5D026-2828-9149-A0CD-2D298A3894E8}" type="sibTrans" cxnId="{38E563BD-A35E-0241-ADEB-BD89607C99F9}">
      <dgm:prSet/>
      <dgm:spPr/>
      <dgm:t>
        <a:bodyPr/>
        <a:lstStyle/>
        <a:p>
          <a:endParaRPr lang="en-US"/>
        </a:p>
      </dgm:t>
    </dgm:pt>
    <dgm:pt modelId="{360CD82D-0ACA-8844-9899-0C35EC658A99}">
      <dgm:prSet/>
      <dgm:spPr/>
      <dgm:t>
        <a:bodyPr/>
        <a:lstStyle/>
        <a:p>
          <a:r>
            <a:rPr lang="en-US" b="1" dirty="0"/>
            <a:t>Type:</a:t>
          </a:r>
          <a:r>
            <a:rPr lang="en-US" dirty="0"/>
            <a:t> Demographic and transactional data.</a:t>
          </a:r>
        </a:p>
      </dgm:t>
    </dgm:pt>
    <dgm:pt modelId="{0B8057B0-8C1D-0842-ADED-FC564FA199D6}" type="parTrans" cxnId="{631E3D2F-949A-7640-BC85-DD45C73D3EA2}">
      <dgm:prSet/>
      <dgm:spPr/>
      <dgm:t>
        <a:bodyPr/>
        <a:lstStyle/>
        <a:p>
          <a:endParaRPr lang="en-US"/>
        </a:p>
      </dgm:t>
    </dgm:pt>
    <dgm:pt modelId="{6EA22F76-D085-5F4E-8727-E67A042A0BB4}" type="sibTrans" cxnId="{631E3D2F-949A-7640-BC85-DD45C73D3EA2}">
      <dgm:prSet/>
      <dgm:spPr/>
      <dgm:t>
        <a:bodyPr/>
        <a:lstStyle/>
        <a:p>
          <a:endParaRPr lang="en-US"/>
        </a:p>
      </dgm:t>
    </dgm:pt>
    <dgm:pt modelId="{14B832E8-C165-8846-BD32-5018EE63961F}">
      <dgm:prSet/>
      <dgm:spPr/>
      <dgm:t>
        <a:bodyPr/>
        <a:lstStyle/>
        <a:p>
          <a:r>
            <a:rPr lang="en-US" b="1" dirty="0"/>
            <a:t>Key Variables:</a:t>
          </a:r>
          <a:r>
            <a:rPr lang="en-US" dirty="0"/>
            <a:t> Purchase frequency, brand loyalty, category diversity, affluence index, transaction volume, and price sensitivity.</a:t>
          </a:r>
        </a:p>
      </dgm:t>
    </dgm:pt>
    <dgm:pt modelId="{6858FDBA-1F96-E64C-9BA3-A85A49D9DBAC}" type="parTrans" cxnId="{A68E6955-5495-CE41-848F-A7934C979664}">
      <dgm:prSet/>
      <dgm:spPr/>
      <dgm:t>
        <a:bodyPr/>
        <a:lstStyle/>
        <a:p>
          <a:endParaRPr lang="en-US"/>
        </a:p>
      </dgm:t>
    </dgm:pt>
    <dgm:pt modelId="{62F45071-3D24-2E46-96B7-503658054B62}" type="sibTrans" cxnId="{A68E6955-5495-CE41-848F-A7934C979664}">
      <dgm:prSet/>
      <dgm:spPr/>
      <dgm:t>
        <a:bodyPr/>
        <a:lstStyle/>
        <a:p>
          <a:endParaRPr lang="en-US"/>
        </a:p>
      </dgm:t>
    </dgm:pt>
    <dgm:pt modelId="{A7C338CE-4E2A-6C4B-A9E3-B3E2997D22EA}">
      <dgm:prSet/>
      <dgm:spPr/>
      <dgm:t>
        <a:bodyPr/>
        <a:lstStyle/>
        <a:p>
          <a:r>
            <a:rPr lang="en-US" b="1" dirty="0"/>
            <a:t>Structure:</a:t>
          </a:r>
          <a:r>
            <a:rPr lang="en-US" dirty="0"/>
            <a:t> Cleaned and structured data with no missing values but had zeros values.</a:t>
          </a:r>
        </a:p>
      </dgm:t>
    </dgm:pt>
    <dgm:pt modelId="{2D826EEE-D06E-934E-980D-021F08B2181A}" type="parTrans" cxnId="{BB3C16C5-8EB9-0546-ADE2-E4FBDFFA7301}">
      <dgm:prSet/>
      <dgm:spPr/>
      <dgm:t>
        <a:bodyPr/>
        <a:lstStyle/>
        <a:p>
          <a:endParaRPr lang="en-US"/>
        </a:p>
      </dgm:t>
    </dgm:pt>
    <dgm:pt modelId="{28CB69F6-6198-3B43-A641-B6FB982E0009}" type="sibTrans" cxnId="{BB3C16C5-8EB9-0546-ADE2-E4FBDFFA7301}">
      <dgm:prSet/>
      <dgm:spPr/>
      <dgm:t>
        <a:bodyPr/>
        <a:lstStyle/>
        <a:p>
          <a:endParaRPr lang="en-US"/>
        </a:p>
      </dgm:t>
    </dgm:pt>
    <dgm:pt modelId="{61C0D2BE-92C7-CE41-9EC0-E1DB0BAB8990}">
      <dgm:prSet/>
      <dgm:spPr/>
      <dgm:t>
        <a:bodyPr/>
        <a:lstStyle/>
        <a:p>
          <a:r>
            <a:rPr lang="en-US" b="1" dirty="0"/>
            <a:t>Data Features:</a:t>
          </a:r>
          <a:endParaRPr lang="en-US" dirty="0"/>
        </a:p>
      </dgm:t>
    </dgm:pt>
    <dgm:pt modelId="{AB27FE88-1232-7C4F-A6DF-0E414D8C631E}" type="parTrans" cxnId="{58859322-6FE6-AA42-A14F-900BE40AB8B3}">
      <dgm:prSet/>
      <dgm:spPr/>
      <dgm:t>
        <a:bodyPr/>
        <a:lstStyle/>
        <a:p>
          <a:endParaRPr lang="en-US"/>
        </a:p>
      </dgm:t>
    </dgm:pt>
    <dgm:pt modelId="{3BABB5D9-B3E3-DB43-814F-80611311DF7F}" type="sibTrans" cxnId="{58859322-6FE6-AA42-A14F-900BE40AB8B3}">
      <dgm:prSet/>
      <dgm:spPr/>
      <dgm:t>
        <a:bodyPr/>
        <a:lstStyle/>
        <a:p>
          <a:endParaRPr lang="en-US"/>
        </a:p>
      </dgm:t>
    </dgm:pt>
    <dgm:pt modelId="{5102F113-0955-B04F-BBB4-CDE52DD7E4B4}">
      <dgm:prSet/>
      <dgm:spPr/>
      <dgm:t>
        <a:bodyPr/>
        <a:lstStyle/>
        <a:p>
          <a:r>
            <a:rPr lang="en-US" b="1" dirty="0"/>
            <a:t>Demographic Information:</a:t>
          </a:r>
          <a:r>
            <a:rPr lang="en-US" dirty="0"/>
            <a:t> Age, gender, education, household size, affluence index.</a:t>
          </a:r>
        </a:p>
      </dgm:t>
    </dgm:pt>
    <dgm:pt modelId="{B63BF2F9-043F-0B48-933D-016B6A27E6B5}" type="parTrans" cxnId="{2013C6B9-AC11-C840-912F-C548348CA9BA}">
      <dgm:prSet/>
      <dgm:spPr/>
      <dgm:t>
        <a:bodyPr/>
        <a:lstStyle/>
        <a:p>
          <a:endParaRPr lang="en-US"/>
        </a:p>
      </dgm:t>
    </dgm:pt>
    <dgm:pt modelId="{621822D7-BBB5-4A4A-B2E0-1C400C6CD16E}" type="sibTrans" cxnId="{2013C6B9-AC11-C840-912F-C548348CA9BA}">
      <dgm:prSet/>
      <dgm:spPr/>
      <dgm:t>
        <a:bodyPr/>
        <a:lstStyle/>
        <a:p>
          <a:endParaRPr lang="en-US"/>
        </a:p>
      </dgm:t>
    </dgm:pt>
    <dgm:pt modelId="{AB3D34E5-C112-ED43-AB7E-BB59EAC0B72C}">
      <dgm:prSet/>
      <dgm:spPr/>
      <dgm:t>
        <a:bodyPr/>
        <a:lstStyle/>
        <a:p>
          <a:r>
            <a:rPr lang="en-US" b="1" dirty="0"/>
            <a:t>Purchase Behavior:</a:t>
          </a:r>
          <a:r>
            <a:rPr lang="en-US" dirty="0"/>
            <a:t> Number of transactions, total purchase volume, average transaction value, brand loyalty (brand runs).</a:t>
          </a:r>
        </a:p>
      </dgm:t>
    </dgm:pt>
    <dgm:pt modelId="{1C3EE442-312E-AA4D-9A6D-BD31BAD9A27D}" type="parTrans" cxnId="{96A3F289-DAE7-B14A-94D7-9B357666A7AC}">
      <dgm:prSet/>
      <dgm:spPr/>
      <dgm:t>
        <a:bodyPr/>
        <a:lstStyle/>
        <a:p>
          <a:endParaRPr lang="en-US"/>
        </a:p>
      </dgm:t>
    </dgm:pt>
    <dgm:pt modelId="{8B812D35-9CDD-AF49-9387-9A394B579D7E}" type="sibTrans" cxnId="{96A3F289-DAE7-B14A-94D7-9B357666A7AC}">
      <dgm:prSet/>
      <dgm:spPr/>
      <dgm:t>
        <a:bodyPr/>
        <a:lstStyle/>
        <a:p>
          <a:endParaRPr lang="en-US"/>
        </a:p>
      </dgm:t>
    </dgm:pt>
    <dgm:pt modelId="{5218BA12-4C06-9D4C-927A-00D44FD7C88F}">
      <dgm:prSet/>
      <dgm:spPr/>
      <dgm:t>
        <a:bodyPr/>
        <a:lstStyle/>
        <a:p>
          <a:r>
            <a:rPr lang="en-US" b="1" dirty="0"/>
            <a:t>Purchase Motivation:</a:t>
          </a:r>
          <a:r>
            <a:rPr lang="en-US" dirty="0"/>
            <a:t> Responsiveness to discounts, category diversity, price sensitivity, and promotional behavior.</a:t>
          </a:r>
        </a:p>
      </dgm:t>
    </dgm:pt>
    <dgm:pt modelId="{CE7C8460-A9F0-5847-A6AC-DB2345DFAED5}" type="parTrans" cxnId="{2F6A1E3F-40B2-054F-985D-54C993FC8348}">
      <dgm:prSet/>
      <dgm:spPr/>
      <dgm:t>
        <a:bodyPr/>
        <a:lstStyle/>
        <a:p>
          <a:endParaRPr lang="en-US"/>
        </a:p>
      </dgm:t>
    </dgm:pt>
    <dgm:pt modelId="{CD2BF0A2-562E-E746-953C-0C233EC112AB}" type="sibTrans" cxnId="{2F6A1E3F-40B2-054F-985D-54C993FC8348}">
      <dgm:prSet/>
      <dgm:spPr/>
      <dgm:t>
        <a:bodyPr/>
        <a:lstStyle/>
        <a:p>
          <a:endParaRPr lang="en-US"/>
        </a:p>
      </dgm:t>
    </dgm:pt>
    <dgm:pt modelId="{E958B4CC-1213-7B42-A2C0-30AB3F181255}">
      <dgm:prSet/>
      <dgm:spPr/>
      <dgm:t>
        <a:bodyPr/>
        <a:lstStyle/>
        <a:p>
          <a:r>
            <a:rPr lang="en-US" b="1" dirty="0"/>
            <a:t>Brand, and Price Analysis:</a:t>
          </a:r>
          <a:r>
            <a:rPr lang="en-US" dirty="0"/>
            <a:t> Responsiveness to brands, associated to price, price sensitivity.</a:t>
          </a:r>
        </a:p>
      </dgm:t>
    </dgm:pt>
    <dgm:pt modelId="{FF89429B-37CD-5648-9C18-1ED92C61ACED}" type="parTrans" cxnId="{AC009ECC-A4A1-6E4C-B2A9-A8294F8745DC}">
      <dgm:prSet/>
      <dgm:spPr/>
      <dgm:t>
        <a:bodyPr/>
        <a:lstStyle/>
        <a:p>
          <a:endParaRPr lang="en-US"/>
        </a:p>
      </dgm:t>
    </dgm:pt>
    <dgm:pt modelId="{DA4F1446-91A1-E543-9DB0-09B25460692D}" type="sibTrans" cxnId="{AC009ECC-A4A1-6E4C-B2A9-A8294F8745DC}">
      <dgm:prSet/>
      <dgm:spPr/>
      <dgm:t>
        <a:bodyPr/>
        <a:lstStyle/>
        <a:p>
          <a:endParaRPr lang="en-US"/>
        </a:p>
      </dgm:t>
    </dgm:pt>
    <dgm:pt modelId="{3F54B115-682E-8C46-8A84-1146C773C3F2}" type="pres">
      <dgm:prSet presAssocID="{5CBC7E92-7C20-D04A-939F-0E8E2016729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F6189F-F88C-5947-9732-3DEA3B8B338F}" type="pres">
      <dgm:prSet presAssocID="{F0BE53D9-2712-A047-9CBC-B730A879F2E5}" presName="root" presStyleCnt="0"/>
      <dgm:spPr/>
    </dgm:pt>
    <dgm:pt modelId="{DECD8B78-3B48-444F-A413-902ACD3A9FE1}" type="pres">
      <dgm:prSet presAssocID="{F0BE53D9-2712-A047-9CBC-B730A879F2E5}" presName="rootComposite" presStyleCnt="0"/>
      <dgm:spPr/>
    </dgm:pt>
    <dgm:pt modelId="{84746173-40D4-C647-A5EA-B42A1941E54A}" type="pres">
      <dgm:prSet presAssocID="{F0BE53D9-2712-A047-9CBC-B730A879F2E5}" presName="rootText" presStyleLbl="node1" presStyleIdx="0" presStyleCnt="2" custScaleX="242090" custLinFactX="-75272" custLinFactNeighborX="-100000"/>
      <dgm:spPr/>
    </dgm:pt>
    <dgm:pt modelId="{0EFD1D84-C1F9-A24D-8B7E-DD8C4F7C3360}" type="pres">
      <dgm:prSet presAssocID="{F0BE53D9-2712-A047-9CBC-B730A879F2E5}" presName="rootConnector" presStyleLbl="node1" presStyleIdx="0" presStyleCnt="2"/>
      <dgm:spPr/>
    </dgm:pt>
    <dgm:pt modelId="{A839CF7F-FC4D-B340-8D88-B0129DC5559E}" type="pres">
      <dgm:prSet presAssocID="{F0BE53D9-2712-A047-9CBC-B730A879F2E5}" presName="childShape" presStyleCnt="0"/>
      <dgm:spPr/>
    </dgm:pt>
    <dgm:pt modelId="{2DCEC047-4993-6E41-AECA-A4C25FA3BD0D}" type="pres">
      <dgm:prSet presAssocID="{FA728CEE-0DFD-4948-9A4B-474E1F83168E}" presName="Name13" presStyleLbl="parChTrans1D2" presStyleIdx="0" presStyleCnt="8"/>
      <dgm:spPr/>
    </dgm:pt>
    <dgm:pt modelId="{BBCBC567-16C9-D144-A4A5-43145E2C05F1}" type="pres">
      <dgm:prSet presAssocID="{597861A8-3720-F74C-AC92-891B4E6360B3}" presName="childText" presStyleLbl="bgAcc1" presStyleIdx="0" presStyleCnt="8" custScaleX="230923" custLinFactNeighborX="-58289" custLinFactNeighborY="-19688">
        <dgm:presLayoutVars>
          <dgm:bulletEnabled val="1"/>
        </dgm:presLayoutVars>
      </dgm:prSet>
      <dgm:spPr/>
    </dgm:pt>
    <dgm:pt modelId="{5FD26245-B743-A94B-9276-D5AE77E1C654}" type="pres">
      <dgm:prSet presAssocID="{0B8057B0-8C1D-0842-ADED-FC564FA199D6}" presName="Name13" presStyleLbl="parChTrans1D2" presStyleIdx="1" presStyleCnt="8"/>
      <dgm:spPr/>
    </dgm:pt>
    <dgm:pt modelId="{3BAEC267-AF70-4440-BDCC-7C8EB5B1FAC1}" type="pres">
      <dgm:prSet presAssocID="{360CD82D-0ACA-8844-9899-0C35EC658A99}" presName="childText" presStyleLbl="bgAcc1" presStyleIdx="1" presStyleCnt="8" custScaleX="232630" custLinFactNeighborX="-58289" custLinFactNeighborY="-21716">
        <dgm:presLayoutVars>
          <dgm:bulletEnabled val="1"/>
        </dgm:presLayoutVars>
      </dgm:prSet>
      <dgm:spPr/>
    </dgm:pt>
    <dgm:pt modelId="{37B2A29A-E389-B04C-9D74-8AF762F61701}" type="pres">
      <dgm:prSet presAssocID="{6858FDBA-1F96-E64C-9BA3-A85A49D9DBAC}" presName="Name13" presStyleLbl="parChTrans1D2" presStyleIdx="2" presStyleCnt="8"/>
      <dgm:spPr/>
    </dgm:pt>
    <dgm:pt modelId="{DD20630C-F6BD-3B4D-A4CB-4BA4E4514D63}" type="pres">
      <dgm:prSet presAssocID="{14B832E8-C165-8846-BD32-5018EE63961F}" presName="childText" presStyleLbl="bgAcc1" presStyleIdx="2" presStyleCnt="8" custFlipHor="1" custScaleX="232514" custLinFactNeighborX="-58289" custLinFactNeighborY="-21715">
        <dgm:presLayoutVars>
          <dgm:bulletEnabled val="1"/>
        </dgm:presLayoutVars>
      </dgm:prSet>
      <dgm:spPr/>
    </dgm:pt>
    <dgm:pt modelId="{ED81FFA0-88D7-944F-B7F0-299D56A6B743}" type="pres">
      <dgm:prSet presAssocID="{2D826EEE-D06E-934E-980D-021F08B2181A}" presName="Name13" presStyleLbl="parChTrans1D2" presStyleIdx="3" presStyleCnt="8"/>
      <dgm:spPr/>
    </dgm:pt>
    <dgm:pt modelId="{E806DB13-59AA-6643-ACB1-2A4542ED3CC1}" type="pres">
      <dgm:prSet presAssocID="{A7C338CE-4E2A-6C4B-A9E3-B3E2997D22EA}" presName="childText" presStyleLbl="bgAcc1" presStyleIdx="3" presStyleCnt="8" custScaleX="229740" custLinFactNeighborX="-55382" custLinFactNeighborY="-13960">
        <dgm:presLayoutVars>
          <dgm:bulletEnabled val="1"/>
        </dgm:presLayoutVars>
      </dgm:prSet>
      <dgm:spPr/>
    </dgm:pt>
    <dgm:pt modelId="{AE1B5349-2E01-EE47-B48A-C208DDB09782}" type="pres">
      <dgm:prSet presAssocID="{61C0D2BE-92C7-CE41-9EC0-E1DB0BAB8990}" presName="root" presStyleCnt="0"/>
      <dgm:spPr/>
    </dgm:pt>
    <dgm:pt modelId="{6F49B864-DE32-1948-ADC9-EBDE93CEF9F5}" type="pres">
      <dgm:prSet presAssocID="{61C0D2BE-92C7-CE41-9EC0-E1DB0BAB8990}" presName="rootComposite" presStyleCnt="0"/>
      <dgm:spPr/>
    </dgm:pt>
    <dgm:pt modelId="{2DB5E404-D174-E847-A295-5576568D30A1}" type="pres">
      <dgm:prSet presAssocID="{61C0D2BE-92C7-CE41-9EC0-E1DB0BAB8990}" presName="rootText" presStyleLbl="node1" presStyleIdx="1" presStyleCnt="2" custScaleX="190570"/>
      <dgm:spPr/>
    </dgm:pt>
    <dgm:pt modelId="{18376B46-BBE6-5E40-B680-1FC8124102EA}" type="pres">
      <dgm:prSet presAssocID="{61C0D2BE-92C7-CE41-9EC0-E1DB0BAB8990}" presName="rootConnector" presStyleLbl="node1" presStyleIdx="1" presStyleCnt="2"/>
      <dgm:spPr/>
    </dgm:pt>
    <dgm:pt modelId="{D8FCBAA6-EB19-7A48-AD38-1B5A307318EE}" type="pres">
      <dgm:prSet presAssocID="{61C0D2BE-92C7-CE41-9EC0-E1DB0BAB8990}" presName="childShape" presStyleCnt="0"/>
      <dgm:spPr/>
    </dgm:pt>
    <dgm:pt modelId="{3CCA6308-6C64-B343-899C-7135F8B7EA78}" type="pres">
      <dgm:prSet presAssocID="{B63BF2F9-043F-0B48-933D-016B6A27E6B5}" presName="Name13" presStyleLbl="parChTrans1D2" presStyleIdx="4" presStyleCnt="8"/>
      <dgm:spPr/>
    </dgm:pt>
    <dgm:pt modelId="{2F4D1142-7302-4F4F-B455-9E5F2F109AD9}" type="pres">
      <dgm:prSet presAssocID="{5102F113-0955-B04F-BBB4-CDE52DD7E4B4}" presName="childText" presStyleLbl="bgAcc1" presStyleIdx="4" presStyleCnt="8" custScaleX="253191" custLinFactNeighborX="23266" custLinFactNeighborY="1551">
        <dgm:presLayoutVars>
          <dgm:bulletEnabled val="1"/>
        </dgm:presLayoutVars>
      </dgm:prSet>
      <dgm:spPr/>
    </dgm:pt>
    <dgm:pt modelId="{98C83DF8-B967-FB44-991F-8C82D0FBD017}" type="pres">
      <dgm:prSet presAssocID="{1C3EE442-312E-AA4D-9A6D-BD31BAD9A27D}" presName="Name13" presStyleLbl="parChTrans1D2" presStyleIdx="5" presStyleCnt="8"/>
      <dgm:spPr/>
    </dgm:pt>
    <dgm:pt modelId="{79C67F48-62CF-6640-AD9C-EB6526E41F3B}" type="pres">
      <dgm:prSet presAssocID="{AB3D34E5-C112-ED43-AB7E-BB59EAC0B72C}" presName="childText" presStyleLbl="bgAcc1" presStyleIdx="5" presStyleCnt="8" custScaleX="255809" custLinFactNeighborX="23266" custLinFactNeighborY="-14624">
        <dgm:presLayoutVars>
          <dgm:bulletEnabled val="1"/>
        </dgm:presLayoutVars>
      </dgm:prSet>
      <dgm:spPr/>
    </dgm:pt>
    <dgm:pt modelId="{97A5944F-59CE-6347-981F-D1EEE628CBE6}" type="pres">
      <dgm:prSet presAssocID="{CE7C8460-A9F0-5847-A6AC-DB2345DFAED5}" presName="Name13" presStyleLbl="parChTrans1D2" presStyleIdx="6" presStyleCnt="8"/>
      <dgm:spPr/>
    </dgm:pt>
    <dgm:pt modelId="{B15B7E48-6739-9C4B-8D6B-7C1A0A0B9D3D}" type="pres">
      <dgm:prSet presAssocID="{5218BA12-4C06-9D4C-927A-00D44FD7C88F}" presName="childText" presStyleLbl="bgAcc1" presStyleIdx="6" presStyleCnt="8" custScaleX="259083" custScaleY="118613" custLinFactNeighborX="25205" custLinFactNeighborY="-26502">
        <dgm:presLayoutVars>
          <dgm:bulletEnabled val="1"/>
        </dgm:presLayoutVars>
      </dgm:prSet>
      <dgm:spPr/>
    </dgm:pt>
    <dgm:pt modelId="{8D29F036-1C21-E743-ACC9-3959E6D318F1}" type="pres">
      <dgm:prSet presAssocID="{FF89429B-37CD-5648-9C18-1ED92C61ACED}" presName="Name13" presStyleLbl="parChTrans1D2" presStyleIdx="7" presStyleCnt="8"/>
      <dgm:spPr/>
    </dgm:pt>
    <dgm:pt modelId="{2F5EBC36-3DDD-E445-91CB-8802A9A47E3D}" type="pres">
      <dgm:prSet presAssocID="{E958B4CC-1213-7B42-A2C0-30AB3F181255}" presName="childText" presStyleLbl="bgAcc1" presStyleIdx="7" presStyleCnt="8" custScaleX="257025" custScaleY="118613" custLinFactNeighborX="25205" custLinFactNeighborY="-37688">
        <dgm:presLayoutVars>
          <dgm:bulletEnabled val="1"/>
        </dgm:presLayoutVars>
      </dgm:prSet>
      <dgm:spPr/>
    </dgm:pt>
  </dgm:ptLst>
  <dgm:cxnLst>
    <dgm:cxn modelId="{70037800-DD3A-A149-A421-3DDEBB92B512}" type="presOf" srcId="{FF89429B-37CD-5648-9C18-1ED92C61ACED}" destId="{8D29F036-1C21-E743-ACC9-3959E6D318F1}" srcOrd="0" destOrd="0" presId="urn:microsoft.com/office/officeart/2005/8/layout/hierarchy3"/>
    <dgm:cxn modelId="{234E4006-F5DC-FA46-8A16-3A79C23BE3C1}" type="presOf" srcId="{61C0D2BE-92C7-CE41-9EC0-E1DB0BAB8990}" destId="{2DB5E404-D174-E847-A295-5576568D30A1}" srcOrd="0" destOrd="0" presId="urn:microsoft.com/office/officeart/2005/8/layout/hierarchy3"/>
    <dgm:cxn modelId="{B48D5B09-46E5-2F48-8499-E37B165CC615}" type="presOf" srcId="{597861A8-3720-F74C-AC92-891B4E6360B3}" destId="{BBCBC567-16C9-D144-A4A5-43145E2C05F1}" srcOrd="0" destOrd="0" presId="urn:microsoft.com/office/officeart/2005/8/layout/hierarchy3"/>
    <dgm:cxn modelId="{E80E8B0A-BE5A-4C4E-B077-7888056A21D7}" type="presOf" srcId="{14B832E8-C165-8846-BD32-5018EE63961F}" destId="{DD20630C-F6BD-3B4D-A4CB-4BA4E4514D63}" srcOrd="0" destOrd="0" presId="urn:microsoft.com/office/officeart/2005/8/layout/hierarchy3"/>
    <dgm:cxn modelId="{59C5FD0C-0A94-A34C-8C03-974E0E3E1A24}" type="presOf" srcId="{B63BF2F9-043F-0B48-933D-016B6A27E6B5}" destId="{3CCA6308-6C64-B343-899C-7135F8B7EA78}" srcOrd="0" destOrd="0" presId="urn:microsoft.com/office/officeart/2005/8/layout/hierarchy3"/>
    <dgm:cxn modelId="{25965E19-8D3D-B646-8695-7BBE65E7D4FC}" srcId="{5CBC7E92-7C20-D04A-939F-0E8E2016729E}" destId="{F0BE53D9-2712-A047-9CBC-B730A879F2E5}" srcOrd="0" destOrd="0" parTransId="{3187B094-A9BA-B04D-962E-1B1C9C0CC3DA}" sibTransId="{8C2722A0-723C-734A-8A42-220F1F753305}"/>
    <dgm:cxn modelId="{58859322-6FE6-AA42-A14F-900BE40AB8B3}" srcId="{5CBC7E92-7C20-D04A-939F-0E8E2016729E}" destId="{61C0D2BE-92C7-CE41-9EC0-E1DB0BAB8990}" srcOrd="1" destOrd="0" parTransId="{AB27FE88-1232-7C4F-A6DF-0E414D8C631E}" sibTransId="{3BABB5D9-B3E3-DB43-814F-80611311DF7F}"/>
    <dgm:cxn modelId="{631E3D2F-949A-7640-BC85-DD45C73D3EA2}" srcId="{F0BE53D9-2712-A047-9CBC-B730A879F2E5}" destId="{360CD82D-0ACA-8844-9899-0C35EC658A99}" srcOrd="1" destOrd="0" parTransId="{0B8057B0-8C1D-0842-ADED-FC564FA199D6}" sibTransId="{6EA22F76-D085-5F4E-8727-E67A042A0BB4}"/>
    <dgm:cxn modelId="{9D30812F-3C52-A142-B6E2-3F1D2B706192}" type="presOf" srcId="{0B8057B0-8C1D-0842-ADED-FC564FA199D6}" destId="{5FD26245-B743-A94B-9276-D5AE77E1C654}" srcOrd="0" destOrd="0" presId="urn:microsoft.com/office/officeart/2005/8/layout/hierarchy3"/>
    <dgm:cxn modelId="{8FEADF3B-1061-3441-9C95-D1C88243A54C}" type="presOf" srcId="{E958B4CC-1213-7B42-A2C0-30AB3F181255}" destId="{2F5EBC36-3DDD-E445-91CB-8802A9A47E3D}" srcOrd="0" destOrd="0" presId="urn:microsoft.com/office/officeart/2005/8/layout/hierarchy3"/>
    <dgm:cxn modelId="{2F6A1E3F-40B2-054F-985D-54C993FC8348}" srcId="{61C0D2BE-92C7-CE41-9EC0-E1DB0BAB8990}" destId="{5218BA12-4C06-9D4C-927A-00D44FD7C88F}" srcOrd="2" destOrd="0" parTransId="{CE7C8460-A9F0-5847-A6AC-DB2345DFAED5}" sibTransId="{CD2BF0A2-562E-E746-953C-0C233EC112AB}"/>
    <dgm:cxn modelId="{A68E6955-5495-CE41-848F-A7934C979664}" srcId="{F0BE53D9-2712-A047-9CBC-B730A879F2E5}" destId="{14B832E8-C165-8846-BD32-5018EE63961F}" srcOrd="2" destOrd="0" parTransId="{6858FDBA-1F96-E64C-9BA3-A85A49D9DBAC}" sibTransId="{62F45071-3D24-2E46-96B7-503658054B62}"/>
    <dgm:cxn modelId="{66807060-B9DA-3149-B656-460E2E439F56}" type="presOf" srcId="{F0BE53D9-2712-A047-9CBC-B730A879F2E5}" destId="{0EFD1D84-C1F9-A24D-8B7E-DD8C4F7C3360}" srcOrd="1" destOrd="0" presId="urn:microsoft.com/office/officeart/2005/8/layout/hierarchy3"/>
    <dgm:cxn modelId="{A9BBEC6D-8C75-5745-B145-8C14BE30A9F8}" type="presOf" srcId="{5218BA12-4C06-9D4C-927A-00D44FD7C88F}" destId="{B15B7E48-6739-9C4B-8D6B-7C1A0A0B9D3D}" srcOrd="0" destOrd="0" presId="urn:microsoft.com/office/officeart/2005/8/layout/hierarchy3"/>
    <dgm:cxn modelId="{1436226F-A18F-874C-AE61-715B8171C7BB}" type="presOf" srcId="{5CBC7E92-7C20-D04A-939F-0E8E2016729E}" destId="{3F54B115-682E-8C46-8A84-1146C773C3F2}" srcOrd="0" destOrd="0" presId="urn:microsoft.com/office/officeart/2005/8/layout/hierarchy3"/>
    <dgm:cxn modelId="{91A10889-4CBA-3048-B199-AC905649F1EF}" type="presOf" srcId="{FA728CEE-0DFD-4948-9A4B-474E1F83168E}" destId="{2DCEC047-4993-6E41-AECA-A4C25FA3BD0D}" srcOrd="0" destOrd="0" presId="urn:microsoft.com/office/officeart/2005/8/layout/hierarchy3"/>
    <dgm:cxn modelId="{96A3F289-DAE7-B14A-94D7-9B357666A7AC}" srcId="{61C0D2BE-92C7-CE41-9EC0-E1DB0BAB8990}" destId="{AB3D34E5-C112-ED43-AB7E-BB59EAC0B72C}" srcOrd="1" destOrd="0" parTransId="{1C3EE442-312E-AA4D-9A6D-BD31BAD9A27D}" sibTransId="{8B812D35-9CDD-AF49-9387-9A394B579D7E}"/>
    <dgm:cxn modelId="{E1864E8C-F35C-AA4D-B6F6-E24A3125B58D}" type="presOf" srcId="{F0BE53D9-2712-A047-9CBC-B730A879F2E5}" destId="{84746173-40D4-C647-A5EA-B42A1941E54A}" srcOrd="0" destOrd="0" presId="urn:microsoft.com/office/officeart/2005/8/layout/hierarchy3"/>
    <dgm:cxn modelId="{DE0D5FAA-759F-FB49-9359-1DA98F80112A}" type="presOf" srcId="{AB3D34E5-C112-ED43-AB7E-BB59EAC0B72C}" destId="{79C67F48-62CF-6640-AD9C-EB6526E41F3B}" srcOrd="0" destOrd="0" presId="urn:microsoft.com/office/officeart/2005/8/layout/hierarchy3"/>
    <dgm:cxn modelId="{0CBD61AC-51ED-C84C-8C13-D027AA115619}" type="presOf" srcId="{2D826EEE-D06E-934E-980D-021F08B2181A}" destId="{ED81FFA0-88D7-944F-B7F0-299D56A6B743}" srcOrd="0" destOrd="0" presId="urn:microsoft.com/office/officeart/2005/8/layout/hierarchy3"/>
    <dgm:cxn modelId="{BBE6FBB0-C03E-D549-A3ED-633715612508}" type="presOf" srcId="{1C3EE442-312E-AA4D-9A6D-BD31BAD9A27D}" destId="{98C83DF8-B967-FB44-991F-8C82D0FBD017}" srcOrd="0" destOrd="0" presId="urn:microsoft.com/office/officeart/2005/8/layout/hierarchy3"/>
    <dgm:cxn modelId="{2013C6B9-AC11-C840-912F-C548348CA9BA}" srcId="{61C0D2BE-92C7-CE41-9EC0-E1DB0BAB8990}" destId="{5102F113-0955-B04F-BBB4-CDE52DD7E4B4}" srcOrd="0" destOrd="0" parTransId="{B63BF2F9-043F-0B48-933D-016B6A27E6B5}" sibTransId="{621822D7-BBB5-4A4A-B2E0-1C400C6CD16E}"/>
    <dgm:cxn modelId="{38E563BD-A35E-0241-ADEB-BD89607C99F9}" srcId="{F0BE53D9-2712-A047-9CBC-B730A879F2E5}" destId="{597861A8-3720-F74C-AC92-891B4E6360B3}" srcOrd="0" destOrd="0" parTransId="{FA728CEE-0DFD-4948-9A4B-474E1F83168E}" sibTransId="{17D5D026-2828-9149-A0CD-2D298A3894E8}"/>
    <dgm:cxn modelId="{E4FF57BF-31D2-074A-A633-31D7DD1E6EE8}" type="presOf" srcId="{6858FDBA-1F96-E64C-9BA3-A85A49D9DBAC}" destId="{37B2A29A-E389-B04C-9D74-8AF762F61701}" srcOrd="0" destOrd="0" presId="urn:microsoft.com/office/officeart/2005/8/layout/hierarchy3"/>
    <dgm:cxn modelId="{C902D9C4-9C5F-A643-8F5E-92DFBF2AE6F4}" type="presOf" srcId="{61C0D2BE-92C7-CE41-9EC0-E1DB0BAB8990}" destId="{18376B46-BBE6-5E40-B680-1FC8124102EA}" srcOrd="1" destOrd="0" presId="urn:microsoft.com/office/officeart/2005/8/layout/hierarchy3"/>
    <dgm:cxn modelId="{BB3C16C5-8EB9-0546-ADE2-E4FBDFFA7301}" srcId="{F0BE53D9-2712-A047-9CBC-B730A879F2E5}" destId="{A7C338CE-4E2A-6C4B-A9E3-B3E2997D22EA}" srcOrd="3" destOrd="0" parTransId="{2D826EEE-D06E-934E-980D-021F08B2181A}" sibTransId="{28CB69F6-6198-3B43-A641-B6FB982E0009}"/>
    <dgm:cxn modelId="{AC009ECC-A4A1-6E4C-B2A9-A8294F8745DC}" srcId="{61C0D2BE-92C7-CE41-9EC0-E1DB0BAB8990}" destId="{E958B4CC-1213-7B42-A2C0-30AB3F181255}" srcOrd="3" destOrd="0" parTransId="{FF89429B-37CD-5648-9C18-1ED92C61ACED}" sibTransId="{DA4F1446-91A1-E543-9DB0-09B25460692D}"/>
    <dgm:cxn modelId="{BE1EBCE1-F473-C243-BF51-77D04B3FE8D7}" type="presOf" srcId="{5102F113-0955-B04F-BBB4-CDE52DD7E4B4}" destId="{2F4D1142-7302-4F4F-B455-9E5F2F109AD9}" srcOrd="0" destOrd="0" presId="urn:microsoft.com/office/officeart/2005/8/layout/hierarchy3"/>
    <dgm:cxn modelId="{4F5667EB-6331-0C45-9F5A-CD36411F8671}" type="presOf" srcId="{A7C338CE-4E2A-6C4B-A9E3-B3E2997D22EA}" destId="{E806DB13-59AA-6643-ACB1-2A4542ED3CC1}" srcOrd="0" destOrd="0" presId="urn:microsoft.com/office/officeart/2005/8/layout/hierarchy3"/>
    <dgm:cxn modelId="{69CC67EE-6048-4246-918E-66876846A80E}" type="presOf" srcId="{CE7C8460-A9F0-5847-A6AC-DB2345DFAED5}" destId="{97A5944F-59CE-6347-981F-D1EEE628CBE6}" srcOrd="0" destOrd="0" presId="urn:microsoft.com/office/officeart/2005/8/layout/hierarchy3"/>
    <dgm:cxn modelId="{5467F6F1-796A-034A-939E-E832AFD5E8AD}" type="presOf" srcId="{360CD82D-0ACA-8844-9899-0C35EC658A99}" destId="{3BAEC267-AF70-4440-BDCC-7C8EB5B1FAC1}" srcOrd="0" destOrd="0" presId="urn:microsoft.com/office/officeart/2005/8/layout/hierarchy3"/>
    <dgm:cxn modelId="{3F9FC424-F6E9-504D-9032-4AC50FCC7FA9}" type="presParOf" srcId="{3F54B115-682E-8C46-8A84-1146C773C3F2}" destId="{9DF6189F-F88C-5947-9732-3DEA3B8B338F}" srcOrd="0" destOrd="0" presId="urn:microsoft.com/office/officeart/2005/8/layout/hierarchy3"/>
    <dgm:cxn modelId="{7DC4F71A-1ED8-124D-AEBE-CD37D82DB606}" type="presParOf" srcId="{9DF6189F-F88C-5947-9732-3DEA3B8B338F}" destId="{DECD8B78-3B48-444F-A413-902ACD3A9FE1}" srcOrd="0" destOrd="0" presId="urn:microsoft.com/office/officeart/2005/8/layout/hierarchy3"/>
    <dgm:cxn modelId="{A02A5C03-CE49-E449-AA55-91487E917B77}" type="presParOf" srcId="{DECD8B78-3B48-444F-A413-902ACD3A9FE1}" destId="{84746173-40D4-C647-A5EA-B42A1941E54A}" srcOrd="0" destOrd="0" presId="urn:microsoft.com/office/officeart/2005/8/layout/hierarchy3"/>
    <dgm:cxn modelId="{5C052127-4BB5-2F4F-9CD9-202E3D50DDA8}" type="presParOf" srcId="{DECD8B78-3B48-444F-A413-902ACD3A9FE1}" destId="{0EFD1D84-C1F9-A24D-8B7E-DD8C4F7C3360}" srcOrd="1" destOrd="0" presId="urn:microsoft.com/office/officeart/2005/8/layout/hierarchy3"/>
    <dgm:cxn modelId="{A6078A4B-1F7F-A54B-B174-53684670E4D9}" type="presParOf" srcId="{9DF6189F-F88C-5947-9732-3DEA3B8B338F}" destId="{A839CF7F-FC4D-B340-8D88-B0129DC5559E}" srcOrd="1" destOrd="0" presId="urn:microsoft.com/office/officeart/2005/8/layout/hierarchy3"/>
    <dgm:cxn modelId="{E101B207-EB26-754C-BFA2-2A462CA06E47}" type="presParOf" srcId="{A839CF7F-FC4D-B340-8D88-B0129DC5559E}" destId="{2DCEC047-4993-6E41-AECA-A4C25FA3BD0D}" srcOrd="0" destOrd="0" presId="urn:microsoft.com/office/officeart/2005/8/layout/hierarchy3"/>
    <dgm:cxn modelId="{18B19C41-A1C9-0840-9F98-7C883BEC55C6}" type="presParOf" srcId="{A839CF7F-FC4D-B340-8D88-B0129DC5559E}" destId="{BBCBC567-16C9-D144-A4A5-43145E2C05F1}" srcOrd="1" destOrd="0" presId="urn:microsoft.com/office/officeart/2005/8/layout/hierarchy3"/>
    <dgm:cxn modelId="{EAB9446D-1FE2-0A4A-8DAB-0A3EE794DC6A}" type="presParOf" srcId="{A839CF7F-FC4D-B340-8D88-B0129DC5559E}" destId="{5FD26245-B743-A94B-9276-D5AE77E1C654}" srcOrd="2" destOrd="0" presId="urn:microsoft.com/office/officeart/2005/8/layout/hierarchy3"/>
    <dgm:cxn modelId="{2E451CFF-5FAF-294C-9E59-2B865F617668}" type="presParOf" srcId="{A839CF7F-FC4D-B340-8D88-B0129DC5559E}" destId="{3BAEC267-AF70-4440-BDCC-7C8EB5B1FAC1}" srcOrd="3" destOrd="0" presId="urn:microsoft.com/office/officeart/2005/8/layout/hierarchy3"/>
    <dgm:cxn modelId="{117A6E1A-F2FB-2649-BAB3-264ECDF295A6}" type="presParOf" srcId="{A839CF7F-FC4D-B340-8D88-B0129DC5559E}" destId="{37B2A29A-E389-B04C-9D74-8AF762F61701}" srcOrd="4" destOrd="0" presId="urn:microsoft.com/office/officeart/2005/8/layout/hierarchy3"/>
    <dgm:cxn modelId="{851498C3-4F6F-8841-8DB5-A7D09EDD2781}" type="presParOf" srcId="{A839CF7F-FC4D-B340-8D88-B0129DC5559E}" destId="{DD20630C-F6BD-3B4D-A4CB-4BA4E4514D63}" srcOrd="5" destOrd="0" presId="urn:microsoft.com/office/officeart/2005/8/layout/hierarchy3"/>
    <dgm:cxn modelId="{F6325B40-811D-E447-A655-F744ED172F68}" type="presParOf" srcId="{A839CF7F-FC4D-B340-8D88-B0129DC5559E}" destId="{ED81FFA0-88D7-944F-B7F0-299D56A6B743}" srcOrd="6" destOrd="0" presId="urn:microsoft.com/office/officeart/2005/8/layout/hierarchy3"/>
    <dgm:cxn modelId="{29241E8A-F991-5041-8A41-E7E460629214}" type="presParOf" srcId="{A839CF7F-FC4D-B340-8D88-B0129DC5559E}" destId="{E806DB13-59AA-6643-ACB1-2A4542ED3CC1}" srcOrd="7" destOrd="0" presId="urn:microsoft.com/office/officeart/2005/8/layout/hierarchy3"/>
    <dgm:cxn modelId="{6E6550EA-E403-114D-853A-86C5EC7ADAC6}" type="presParOf" srcId="{3F54B115-682E-8C46-8A84-1146C773C3F2}" destId="{AE1B5349-2E01-EE47-B48A-C208DDB09782}" srcOrd="1" destOrd="0" presId="urn:microsoft.com/office/officeart/2005/8/layout/hierarchy3"/>
    <dgm:cxn modelId="{16465C8F-E41B-C746-A5E2-36654948CD76}" type="presParOf" srcId="{AE1B5349-2E01-EE47-B48A-C208DDB09782}" destId="{6F49B864-DE32-1948-ADC9-EBDE93CEF9F5}" srcOrd="0" destOrd="0" presId="urn:microsoft.com/office/officeart/2005/8/layout/hierarchy3"/>
    <dgm:cxn modelId="{893CFD96-6328-FF42-B801-F9E32A6D6C39}" type="presParOf" srcId="{6F49B864-DE32-1948-ADC9-EBDE93CEF9F5}" destId="{2DB5E404-D174-E847-A295-5576568D30A1}" srcOrd="0" destOrd="0" presId="urn:microsoft.com/office/officeart/2005/8/layout/hierarchy3"/>
    <dgm:cxn modelId="{81F0EC23-2617-364D-83E0-12E0376637CF}" type="presParOf" srcId="{6F49B864-DE32-1948-ADC9-EBDE93CEF9F5}" destId="{18376B46-BBE6-5E40-B680-1FC8124102EA}" srcOrd="1" destOrd="0" presId="urn:microsoft.com/office/officeart/2005/8/layout/hierarchy3"/>
    <dgm:cxn modelId="{5EE25757-4E76-424A-A92A-9A6068E55AE2}" type="presParOf" srcId="{AE1B5349-2E01-EE47-B48A-C208DDB09782}" destId="{D8FCBAA6-EB19-7A48-AD38-1B5A307318EE}" srcOrd="1" destOrd="0" presId="urn:microsoft.com/office/officeart/2005/8/layout/hierarchy3"/>
    <dgm:cxn modelId="{CF4A3697-5164-B44F-9440-BCBBFBA1108D}" type="presParOf" srcId="{D8FCBAA6-EB19-7A48-AD38-1B5A307318EE}" destId="{3CCA6308-6C64-B343-899C-7135F8B7EA78}" srcOrd="0" destOrd="0" presId="urn:microsoft.com/office/officeart/2005/8/layout/hierarchy3"/>
    <dgm:cxn modelId="{BDB4D905-F21C-2044-B3F5-4A6BB4704252}" type="presParOf" srcId="{D8FCBAA6-EB19-7A48-AD38-1B5A307318EE}" destId="{2F4D1142-7302-4F4F-B455-9E5F2F109AD9}" srcOrd="1" destOrd="0" presId="urn:microsoft.com/office/officeart/2005/8/layout/hierarchy3"/>
    <dgm:cxn modelId="{B447E12C-0CEF-574E-95F3-D9592ECE8938}" type="presParOf" srcId="{D8FCBAA6-EB19-7A48-AD38-1B5A307318EE}" destId="{98C83DF8-B967-FB44-991F-8C82D0FBD017}" srcOrd="2" destOrd="0" presId="urn:microsoft.com/office/officeart/2005/8/layout/hierarchy3"/>
    <dgm:cxn modelId="{540B169C-7CD6-E746-8711-99AE765915AD}" type="presParOf" srcId="{D8FCBAA6-EB19-7A48-AD38-1B5A307318EE}" destId="{79C67F48-62CF-6640-AD9C-EB6526E41F3B}" srcOrd="3" destOrd="0" presId="urn:microsoft.com/office/officeart/2005/8/layout/hierarchy3"/>
    <dgm:cxn modelId="{1AC19DE7-629F-2243-AAD0-65A0D8C47FDD}" type="presParOf" srcId="{D8FCBAA6-EB19-7A48-AD38-1B5A307318EE}" destId="{97A5944F-59CE-6347-981F-D1EEE628CBE6}" srcOrd="4" destOrd="0" presId="urn:microsoft.com/office/officeart/2005/8/layout/hierarchy3"/>
    <dgm:cxn modelId="{A95FCFF8-7B31-9A40-A68A-CD43A19BEE02}" type="presParOf" srcId="{D8FCBAA6-EB19-7A48-AD38-1B5A307318EE}" destId="{B15B7E48-6739-9C4B-8D6B-7C1A0A0B9D3D}" srcOrd="5" destOrd="0" presId="urn:microsoft.com/office/officeart/2005/8/layout/hierarchy3"/>
    <dgm:cxn modelId="{9331F3BB-B636-0645-BCDE-5038D956E234}" type="presParOf" srcId="{D8FCBAA6-EB19-7A48-AD38-1B5A307318EE}" destId="{8D29F036-1C21-E743-ACC9-3959E6D318F1}" srcOrd="6" destOrd="0" presId="urn:microsoft.com/office/officeart/2005/8/layout/hierarchy3"/>
    <dgm:cxn modelId="{2A0DD254-E1A5-E94C-85B8-6243E88B4EE2}" type="presParOf" srcId="{D8FCBAA6-EB19-7A48-AD38-1B5A307318EE}" destId="{2F5EBC36-3DDD-E445-91CB-8802A9A47E3D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A04086-C7FB-944D-9FB7-B534DAD9624F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FF0334-BD8D-1343-ACD7-16DE29456737}">
      <dgm:prSet phldrT="[Text]"/>
      <dgm:spPr/>
      <dgm:t>
        <a:bodyPr/>
        <a:lstStyle/>
        <a:p>
          <a:r>
            <a:rPr lang="en-US" dirty="0"/>
            <a:t>Converted to Lowercase</a:t>
          </a:r>
        </a:p>
      </dgm:t>
    </dgm:pt>
    <dgm:pt modelId="{F704AEC9-056B-124B-B7DA-55B1E8F0A5E1}" type="parTrans" cxnId="{0FDC08AD-0163-9F47-BBB6-3EA551145836}">
      <dgm:prSet/>
      <dgm:spPr/>
      <dgm:t>
        <a:bodyPr/>
        <a:lstStyle/>
        <a:p>
          <a:endParaRPr lang="en-US"/>
        </a:p>
      </dgm:t>
    </dgm:pt>
    <dgm:pt modelId="{B55DC001-A42B-984D-8971-9F4624149E73}" type="sibTrans" cxnId="{0FDC08AD-0163-9F47-BBB6-3EA551145836}">
      <dgm:prSet/>
      <dgm:spPr/>
      <dgm:t>
        <a:bodyPr/>
        <a:lstStyle/>
        <a:p>
          <a:endParaRPr lang="en-US"/>
        </a:p>
      </dgm:t>
    </dgm:pt>
    <dgm:pt modelId="{BF5F448C-2D3B-F94F-9B23-7918BFB64F1A}">
      <dgm:prSet phldrT="[Text]"/>
      <dgm:spPr/>
      <dgm:t>
        <a:bodyPr/>
        <a:lstStyle/>
        <a:p>
          <a:r>
            <a:rPr lang="en-US" b="1" dirty="0"/>
            <a:t>Replaced Periods with Underscores</a:t>
          </a:r>
          <a:endParaRPr lang="en-US" dirty="0"/>
        </a:p>
      </dgm:t>
    </dgm:pt>
    <dgm:pt modelId="{99E9B2E5-B5A4-6742-A983-3B9F37968A20}" type="parTrans" cxnId="{62661826-C144-F345-9425-3DE62EECA954}">
      <dgm:prSet/>
      <dgm:spPr/>
      <dgm:t>
        <a:bodyPr/>
        <a:lstStyle/>
        <a:p>
          <a:endParaRPr lang="en-US"/>
        </a:p>
      </dgm:t>
    </dgm:pt>
    <dgm:pt modelId="{4AFE24A9-2CD2-7C4E-A30D-A3337ECD77A3}" type="sibTrans" cxnId="{62661826-C144-F345-9425-3DE62EECA954}">
      <dgm:prSet/>
      <dgm:spPr/>
      <dgm:t>
        <a:bodyPr/>
        <a:lstStyle/>
        <a:p>
          <a:endParaRPr lang="en-US"/>
        </a:p>
      </dgm:t>
    </dgm:pt>
    <dgm:pt modelId="{9832C9C4-8EAF-F94E-841D-7FCC5C5D7738}">
      <dgm:prSet phldrT="[Text]"/>
      <dgm:spPr/>
      <dgm:t>
        <a:bodyPr/>
        <a:lstStyle/>
        <a:p>
          <a:r>
            <a:rPr lang="en-US" dirty="0"/>
            <a:t>Renaming Columns</a:t>
          </a:r>
        </a:p>
      </dgm:t>
    </dgm:pt>
    <dgm:pt modelId="{F62291C8-4038-1F4E-86B9-2AF16F860890}" type="parTrans" cxnId="{4C2750A8-45F7-2C42-A047-C1FB720239F3}">
      <dgm:prSet/>
      <dgm:spPr/>
      <dgm:t>
        <a:bodyPr/>
        <a:lstStyle/>
        <a:p>
          <a:endParaRPr lang="en-US"/>
        </a:p>
      </dgm:t>
    </dgm:pt>
    <dgm:pt modelId="{418D8967-9666-D24A-B357-667B754CB16C}" type="sibTrans" cxnId="{4C2750A8-45F7-2C42-A047-C1FB720239F3}">
      <dgm:prSet/>
      <dgm:spPr/>
      <dgm:t>
        <a:bodyPr/>
        <a:lstStyle/>
        <a:p>
          <a:endParaRPr lang="en-US"/>
        </a:p>
      </dgm:t>
    </dgm:pt>
    <dgm:pt modelId="{D903DFBA-A63B-2A49-9776-0DAF99DB6A6C}" type="pres">
      <dgm:prSet presAssocID="{0CA04086-C7FB-944D-9FB7-B534DAD9624F}" presName="rootnode" presStyleCnt="0">
        <dgm:presLayoutVars>
          <dgm:chMax/>
          <dgm:chPref/>
          <dgm:dir/>
          <dgm:animLvl val="lvl"/>
        </dgm:presLayoutVars>
      </dgm:prSet>
      <dgm:spPr/>
    </dgm:pt>
    <dgm:pt modelId="{5D941E34-DE7A-F44C-90DB-05D2A92889C2}" type="pres">
      <dgm:prSet presAssocID="{CEFF0334-BD8D-1343-ACD7-16DE29456737}" presName="composite" presStyleCnt="0"/>
      <dgm:spPr/>
    </dgm:pt>
    <dgm:pt modelId="{4A13E0C0-97CE-D84D-85B9-09C9ED42AE60}" type="pres">
      <dgm:prSet presAssocID="{CEFF0334-BD8D-1343-ACD7-16DE29456737}" presName="bentUpArrow1" presStyleLbl="alignImgPlace1" presStyleIdx="0" presStyleCnt="2" custScaleX="37472" custScaleY="40844" custLinFactX="-51269" custLinFactNeighborX="-100000" custLinFactNeighborY="-66334"/>
      <dgm:spPr/>
    </dgm:pt>
    <dgm:pt modelId="{63DE4B5D-6F10-1047-81F8-AFE005ED59B2}" type="pres">
      <dgm:prSet presAssocID="{CEFF0334-BD8D-1343-ACD7-16DE29456737}" presName="ParentText" presStyleLbl="node1" presStyleIdx="0" presStyleCnt="3" custScaleX="80449" custScaleY="60416" custLinFactX="-50031" custLinFactNeighborX="-100000" custLinFactNeighborY="-9571">
        <dgm:presLayoutVars>
          <dgm:chMax val="1"/>
          <dgm:chPref val="1"/>
          <dgm:bulletEnabled val="1"/>
        </dgm:presLayoutVars>
      </dgm:prSet>
      <dgm:spPr/>
    </dgm:pt>
    <dgm:pt modelId="{22B63F58-3802-E34C-AE83-D799F847E0F7}" type="pres">
      <dgm:prSet presAssocID="{CEFF0334-BD8D-1343-ACD7-16DE29456737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F770156A-A662-484F-9C49-DC35319217AF}" type="pres">
      <dgm:prSet presAssocID="{B55DC001-A42B-984D-8971-9F4624149E73}" presName="sibTrans" presStyleCnt="0"/>
      <dgm:spPr/>
    </dgm:pt>
    <dgm:pt modelId="{BBD72DEA-556B-884B-86D0-A87D1E5F6A32}" type="pres">
      <dgm:prSet presAssocID="{BF5F448C-2D3B-F94F-9B23-7918BFB64F1A}" presName="composite" presStyleCnt="0"/>
      <dgm:spPr/>
    </dgm:pt>
    <dgm:pt modelId="{714E4409-1CF2-2948-8074-16EFE663256F}" type="pres">
      <dgm:prSet presAssocID="{BF5F448C-2D3B-F94F-9B23-7918BFB64F1A}" presName="bentUpArrow1" presStyleLbl="alignImgPlace1" presStyleIdx="1" presStyleCnt="2" custScaleX="35720" custScaleY="52313" custLinFactX="-100000" custLinFactNeighborX="-122305" custLinFactNeighborY="-92526"/>
      <dgm:spPr/>
    </dgm:pt>
    <dgm:pt modelId="{5C893466-C167-7842-B3CC-1B961765CDF6}" type="pres">
      <dgm:prSet presAssocID="{BF5F448C-2D3B-F94F-9B23-7918BFB64F1A}" presName="ParentText" presStyleLbl="node1" presStyleIdx="1" presStyleCnt="3" custScaleX="82684" custScaleY="51373" custLinFactX="-31451" custLinFactNeighborX="-100000" custLinFactNeighborY="-24334">
        <dgm:presLayoutVars>
          <dgm:chMax val="1"/>
          <dgm:chPref val="1"/>
          <dgm:bulletEnabled val="1"/>
        </dgm:presLayoutVars>
      </dgm:prSet>
      <dgm:spPr/>
    </dgm:pt>
    <dgm:pt modelId="{5B354ADD-01C0-2944-8314-8B999B2C3CAF}" type="pres">
      <dgm:prSet presAssocID="{BF5F448C-2D3B-F94F-9B23-7918BFB64F1A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EA8D6D9F-337A-8A49-A9DF-A0662EF21BCD}" type="pres">
      <dgm:prSet presAssocID="{4AFE24A9-2CD2-7C4E-A30D-A3337ECD77A3}" presName="sibTrans" presStyleCnt="0"/>
      <dgm:spPr/>
    </dgm:pt>
    <dgm:pt modelId="{B98645DB-504F-A648-8F40-5E26ECB9BA76}" type="pres">
      <dgm:prSet presAssocID="{9832C9C4-8EAF-F94E-841D-7FCC5C5D7738}" presName="composite" presStyleCnt="0"/>
      <dgm:spPr/>
    </dgm:pt>
    <dgm:pt modelId="{8DD59D46-2F6C-AA41-9086-947C44FD53B5}" type="pres">
      <dgm:prSet presAssocID="{9832C9C4-8EAF-F94E-841D-7FCC5C5D7738}" presName="ParentText" presStyleLbl="node1" presStyleIdx="2" presStyleCnt="3" custScaleX="83305" custScaleY="57691" custLinFactX="-81701" custLinFactNeighborX="-100000" custLinFactNeighborY="-33796">
        <dgm:presLayoutVars>
          <dgm:chMax val="1"/>
          <dgm:chPref val="1"/>
          <dgm:bulletEnabled val="1"/>
        </dgm:presLayoutVars>
      </dgm:prSet>
      <dgm:spPr/>
    </dgm:pt>
  </dgm:ptLst>
  <dgm:cxnLst>
    <dgm:cxn modelId="{62661826-C144-F345-9425-3DE62EECA954}" srcId="{0CA04086-C7FB-944D-9FB7-B534DAD9624F}" destId="{BF5F448C-2D3B-F94F-9B23-7918BFB64F1A}" srcOrd="1" destOrd="0" parTransId="{99E9B2E5-B5A4-6742-A983-3B9F37968A20}" sibTransId="{4AFE24A9-2CD2-7C4E-A30D-A3337ECD77A3}"/>
    <dgm:cxn modelId="{295F013C-CC69-DA43-935C-5CCE923C2CA9}" type="presOf" srcId="{9832C9C4-8EAF-F94E-841D-7FCC5C5D7738}" destId="{8DD59D46-2F6C-AA41-9086-947C44FD53B5}" srcOrd="0" destOrd="0" presId="urn:microsoft.com/office/officeart/2005/8/layout/StepDownProcess"/>
    <dgm:cxn modelId="{3AAD3774-4BC5-D447-BB8E-97F9705CF830}" type="presOf" srcId="{0CA04086-C7FB-944D-9FB7-B534DAD9624F}" destId="{D903DFBA-A63B-2A49-9776-0DAF99DB6A6C}" srcOrd="0" destOrd="0" presId="urn:microsoft.com/office/officeart/2005/8/layout/StepDownProcess"/>
    <dgm:cxn modelId="{4C2750A8-45F7-2C42-A047-C1FB720239F3}" srcId="{0CA04086-C7FB-944D-9FB7-B534DAD9624F}" destId="{9832C9C4-8EAF-F94E-841D-7FCC5C5D7738}" srcOrd="2" destOrd="0" parTransId="{F62291C8-4038-1F4E-86B9-2AF16F860890}" sibTransId="{418D8967-9666-D24A-B357-667B754CB16C}"/>
    <dgm:cxn modelId="{0FDC08AD-0163-9F47-BBB6-3EA551145836}" srcId="{0CA04086-C7FB-944D-9FB7-B534DAD9624F}" destId="{CEFF0334-BD8D-1343-ACD7-16DE29456737}" srcOrd="0" destOrd="0" parTransId="{F704AEC9-056B-124B-B7DA-55B1E8F0A5E1}" sibTransId="{B55DC001-A42B-984D-8971-9F4624149E73}"/>
    <dgm:cxn modelId="{4639A7BB-62EB-B843-85B6-7657FF196D7C}" type="presOf" srcId="{CEFF0334-BD8D-1343-ACD7-16DE29456737}" destId="{63DE4B5D-6F10-1047-81F8-AFE005ED59B2}" srcOrd="0" destOrd="0" presId="urn:microsoft.com/office/officeart/2005/8/layout/StepDownProcess"/>
    <dgm:cxn modelId="{749CF5C9-0CB0-0544-9600-294E0E067ACF}" type="presOf" srcId="{BF5F448C-2D3B-F94F-9B23-7918BFB64F1A}" destId="{5C893466-C167-7842-B3CC-1B961765CDF6}" srcOrd="0" destOrd="0" presId="urn:microsoft.com/office/officeart/2005/8/layout/StepDownProcess"/>
    <dgm:cxn modelId="{C81C5188-7997-9C43-B158-09BD2CB1A83C}" type="presParOf" srcId="{D903DFBA-A63B-2A49-9776-0DAF99DB6A6C}" destId="{5D941E34-DE7A-F44C-90DB-05D2A92889C2}" srcOrd="0" destOrd="0" presId="urn:microsoft.com/office/officeart/2005/8/layout/StepDownProcess"/>
    <dgm:cxn modelId="{81E05648-1E1C-2446-B156-C79031A7D19C}" type="presParOf" srcId="{5D941E34-DE7A-F44C-90DB-05D2A92889C2}" destId="{4A13E0C0-97CE-D84D-85B9-09C9ED42AE60}" srcOrd="0" destOrd="0" presId="urn:microsoft.com/office/officeart/2005/8/layout/StepDownProcess"/>
    <dgm:cxn modelId="{89456F45-ABA8-5B4E-B2EC-B9A70D1BEF5C}" type="presParOf" srcId="{5D941E34-DE7A-F44C-90DB-05D2A92889C2}" destId="{63DE4B5D-6F10-1047-81F8-AFE005ED59B2}" srcOrd="1" destOrd="0" presId="urn:microsoft.com/office/officeart/2005/8/layout/StepDownProcess"/>
    <dgm:cxn modelId="{56FB23D8-9226-AD4B-98F3-638CE55FB209}" type="presParOf" srcId="{5D941E34-DE7A-F44C-90DB-05D2A92889C2}" destId="{22B63F58-3802-E34C-AE83-D799F847E0F7}" srcOrd="2" destOrd="0" presId="urn:microsoft.com/office/officeart/2005/8/layout/StepDownProcess"/>
    <dgm:cxn modelId="{FC61F19A-CC6E-6348-B029-8A083C38058E}" type="presParOf" srcId="{D903DFBA-A63B-2A49-9776-0DAF99DB6A6C}" destId="{F770156A-A662-484F-9C49-DC35319217AF}" srcOrd="1" destOrd="0" presId="urn:microsoft.com/office/officeart/2005/8/layout/StepDownProcess"/>
    <dgm:cxn modelId="{4892D859-D10C-A946-A3E4-863608717A7B}" type="presParOf" srcId="{D903DFBA-A63B-2A49-9776-0DAF99DB6A6C}" destId="{BBD72DEA-556B-884B-86D0-A87D1E5F6A32}" srcOrd="2" destOrd="0" presId="urn:microsoft.com/office/officeart/2005/8/layout/StepDownProcess"/>
    <dgm:cxn modelId="{C56C9291-C5E5-AC4C-A53D-60013F691191}" type="presParOf" srcId="{BBD72DEA-556B-884B-86D0-A87D1E5F6A32}" destId="{714E4409-1CF2-2948-8074-16EFE663256F}" srcOrd="0" destOrd="0" presId="urn:microsoft.com/office/officeart/2005/8/layout/StepDownProcess"/>
    <dgm:cxn modelId="{003F7232-FCCA-794B-ACE2-830DACA74D4D}" type="presParOf" srcId="{BBD72DEA-556B-884B-86D0-A87D1E5F6A32}" destId="{5C893466-C167-7842-B3CC-1B961765CDF6}" srcOrd="1" destOrd="0" presId="urn:microsoft.com/office/officeart/2005/8/layout/StepDownProcess"/>
    <dgm:cxn modelId="{97031398-02E6-274A-9C07-E4D5697D39CD}" type="presParOf" srcId="{BBD72DEA-556B-884B-86D0-A87D1E5F6A32}" destId="{5B354ADD-01C0-2944-8314-8B999B2C3CAF}" srcOrd="2" destOrd="0" presId="urn:microsoft.com/office/officeart/2005/8/layout/StepDownProcess"/>
    <dgm:cxn modelId="{E171EBC6-512A-AF48-875B-5D9EC72F7AE2}" type="presParOf" srcId="{D903DFBA-A63B-2A49-9776-0DAF99DB6A6C}" destId="{EA8D6D9F-337A-8A49-A9DF-A0662EF21BCD}" srcOrd="3" destOrd="0" presId="urn:microsoft.com/office/officeart/2005/8/layout/StepDownProcess"/>
    <dgm:cxn modelId="{52383C7F-7071-3F4A-AFD8-C232D036CF1B}" type="presParOf" srcId="{D903DFBA-A63B-2A49-9776-0DAF99DB6A6C}" destId="{B98645DB-504F-A648-8F40-5E26ECB9BA76}" srcOrd="4" destOrd="0" presId="urn:microsoft.com/office/officeart/2005/8/layout/StepDownProcess"/>
    <dgm:cxn modelId="{5F0D30E6-A8E7-D84E-883D-3A981D181071}" type="presParOf" srcId="{B98645DB-504F-A648-8F40-5E26ECB9BA76}" destId="{8DD59D46-2F6C-AA41-9086-947C44FD53B5}" srcOrd="0" destOrd="0" presId="urn:microsoft.com/office/officeart/2005/8/layout/StepDown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BBC191A-E4AA-8D49-ABD1-EF651794835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0CFF03-C42F-0747-B49D-F4D3290CEB76}">
      <dgm:prSet/>
      <dgm:spPr/>
      <dgm:t>
        <a:bodyPr/>
        <a:lstStyle/>
        <a:p>
          <a:r>
            <a:rPr lang="en-US" b="1"/>
            <a:t>Consumer Segmentation:</a:t>
          </a:r>
          <a:endParaRPr lang="en-US"/>
        </a:p>
      </dgm:t>
    </dgm:pt>
    <dgm:pt modelId="{87D9BD0E-47FC-4441-8103-E8D67D796D59}" type="parTrans" cxnId="{9FCEF7AC-5FAB-FB47-9428-3292F9094FB6}">
      <dgm:prSet/>
      <dgm:spPr/>
      <dgm:t>
        <a:bodyPr/>
        <a:lstStyle/>
        <a:p>
          <a:endParaRPr lang="en-US"/>
        </a:p>
      </dgm:t>
    </dgm:pt>
    <dgm:pt modelId="{9250B175-6BBB-604D-A9B4-5956DA8A4014}" type="sibTrans" cxnId="{9FCEF7AC-5FAB-FB47-9428-3292F9094FB6}">
      <dgm:prSet/>
      <dgm:spPr/>
      <dgm:t>
        <a:bodyPr/>
        <a:lstStyle/>
        <a:p>
          <a:endParaRPr lang="en-US"/>
        </a:p>
      </dgm:t>
    </dgm:pt>
    <dgm:pt modelId="{70EF0547-9976-5C4C-A955-48B24808CEE1}">
      <dgm:prSet custT="1"/>
      <dgm:spPr/>
      <dgm:t>
        <a:bodyPr/>
        <a:lstStyle/>
        <a:p>
          <a:r>
            <a:rPr lang="en-US" sz="1100"/>
            <a:t>Three distinct consumer segments were identified through clustering:</a:t>
          </a:r>
        </a:p>
      </dgm:t>
    </dgm:pt>
    <dgm:pt modelId="{81D2DCAE-76F2-2B48-B6CA-B6C3703004DE}" type="parTrans" cxnId="{F6D48C4D-7F6B-AB49-8278-4511184C83C2}">
      <dgm:prSet/>
      <dgm:spPr/>
      <dgm:t>
        <a:bodyPr/>
        <a:lstStyle/>
        <a:p>
          <a:endParaRPr lang="en-US"/>
        </a:p>
      </dgm:t>
    </dgm:pt>
    <dgm:pt modelId="{E087B274-9860-7A41-965E-806583812F69}" type="sibTrans" cxnId="{F6D48C4D-7F6B-AB49-8278-4511184C83C2}">
      <dgm:prSet/>
      <dgm:spPr/>
      <dgm:t>
        <a:bodyPr/>
        <a:lstStyle/>
        <a:p>
          <a:endParaRPr lang="en-US"/>
        </a:p>
      </dgm:t>
    </dgm:pt>
    <dgm:pt modelId="{4D8814FE-A020-374D-A2DC-3667BAA2B2EE}">
      <dgm:prSet custT="1"/>
      <dgm:spPr/>
      <dgm:t>
        <a:bodyPr/>
        <a:lstStyle/>
        <a:p>
          <a:r>
            <a:rPr lang="en-US" sz="1100" b="1" dirty="0"/>
            <a:t>Balanced, High Engagement Consumers:</a:t>
          </a:r>
          <a:r>
            <a:rPr lang="en-US" sz="1100" dirty="0"/>
            <a:t> Consistent buyers with diverse category preferences.</a:t>
          </a:r>
        </a:p>
      </dgm:t>
    </dgm:pt>
    <dgm:pt modelId="{E5B5CC99-F55E-9042-B7DB-2C336B391C0B}" type="parTrans" cxnId="{524B7B44-773F-6C4C-9AF7-A3D4501E3729}">
      <dgm:prSet/>
      <dgm:spPr/>
      <dgm:t>
        <a:bodyPr/>
        <a:lstStyle/>
        <a:p>
          <a:endParaRPr lang="en-US"/>
        </a:p>
      </dgm:t>
    </dgm:pt>
    <dgm:pt modelId="{02A8F709-B9F7-3940-B7A0-34C0CD87E152}" type="sibTrans" cxnId="{524B7B44-773F-6C4C-9AF7-A3D4501E3729}">
      <dgm:prSet/>
      <dgm:spPr/>
      <dgm:t>
        <a:bodyPr/>
        <a:lstStyle/>
        <a:p>
          <a:endParaRPr lang="en-US"/>
        </a:p>
      </dgm:t>
    </dgm:pt>
    <dgm:pt modelId="{60CB7797-8E6A-B943-885B-A2623EB099F0}">
      <dgm:prSet custT="1"/>
      <dgm:spPr/>
      <dgm:t>
        <a:bodyPr/>
        <a:lstStyle/>
        <a:p>
          <a:r>
            <a:rPr lang="en-US" sz="1100" b="1" dirty="0"/>
            <a:t>Promotion-Driven, Frequent Shoppers:</a:t>
          </a:r>
          <a:r>
            <a:rPr lang="en-US" sz="1100" dirty="0"/>
            <a:t> Highly responsive to deals and frequent buyers.</a:t>
          </a:r>
        </a:p>
      </dgm:t>
    </dgm:pt>
    <dgm:pt modelId="{4B239A64-A949-084A-92E5-40117D312D49}" type="parTrans" cxnId="{50DBB914-D970-0648-9245-A938BA0F17A1}">
      <dgm:prSet/>
      <dgm:spPr/>
      <dgm:t>
        <a:bodyPr/>
        <a:lstStyle/>
        <a:p>
          <a:endParaRPr lang="en-US"/>
        </a:p>
      </dgm:t>
    </dgm:pt>
    <dgm:pt modelId="{992C317D-18F1-214F-9AEF-2094E0405726}" type="sibTrans" cxnId="{50DBB914-D970-0648-9245-A938BA0F17A1}">
      <dgm:prSet/>
      <dgm:spPr/>
      <dgm:t>
        <a:bodyPr/>
        <a:lstStyle/>
        <a:p>
          <a:endParaRPr lang="en-US"/>
        </a:p>
      </dgm:t>
    </dgm:pt>
    <dgm:pt modelId="{B5A55841-999F-2B4C-BD57-EA03CA0ACE2E}">
      <dgm:prSet custT="1"/>
      <dgm:spPr/>
      <dgm:t>
        <a:bodyPr/>
        <a:lstStyle/>
        <a:p>
          <a:r>
            <a:rPr lang="en-US" sz="1100" b="1" dirty="0"/>
            <a:t>Variety-Seeking, Low Engagement Shoppers:</a:t>
          </a:r>
          <a:r>
            <a:rPr lang="en-US" sz="1100" dirty="0"/>
            <a:t> Selective buyers with diverse product interests.</a:t>
          </a:r>
        </a:p>
      </dgm:t>
    </dgm:pt>
    <dgm:pt modelId="{AB3E60D2-3749-F242-903A-D23C8E8C676A}" type="parTrans" cxnId="{44318D94-E652-334C-ACF4-1569627AA05C}">
      <dgm:prSet/>
      <dgm:spPr/>
      <dgm:t>
        <a:bodyPr/>
        <a:lstStyle/>
        <a:p>
          <a:endParaRPr lang="en-US"/>
        </a:p>
      </dgm:t>
    </dgm:pt>
    <dgm:pt modelId="{8D6ABEE3-EFFD-8A47-9CE7-173074B76BC2}" type="sibTrans" cxnId="{44318D94-E652-334C-ACF4-1569627AA05C}">
      <dgm:prSet/>
      <dgm:spPr/>
      <dgm:t>
        <a:bodyPr/>
        <a:lstStyle/>
        <a:p>
          <a:endParaRPr lang="en-US"/>
        </a:p>
      </dgm:t>
    </dgm:pt>
    <dgm:pt modelId="{CE378291-6624-5D4C-946A-1DBD4F3E79B7}">
      <dgm:prSet/>
      <dgm:spPr/>
      <dgm:t>
        <a:bodyPr/>
        <a:lstStyle/>
        <a:p>
          <a:r>
            <a:rPr lang="en-US" b="1"/>
            <a:t>Transaction Frequency as a Key Driver:</a:t>
          </a:r>
          <a:endParaRPr lang="en-US"/>
        </a:p>
      </dgm:t>
    </dgm:pt>
    <dgm:pt modelId="{77B56828-02F0-E647-AF02-3CF8766FA630}" type="parTrans" cxnId="{D5A4D35D-C81B-2E42-BD84-AB5429093CD1}">
      <dgm:prSet/>
      <dgm:spPr/>
      <dgm:t>
        <a:bodyPr/>
        <a:lstStyle/>
        <a:p>
          <a:endParaRPr lang="en-US"/>
        </a:p>
      </dgm:t>
    </dgm:pt>
    <dgm:pt modelId="{6BF03970-9644-4A45-9B45-6C9D19146995}" type="sibTrans" cxnId="{D5A4D35D-C81B-2E42-BD84-AB5429093CD1}">
      <dgm:prSet/>
      <dgm:spPr/>
      <dgm:t>
        <a:bodyPr/>
        <a:lstStyle/>
        <a:p>
          <a:endParaRPr lang="en-US"/>
        </a:p>
      </dgm:t>
    </dgm:pt>
    <dgm:pt modelId="{63A948FD-8345-6445-B9D9-D80E4E9E94D9}">
      <dgm:prSet custT="1"/>
      <dgm:spPr/>
      <dgm:t>
        <a:bodyPr/>
        <a:lstStyle/>
        <a:p>
          <a:r>
            <a:rPr lang="en-US" sz="1400" dirty="0"/>
            <a:t>Transaction frequency consistently emerged as a critical variable across clustering, classification, and regression tasks, strongly influencing consumer behavior and loyalty.</a:t>
          </a:r>
        </a:p>
      </dgm:t>
    </dgm:pt>
    <dgm:pt modelId="{45711811-F355-8441-B3F1-88C3D49F3318}" type="parTrans" cxnId="{18102B39-C2D4-B64A-82B2-3C0DD0DCF046}">
      <dgm:prSet/>
      <dgm:spPr/>
      <dgm:t>
        <a:bodyPr/>
        <a:lstStyle/>
        <a:p>
          <a:endParaRPr lang="en-US"/>
        </a:p>
      </dgm:t>
    </dgm:pt>
    <dgm:pt modelId="{1F2745A1-D795-BD41-9714-1A2C8EC858FA}" type="sibTrans" cxnId="{18102B39-C2D4-B64A-82B2-3C0DD0DCF046}">
      <dgm:prSet/>
      <dgm:spPr/>
      <dgm:t>
        <a:bodyPr/>
        <a:lstStyle/>
        <a:p>
          <a:endParaRPr lang="en-US"/>
        </a:p>
      </dgm:t>
    </dgm:pt>
    <dgm:pt modelId="{D9AD78CF-500A-B34C-A060-32CB5E6C7E3A}">
      <dgm:prSet/>
      <dgm:spPr/>
      <dgm:t>
        <a:bodyPr/>
        <a:lstStyle/>
        <a:p>
          <a:r>
            <a:rPr lang="en-US" b="1"/>
            <a:t>Category Diversity and Loyalty:</a:t>
          </a:r>
          <a:endParaRPr lang="en-US"/>
        </a:p>
      </dgm:t>
    </dgm:pt>
    <dgm:pt modelId="{6BD8B26C-9E5A-6E45-ABC6-8DD6E900F328}" type="parTrans" cxnId="{0710098E-68DB-7149-B63C-38EC299A8CA9}">
      <dgm:prSet/>
      <dgm:spPr/>
      <dgm:t>
        <a:bodyPr/>
        <a:lstStyle/>
        <a:p>
          <a:endParaRPr lang="en-US"/>
        </a:p>
      </dgm:t>
    </dgm:pt>
    <dgm:pt modelId="{6045EE18-ECBC-884F-BF2B-1768CB6D1B16}" type="sibTrans" cxnId="{0710098E-68DB-7149-B63C-38EC299A8CA9}">
      <dgm:prSet/>
      <dgm:spPr/>
      <dgm:t>
        <a:bodyPr/>
        <a:lstStyle/>
        <a:p>
          <a:endParaRPr lang="en-US"/>
        </a:p>
      </dgm:t>
    </dgm:pt>
    <dgm:pt modelId="{859148A4-6C82-A641-827A-723EB0528615}">
      <dgm:prSet custT="1"/>
      <dgm:spPr/>
      <dgm:t>
        <a:bodyPr/>
        <a:lstStyle/>
        <a:p>
          <a:r>
            <a:rPr lang="en-US" sz="1400" dirty="0"/>
            <a:t>Consumers engaging with a broader range of product categories demonstrated higher loyalty, offering opportunities for cross-category marketing strategies.</a:t>
          </a:r>
        </a:p>
      </dgm:t>
    </dgm:pt>
    <dgm:pt modelId="{327607B5-A07B-824C-846E-F0A876FD1955}" type="parTrans" cxnId="{3EAC980A-3EBB-D046-8F0C-E6483B4D15BB}">
      <dgm:prSet/>
      <dgm:spPr/>
      <dgm:t>
        <a:bodyPr/>
        <a:lstStyle/>
        <a:p>
          <a:endParaRPr lang="en-US"/>
        </a:p>
      </dgm:t>
    </dgm:pt>
    <dgm:pt modelId="{712D5EE5-C366-B446-89B4-D47DA639AC21}" type="sibTrans" cxnId="{3EAC980A-3EBB-D046-8F0C-E6483B4D15BB}">
      <dgm:prSet/>
      <dgm:spPr/>
      <dgm:t>
        <a:bodyPr/>
        <a:lstStyle/>
        <a:p>
          <a:endParaRPr lang="en-US"/>
        </a:p>
      </dgm:t>
    </dgm:pt>
    <dgm:pt modelId="{13EFF5D6-1166-CE4D-8AD2-EFE9D7AFC674}">
      <dgm:prSet/>
      <dgm:spPr/>
      <dgm:t>
        <a:bodyPr/>
        <a:lstStyle/>
        <a:p>
          <a:r>
            <a:rPr lang="en-US" b="1"/>
            <a:t>Promotional Responsiveness:</a:t>
          </a:r>
          <a:endParaRPr lang="en-US"/>
        </a:p>
      </dgm:t>
    </dgm:pt>
    <dgm:pt modelId="{38F36AED-06DB-F14D-AC73-D9F72ED4761D}" type="parTrans" cxnId="{8C2B051A-7565-D94A-AE45-170A057495A1}">
      <dgm:prSet/>
      <dgm:spPr/>
      <dgm:t>
        <a:bodyPr/>
        <a:lstStyle/>
        <a:p>
          <a:endParaRPr lang="en-US"/>
        </a:p>
      </dgm:t>
    </dgm:pt>
    <dgm:pt modelId="{1CB61DA4-0CB7-9C4C-B86D-437B2A13066E}" type="sibTrans" cxnId="{8C2B051A-7565-D94A-AE45-170A057495A1}">
      <dgm:prSet/>
      <dgm:spPr/>
      <dgm:t>
        <a:bodyPr/>
        <a:lstStyle/>
        <a:p>
          <a:endParaRPr lang="en-US"/>
        </a:p>
      </dgm:t>
    </dgm:pt>
    <dgm:pt modelId="{936AD600-3161-FF46-8BB9-C53388E5D32E}">
      <dgm:prSet custT="1"/>
      <dgm:spPr/>
      <dgm:t>
        <a:bodyPr/>
        <a:lstStyle/>
        <a:p>
          <a:r>
            <a:rPr lang="en-US" sz="1400" dirty="0"/>
            <a:t>Deal sensitivity varied significantly across segments, underscoring the need for tailored promotional campaigns targeting specific consumer behaviors.</a:t>
          </a:r>
        </a:p>
      </dgm:t>
    </dgm:pt>
    <dgm:pt modelId="{75A89347-4DFB-914A-B652-DEC0BCF3E77C}" type="parTrans" cxnId="{C95BC755-F7B0-3F47-AD0F-B836AE2521E6}">
      <dgm:prSet/>
      <dgm:spPr/>
      <dgm:t>
        <a:bodyPr/>
        <a:lstStyle/>
        <a:p>
          <a:endParaRPr lang="en-US"/>
        </a:p>
      </dgm:t>
    </dgm:pt>
    <dgm:pt modelId="{61C42EE3-8E60-B948-B78B-2C4C66DE99F1}" type="sibTrans" cxnId="{C95BC755-F7B0-3F47-AD0F-B836AE2521E6}">
      <dgm:prSet/>
      <dgm:spPr/>
      <dgm:t>
        <a:bodyPr/>
        <a:lstStyle/>
        <a:p>
          <a:endParaRPr lang="en-US"/>
        </a:p>
      </dgm:t>
    </dgm:pt>
    <dgm:pt modelId="{E38C3D30-B812-704A-869B-E307A070132E}">
      <dgm:prSet/>
      <dgm:spPr/>
      <dgm:t>
        <a:bodyPr/>
        <a:lstStyle/>
        <a:p>
          <a:r>
            <a:rPr lang="en-US" b="1"/>
            <a:t>Predictive Model Accuracy:</a:t>
          </a:r>
          <a:endParaRPr lang="en-US"/>
        </a:p>
      </dgm:t>
    </dgm:pt>
    <dgm:pt modelId="{9FC84013-73A6-4A4F-9BF6-9AD2BCEDBB07}" type="parTrans" cxnId="{9E510893-3871-A24E-93FC-824CD3CC5D62}">
      <dgm:prSet/>
      <dgm:spPr/>
      <dgm:t>
        <a:bodyPr/>
        <a:lstStyle/>
        <a:p>
          <a:endParaRPr lang="en-US"/>
        </a:p>
      </dgm:t>
    </dgm:pt>
    <dgm:pt modelId="{BD9C3C6B-3C3F-E742-AABF-DAC6AA2D5446}" type="sibTrans" cxnId="{9E510893-3871-A24E-93FC-824CD3CC5D62}">
      <dgm:prSet/>
      <dgm:spPr/>
      <dgm:t>
        <a:bodyPr/>
        <a:lstStyle/>
        <a:p>
          <a:endParaRPr lang="en-US"/>
        </a:p>
      </dgm:t>
    </dgm:pt>
    <dgm:pt modelId="{2DDAE07D-AFE4-D943-A7D0-085D7CDD1554}">
      <dgm:prSet custT="1"/>
      <dgm:spPr/>
      <dgm:t>
        <a:bodyPr/>
        <a:lstStyle/>
        <a:p>
          <a:r>
            <a:rPr lang="en-US" sz="1400" dirty="0"/>
            <a:t>Classification models effectively identified value-conscious consumers (Random Forest accuracy: 84.57%) and brand-loyal consumers (Random Forest accuracy: 91.98%). Regression models provided actionable insights into repeat brand purchases.</a:t>
          </a:r>
        </a:p>
      </dgm:t>
    </dgm:pt>
    <dgm:pt modelId="{DEEB3769-E2B1-5646-B14F-78D318720E84}" type="parTrans" cxnId="{6A9C2973-540F-3C40-B5E3-0DB34B72116B}">
      <dgm:prSet/>
      <dgm:spPr/>
      <dgm:t>
        <a:bodyPr/>
        <a:lstStyle/>
        <a:p>
          <a:endParaRPr lang="en-US"/>
        </a:p>
      </dgm:t>
    </dgm:pt>
    <dgm:pt modelId="{FEEE5E03-C58D-1A4F-B33F-239EAA26F425}" type="sibTrans" cxnId="{6A9C2973-540F-3C40-B5E3-0DB34B72116B}">
      <dgm:prSet/>
      <dgm:spPr/>
      <dgm:t>
        <a:bodyPr/>
        <a:lstStyle/>
        <a:p>
          <a:endParaRPr lang="en-US"/>
        </a:p>
      </dgm:t>
    </dgm:pt>
    <dgm:pt modelId="{9CF6B515-FF9D-2543-A2BD-CA6AD575C478}" type="pres">
      <dgm:prSet presAssocID="{8BBC191A-E4AA-8D49-ABD1-EF6517948355}" presName="Name0" presStyleCnt="0">
        <dgm:presLayoutVars>
          <dgm:dir/>
          <dgm:animLvl val="lvl"/>
          <dgm:resizeHandles val="exact"/>
        </dgm:presLayoutVars>
      </dgm:prSet>
      <dgm:spPr/>
    </dgm:pt>
    <dgm:pt modelId="{CD3FBB83-3BFC-D141-BFE1-5BB8919E915D}" type="pres">
      <dgm:prSet presAssocID="{CA0CFF03-C42F-0747-B49D-F4D3290CEB76}" presName="linNode" presStyleCnt="0"/>
      <dgm:spPr/>
    </dgm:pt>
    <dgm:pt modelId="{028426CC-3AA0-ED45-B49A-93B03C16633E}" type="pres">
      <dgm:prSet presAssocID="{CA0CFF03-C42F-0747-B49D-F4D3290CEB7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1B3ECD9C-C77B-1349-83CF-E50B800955DD}" type="pres">
      <dgm:prSet presAssocID="{CA0CFF03-C42F-0747-B49D-F4D3290CEB76}" presName="descendantText" presStyleLbl="alignAccFollowNode1" presStyleIdx="0" presStyleCnt="5" custScaleY="120181">
        <dgm:presLayoutVars>
          <dgm:bulletEnabled val="1"/>
        </dgm:presLayoutVars>
      </dgm:prSet>
      <dgm:spPr/>
    </dgm:pt>
    <dgm:pt modelId="{02C8A9E0-3790-9847-8690-11C6CEF4EE72}" type="pres">
      <dgm:prSet presAssocID="{9250B175-6BBB-604D-A9B4-5956DA8A4014}" presName="sp" presStyleCnt="0"/>
      <dgm:spPr/>
    </dgm:pt>
    <dgm:pt modelId="{35F7134B-8941-3B4D-A7CF-18D9D7664FFA}" type="pres">
      <dgm:prSet presAssocID="{CE378291-6624-5D4C-946A-1DBD4F3E79B7}" presName="linNode" presStyleCnt="0"/>
      <dgm:spPr/>
    </dgm:pt>
    <dgm:pt modelId="{46CFE36C-0CD7-1542-B7E5-A231D7475BF6}" type="pres">
      <dgm:prSet presAssocID="{CE378291-6624-5D4C-946A-1DBD4F3E79B7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7F637130-43CB-AF4D-B283-1B7F9809268B}" type="pres">
      <dgm:prSet presAssocID="{CE378291-6624-5D4C-946A-1DBD4F3E79B7}" presName="descendantText" presStyleLbl="alignAccFollowNode1" presStyleIdx="1" presStyleCnt="5">
        <dgm:presLayoutVars>
          <dgm:bulletEnabled val="1"/>
        </dgm:presLayoutVars>
      </dgm:prSet>
      <dgm:spPr/>
    </dgm:pt>
    <dgm:pt modelId="{095749C1-AD9B-D14E-84DC-D4C7AC65C8F5}" type="pres">
      <dgm:prSet presAssocID="{6BF03970-9644-4A45-9B45-6C9D19146995}" presName="sp" presStyleCnt="0"/>
      <dgm:spPr/>
    </dgm:pt>
    <dgm:pt modelId="{AE0460DB-36F7-C34E-954E-24FC3786E5D7}" type="pres">
      <dgm:prSet presAssocID="{D9AD78CF-500A-B34C-A060-32CB5E6C7E3A}" presName="linNode" presStyleCnt="0"/>
      <dgm:spPr/>
    </dgm:pt>
    <dgm:pt modelId="{0FC1FC99-BA33-374D-92C1-3CB0E9059716}" type="pres">
      <dgm:prSet presAssocID="{D9AD78CF-500A-B34C-A060-32CB5E6C7E3A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DF677F1B-BAFA-4C4C-8A7E-F05E7759BAE8}" type="pres">
      <dgm:prSet presAssocID="{D9AD78CF-500A-B34C-A060-32CB5E6C7E3A}" presName="descendantText" presStyleLbl="alignAccFollowNode1" presStyleIdx="2" presStyleCnt="5">
        <dgm:presLayoutVars>
          <dgm:bulletEnabled val="1"/>
        </dgm:presLayoutVars>
      </dgm:prSet>
      <dgm:spPr/>
    </dgm:pt>
    <dgm:pt modelId="{89F10E70-0E1F-474B-BA0F-26095371467D}" type="pres">
      <dgm:prSet presAssocID="{6045EE18-ECBC-884F-BF2B-1768CB6D1B16}" presName="sp" presStyleCnt="0"/>
      <dgm:spPr/>
    </dgm:pt>
    <dgm:pt modelId="{7CFF7237-F9D7-8B42-AE2C-507FE6D4A4F5}" type="pres">
      <dgm:prSet presAssocID="{13EFF5D6-1166-CE4D-8AD2-EFE9D7AFC674}" presName="linNode" presStyleCnt="0"/>
      <dgm:spPr/>
    </dgm:pt>
    <dgm:pt modelId="{DE336073-6958-4E4F-872C-A7D2149A9D08}" type="pres">
      <dgm:prSet presAssocID="{13EFF5D6-1166-CE4D-8AD2-EFE9D7AFC674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1D74EAFE-6E9A-7941-9CA5-0B0F8F606F24}" type="pres">
      <dgm:prSet presAssocID="{13EFF5D6-1166-CE4D-8AD2-EFE9D7AFC674}" presName="descendantText" presStyleLbl="alignAccFollowNode1" presStyleIdx="3" presStyleCnt="5">
        <dgm:presLayoutVars>
          <dgm:bulletEnabled val="1"/>
        </dgm:presLayoutVars>
      </dgm:prSet>
      <dgm:spPr/>
    </dgm:pt>
    <dgm:pt modelId="{212D04CE-6F6A-D243-82D1-F2B4248837F6}" type="pres">
      <dgm:prSet presAssocID="{1CB61DA4-0CB7-9C4C-B86D-437B2A13066E}" presName="sp" presStyleCnt="0"/>
      <dgm:spPr/>
    </dgm:pt>
    <dgm:pt modelId="{228D3C8A-A89E-1A47-90A0-D60088BA19EB}" type="pres">
      <dgm:prSet presAssocID="{E38C3D30-B812-704A-869B-E307A070132E}" presName="linNode" presStyleCnt="0"/>
      <dgm:spPr/>
    </dgm:pt>
    <dgm:pt modelId="{30D5073A-DB7F-7B4B-AF11-CFBFBC6A8892}" type="pres">
      <dgm:prSet presAssocID="{E38C3D30-B812-704A-869B-E307A070132E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3EE080C0-8ADB-8E43-9C54-3034F4689AB7}" type="pres">
      <dgm:prSet presAssocID="{E38C3D30-B812-704A-869B-E307A070132E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3EAC980A-3EBB-D046-8F0C-E6483B4D15BB}" srcId="{D9AD78CF-500A-B34C-A060-32CB5E6C7E3A}" destId="{859148A4-6C82-A641-827A-723EB0528615}" srcOrd="0" destOrd="0" parTransId="{327607B5-A07B-824C-846E-F0A876FD1955}" sibTransId="{712D5EE5-C366-B446-89B4-D47DA639AC21}"/>
    <dgm:cxn modelId="{50DBB914-D970-0648-9245-A938BA0F17A1}" srcId="{70EF0547-9976-5C4C-A955-48B24808CEE1}" destId="{60CB7797-8E6A-B943-885B-A2623EB099F0}" srcOrd="1" destOrd="0" parTransId="{4B239A64-A949-084A-92E5-40117D312D49}" sibTransId="{992C317D-18F1-214F-9AEF-2094E0405726}"/>
    <dgm:cxn modelId="{8C2B051A-7565-D94A-AE45-170A057495A1}" srcId="{8BBC191A-E4AA-8D49-ABD1-EF6517948355}" destId="{13EFF5D6-1166-CE4D-8AD2-EFE9D7AFC674}" srcOrd="3" destOrd="0" parTransId="{38F36AED-06DB-F14D-AC73-D9F72ED4761D}" sibTransId="{1CB61DA4-0CB7-9C4C-B86D-437B2A13066E}"/>
    <dgm:cxn modelId="{18102B39-C2D4-B64A-82B2-3C0DD0DCF046}" srcId="{CE378291-6624-5D4C-946A-1DBD4F3E79B7}" destId="{63A948FD-8345-6445-B9D9-D80E4E9E94D9}" srcOrd="0" destOrd="0" parTransId="{45711811-F355-8441-B3F1-88C3D49F3318}" sibTransId="{1F2745A1-D795-BD41-9714-1A2C8EC858FA}"/>
    <dgm:cxn modelId="{80F77743-47F3-2246-8816-64C31BFBC26D}" type="presOf" srcId="{D9AD78CF-500A-B34C-A060-32CB5E6C7E3A}" destId="{0FC1FC99-BA33-374D-92C1-3CB0E9059716}" srcOrd="0" destOrd="0" presId="urn:microsoft.com/office/officeart/2005/8/layout/vList5"/>
    <dgm:cxn modelId="{524B7B44-773F-6C4C-9AF7-A3D4501E3729}" srcId="{70EF0547-9976-5C4C-A955-48B24808CEE1}" destId="{4D8814FE-A020-374D-A2DC-3667BAA2B2EE}" srcOrd="0" destOrd="0" parTransId="{E5B5CC99-F55E-9042-B7DB-2C336B391C0B}" sibTransId="{02A8F709-B9F7-3940-B7A0-34C0CD87E152}"/>
    <dgm:cxn modelId="{CA7E9448-FF43-5B4B-B730-FCABBB94754A}" type="presOf" srcId="{60CB7797-8E6A-B943-885B-A2623EB099F0}" destId="{1B3ECD9C-C77B-1349-83CF-E50B800955DD}" srcOrd="0" destOrd="2" presId="urn:microsoft.com/office/officeart/2005/8/layout/vList5"/>
    <dgm:cxn modelId="{F6D48C4D-7F6B-AB49-8278-4511184C83C2}" srcId="{CA0CFF03-C42F-0747-B49D-F4D3290CEB76}" destId="{70EF0547-9976-5C4C-A955-48B24808CEE1}" srcOrd="0" destOrd="0" parTransId="{81D2DCAE-76F2-2B48-B6CA-B6C3703004DE}" sibTransId="{E087B274-9860-7A41-965E-806583812F69}"/>
    <dgm:cxn modelId="{FAF07955-A7EE-7943-A539-F0E570B1E9FD}" type="presOf" srcId="{CE378291-6624-5D4C-946A-1DBD4F3E79B7}" destId="{46CFE36C-0CD7-1542-B7E5-A231D7475BF6}" srcOrd="0" destOrd="0" presId="urn:microsoft.com/office/officeart/2005/8/layout/vList5"/>
    <dgm:cxn modelId="{C95BC755-F7B0-3F47-AD0F-B836AE2521E6}" srcId="{13EFF5D6-1166-CE4D-8AD2-EFE9D7AFC674}" destId="{936AD600-3161-FF46-8BB9-C53388E5D32E}" srcOrd="0" destOrd="0" parTransId="{75A89347-4DFB-914A-B652-DEC0BCF3E77C}" sibTransId="{61C42EE3-8E60-B948-B78B-2C4C66DE99F1}"/>
    <dgm:cxn modelId="{D5A4D35D-C81B-2E42-BD84-AB5429093CD1}" srcId="{8BBC191A-E4AA-8D49-ABD1-EF6517948355}" destId="{CE378291-6624-5D4C-946A-1DBD4F3E79B7}" srcOrd="1" destOrd="0" parTransId="{77B56828-02F0-E647-AF02-3CF8766FA630}" sibTransId="{6BF03970-9644-4A45-9B45-6C9D19146995}"/>
    <dgm:cxn modelId="{8155D262-83AF-0441-9ABF-6D9DB7FE40B2}" type="presOf" srcId="{70EF0547-9976-5C4C-A955-48B24808CEE1}" destId="{1B3ECD9C-C77B-1349-83CF-E50B800955DD}" srcOrd="0" destOrd="0" presId="urn:microsoft.com/office/officeart/2005/8/layout/vList5"/>
    <dgm:cxn modelId="{6A9C2973-540F-3C40-B5E3-0DB34B72116B}" srcId="{E38C3D30-B812-704A-869B-E307A070132E}" destId="{2DDAE07D-AFE4-D943-A7D0-085D7CDD1554}" srcOrd="0" destOrd="0" parTransId="{DEEB3769-E2B1-5646-B14F-78D318720E84}" sibTransId="{FEEE5E03-C58D-1A4F-B33F-239EAA26F425}"/>
    <dgm:cxn modelId="{EA179C76-3EA4-7E46-BCFB-7779B77632E8}" type="presOf" srcId="{8BBC191A-E4AA-8D49-ABD1-EF6517948355}" destId="{9CF6B515-FF9D-2543-A2BD-CA6AD575C478}" srcOrd="0" destOrd="0" presId="urn:microsoft.com/office/officeart/2005/8/layout/vList5"/>
    <dgm:cxn modelId="{7065A77C-B5AF-A54D-AC16-ED145C17825C}" type="presOf" srcId="{63A948FD-8345-6445-B9D9-D80E4E9E94D9}" destId="{7F637130-43CB-AF4D-B283-1B7F9809268B}" srcOrd="0" destOrd="0" presId="urn:microsoft.com/office/officeart/2005/8/layout/vList5"/>
    <dgm:cxn modelId="{14024086-59A2-C947-A28C-9142D1FAD05B}" type="presOf" srcId="{E38C3D30-B812-704A-869B-E307A070132E}" destId="{30D5073A-DB7F-7B4B-AF11-CFBFBC6A8892}" srcOrd="0" destOrd="0" presId="urn:microsoft.com/office/officeart/2005/8/layout/vList5"/>
    <dgm:cxn modelId="{1E903B8A-5831-404A-B42A-2596CB1125BD}" type="presOf" srcId="{B5A55841-999F-2B4C-BD57-EA03CA0ACE2E}" destId="{1B3ECD9C-C77B-1349-83CF-E50B800955DD}" srcOrd="0" destOrd="3" presId="urn:microsoft.com/office/officeart/2005/8/layout/vList5"/>
    <dgm:cxn modelId="{0710098E-68DB-7149-B63C-38EC299A8CA9}" srcId="{8BBC191A-E4AA-8D49-ABD1-EF6517948355}" destId="{D9AD78CF-500A-B34C-A060-32CB5E6C7E3A}" srcOrd="2" destOrd="0" parTransId="{6BD8B26C-9E5A-6E45-ABC6-8DD6E900F328}" sibTransId="{6045EE18-ECBC-884F-BF2B-1768CB6D1B16}"/>
    <dgm:cxn modelId="{9E510893-3871-A24E-93FC-824CD3CC5D62}" srcId="{8BBC191A-E4AA-8D49-ABD1-EF6517948355}" destId="{E38C3D30-B812-704A-869B-E307A070132E}" srcOrd="4" destOrd="0" parTransId="{9FC84013-73A6-4A4F-9BF6-9AD2BCEDBB07}" sibTransId="{BD9C3C6B-3C3F-E742-AABF-DAC6AA2D5446}"/>
    <dgm:cxn modelId="{44318D94-E652-334C-ACF4-1569627AA05C}" srcId="{70EF0547-9976-5C4C-A955-48B24808CEE1}" destId="{B5A55841-999F-2B4C-BD57-EA03CA0ACE2E}" srcOrd="2" destOrd="0" parTransId="{AB3E60D2-3749-F242-903A-D23C8E8C676A}" sibTransId="{8D6ABEE3-EFFD-8A47-9CE7-173074B76BC2}"/>
    <dgm:cxn modelId="{1290A9A9-FC63-7A40-84D7-8360CE53617C}" type="presOf" srcId="{2DDAE07D-AFE4-D943-A7D0-085D7CDD1554}" destId="{3EE080C0-8ADB-8E43-9C54-3034F4689AB7}" srcOrd="0" destOrd="0" presId="urn:microsoft.com/office/officeart/2005/8/layout/vList5"/>
    <dgm:cxn modelId="{9FCEF7AC-5FAB-FB47-9428-3292F9094FB6}" srcId="{8BBC191A-E4AA-8D49-ABD1-EF6517948355}" destId="{CA0CFF03-C42F-0747-B49D-F4D3290CEB76}" srcOrd="0" destOrd="0" parTransId="{87D9BD0E-47FC-4441-8103-E8D67D796D59}" sibTransId="{9250B175-6BBB-604D-A9B4-5956DA8A4014}"/>
    <dgm:cxn modelId="{71BD3BBD-0B92-4346-AC5B-372918D90EBD}" type="presOf" srcId="{4D8814FE-A020-374D-A2DC-3667BAA2B2EE}" destId="{1B3ECD9C-C77B-1349-83CF-E50B800955DD}" srcOrd="0" destOrd="1" presId="urn:microsoft.com/office/officeart/2005/8/layout/vList5"/>
    <dgm:cxn modelId="{1C707CCF-2706-A24D-B643-17391DDE20A5}" type="presOf" srcId="{859148A4-6C82-A641-827A-723EB0528615}" destId="{DF677F1B-BAFA-4C4C-8A7E-F05E7759BAE8}" srcOrd="0" destOrd="0" presId="urn:microsoft.com/office/officeart/2005/8/layout/vList5"/>
    <dgm:cxn modelId="{1E32DBD3-5F1A-0A41-BB10-AC22123ABB33}" type="presOf" srcId="{936AD600-3161-FF46-8BB9-C53388E5D32E}" destId="{1D74EAFE-6E9A-7941-9CA5-0B0F8F606F24}" srcOrd="0" destOrd="0" presId="urn:microsoft.com/office/officeart/2005/8/layout/vList5"/>
    <dgm:cxn modelId="{A25A55ED-8304-FC4B-88F0-8DE413861766}" type="presOf" srcId="{13EFF5D6-1166-CE4D-8AD2-EFE9D7AFC674}" destId="{DE336073-6958-4E4F-872C-A7D2149A9D08}" srcOrd="0" destOrd="0" presId="urn:microsoft.com/office/officeart/2005/8/layout/vList5"/>
    <dgm:cxn modelId="{2FA3E3F3-992A-CC48-8BA8-FA1C595050AF}" type="presOf" srcId="{CA0CFF03-C42F-0747-B49D-F4D3290CEB76}" destId="{028426CC-3AA0-ED45-B49A-93B03C16633E}" srcOrd="0" destOrd="0" presId="urn:microsoft.com/office/officeart/2005/8/layout/vList5"/>
    <dgm:cxn modelId="{722882AB-4856-1340-A183-8C76B442C856}" type="presParOf" srcId="{9CF6B515-FF9D-2543-A2BD-CA6AD575C478}" destId="{CD3FBB83-3BFC-D141-BFE1-5BB8919E915D}" srcOrd="0" destOrd="0" presId="urn:microsoft.com/office/officeart/2005/8/layout/vList5"/>
    <dgm:cxn modelId="{78435E36-2C2E-F942-8CA2-18F2DF04750E}" type="presParOf" srcId="{CD3FBB83-3BFC-D141-BFE1-5BB8919E915D}" destId="{028426CC-3AA0-ED45-B49A-93B03C16633E}" srcOrd="0" destOrd="0" presId="urn:microsoft.com/office/officeart/2005/8/layout/vList5"/>
    <dgm:cxn modelId="{0226A254-E15E-2946-A0B1-C385671C1043}" type="presParOf" srcId="{CD3FBB83-3BFC-D141-BFE1-5BB8919E915D}" destId="{1B3ECD9C-C77B-1349-83CF-E50B800955DD}" srcOrd="1" destOrd="0" presId="urn:microsoft.com/office/officeart/2005/8/layout/vList5"/>
    <dgm:cxn modelId="{859C8BE3-AEC3-3A40-B22A-344D24976EDA}" type="presParOf" srcId="{9CF6B515-FF9D-2543-A2BD-CA6AD575C478}" destId="{02C8A9E0-3790-9847-8690-11C6CEF4EE72}" srcOrd="1" destOrd="0" presId="urn:microsoft.com/office/officeart/2005/8/layout/vList5"/>
    <dgm:cxn modelId="{8A801F9F-44FB-704F-B6F5-F098B0D2873C}" type="presParOf" srcId="{9CF6B515-FF9D-2543-A2BD-CA6AD575C478}" destId="{35F7134B-8941-3B4D-A7CF-18D9D7664FFA}" srcOrd="2" destOrd="0" presId="urn:microsoft.com/office/officeart/2005/8/layout/vList5"/>
    <dgm:cxn modelId="{834B77F5-13BA-5245-AB9E-2EBD0A253AF2}" type="presParOf" srcId="{35F7134B-8941-3B4D-A7CF-18D9D7664FFA}" destId="{46CFE36C-0CD7-1542-B7E5-A231D7475BF6}" srcOrd="0" destOrd="0" presId="urn:microsoft.com/office/officeart/2005/8/layout/vList5"/>
    <dgm:cxn modelId="{ABA9D1FA-2195-9345-8038-CA1451CC318F}" type="presParOf" srcId="{35F7134B-8941-3B4D-A7CF-18D9D7664FFA}" destId="{7F637130-43CB-AF4D-B283-1B7F9809268B}" srcOrd="1" destOrd="0" presId="urn:microsoft.com/office/officeart/2005/8/layout/vList5"/>
    <dgm:cxn modelId="{7CE230C5-C547-BD49-BAD2-23E47CBFE28F}" type="presParOf" srcId="{9CF6B515-FF9D-2543-A2BD-CA6AD575C478}" destId="{095749C1-AD9B-D14E-84DC-D4C7AC65C8F5}" srcOrd="3" destOrd="0" presId="urn:microsoft.com/office/officeart/2005/8/layout/vList5"/>
    <dgm:cxn modelId="{668420C9-1193-9C41-95F7-A519A6EC1E1D}" type="presParOf" srcId="{9CF6B515-FF9D-2543-A2BD-CA6AD575C478}" destId="{AE0460DB-36F7-C34E-954E-24FC3786E5D7}" srcOrd="4" destOrd="0" presId="urn:microsoft.com/office/officeart/2005/8/layout/vList5"/>
    <dgm:cxn modelId="{BF0BAE30-074F-7242-93EE-F46C58A6BB1B}" type="presParOf" srcId="{AE0460DB-36F7-C34E-954E-24FC3786E5D7}" destId="{0FC1FC99-BA33-374D-92C1-3CB0E9059716}" srcOrd="0" destOrd="0" presId="urn:microsoft.com/office/officeart/2005/8/layout/vList5"/>
    <dgm:cxn modelId="{536D957C-17CD-294A-94E9-EAF2E7C9FB67}" type="presParOf" srcId="{AE0460DB-36F7-C34E-954E-24FC3786E5D7}" destId="{DF677F1B-BAFA-4C4C-8A7E-F05E7759BAE8}" srcOrd="1" destOrd="0" presId="urn:microsoft.com/office/officeart/2005/8/layout/vList5"/>
    <dgm:cxn modelId="{8570D665-D325-C84E-9C40-CC3C8B4CA8C2}" type="presParOf" srcId="{9CF6B515-FF9D-2543-A2BD-CA6AD575C478}" destId="{89F10E70-0E1F-474B-BA0F-26095371467D}" srcOrd="5" destOrd="0" presId="urn:microsoft.com/office/officeart/2005/8/layout/vList5"/>
    <dgm:cxn modelId="{4B9BC5DF-3459-A44D-AFC5-093780637C0F}" type="presParOf" srcId="{9CF6B515-FF9D-2543-A2BD-CA6AD575C478}" destId="{7CFF7237-F9D7-8B42-AE2C-507FE6D4A4F5}" srcOrd="6" destOrd="0" presId="urn:microsoft.com/office/officeart/2005/8/layout/vList5"/>
    <dgm:cxn modelId="{F9F3B905-0243-524D-8EE3-FF25D0329199}" type="presParOf" srcId="{7CFF7237-F9D7-8B42-AE2C-507FE6D4A4F5}" destId="{DE336073-6958-4E4F-872C-A7D2149A9D08}" srcOrd="0" destOrd="0" presId="urn:microsoft.com/office/officeart/2005/8/layout/vList5"/>
    <dgm:cxn modelId="{C898FDE3-BCCA-E841-8787-862BB3DE6219}" type="presParOf" srcId="{7CFF7237-F9D7-8B42-AE2C-507FE6D4A4F5}" destId="{1D74EAFE-6E9A-7941-9CA5-0B0F8F606F24}" srcOrd="1" destOrd="0" presId="urn:microsoft.com/office/officeart/2005/8/layout/vList5"/>
    <dgm:cxn modelId="{CA86DC33-BC46-3A45-AB24-265B9D90AE1B}" type="presParOf" srcId="{9CF6B515-FF9D-2543-A2BD-CA6AD575C478}" destId="{212D04CE-6F6A-D243-82D1-F2B4248837F6}" srcOrd="7" destOrd="0" presId="urn:microsoft.com/office/officeart/2005/8/layout/vList5"/>
    <dgm:cxn modelId="{7DD1C03A-25E3-CB40-A2A7-50E0E7BA5D4E}" type="presParOf" srcId="{9CF6B515-FF9D-2543-A2BD-CA6AD575C478}" destId="{228D3C8A-A89E-1A47-90A0-D60088BA19EB}" srcOrd="8" destOrd="0" presId="urn:microsoft.com/office/officeart/2005/8/layout/vList5"/>
    <dgm:cxn modelId="{A2E1068A-9B81-2F4C-AADB-1A076A6549C7}" type="presParOf" srcId="{228D3C8A-A89E-1A47-90A0-D60088BA19EB}" destId="{30D5073A-DB7F-7B4B-AF11-CFBFBC6A8892}" srcOrd="0" destOrd="0" presId="urn:microsoft.com/office/officeart/2005/8/layout/vList5"/>
    <dgm:cxn modelId="{0C5347D8-2D0F-6C42-8C34-E02A394D8D82}" type="presParOf" srcId="{228D3C8A-A89E-1A47-90A0-D60088BA19EB}" destId="{3EE080C0-8ADB-8E43-9C54-3034F4689AB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AAC469F-849B-F14E-93DE-66186683D86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9229BB-0857-8947-9EFD-9309536D3005}">
      <dgm:prSet/>
      <dgm:spPr/>
      <dgm:t>
        <a:bodyPr/>
        <a:lstStyle/>
        <a:p>
          <a:r>
            <a:rPr lang="en-US" b="1"/>
            <a:t>Enhance Loyalty Programs:</a:t>
          </a:r>
          <a:endParaRPr lang="en-US"/>
        </a:p>
      </dgm:t>
    </dgm:pt>
    <dgm:pt modelId="{83B0F85C-BA10-534F-935C-3FDFC0C3D0D5}" type="parTrans" cxnId="{C615F746-AB5D-8D4C-9A0E-C717E8CDD1B7}">
      <dgm:prSet/>
      <dgm:spPr/>
      <dgm:t>
        <a:bodyPr/>
        <a:lstStyle/>
        <a:p>
          <a:endParaRPr lang="en-US"/>
        </a:p>
      </dgm:t>
    </dgm:pt>
    <dgm:pt modelId="{D29A3A83-520C-2040-B154-5E60246BDE5B}" type="sibTrans" cxnId="{C615F746-AB5D-8D4C-9A0E-C717E8CDD1B7}">
      <dgm:prSet/>
      <dgm:spPr/>
      <dgm:t>
        <a:bodyPr/>
        <a:lstStyle/>
        <a:p>
          <a:endParaRPr lang="en-US"/>
        </a:p>
      </dgm:t>
    </dgm:pt>
    <dgm:pt modelId="{96579B38-8FC3-7C48-A4FE-7278463DCF32}">
      <dgm:prSet/>
      <dgm:spPr/>
      <dgm:t>
        <a:bodyPr/>
        <a:lstStyle/>
        <a:p>
          <a:pPr algn="l"/>
          <a:r>
            <a:rPr lang="en-US" dirty="0"/>
            <a:t>Focus on high-frequency and value-conscious shoppers by introducing tiered rewards and exclusive offers to incentivize consistent purchases.</a:t>
          </a:r>
        </a:p>
      </dgm:t>
    </dgm:pt>
    <dgm:pt modelId="{F4029B6A-610B-5041-8995-125BD7CE72B4}" type="parTrans" cxnId="{E9A38D14-A894-644F-AF12-9A9A65019E0F}">
      <dgm:prSet/>
      <dgm:spPr/>
      <dgm:t>
        <a:bodyPr/>
        <a:lstStyle/>
        <a:p>
          <a:endParaRPr lang="en-US"/>
        </a:p>
      </dgm:t>
    </dgm:pt>
    <dgm:pt modelId="{092D2C2C-4091-C843-97C2-F01EF7E08645}" type="sibTrans" cxnId="{E9A38D14-A894-644F-AF12-9A9A65019E0F}">
      <dgm:prSet/>
      <dgm:spPr/>
      <dgm:t>
        <a:bodyPr/>
        <a:lstStyle/>
        <a:p>
          <a:endParaRPr lang="en-US"/>
        </a:p>
      </dgm:t>
    </dgm:pt>
    <dgm:pt modelId="{63BE8E52-E0A4-9341-B3C4-46ED135294DF}">
      <dgm:prSet/>
      <dgm:spPr/>
      <dgm:t>
        <a:bodyPr/>
        <a:lstStyle/>
        <a:p>
          <a:r>
            <a:rPr lang="en-US" b="1"/>
            <a:t>Target Low-Engagement Shoppers:</a:t>
          </a:r>
          <a:endParaRPr lang="en-US"/>
        </a:p>
      </dgm:t>
    </dgm:pt>
    <dgm:pt modelId="{2C71F6A9-9F92-DD43-B537-62C1B7DD9408}" type="parTrans" cxnId="{81574C8B-12C4-E143-9465-E4120D6E582A}">
      <dgm:prSet/>
      <dgm:spPr/>
      <dgm:t>
        <a:bodyPr/>
        <a:lstStyle/>
        <a:p>
          <a:endParaRPr lang="en-US"/>
        </a:p>
      </dgm:t>
    </dgm:pt>
    <dgm:pt modelId="{58454F75-083F-824A-9377-65924A7CF68E}" type="sibTrans" cxnId="{81574C8B-12C4-E143-9465-E4120D6E582A}">
      <dgm:prSet/>
      <dgm:spPr/>
      <dgm:t>
        <a:bodyPr/>
        <a:lstStyle/>
        <a:p>
          <a:endParaRPr lang="en-US"/>
        </a:p>
      </dgm:t>
    </dgm:pt>
    <dgm:pt modelId="{9E18CF77-91FD-C843-9628-5A882446F666}">
      <dgm:prSet/>
      <dgm:spPr/>
      <dgm:t>
        <a:bodyPr/>
        <a:lstStyle/>
        <a:p>
          <a:pPr algn="l"/>
          <a:r>
            <a:rPr lang="en-US" dirty="0"/>
            <a:t>Develop personalized campaigns with discounts or curated product recommendations to re-engage inactive consumers.</a:t>
          </a:r>
        </a:p>
      </dgm:t>
    </dgm:pt>
    <dgm:pt modelId="{9C36F089-0E00-034E-A1A8-0FED7B38EA64}" type="parTrans" cxnId="{9D2A4636-C096-9444-9771-B53B4640E3F9}">
      <dgm:prSet/>
      <dgm:spPr/>
      <dgm:t>
        <a:bodyPr/>
        <a:lstStyle/>
        <a:p>
          <a:endParaRPr lang="en-US"/>
        </a:p>
      </dgm:t>
    </dgm:pt>
    <dgm:pt modelId="{73C9424F-8B7F-A34E-BC68-F726B5E53DCF}" type="sibTrans" cxnId="{9D2A4636-C096-9444-9771-B53B4640E3F9}">
      <dgm:prSet/>
      <dgm:spPr/>
      <dgm:t>
        <a:bodyPr/>
        <a:lstStyle/>
        <a:p>
          <a:endParaRPr lang="en-US"/>
        </a:p>
      </dgm:t>
    </dgm:pt>
    <dgm:pt modelId="{B852923D-CED3-1443-8178-26B2DBFBE380}">
      <dgm:prSet/>
      <dgm:spPr/>
      <dgm:t>
        <a:bodyPr/>
        <a:lstStyle/>
        <a:p>
          <a:r>
            <a:rPr lang="en-US" b="1"/>
            <a:t>Cross-Category Promotions:</a:t>
          </a:r>
          <a:endParaRPr lang="en-US"/>
        </a:p>
      </dgm:t>
    </dgm:pt>
    <dgm:pt modelId="{087D5938-1F13-644C-8177-82003DEA0F42}" type="parTrans" cxnId="{2F951F7F-B123-1444-86EF-D93B370626D9}">
      <dgm:prSet/>
      <dgm:spPr/>
      <dgm:t>
        <a:bodyPr/>
        <a:lstStyle/>
        <a:p>
          <a:endParaRPr lang="en-US"/>
        </a:p>
      </dgm:t>
    </dgm:pt>
    <dgm:pt modelId="{8AFC752A-E9FE-8D45-9AC7-039F35233B9A}" type="sibTrans" cxnId="{2F951F7F-B123-1444-86EF-D93B370626D9}">
      <dgm:prSet/>
      <dgm:spPr/>
      <dgm:t>
        <a:bodyPr/>
        <a:lstStyle/>
        <a:p>
          <a:endParaRPr lang="en-US"/>
        </a:p>
      </dgm:t>
    </dgm:pt>
    <dgm:pt modelId="{A9D4E33D-D3CD-E84B-9210-193F1DFD3790}">
      <dgm:prSet/>
      <dgm:spPr/>
      <dgm:t>
        <a:bodyPr/>
        <a:lstStyle/>
        <a:p>
          <a:r>
            <a:rPr lang="en-US" dirty="0"/>
            <a:t>Leverage insights on category diversity to promote complementary products and encourage broader purchasing behavior.</a:t>
          </a:r>
        </a:p>
      </dgm:t>
    </dgm:pt>
    <dgm:pt modelId="{27302EEB-0284-8649-AC2E-1D4AAEB30438}" type="parTrans" cxnId="{6A975B82-84DE-5D44-96EE-1BAD7674BE67}">
      <dgm:prSet/>
      <dgm:spPr/>
      <dgm:t>
        <a:bodyPr/>
        <a:lstStyle/>
        <a:p>
          <a:endParaRPr lang="en-US"/>
        </a:p>
      </dgm:t>
    </dgm:pt>
    <dgm:pt modelId="{0F4D5152-4AD1-094A-BE94-5E65EB0749A0}" type="sibTrans" cxnId="{6A975B82-84DE-5D44-96EE-1BAD7674BE67}">
      <dgm:prSet/>
      <dgm:spPr/>
      <dgm:t>
        <a:bodyPr/>
        <a:lstStyle/>
        <a:p>
          <a:endParaRPr lang="en-US"/>
        </a:p>
      </dgm:t>
    </dgm:pt>
    <dgm:pt modelId="{000CE5E9-A9F4-664C-8B60-E45251AAF439}">
      <dgm:prSet/>
      <dgm:spPr/>
      <dgm:t>
        <a:bodyPr/>
        <a:lstStyle/>
        <a:p>
          <a:r>
            <a:rPr lang="en-US" b="1"/>
            <a:t>Data-Driven Campaigns:</a:t>
          </a:r>
          <a:endParaRPr lang="en-US"/>
        </a:p>
      </dgm:t>
    </dgm:pt>
    <dgm:pt modelId="{D69573AA-7AB5-784C-BB26-47CFC94155FC}" type="parTrans" cxnId="{D9304FD5-DE75-244C-84C5-75F05C03B675}">
      <dgm:prSet/>
      <dgm:spPr/>
      <dgm:t>
        <a:bodyPr/>
        <a:lstStyle/>
        <a:p>
          <a:endParaRPr lang="en-US"/>
        </a:p>
      </dgm:t>
    </dgm:pt>
    <dgm:pt modelId="{BDCF60A8-1DA0-0642-8E54-5B9A93EA53FB}" type="sibTrans" cxnId="{D9304FD5-DE75-244C-84C5-75F05C03B675}">
      <dgm:prSet/>
      <dgm:spPr/>
      <dgm:t>
        <a:bodyPr/>
        <a:lstStyle/>
        <a:p>
          <a:endParaRPr lang="en-US"/>
        </a:p>
      </dgm:t>
    </dgm:pt>
    <dgm:pt modelId="{420EEC9D-48F9-E041-AE06-8D92E0632601}">
      <dgm:prSet/>
      <dgm:spPr/>
      <dgm:t>
        <a:bodyPr/>
        <a:lstStyle/>
        <a:p>
          <a:r>
            <a:rPr lang="en-US"/>
            <a:t>Implement deal-specific marketing strategies for promotion-driven shoppers and emphasize product quality for variety-seeking consumers.</a:t>
          </a:r>
        </a:p>
      </dgm:t>
    </dgm:pt>
    <dgm:pt modelId="{3BE0A0D9-7A1F-9F49-B4AA-6F46B3A4BE6A}" type="parTrans" cxnId="{517E1681-2C0C-1943-8562-A80FC4ECB36B}">
      <dgm:prSet/>
      <dgm:spPr/>
      <dgm:t>
        <a:bodyPr/>
        <a:lstStyle/>
        <a:p>
          <a:endParaRPr lang="en-US"/>
        </a:p>
      </dgm:t>
    </dgm:pt>
    <dgm:pt modelId="{1826BDDA-684F-B248-A00D-F5698D938CE2}" type="sibTrans" cxnId="{517E1681-2C0C-1943-8562-A80FC4ECB36B}">
      <dgm:prSet/>
      <dgm:spPr/>
      <dgm:t>
        <a:bodyPr/>
        <a:lstStyle/>
        <a:p>
          <a:endParaRPr lang="en-US"/>
        </a:p>
      </dgm:t>
    </dgm:pt>
    <dgm:pt modelId="{A52601AB-F73D-934E-B5B5-3E32B349BAEE}" type="pres">
      <dgm:prSet presAssocID="{9AAC469F-849B-F14E-93DE-66186683D867}" presName="Name0" presStyleCnt="0">
        <dgm:presLayoutVars>
          <dgm:dir/>
          <dgm:animLvl val="lvl"/>
          <dgm:resizeHandles val="exact"/>
        </dgm:presLayoutVars>
      </dgm:prSet>
      <dgm:spPr/>
    </dgm:pt>
    <dgm:pt modelId="{3B0ED749-481E-404E-8276-53C8867B88C7}" type="pres">
      <dgm:prSet presAssocID="{9D9229BB-0857-8947-9EFD-9309536D3005}" presName="composite" presStyleCnt="0"/>
      <dgm:spPr/>
    </dgm:pt>
    <dgm:pt modelId="{92D923D6-1583-9E46-A1EC-0DA36CA2A35E}" type="pres">
      <dgm:prSet presAssocID="{9D9229BB-0857-8947-9EFD-9309536D300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9E128DE3-4EC0-4149-A299-4CCA7060D6E9}" type="pres">
      <dgm:prSet presAssocID="{9D9229BB-0857-8947-9EFD-9309536D3005}" presName="desTx" presStyleLbl="alignAccFollowNode1" presStyleIdx="0" presStyleCnt="4">
        <dgm:presLayoutVars>
          <dgm:bulletEnabled val="1"/>
        </dgm:presLayoutVars>
      </dgm:prSet>
      <dgm:spPr/>
    </dgm:pt>
    <dgm:pt modelId="{EA984966-93C3-214E-9842-011BF5E1880C}" type="pres">
      <dgm:prSet presAssocID="{D29A3A83-520C-2040-B154-5E60246BDE5B}" presName="space" presStyleCnt="0"/>
      <dgm:spPr/>
    </dgm:pt>
    <dgm:pt modelId="{47518AF1-1933-3046-B611-CE1B1BE3A8B0}" type="pres">
      <dgm:prSet presAssocID="{63BE8E52-E0A4-9341-B3C4-46ED135294DF}" presName="composite" presStyleCnt="0"/>
      <dgm:spPr/>
    </dgm:pt>
    <dgm:pt modelId="{681D37DA-F536-EF49-A7C1-EE5591899689}" type="pres">
      <dgm:prSet presAssocID="{63BE8E52-E0A4-9341-B3C4-46ED135294D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94929360-2471-014F-8155-CC53379179E7}" type="pres">
      <dgm:prSet presAssocID="{63BE8E52-E0A4-9341-B3C4-46ED135294DF}" presName="desTx" presStyleLbl="alignAccFollowNode1" presStyleIdx="1" presStyleCnt="4">
        <dgm:presLayoutVars>
          <dgm:bulletEnabled val="1"/>
        </dgm:presLayoutVars>
      </dgm:prSet>
      <dgm:spPr/>
    </dgm:pt>
    <dgm:pt modelId="{B670D793-4225-2F41-9341-3D085BAB0617}" type="pres">
      <dgm:prSet presAssocID="{58454F75-083F-824A-9377-65924A7CF68E}" presName="space" presStyleCnt="0"/>
      <dgm:spPr/>
    </dgm:pt>
    <dgm:pt modelId="{ABB86722-54BC-7A4F-A2A7-152FBE743119}" type="pres">
      <dgm:prSet presAssocID="{B852923D-CED3-1443-8178-26B2DBFBE380}" presName="composite" presStyleCnt="0"/>
      <dgm:spPr/>
    </dgm:pt>
    <dgm:pt modelId="{3652348E-17F9-E741-8A6F-C30E140135DE}" type="pres">
      <dgm:prSet presAssocID="{B852923D-CED3-1443-8178-26B2DBFBE38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58938D8-F84E-4D40-ABEB-8EEAA7ACE560}" type="pres">
      <dgm:prSet presAssocID="{B852923D-CED3-1443-8178-26B2DBFBE380}" presName="desTx" presStyleLbl="alignAccFollowNode1" presStyleIdx="2" presStyleCnt="4">
        <dgm:presLayoutVars>
          <dgm:bulletEnabled val="1"/>
        </dgm:presLayoutVars>
      </dgm:prSet>
      <dgm:spPr/>
    </dgm:pt>
    <dgm:pt modelId="{8AFB1167-1283-0A47-B2E3-0FE02AE2B3BE}" type="pres">
      <dgm:prSet presAssocID="{8AFC752A-E9FE-8D45-9AC7-039F35233B9A}" presName="space" presStyleCnt="0"/>
      <dgm:spPr/>
    </dgm:pt>
    <dgm:pt modelId="{95E10930-38C8-7142-9213-D99EC4F856BB}" type="pres">
      <dgm:prSet presAssocID="{000CE5E9-A9F4-664C-8B60-E45251AAF439}" presName="composite" presStyleCnt="0"/>
      <dgm:spPr/>
    </dgm:pt>
    <dgm:pt modelId="{6ABF36D1-B542-1345-81AF-D31135957918}" type="pres">
      <dgm:prSet presAssocID="{000CE5E9-A9F4-664C-8B60-E45251AAF43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3B8D889F-9A18-C448-B8FD-815CA9BA03E3}" type="pres">
      <dgm:prSet presAssocID="{000CE5E9-A9F4-664C-8B60-E45251AAF43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9454A0C-6DE1-CD48-9BC9-61F58BF4BBE9}" type="presOf" srcId="{63BE8E52-E0A4-9341-B3C4-46ED135294DF}" destId="{681D37DA-F536-EF49-A7C1-EE5591899689}" srcOrd="0" destOrd="0" presId="urn:microsoft.com/office/officeart/2005/8/layout/hList1"/>
    <dgm:cxn modelId="{E04B9211-18FF-9347-A6B1-B9C3288159A5}" type="presOf" srcId="{9AAC469F-849B-F14E-93DE-66186683D867}" destId="{A52601AB-F73D-934E-B5B5-3E32B349BAEE}" srcOrd="0" destOrd="0" presId="urn:microsoft.com/office/officeart/2005/8/layout/hList1"/>
    <dgm:cxn modelId="{E9A38D14-A894-644F-AF12-9A9A65019E0F}" srcId="{9D9229BB-0857-8947-9EFD-9309536D3005}" destId="{96579B38-8FC3-7C48-A4FE-7278463DCF32}" srcOrd="0" destOrd="0" parTransId="{F4029B6A-610B-5041-8995-125BD7CE72B4}" sibTransId="{092D2C2C-4091-C843-97C2-F01EF7E08645}"/>
    <dgm:cxn modelId="{20A96920-069A-8442-A2E9-7CBD2FCA6FCB}" type="presOf" srcId="{9E18CF77-91FD-C843-9628-5A882446F666}" destId="{94929360-2471-014F-8155-CC53379179E7}" srcOrd="0" destOrd="0" presId="urn:microsoft.com/office/officeart/2005/8/layout/hList1"/>
    <dgm:cxn modelId="{CA1F622E-9377-AB4D-B37E-5F617A32E609}" type="presOf" srcId="{A9D4E33D-D3CD-E84B-9210-193F1DFD3790}" destId="{558938D8-F84E-4D40-ABEB-8EEAA7ACE560}" srcOrd="0" destOrd="0" presId="urn:microsoft.com/office/officeart/2005/8/layout/hList1"/>
    <dgm:cxn modelId="{9D2A4636-C096-9444-9771-B53B4640E3F9}" srcId="{63BE8E52-E0A4-9341-B3C4-46ED135294DF}" destId="{9E18CF77-91FD-C843-9628-5A882446F666}" srcOrd="0" destOrd="0" parTransId="{9C36F089-0E00-034E-A1A8-0FED7B38EA64}" sibTransId="{73C9424F-8B7F-A34E-BC68-F726B5E53DCF}"/>
    <dgm:cxn modelId="{C615F746-AB5D-8D4C-9A0E-C717E8CDD1B7}" srcId="{9AAC469F-849B-F14E-93DE-66186683D867}" destId="{9D9229BB-0857-8947-9EFD-9309536D3005}" srcOrd="0" destOrd="0" parTransId="{83B0F85C-BA10-534F-935C-3FDFC0C3D0D5}" sibTransId="{D29A3A83-520C-2040-B154-5E60246BDE5B}"/>
    <dgm:cxn modelId="{31F73F50-B7C6-5343-981F-0A1EDA7F294B}" type="presOf" srcId="{96579B38-8FC3-7C48-A4FE-7278463DCF32}" destId="{9E128DE3-4EC0-4149-A299-4CCA7060D6E9}" srcOrd="0" destOrd="0" presId="urn:microsoft.com/office/officeart/2005/8/layout/hList1"/>
    <dgm:cxn modelId="{FADFED56-01FF-FB47-AE95-C0DAC594EED7}" type="presOf" srcId="{B852923D-CED3-1443-8178-26B2DBFBE380}" destId="{3652348E-17F9-E741-8A6F-C30E140135DE}" srcOrd="0" destOrd="0" presId="urn:microsoft.com/office/officeart/2005/8/layout/hList1"/>
    <dgm:cxn modelId="{2F951F7F-B123-1444-86EF-D93B370626D9}" srcId="{9AAC469F-849B-F14E-93DE-66186683D867}" destId="{B852923D-CED3-1443-8178-26B2DBFBE380}" srcOrd="2" destOrd="0" parTransId="{087D5938-1F13-644C-8177-82003DEA0F42}" sibTransId="{8AFC752A-E9FE-8D45-9AC7-039F35233B9A}"/>
    <dgm:cxn modelId="{517E1681-2C0C-1943-8562-A80FC4ECB36B}" srcId="{000CE5E9-A9F4-664C-8B60-E45251AAF439}" destId="{420EEC9D-48F9-E041-AE06-8D92E0632601}" srcOrd="0" destOrd="0" parTransId="{3BE0A0D9-7A1F-9F49-B4AA-6F46B3A4BE6A}" sibTransId="{1826BDDA-684F-B248-A00D-F5698D938CE2}"/>
    <dgm:cxn modelId="{6A975B82-84DE-5D44-96EE-1BAD7674BE67}" srcId="{B852923D-CED3-1443-8178-26B2DBFBE380}" destId="{A9D4E33D-D3CD-E84B-9210-193F1DFD3790}" srcOrd="0" destOrd="0" parTransId="{27302EEB-0284-8649-AC2E-1D4AAEB30438}" sibTransId="{0F4D5152-4AD1-094A-BE94-5E65EB0749A0}"/>
    <dgm:cxn modelId="{81574C8B-12C4-E143-9465-E4120D6E582A}" srcId="{9AAC469F-849B-F14E-93DE-66186683D867}" destId="{63BE8E52-E0A4-9341-B3C4-46ED135294DF}" srcOrd="1" destOrd="0" parTransId="{2C71F6A9-9F92-DD43-B537-62C1B7DD9408}" sibTransId="{58454F75-083F-824A-9377-65924A7CF68E}"/>
    <dgm:cxn modelId="{0C3818A3-4B90-4A47-A543-49C0F7B1A9B8}" type="presOf" srcId="{9D9229BB-0857-8947-9EFD-9309536D3005}" destId="{92D923D6-1583-9E46-A1EC-0DA36CA2A35E}" srcOrd="0" destOrd="0" presId="urn:microsoft.com/office/officeart/2005/8/layout/hList1"/>
    <dgm:cxn modelId="{3340F3AE-ACBF-DF40-AC6E-966D689CDB43}" type="presOf" srcId="{420EEC9D-48F9-E041-AE06-8D92E0632601}" destId="{3B8D889F-9A18-C448-B8FD-815CA9BA03E3}" srcOrd="0" destOrd="0" presId="urn:microsoft.com/office/officeart/2005/8/layout/hList1"/>
    <dgm:cxn modelId="{D9304FD5-DE75-244C-84C5-75F05C03B675}" srcId="{9AAC469F-849B-F14E-93DE-66186683D867}" destId="{000CE5E9-A9F4-664C-8B60-E45251AAF439}" srcOrd="3" destOrd="0" parTransId="{D69573AA-7AB5-784C-BB26-47CFC94155FC}" sibTransId="{BDCF60A8-1DA0-0642-8E54-5B9A93EA53FB}"/>
    <dgm:cxn modelId="{8E7231F3-186D-8C44-BFFD-85B24027979E}" type="presOf" srcId="{000CE5E9-A9F4-664C-8B60-E45251AAF439}" destId="{6ABF36D1-B542-1345-81AF-D31135957918}" srcOrd="0" destOrd="0" presId="urn:microsoft.com/office/officeart/2005/8/layout/hList1"/>
    <dgm:cxn modelId="{7EE5FE19-32EC-F94A-96D9-97A6E79E4037}" type="presParOf" srcId="{A52601AB-F73D-934E-B5B5-3E32B349BAEE}" destId="{3B0ED749-481E-404E-8276-53C8867B88C7}" srcOrd="0" destOrd="0" presId="urn:microsoft.com/office/officeart/2005/8/layout/hList1"/>
    <dgm:cxn modelId="{35A4E37E-7665-434E-99B9-218F1F9D45C4}" type="presParOf" srcId="{3B0ED749-481E-404E-8276-53C8867B88C7}" destId="{92D923D6-1583-9E46-A1EC-0DA36CA2A35E}" srcOrd="0" destOrd="0" presId="urn:microsoft.com/office/officeart/2005/8/layout/hList1"/>
    <dgm:cxn modelId="{9F505856-2C81-5B4D-9061-39E02F5704C9}" type="presParOf" srcId="{3B0ED749-481E-404E-8276-53C8867B88C7}" destId="{9E128DE3-4EC0-4149-A299-4CCA7060D6E9}" srcOrd="1" destOrd="0" presId="urn:microsoft.com/office/officeart/2005/8/layout/hList1"/>
    <dgm:cxn modelId="{A27A2CD0-1C58-534F-BDA8-7244C03D03DA}" type="presParOf" srcId="{A52601AB-F73D-934E-B5B5-3E32B349BAEE}" destId="{EA984966-93C3-214E-9842-011BF5E1880C}" srcOrd="1" destOrd="0" presId="urn:microsoft.com/office/officeart/2005/8/layout/hList1"/>
    <dgm:cxn modelId="{23FF3C46-D919-DD41-B4E6-46ACDAAAEDD4}" type="presParOf" srcId="{A52601AB-F73D-934E-B5B5-3E32B349BAEE}" destId="{47518AF1-1933-3046-B611-CE1B1BE3A8B0}" srcOrd="2" destOrd="0" presId="urn:microsoft.com/office/officeart/2005/8/layout/hList1"/>
    <dgm:cxn modelId="{1F0C0B10-793A-FC46-8037-55DB307A45EC}" type="presParOf" srcId="{47518AF1-1933-3046-B611-CE1B1BE3A8B0}" destId="{681D37DA-F536-EF49-A7C1-EE5591899689}" srcOrd="0" destOrd="0" presId="urn:microsoft.com/office/officeart/2005/8/layout/hList1"/>
    <dgm:cxn modelId="{B9B362CF-E965-5945-BBC8-6462C67C41DF}" type="presParOf" srcId="{47518AF1-1933-3046-B611-CE1B1BE3A8B0}" destId="{94929360-2471-014F-8155-CC53379179E7}" srcOrd="1" destOrd="0" presId="urn:microsoft.com/office/officeart/2005/8/layout/hList1"/>
    <dgm:cxn modelId="{99E029BD-5388-EE4F-902F-1751AD734C62}" type="presParOf" srcId="{A52601AB-F73D-934E-B5B5-3E32B349BAEE}" destId="{B670D793-4225-2F41-9341-3D085BAB0617}" srcOrd="3" destOrd="0" presId="urn:microsoft.com/office/officeart/2005/8/layout/hList1"/>
    <dgm:cxn modelId="{38C80883-D171-0744-A39F-596B3EE2BEB6}" type="presParOf" srcId="{A52601AB-F73D-934E-B5B5-3E32B349BAEE}" destId="{ABB86722-54BC-7A4F-A2A7-152FBE743119}" srcOrd="4" destOrd="0" presId="urn:microsoft.com/office/officeart/2005/8/layout/hList1"/>
    <dgm:cxn modelId="{6BA22A7F-5814-3B48-AF9A-85312FA5BC1E}" type="presParOf" srcId="{ABB86722-54BC-7A4F-A2A7-152FBE743119}" destId="{3652348E-17F9-E741-8A6F-C30E140135DE}" srcOrd="0" destOrd="0" presId="urn:microsoft.com/office/officeart/2005/8/layout/hList1"/>
    <dgm:cxn modelId="{6421BA30-F5B5-0044-B7CB-36B7782EB01E}" type="presParOf" srcId="{ABB86722-54BC-7A4F-A2A7-152FBE743119}" destId="{558938D8-F84E-4D40-ABEB-8EEAA7ACE560}" srcOrd="1" destOrd="0" presId="urn:microsoft.com/office/officeart/2005/8/layout/hList1"/>
    <dgm:cxn modelId="{B563CB54-3071-5042-B47B-BB3AEECA5A20}" type="presParOf" srcId="{A52601AB-F73D-934E-B5B5-3E32B349BAEE}" destId="{8AFB1167-1283-0A47-B2E3-0FE02AE2B3BE}" srcOrd="5" destOrd="0" presId="urn:microsoft.com/office/officeart/2005/8/layout/hList1"/>
    <dgm:cxn modelId="{7CAEF7C5-6D20-E941-88AE-E8B6F1BAB5B0}" type="presParOf" srcId="{A52601AB-F73D-934E-B5B5-3E32B349BAEE}" destId="{95E10930-38C8-7142-9213-D99EC4F856BB}" srcOrd="6" destOrd="0" presId="urn:microsoft.com/office/officeart/2005/8/layout/hList1"/>
    <dgm:cxn modelId="{40C553BF-B857-5846-ABC6-EB30C60DE4CF}" type="presParOf" srcId="{95E10930-38C8-7142-9213-D99EC4F856BB}" destId="{6ABF36D1-B542-1345-81AF-D31135957918}" srcOrd="0" destOrd="0" presId="urn:microsoft.com/office/officeart/2005/8/layout/hList1"/>
    <dgm:cxn modelId="{440EA429-F271-C340-988F-AAE5F892BDF7}" type="presParOf" srcId="{95E10930-38C8-7142-9213-D99EC4F856BB}" destId="{3B8D889F-9A18-C448-B8FD-815CA9BA03E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2DB3EB6-60DB-184A-A3B3-B39377502299}" type="doc">
      <dgm:prSet loTypeId="urn:microsoft.com/office/officeart/2009/layout/Reverse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D46FFD-F868-DF44-AB43-BCF1DFD9990F}">
      <dgm:prSet phldrT="[Text]"/>
      <dgm:spPr/>
      <dgm:t>
        <a:bodyPr/>
        <a:lstStyle/>
        <a:p>
          <a:pPr algn="ctr"/>
          <a:r>
            <a:rPr lang="en-US" dirty="0"/>
            <a:t>Thank </a:t>
          </a:r>
        </a:p>
        <a:p>
          <a:pPr algn="ctr"/>
          <a:r>
            <a:rPr lang="en-US" dirty="0"/>
            <a:t>You!</a:t>
          </a:r>
        </a:p>
      </dgm:t>
    </dgm:pt>
    <dgm:pt modelId="{68579789-6088-1246-BD3A-D2328B3AA063}" type="parTrans" cxnId="{4974B947-EEA5-9F43-AE6A-C11654D2E718}">
      <dgm:prSet/>
      <dgm:spPr/>
      <dgm:t>
        <a:bodyPr/>
        <a:lstStyle/>
        <a:p>
          <a:endParaRPr lang="en-US"/>
        </a:p>
      </dgm:t>
    </dgm:pt>
    <dgm:pt modelId="{071A4048-37C4-5547-98F4-D44C412742ED}" type="sibTrans" cxnId="{4974B947-EEA5-9F43-AE6A-C11654D2E718}">
      <dgm:prSet/>
      <dgm:spPr/>
      <dgm:t>
        <a:bodyPr/>
        <a:lstStyle/>
        <a:p>
          <a:endParaRPr lang="en-US"/>
        </a:p>
      </dgm:t>
    </dgm:pt>
    <dgm:pt modelId="{AD81FEF6-7DC3-634A-A9F9-83BA3E135913}">
      <dgm:prSet phldrT="[Text]"/>
      <dgm:spPr/>
      <dgm:t>
        <a:bodyPr/>
        <a:lstStyle/>
        <a:p>
          <a:pPr algn="ctr"/>
          <a:r>
            <a:rPr lang="en-US" dirty="0"/>
            <a:t>Any Question?</a:t>
          </a:r>
        </a:p>
      </dgm:t>
    </dgm:pt>
    <dgm:pt modelId="{DF9703D9-8E3D-814D-B1B5-C2AD1AFAB1D7}" type="parTrans" cxnId="{BCFD4BAA-628F-1249-A2D8-9F06DCDD8FF1}">
      <dgm:prSet/>
      <dgm:spPr/>
      <dgm:t>
        <a:bodyPr/>
        <a:lstStyle/>
        <a:p>
          <a:endParaRPr lang="en-US"/>
        </a:p>
      </dgm:t>
    </dgm:pt>
    <dgm:pt modelId="{B983AAF0-CE9B-C242-9467-862A0DDEB4C7}" type="sibTrans" cxnId="{BCFD4BAA-628F-1249-A2D8-9F06DCDD8FF1}">
      <dgm:prSet/>
      <dgm:spPr/>
      <dgm:t>
        <a:bodyPr/>
        <a:lstStyle/>
        <a:p>
          <a:endParaRPr lang="en-US"/>
        </a:p>
      </dgm:t>
    </dgm:pt>
    <dgm:pt modelId="{C6252DAB-E060-9E47-9F49-8E7F5880E5CB}" type="pres">
      <dgm:prSet presAssocID="{F2DB3EB6-60DB-184A-A3B3-B39377502299}" presName="Name0" presStyleCnt="0">
        <dgm:presLayoutVars>
          <dgm:chMax val="2"/>
          <dgm:chPref val="2"/>
          <dgm:animLvl val="lvl"/>
        </dgm:presLayoutVars>
      </dgm:prSet>
      <dgm:spPr/>
    </dgm:pt>
    <dgm:pt modelId="{46E9FA26-8E7E-A849-8252-887E235E7F41}" type="pres">
      <dgm:prSet presAssocID="{F2DB3EB6-60DB-184A-A3B3-B39377502299}" presName="LeftText" presStyleLbl="revTx" presStyleIdx="0" presStyleCnt="0">
        <dgm:presLayoutVars>
          <dgm:bulletEnabled val="1"/>
        </dgm:presLayoutVars>
      </dgm:prSet>
      <dgm:spPr/>
    </dgm:pt>
    <dgm:pt modelId="{61F8C762-2BC8-174E-B73B-8FEE92983DAF}" type="pres">
      <dgm:prSet presAssocID="{F2DB3EB6-60DB-184A-A3B3-B39377502299}" presName="LeftNode" presStyleLbl="bgImgPlace1" presStyleIdx="0" presStyleCnt="2" custScaleX="104541" custScaleY="53883">
        <dgm:presLayoutVars>
          <dgm:chMax val="2"/>
          <dgm:chPref val="2"/>
        </dgm:presLayoutVars>
      </dgm:prSet>
      <dgm:spPr/>
    </dgm:pt>
    <dgm:pt modelId="{9BF040D6-77C3-974A-B282-249599A242CD}" type="pres">
      <dgm:prSet presAssocID="{F2DB3EB6-60DB-184A-A3B3-B39377502299}" presName="RightText" presStyleLbl="revTx" presStyleIdx="0" presStyleCnt="0">
        <dgm:presLayoutVars>
          <dgm:bulletEnabled val="1"/>
        </dgm:presLayoutVars>
      </dgm:prSet>
      <dgm:spPr/>
    </dgm:pt>
    <dgm:pt modelId="{7C68773A-12C2-6544-93EB-91429031099A}" type="pres">
      <dgm:prSet presAssocID="{F2DB3EB6-60DB-184A-A3B3-B39377502299}" presName="RightNode" presStyleLbl="bgImgPlace1" presStyleIdx="1" presStyleCnt="2" custScaleX="95340" custScaleY="55489">
        <dgm:presLayoutVars>
          <dgm:chMax val="0"/>
          <dgm:chPref val="0"/>
        </dgm:presLayoutVars>
      </dgm:prSet>
      <dgm:spPr/>
    </dgm:pt>
    <dgm:pt modelId="{F4087FE4-12E0-5341-B453-ED5718EA387E}" type="pres">
      <dgm:prSet presAssocID="{F2DB3EB6-60DB-184A-A3B3-B39377502299}" presName="TopArrow" presStyleLbl="node1" presStyleIdx="0" presStyleCnt="2" custLinFactNeighborX="-6915" custLinFactNeighborY="27034"/>
      <dgm:spPr/>
    </dgm:pt>
    <dgm:pt modelId="{CB372E9B-79A2-CA42-92BE-A2EC93FA4DC7}" type="pres">
      <dgm:prSet presAssocID="{F2DB3EB6-60DB-184A-A3B3-B39377502299}" presName="BottomArrow" presStyleLbl="node1" presStyleIdx="1" presStyleCnt="2" custLinFactNeighborX="-6592" custLinFactNeighborY="-24519"/>
      <dgm:spPr/>
    </dgm:pt>
  </dgm:ptLst>
  <dgm:cxnLst>
    <dgm:cxn modelId="{4974B947-EEA5-9F43-AE6A-C11654D2E718}" srcId="{F2DB3EB6-60DB-184A-A3B3-B39377502299}" destId="{EDD46FFD-F868-DF44-AB43-BCF1DFD9990F}" srcOrd="0" destOrd="0" parTransId="{68579789-6088-1246-BD3A-D2328B3AA063}" sibTransId="{071A4048-37C4-5547-98F4-D44C412742ED}"/>
    <dgm:cxn modelId="{20149965-24A9-E44B-9001-8A02E4D36CDA}" type="presOf" srcId="{AD81FEF6-7DC3-634A-A9F9-83BA3E135913}" destId="{7C68773A-12C2-6544-93EB-91429031099A}" srcOrd="1" destOrd="0" presId="urn:microsoft.com/office/officeart/2009/layout/ReverseList"/>
    <dgm:cxn modelId="{11C58273-EE74-0C41-81F8-19257708D8F9}" type="presOf" srcId="{AD81FEF6-7DC3-634A-A9F9-83BA3E135913}" destId="{9BF040D6-77C3-974A-B282-249599A242CD}" srcOrd="0" destOrd="0" presId="urn:microsoft.com/office/officeart/2009/layout/ReverseList"/>
    <dgm:cxn modelId="{BCFD4BAA-628F-1249-A2D8-9F06DCDD8FF1}" srcId="{F2DB3EB6-60DB-184A-A3B3-B39377502299}" destId="{AD81FEF6-7DC3-634A-A9F9-83BA3E135913}" srcOrd="1" destOrd="0" parTransId="{DF9703D9-8E3D-814D-B1B5-C2AD1AFAB1D7}" sibTransId="{B983AAF0-CE9B-C242-9467-862A0DDEB4C7}"/>
    <dgm:cxn modelId="{10F30DCC-5838-F94B-9B58-71DB4759217B}" type="presOf" srcId="{EDD46FFD-F868-DF44-AB43-BCF1DFD9990F}" destId="{46E9FA26-8E7E-A849-8252-887E235E7F41}" srcOrd="0" destOrd="0" presId="urn:microsoft.com/office/officeart/2009/layout/ReverseList"/>
    <dgm:cxn modelId="{720B72D3-3461-0F46-873E-D9C2D3A33FC6}" type="presOf" srcId="{EDD46FFD-F868-DF44-AB43-BCF1DFD9990F}" destId="{61F8C762-2BC8-174E-B73B-8FEE92983DAF}" srcOrd="1" destOrd="0" presId="urn:microsoft.com/office/officeart/2009/layout/ReverseList"/>
    <dgm:cxn modelId="{A1557AE9-1CA2-9141-9E40-9FB13BB8F31E}" type="presOf" srcId="{F2DB3EB6-60DB-184A-A3B3-B39377502299}" destId="{C6252DAB-E060-9E47-9F49-8E7F5880E5CB}" srcOrd="0" destOrd="0" presId="urn:microsoft.com/office/officeart/2009/layout/ReverseList"/>
    <dgm:cxn modelId="{09785CA9-A4B8-9B41-AD0C-03C588F48525}" type="presParOf" srcId="{C6252DAB-E060-9E47-9F49-8E7F5880E5CB}" destId="{46E9FA26-8E7E-A849-8252-887E235E7F41}" srcOrd="0" destOrd="0" presId="urn:microsoft.com/office/officeart/2009/layout/ReverseList"/>
    <dgm:cxn modelId="{40CF9471-EBF5-D849-B150-A386ABBC642F}" type="presParOf" srcId="{C6252DAB-E060-9E47-9F49-8E7F5880E5CB}" destId="{61F8C762-2BC8-174E-B73B-8FEE92983DAF}" srcOrd="1" destOrd="0" presId="urn:microsoft.com/office/officeart/2009/layout/ReverseList"/>
    <dgm:cxn modelId="{5BC437D7-1F24-3745-89C9-DF0669A6CC3C}" type="presParOf" srcId="{C6252DAB-E060-9E47-9F49-8E7F5880E5CB}" destId="{9BF040D6-77C3-974A-B282-249599A242CD}" srcOrd="2" destOrd="0" presId="urn:microsoft.com/office/officeart/2009/layout/ReverseList"/>
    <dgm:cxn modelId="{9321A731-D9D4-3B49-BF04-596B24B03739}" type="presParOf" srcId="{C6252DAB-E060-9E47-9F49-8E7F5880E5CB}" destId="{7C68773A-12C2-6544-93EB-91429031099A}" srcOrd="3" destOrd="0" presId="urn:microsoft.com/office/officeart/2009/layout/ReverseList"/>
    <dgm:cxn modelId="{BA6C8408-C912-0842-9CFA-C13E54549BBA}" type="presParOf" srcId="{C6252DAB-E060-9E47-9F49-8E7F5880E5CB}" destId="{F4087FE4-12E0-5341-B453-ED5718EA387E}" srcOrd="4" destOrd="0" presId="urn:microsoft.com/office/officeart/2009/layout/ReverseList"/>
    <dgm:cxn modelId="{BA3EFD1E-86C4-8E4D-B0C5-22304BBD28A3}" type="presParOf" srcId="{C6252DAB-E060-9E47-9F49-8E7F5880E5CB}" destId="{CB372E9B-79A2-CA42-92BE-A2EC93FA4DC7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9C8E4-F132-8448-854A-D1893FBDBF28}">
      <dsp:nvSpPr>
        <dsp:cNvPr id="0" name=""/>
        <dsp:cNvSpPr/>
      </dsp:nvSpPr>
      <dsp:spPr>
        <a:xfrm>
          <a:off x="-5094826" y="-780495"/>
          <a:ext cx="6067362" cy="6067362"/>
        </a:xfrm>
        <a:prstGeom prst="blockArc">
          <a:avLst>
            <a:gd name="adj1" fmla="val 18900000"/>
            <a:gd name="adj2" fmla="val 2700000"/>
            <a:gd name="adj3" fmla="val 35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778EA-CD55-BD46-A58C-733B63BD9129}">
      <dsp:nvSpPr>
        <dsp:cNvPr id="0" name=""/>
        <dsp:cNvSpPr/>
      </dsp:nvSpPr>
      <dsp:spPr>
        <a:xfrm>
          <a:off x="625498" y="450637"/>
          <a:ext cx="9218327" cy="901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5386" tIns="104140" rIns="104140" bIns="10414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Understanding Consumer Behavior	</a:t>
          </a:r>
        </a:p>
      </dsp:txBody>
      <dsp:txXfrm>
        <a:off x="625498" y="450637"/>
        <a:ext cx="9218327" cy="901274"/>
      </dsp:txXfrm>
    </dsp:sp>
    <dsp:sp modelId="{FFB15D4D-A53C-A647-817A-84B39B45DFFA}">
      <dsp:nvSpPr>
        <dsp:cNvPr id="0" name=""/>
        <dsp:cNvSpPr/>
      </dsp:nvSpPr>
      <dsp:spPr>
        <a:xfrm>
          <a:off x="62202" y="337977"/>
          <a:ext cx="1126592" cy="11265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DAAD8-4134-9743-8BCA-A6690CA28399}">
      <dsp:nvSpPr>
        <dsp:cNvPr id="0" name=""/>
        <dsp:cNvSpPr/>
      </dsp:nvSpPr>
      <dsp:spPr>
        <a:xfrm>
          <a:off x="953112" y="1802548"/>
          <a:ext cx="8890714" cy="901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5386" tIns="104140" rIns="104140" bIns="10414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Targeting Marketing Strategies Effectively </a:t>
          </a:r>
        </a:p>
      </dsp:txBody>
      <dsp:txXfrm>
        <a:off x="953112" y="1802548"/>
        <a:ext cx="8890714" cy="901274"/>
      </dsp:txXfrm>
    </dsp:sp>
    <dsp:sp modelId="{62ED0C3F-46AC-8341-9E9C-A47925D62C67}">
      <dsp:nvSpPr>
        <dsp:cNvPr id="0" name=""/>
        <dsp:cNvSpPr/>
      </dsp:nvSpPr>
      <dsp:spPr>
        <a:xfrm>
          <a:off x="389815" y="1689889"/>
          <a:ext cx="1126592" cy="11265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FBDB0-585D-AF4E-9D56-096A7C674BB6}">
      <dsp:nvSpPr>
        <dsp:cNvPr id="0" name=""/>
        <dsp:cNvSpPr/>
      </dsp:nvSpPr>
      <dsp:spPr>
        <a:xfrm>
          <a:off x="625498" y="3154459"/>
          <a:ext cx="9218327" cy="901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5386" tIns="104140" rIns="104140" bIns="10414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Predicting Consumer Loyalty &amp; Engagement</a:t>
          </a:r>
        </a:p>
      </dsp:txBody>
      <dsp:txXfrm>
        <a:off x="625498" y="3154459"/>
        <a:ext cx="9218327" cy="901274"/>
      </dsp:txXfrm>
    </dsp:sp>
    <dsp:sp modelId="{52941F28-B805-A348-B371-68314B431C39}">
      <dsp:nvSpPr>
        <dsp:cNvPr id="0" name=""/>
        <dsp:cNvSpPr/>
      </dsp:nvSpPr>
      <dsp:spPr>
        <a:xfrm>
          <a:off x="62202" y="3041800"/>
          <a:ext cx="1126592" cy="11265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49FA2-7695-7947-9BB0-639462A6977C}">
      <dsp:nvSpPr>
        <dsp:cNvPr id="0" name=""/>
        <dsp:cNvSpPr/>
      </dsp:nvSpPr>
      <dsp:spPr>
        <a:xfrm>
          <a:off x="0" y="0"/>
          <a:ext cx="4024424" cy="402442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B532203-D3C0-0740-8436-DC76B1D50151}">
      <dsp:nvSpPr>
        <dsp:cNvPr id="0" name=""/>
        <dsp:cNvSpPr/>
      </dsp:nvSpPr>
      <dsp:spPr>
        <a:xfrm>
          <a:off x="2012212" y="0"/>
          <a:ext cx="7893788" cy="4024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Develop Consumer Segmentation</a:t>
          </a:r>
          <a:r>
            <a:rPr lang="en-US" sz="2200" kern="1200" dirty="0"/>
            <a:t>: Create distinct consumer segments using behavior-based clustering techniques, focusing on purchase behavior and motivations to enable precise and actionable marketing strategies.</a:t>
          </a:r>
        </a:p>
      </dsp:txBody>
      <dsp:txXfrm>
        <a:off x="2012212" y="0"/>
        <a:ext cx="7893788" cy="1207329"/>
      </dsp:txXfrm>
    </dsp:sp>
    <dsp:sp modelId="{D45D7B0D-E363-E746-8938-92B82CAC0059}">
      <dsp:nvSpPr>
        <dsp:cNvPr id="0" name=""/>
        <dsp:cNvSpPr/>
      </dsp:nvSpPr>
      <dsp:spPr>
        <a:xfrm>
          <a:off x="704275" y="1207329"/>
          <a:ext cx="2615872" cy="261587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883639-BB23-1F4E-AB14-DA14945A960A}">
      <dsp:nvSpPr>
        <dsp:cNvPr id="0" name=""/>
        <dsp:cNvSpPr/>
      </dsp:nvSpPr>
      <dsp:spPr>
        <a:xfrm>
          <a:off x="2012212" y="1207329"/>
          <a:ext cx="7893788" cy="2615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Enhance Targeted Marketing</a:t>
          </a:r>
          <a:r>
            <a:rPr lang="en-US" sz="2200" kern="1200" dirty="0"/>
            <a:t>: Utilize predictive models to identify value-conscious consumers and brand-loyal customers, enabling clients to implement deal-driven promotions and loyalty-focused campaigns.</a:t>
          </a:r>
        </a:p>
      </dsp:txBody>
      <dsp:txXfrm>
        <a:off x="2012212" y="1207329"/>
        <a:ext cx="7893788" cy="1207325"/>
      </dsp:txXfrm>
    </dsp:sp>
    <dsp:sp modelId="{C808DE0B-486C-E341-B0CF-E69693E15FAC}">
      <dsp:nvSpPr>
        <dsp:cNvPr id="0" name=""/>
        <dsp:cNvSpPr/>
      </dsp:nvSpPr>
      <dsp:spPr>
        <a:xfrm>
          <a:off x="1408549" y="2414655"/>
          <a:ext cx="1207325" cy="120732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7CBC9D-F298-1049-B46A-38CB14921932}">
      <dsp:nvSpPr>
        <dsp:cNvPr id="0" name=""/>
        <dsp:cNvSpPr/>
      </dsp:nvSpPr>
      <dsp:spPr>
        <a:xfrm>
          <a:off x="2012212" y="2414655"/>
          <a:ext cx="7893788" cy="1207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Improve Customer Engagement</a:t>
          </a:r>
          <a:r>
            <a:rPr lang="en-US" sz="2200" kern="1200" dirty="0"/>
            <a:t>: Provide AXANTEUS with data-driven insights that support the optimization of loyalty programs and personalized rewards to foster long-term consumer retention and satisfaction.</a:t>
          </a:r>
        </a:p>
      </dsp:txBody>
      <dsp:txXfrm>
        <a:off x="2012212" y="2414655"/>
        <a:ext cx="7893788" cy="12073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2EFF7-96D3-C142-96F4-D9C578BEB643}">
      <dsp:nvSpPr>
        <dsp:cNvPr id="0" name=""/>
        <dsp:cNvSpPr/>
      </dsp:nvSpPr>
      <dsp:spPr>
        <a:xfrm>
          <a:off x="0" y="1965"/>
          <a:ext cx="9896334" cy="12969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analytical goal of this project is to develop a behavior-based consumer segmentation model to provide deeper insights into purchasing behaviors and motivations, enabling AXANTEUS to implement targeted marketing and loyalty strategies.</a:t>
          </a:r>
        </a:p>
      </dsp:txBody>
      <dsp:txXfrm>
        <a:off x="63311" y="65276"/>
        <a:ext cx="9769712" cy="1170311"/>
      </dsp:txXfrm>
    </dsp:sp>
    <dsp:sp modelId="{55D04809-346E-1746-BF04-E01C4EB5C5F5}">
      <dsp:nvSpPr>
        <dsp:cNvPr id="0" name=""/>
        <dsp:cNvSpPr/>
      </dsp:nvSpPr>
      <dsp:spPr>
        <a:xfrm rot="5400000">
          <a:off x="6217306" y="-1157707"/>
          <a:ext cx="103754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Goal:</a:t>
          </a:r>
          <a:r>
            <a:rPr lang="en-US" sz="1200" kern="1200" dirty="0"/>
            <a:t> Segment consumers into distinct groups based on purchase behaviors (e.g., transaction frequency, purchase volume, brand loyalty) and purchase motivations (e.g., price sensitivity, brand preferences).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Objective:</a:t>
          </a:r>
          <a:r>
            <a:rPr lang="en-US" sz="1200" kern="1200" dirty="0"/>
            <a:t> Create actionable consumer profiles, such as "price-sensitive frequent buyers" or "brand-loyal customers."</a:t>
          </a:r>
        </a:p>
      </dsp:txBody>
      <dsp:txXfrm rot="-5400000">
        <a:off x="3566160" y="1544088"/>
        <a:ext cx="6289191" cy="936248"/>
      </dsp:txXfrm>
    </dsp:sp>
    <dsp:sp modelId="{AF36B89B-5DCE-5A46-A2DA-CE6F3424283B}">
      <dsp:nvSpPr>
        <dsp:cNvPr id="0" name=""/>
        <dsp:cNvSpPr/>
      </dsp:nvSpPr>
      <dsp:spPr>
        <a:xfrm>
          <a:off x="0" y="1363745"/>
          <a:ext cx="3566160" cy="12969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Phase 1: Clustering Analysis (Unsupervised)</a:t>
          </a:r>
          <a:endParaRPr lang="en-US" sz="2300" kern="1200" dirty="0"/>
        </a:p>
      </dsp:txBody>
      <dsp:txXfrm>
        <a:off x="63311" y="1427056"/>
        <a:ext cx="3439538" cy="1170311"/>
      </dsp:txXfrm>
    </dsp:sp>
    <dsp:sp modelId="{486F50EC-2DED-3E49-BC96-664BA23E9A72}">
      <dsp:nvSpPr>
        <dsp:cNvPr id="0" name=""/>
        <dsp:cNvSpPr/>
      </dsp:nvSpPr>
      <dsp:spPr>
        <a:xfrm rot="5400000">
          <a:off x="6217306" y="204072"/>
          <a:ext cx="103754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Value-Conscious Classification:</a:t>
          </a:r>
          <a:r>
            <a:rPr lang="en-US" sz="1200" kern="1200" dirty="0"/>
            <a:t> Identify price-sensitive consumers for deal-driven marketing.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Brand Loyalty Prediction:</a:t>
          </a:r>
          <a:r>
            <a:rPr lang="en-US" sz="1200" kern="1200" dirty="0"/>
            <a:t> Forecast brand loyalty patterns to support loyalty and retention strategies.</a:t>
          </a:r>
        </a:p>
      </dsp:txBody>
      <dsp:txXfrm rot="-5400000">
        <a:off x="3566160" y="2905868"/>
        <a:ext cx="6289191" cy="936248"/>
      </dsp:txXfrm>
    </dsp:sp>
    <dsp:sp modelId="{ED04EEF8-9260-054B-B480-F3C732818E8A}">
      <dsp:nvSpPr>
        <dsp:cNvPr id="0" name=""/>
        <dsp:cNvSpPr/>
      </dsp:nvSpPr>
      <dsp:spPr>
        <a:xfrm>
          <a:off x="0" y="2725525"/>
          <a:ext cx="3566160" cy="12969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Phase 2: Classification and Prediction (Supervised)</a:t>
          </a:r>
          <a:endParaRPr lang="en-US" sz="2300" kern="1200" dirty="0"/>
        </a:p>
      </dsp:txBody>
      <dsp:txXfrm>
        <a:off x="63311" y="2788836"/>
        <a:ext cx="3439538" cy="11703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17EC8-5074-974E-ADE1-E17D4DA199E8}">
      <dsp:nvSpPr>
        <dsp:cNvPr id="0" name=""/>
        <dsp:cNvSpPr/>
      </dsp:nvSpPr>
      <dsp:spPr>
        <a:xfrm>
          <a:off x="0" y="1358"/>
          <a:ext cx="9896334" cy="729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analytical approach focuses on a structured process across two phases: clustering for consumer segmentation and predictive modeling for actionable insights.</a:t>
          </a:r>
        </a:p>
      </dsp:txBody>
      <dsp:txXfrm>
        <a:off x="35588" y="36946"/>
        <a:ext cx="9825158" cy="657857"/>
      </dsp:txXfrm>
    </dsp:sp>
    <dsp:sp modelId="{07CD7E5E-4D33-5543-A9A1-6018F610E7C0}">
      <dsp:nvSpPr>
        <dsp:cNvPr id="0" name=""/>
        <dsp:cNvSpPr/>
      </dsp:nvSpPr>
      <dsp:spPr>
        <a:xfrm rot="5400000">
          <a:off x="6444466" y="-2038558"/>
          <a:ext cx="58322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Conduct exploratory data analysis (EDA) to understand key variables and detect patterns.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Encode categorical variables and address missing values or outliers to ensure data readiness.</a:t>
          </a:r>
        </a:p>
      </dsp:txBody>
      <dsp:txXfrm rot="-5400000">
        <a:off x="3566160" y="868219"/>
        <a:ext cx="6311369" cy="526285"/>
      </dsp:txXfrm>
    </dsp:sp>
    <dsp:sp modelId="{9EBCD8FF-92A2-8E48-89A0-DE5295A7231B}">
      <dsp:nvSpPr>
        <dsp:cNvPr id="0" name=""/>
        <dsp:cNvSpPr/>
      </dsp:nvSpPr>
      <dsp:spPr>
        <a:xfrm>
          <a:off x="0" y="766844"/>
          <a:ext cx="3566160" cy="729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Data Exploration and Preprocessing</a:t>
          </a:r>
          <a:endParaRPr lang="en-US" sz="2400" kern="1200" dirty="0"/>
        </a:p>
      </dsp:txBody>
      <dsp:txXfrm>
        <a:off x="35588" y="802432"/>
        <a:ext cx="3494984" cy="657857"/>
      </dsp:txXfrm>
    </dsp:sp>
    <dsp:sp modelId="{84AE9A7B-9D75-F348-BB7D-E0EE2B87C8C2}">
      <dsp:nvSpPr>
        <dsp:cNvPr id="0" name=""/>
        <dsp:cNvSpPr/>
      </dsp:nvSpPr>
      <dsp:spPr>
        <a:xfrm rot="5400000">
          <a:off x="6444466" y="-1273073"/>
          <a:ext cx="58322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Goal:</a:t>
          </a:r>
          <a:r>
            <a:rPr lang="en-US" sz="900" kern="1200" dirty="0"/>
            <a:t> Segment consumers based on purchase behavior (e.g., frequency, volume, loyalty) and motivations (e.g., price sensitivity, promotional responsiveness).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Apply K-means clustering and determine the optimal clusters using Elbow and Silhouette methods.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Analyze and evaluate cluster stability to create clear and actionable consumer profiles.</a:t>
          </a:r>
        </a:p>
      </dsp:txBody>
      <dsp:txXfrm rot="-5400000">
        <a:off x="3566160" y="1633704"/>
        <a:ext cx="6311369" cy="526285"/>
      </dsp:txXfrm>
    </dsp:sp>
    <dsp:sp modelId="{1FA10B7E-70FB-B041-B09F-6148D1067EF4}">
      <dsp:nvSpPr>
        <dsp:cNvPr id="0" name=""/>
        <dsp:cNvSpPr/>
      </dsp:nvSpPr>
      <dsp:spPr>
        <a:xfrm>
          <a:off x="0" y="1532329"/>
          <a:ext cx="3566160" cy="729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Clustering Analysis (Unsupervised)</a:t>
          </a:r>
          <a:endParaRPr lang="en-US" sz="2400" kern="1200" dirty="0"/>
        </a:p>
      </dsp:txBody>
      <dsp:txXfrm>
        <a:off x="35588" y="1567917"/>
        <a:ext cx="3494984" cy="657857"/>
      </dsp:txXfrm>
    </dsp:sp>
    <dsp:sp modelId="{4675C55C-3656-DE4F-A44D-41C6CB666193}">
      <dsp:nvSpPr>
        <dsp:cNvPr id="0" name=""/>
        <dsp:cNvSpPr/>
      </dsp:nvSpPr>
      <dsp:spPr>
        <a:xfrm rot="5400000">
          <a:off x="6249619" y="-420306"/>
          <a:ext cx="959764" cy="63336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/>
            <a:t>Value-Conscious Classification: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Identify price-sensitive consumers using features like discount-purchase frequency and promotional responsiveness.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Employ Logistic Regression and Random Forest models for classification.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/>
            <a:t>Brand Loyalty Prediction: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Forecast repeated brand purchases using transaction history and loyalty indicators.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Apply regression model for predictive accuracy.</a:t>
          </a:r>
        </a:p>
      </dsp:txBody>
      <dsp:txXfrm rot="-5400000">
        <a:off x="3562677" y="2313488"/>
        <a:ext cx="6286796" cy="866060"/>
      </dsp:txXfrm>
    </dsp:sp>
    <dsp:sp modelId="{8C0A881A-FE5A-754E-BF62-C47D0D76A1FD}">
      <dsp:nvSpPr>
        <dsp:cNvPr id="0" name=""/>
        <dsp:cNvSpPr/>
      </dsp:nvSpPr>
      <dsp:spPr>
        <a:xfrm>
          <a:off x="0" y="2413180"/>
          <a:ext cx="3562677" cy="729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Classification and Prediction Models (Supervised)</a:t>
          </a:r>
          <a:endParaRPr lang="en-US" sz="2400" kern="1200" dirty="0"/>
        </a:p>
      </dsp:txBody>
      <dsp:txXfrm>
        <a:off x="35588" y="2448768"/>
        <a:ext cx="3491501" cy="657857"/>
      </dsp:txXfrm>
    </dsp:sp>
    <dsp:sp modelId="{315645D4-7901-4448-A74F-9D0A29F7E3EF}">
      <dsp:nvSpPr>
        <dsp:cNvPr id="0" name=""/>
        <dsp:cNvSpPr/>
      </dsp:nvSpPr>
      <dsp:spPr>
        <a:xfrm rot="5400000">
          <a:off x="6444466" y="488628"/>
          <a:ext cx="58322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Interpret outputs to identify key predictors driving value-consciousness and brand loyalty.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Generate actionable insights for targeted marketing and loyalty program design.</a:t>
          </a:r>
        </a:p>
      </dsp:txBody>
      <dsp:txXfrm rot="-5400000">
        <a:off x="3566160" y="3395406"/>
        <a:ext cx="6311369" cy="526285"/>
      </dsp:txXfrm>
    </dsp:sp>
    <dsp:sp modelId="{DBCDB856-5B10-5340-B3F4-B5E47E3871B2}">
      <dsp:nvSpPr>
        <dsp:cNvPr id="0" name=""/>
        <dsp:cNvSpPr/>
      </dsp:nvSpPr>
      <dsp:spPr>
        <a:xfrm>
          <a:off x="0" y="3294031"/>
          <a:ext cx="3566160" cy="729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Model Evaluation and Insights</a:t>
          </a:r>
          <a:endParaRPr lang="en-US" sz="2400" kern="1200" dirty="0"/>
        </a:p>
      </dsp:txBody>
      <dsp:txXfrm>
        <a:off x="35588" y="3329619"/>
        <a:ext cx="3494984" cy="6578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46173-40D4-C647-A5EA-B42A1941E54A}">
      <dsp:nvSpPr>
        <dsp:cNvPr id="0" name=""/>
        <dsp:cNvSpPr/>
      </dsp:nvSpPr>
      <dsp:spPr>
        <a:xfrm>
          <a:off x="0" y="1071"/>
          <a:ext cx="3056227" cy="631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Dataset Summary:</a:t>
          </a:r>
          <a:endParaRPr lang="en-US" sz="3100" kern="1200" dirty="0"/>
        </a:p>
      </dsp:txBody>
      <dsp:txXfrm>
        <a:off x="18488" y="19559"/>
        <a:ext cx="3019251" cy="594241"/>
      </dsp:txXfrm>
    </dsp:sp>
    <dsp:sp modelId="{2DCEC047-4993-6E41-AECA-A4C25FA3BD0D}">
      <dsp:nvSpPr>
        <dsp:cNvPr id="0" name=""/>
        <dsp:cNvSpPr/>
      </dsp:nvSpPr>
      <dsp:spPr>
        <a:xfrm>
          <a:off x="305622" y="632288"/>
          <a:ext cx="1435132" cy="349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9138"/>
              </a:lnTo>
              <a:lnTo>
                <a:pt x="1435132" y="3491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BC567-16C9-D144-A4A5-43145E2C05F1}">
      <dsp:nvSpPr>
        <dsp:cNvPr id="0" name=""/>
        <dsp:cNvSpPr/>
      </dsp:nvSpPr>
      <dsp:spPr>
        <a:xfrm>
          <a:off x="1740755" y="665819"/>
          <a:ext cx="2332201" cy="6312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Size:</a:t>
          </a:r>
          <a:r>
            <a:rPr lang="en-US" sz="1100" kern="1200" dirty="0"/>
            <a:t> 600 records with 46 variables.</a:t>
          </a:r>
        </a:p>
      </dsp:txBody>
      <dsp:txXfrm>
        <a:off x="1759243" y="684307"/>
        <a:ext cx="2295225" cy="594241"/>
      </dsp:txXfrm>
    </dsp:sp>
    <dsp:sp modelId="{5FD26245-B743-A94B-9276-D5AE77E1C654}">
      <dsp:nvSpPr>
        <dsp:cNvPr id="0" name=""/>
        <dsp:cNvSpPr/>
      </dsp:nvSpPr>
      <dsp:spPr>
        <a:xfrm>
          <a:off x="305622" y="632288"/>
          <a:ext cx="1435132" cy="1125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5359"/>
              </a:lnTo>
              <a:lnTo>
                <a:pt x="1435132" y="11253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EC267-AF70-4440-BDCC-7C8EB5B1FAC1}">
      <dsp:nvSpPr>
        <dsp:cNvPr id="0" name=""/>
        <dsp:cNvSpPr/>
      </dsp:nvSpPr>
      <dsp:spPr>
        <a:xfrm>
          <a:off x="1740755" y="1442039"/>
          <a:ext cx="2349441" cy="6312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Type:</a:t>
          </a:r>
          <a:r>
            <a:rPr lang="en-US" sz="1100" kern="1200" dirty="0"/>
            <a:t> Demographic and transactional data.</a:t>
          </a:r>
        </a:p>
      </dsp:txBody>
      <dsp:txXfrm>
        <a:off x="1759243" y="1460527"/>
        <a:ext cx="2312465" cy="594241"/>
      </dsp:txXfrm>
    </dsp:sp>
    <dsp:sp modelId="{37B2A29A-E389-B04C-9D74-8AF762F61701}">
      <dsp:nvSpPr>
        <dsp:cNvPr id="0" name=""/>
        <dsp:cNvSpPr/>
      </dsp:nvSpPr>
      <dsp:spPr>
        <a:xfrm>
          <a:off x="305622" y="632288"/>
          <a:ext cx="1435132" cy="1914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387"/>
              </a:lnTo>
              <a:lnTo>
                <a:pt x="1435132" y="19143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20630C-F6BD-3B4D-A4CB-4BA4E4514D63}">
      <dsp:nvSpPr>
        <dsp:cNvPr id="0" name=""/>
        <dsp:cNvSpPr/>
      </dsp:nvSpPr>
      <dsp:spPr>
        <a:xfrm flipH="1">
          <a:off x="1740755" y="2231067"/>
          <a:ext cx="2348269" cy="6312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Key Variables:</a:t>
          </a:r>
          <a:r>
            <a:rPr lang="en-US" sz="1100" kern="1200" dirty="0"/>
            <a:t> Purchase frequency, brand loyalty, category diversity, affluence index, transaction volume, and price sensitivity.</a:t>
          </a:r>
        </a:p>
      </dsp:txBody>
      <dsp:txXfrm>
        <a:off x="1759243" y="2249555"/>
        <a:ext cx="2311293" cy="594241"/>
      </dsp:txXfrm>
    </dsp:sp>
    <dsp:sp modelId="{ED81FFA0-88D7-944F-B7F0-299D56A6B743}">
      <dsp:nvSpPr>
        <dsp:cNvPr id="0" name=""/>
        <dsp:cNvSpPr/>
      </dsp:nvSpPr>
      <dsp:spPr>
        <a:xfrm>
          <a:off x="305622" y="632288"/>
          <a:ext cx="1464491" cy="2752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2359"/>
              </a:lnTo>
              <a:lnTo>
                <a:pt x="1464491" y="27523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6DB13-59AA-6643-ACB1-2A4542ED3CC1}">
      <dsp:nvSpPr>
        <dsp:cNvPr id="0" name=""/>
        <dsp:cNvSpPr/>
      </dsp:nvSpPr>
      <dsp:spPr>
        <a:xfrm>
          <a:off x="1770114" y="3069040"/>
          <a:ext cx="2320253" cy="6312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Structure:</a:t>
          </a:r>
          <a:r>
            <a:rPr lang="en-US" sz="1100" kern="1200" dirty="0"/>
            <a:t> Cleaned and structured data with no missing values but had zeros values.</a:t>
          </a:r>
        </a:p>
      </dsp:txBody>
      <dsp:txXfrm>
        <a:off x="1788602" y="3087528"/>
        <a:ext cx="2283277" cy="594241"/>
      </dsp:txXfrm>
    </dsp:sp>
    <dsp:sp modelId="{2DB5E404-D174-E847-A295-5576568D30A1}">
      <dsp:nvSpPr>
        <dsp:cNvPr id="0" name=""/>
        <dsp:cNvSpPr/>
      </dsp:nvSpPr>
      <dsp:spPr>
        <a:xfrm>
          <a:off x="5090034" y="1071"/>
          <a:ext cx="2405821" cy="631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Data Features:</a:t>
          </a:r>
          <a:endParaRPr lang="en-US" sz="3100" kern="1200" dirty="0"/>
        </a:p>
      </dsp:txBody>
      <dsp:txXfrm>
        <a:off x="5108522" y="19559"/>
        <a:ext cx="2368845" cy="594241"/>
      </dsp:txXfrm>
    </dsp:sp>
    <dsp:sp modelId="{3CCA6308-6C64-B343-899C-7135F8B7EA78}">
      <dsp:nvSpPr>
        <dsp:cNvPr id="0" name=""/>
        <dsp:cNvSpPr/>
      </dsp:nvSpPr>
      <dsp:spPr>
        <a:xfrm>
          <a:off x="5330616" y="632288"/>
          <a:ext cx="475556" cy="483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203"/>
              </a:lnTo>
              <a:lnTo>
                <a:pt x="475556" y="48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D1142-7302-4F4F-B455-9E5F2F109AD9}">
      <dsp:nvSpPr>
        <dsp:cNvPr id="0" name=""/>
        <dsp:cNvSpPr/>
      </dsp:nvSpPr>
      <dsp:spPr>
        <a:xfrm>
          <a:off x="5806173" y="799883"/>
          <a:ext cx="2557096" cy="6312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Demographic Information:</a:t>
          </a:r>
          <a:r>
            <a:rPr lang="en-US" sz="1100" kern="1200" dirty="0"/>
            <a:t> Age, gender, education, household size, affluence index.</a:t>
          </a:r>
        </a:p>
      </dsp:txBody>
      <dsp:txXfrm>
        <a:off x="5824661" y="818371"/>
        <a:ext cx="2520120" cy="594241"/>
      </dsp:txXfrm>
    </dsp:sp>
    <dsp:sp modelId="{98C83DF8-B967-FB44-991F-8C82D0FBD017}">
      <dsp:nvSpPr>
        <dsp:cNvPr id="0" name=""/>
        <dsp:cNvSpPr/>
      </dsp:nvSpPr>
      <dsp:spPr>
        <a:xfrm>
          <a:off x="5330616" y="632288"/>
          <a:ext cx="475556" cy="1170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0125"/>
              </a:lnTo>
              <a:lnTo>
                <a:pt x="475556" y="11701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67F48-62CF-6640-AD9C-EB6526E41F3B}">
      <dsp:nvSpPr>
        <dsp:cNvPr id="0" name=""/>
        <dsp:cNvSpPr/>
      </dsp:nvSpPr>
      <dsp:spPr>
        <a:xfrm>
          <a:off x="5806173" y="1486805"/>
          <a:ext cx="2583536" cy="6312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Purchase Behavior:</a:t>
          </a:r>
          <a:r>
            <a:rPr lang="en-US" sz="1100" kern="1200" dirty="0"/>
            <a:t> Number of transactions, total purchase volume, average transaction value, brand loyalty (brand runs).</a:t>
          </a:r>
        </a:p>
      </dsp:txBody>
      <dsp:txXfrm>
        <a:off x="5824661" y="1505293"/>
        <a:ext cx="2546560" cy="594241"/>
      </dsp:txXfrm>
    </dsp:sp>
    <dsp:sp modelId="{97A5944F-59CE-6347-981F-D1EEE628CBE6}">
      <dsp:nvSpPr>
        <dsp:cNvPr id="0" name=""/>
        <dsp:cNvSpPr/>
      </dsp:nvSpPr>
      <dsp:spPr>
        <a:xfrm>
          <a:off x="5330616" y="632288"/>
          <a:ext cx="495139" cy="1942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2915"/>
              </a:lnTo>
              <a:lnTo>
                <a:pt x="495139" y="19429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B7E48-6739-9C4B-8D6B-7C1A0A0B9D3D}">
      <dsp:nvSpPr>
        <dsp:cNvPr id="0" name=""/>
        <dsp:cNvSpPr/>
      </dsp:nvSpPr>
      <dsp:spPr>
        <a:xfrm>
          <a:off x="5825756" y="2200851"/>
          <a:ext cx="2616602" cy="748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Purchase Motivation:</a:t>
          </a:r>
          <a:r>
            <a:rPr lang="en-US" sz="1100" kern="1200" dirty="0"/>
            <a:t> Responsiveness to discounts, category diversity, price sensitivity, and promotional behavior.</a:t>
          </a:r>
        </a:p>
      </dsp:txBody>
      <dsp:txXfrm>
        <a:off x="5847685" y="2222780"/>
        <a:ext cx="2572744" cy="704847"/>
      </dsp:txXfrm>
    </dsp:sp>
    <dsp:sp modelId="{8D29F036-1C21-E743-ACC9-3959E6D318F1}">
      <dsp:nvSpPr>
        <dsp:cNvPr id="0" name=""/>
        <dsp:cNvSpPr/>
      </dsp:nvSpPr>
      <dsp:spPr>
        <a:xfrm>
          <a:off x="5330616" y="632288"/>
          <a:ext cx="495139" cy="2778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8817"/>
              </a:lnTo>
              <a:lnTo>
                <a:pt x="495139" y="27788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EBC36-3DDD-E445-91CB-8802A9A47E3D}">
      <dsp:nvSpPr>
        <dsp:cNvPr id="0" name=""/>
        <dsp:cNvSpPr/>
      </dsp:nvSpPr>
      <dsp:spPr>
        <a:xfrm>
          <a:off x="5825756" y="3036753"/>
          <a:ext cx="2595817" cy="748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Brand, and Price Analysis:</a:t>
          </a:r>
          <a:r>
            <a:rPr lang="en-US" sz="1100" kern="1200" dirty="0"/>
            <a:t> Responsiveness to brands, associated to price, price sensitivity.</a:t>
          </a:r>
        </a:p>
      </dsp:txBody>
      <dsp:txXfrm>
        <a:off x="5847685" y="3058682"/>
        <a:ext cx="2551959" cy="7048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3E0C0-97CE-D84D-85B9-09C9ED42AE60}">
      <dsp:nvSpPr>
        <dsp:cNvPr id="0" name=""/>
        <dsp:cNvSpPr/>
      </dsp:nvSpPr>
      <dsp:spPr>
        <a:xfrm rot="5400000">
          <a:off x="148047" y="1037723"/>
          <a:ext cx="583156" cy="60909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DE4B5D-6F10-1047-81F8-AFE005ED59B2}">
      <dsp:nvSpPr>
        <dsp:cNvPr id="0" name=""/>
        <dsp:cNvSpPr/>
      </dsp:nvSpPr>
      <dsp:spPr>
        <a:xfrm>
          <a:off x="0" y="65882"/>
          <a:ext cx="1933606" cy="101642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Converted to Lowercase</a:t>
          </a:r>
        </a:p>
      </dsp:txBody>
      <dsp:txXfrm>
        <a:off x="49627" y="115509"/>
        <a:ext cx="1834352" cy="917175"/>
      </dsp:txXfrm>
    </dsp:sp>
    <dsp:sp modelId="{22B63F58-3802-E34C-AE83-D799F847E0F7}">
      <dsp:nvSpPr>
        <dsp:cNvPr id="0" name=""/>
        <dsp:cNvSpPr/>
      </dsp:nvSpPr>
      <dsp:spPr>
        <a:xfrm>
          <a:off x="4209809" y="54379"/>
          <a:ext cx="1748090" cy="1359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E4409-1CF2-2948-8074-16EFE663256F}">
      <dsp:nvSpPr>
        <dsp:cNvPr id="0" name=""/>
        <dsp:cNvSpPr/>
      </dsp:nvSpPr>
      <dsp:spPr>
        <a:xfrm rot="5400000">
          <a:off x="818362" y="1985116"/>
          <a:ext cx="746907" cy="5806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93466-C167-7842-B3CC-1B961765CDF6}">
      <dsp:nvSpPr>
        <dsp:cNvPr id="0" name=""/>
        <dsp:cNvSpPr/>
      </dsp:nvSpPr>
      <dsp:spPr>
        <a:xfrm>
          <a:off x="761791" y="1200695"/>
          <a:ext cx="1987325" cy="86429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Replaced Periods with Underscores</a:t>
          </a:r>
          <a:endParaRPr lang="en-US" sz="2000" kern="1200" dirty="0"/>
        </a:p>
      </dsp:txBody>
      <dsp:txXfrm>
        <a:off x="803990" y="1242894"/>
        <a:ext cx="1902927" cy="779893"/>
      </dsp:txXfrm>
    </dsp:sp>
    <dsp:sp modelId="{5B354ADD-01C0-2944-8314-8B999B2C3CAF}">
      <dsp:nvSpPr>
        <dsp:cNvPr id="0" name=""/>
        <dsp:cNvSpPr/>
      </dsp:nvSpPr>
      <dsp:spPr>
        <a:xfrm>
          <a:off x="6116662" y="1361494"/>
          <a:ext cx="1748090" cy="1359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D59D46-2F6C-AA41-9086-947C44FD53B5}">
      <dsp:nvSpPr>
        <dsp:cNvPr id="0" name=""/>
        <dsp:cNvSpPr/>
      </dsp:nvSpPr>
      <dsp:spPr>
        <a:xfrm>
          <a:off x="1434017" y="2181905"/>
          <a:ext cx="2002250" cy="97058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Renaming Columns</a:t>
          </a:r>
        </a:p>
      </dsp:txBody>
      <dsp:txXfrm>
        <a:off x="1481406" y="2229294"/>
        <a:ext cx="1907472" cy="8758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ECD9C-C77B-1349-83CF-E50B800955DD}">
      <dsp:nvSpPr>
        <dsp:cNvPr id="0" name=""/>
        <dsp:cNvSpPr/>
      </dsp:nvSpPr>
      <dsp:spPr>
        <a:xfrm rot="5400000">
          <a:off x="6364361" y="-2781527"/>
          <a:ext cx="74343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Three distinct consumer segments were identified through clustering: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Balanced, High Engagement Consumers:</a:t>
          </a:r>
          <a:r>
            <a:rPr lang="en-US" sz="1100" kern="1200" dirty="0"/>
            <a:t> Consistent buyers with diverse category preferences.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Promotion-Driven, Frequent Shoppers:</a:t>
          </a:r>
          <a:r>
            <a:rPr lang="en-US" sz="1100" kern="1200" dirty="0"/>
            <a:t> Highly responsive to deals and frequent buyers.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Variety-Seeking, Low Engagement Shoppers:</a:t>
          </a:r>
          <a:r>
            <a:rPr lang="en-US" sz="1100" kern="1200" dirty="0"/>
            <a:t> Selective buyers with diverse product interests.</a:t>
          </a:r>
        </a:p>
      </dsp:txBody>
      <dsp:txXfrm rot="-5400000">
        <a:off x="3566160" y="52966"/>
        <a:ext cx="6303548" cy="670853"/>
      </dsp:txXfrm>
    </dsp:sp>
    <dsp:sp modelId="{028426CC-3AA0-ED45-B49A-93B03C16633E}">
      <dsp:nvSpPr>
        <dsp:cNvPr id="0" name=""/>
        <dsp:cNvSpPr/>
      </dsp:nvSpPr>
      <dsp:spPr>
        <a:xfrm>
          <a:off x="0" y="1768"/>
          <a:ext cx="3566160" cy="7732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Consumer Segmentation:</a:t>
          </a:r>
          <a:endParaRPr lang="en-US" sz="2100" kern="1200"/>
        </a:p>
      </dsp:txBody>
      <dsp:txXfrm>
        <a:off x="37747" y="39515"/>
        <a:ext cx="3490666" cy="697753"/>
      </dsp:txXfrm>
    </dsp:sp>
    <dsp:sp modelId="{7F637130-43CB-AF4D-B283-1B7F9809268B}">
      <dsp:nvSpPr>
        <dsp:cNvPr id="0" name=""/>
        <dsp:cNvSpPr/>
      </dsp:nvSpPr>
      <dsp:spPr>
        <a:xfrm rot="5400000">
          <a:off x="6426781" y="-1969617"/>
          <a:ext cx="6185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Transaction frequency consistently emerged as a critical variable across clustering, classification, and regression tasks, strongly influencing consumer behavior and loyalty.</a:t>
          </a:r>
        </a:p>
      </dsp:txBody>
      <dsp:txXfrm rot="-5400000">
        <a:off x="3566160" y="921201"/>
        <a:ext cx="6309643" cy="558203"/>
      </dsp:txXfrm>
    </dsp:sp>
    <dsp:sp modelId="{46CFE36C-0CD7-1542-B7E5-A231D7475BF6}">
      <dsp:nvSpPr>
        <dsp:cNvPr id="0" name=""/>
        <dsp:cNvSpPr/>
      </dsp:nvSpPr>
      <dsp:spPr>
        <a:xfrm>
          <a:off x="0" y="813678"/>
          <a:ext cx="3566160" cy="7732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Transaction Frequency as a Key Driver:</a:t>
          </a:r>
          <a:endParaRPr lang="en-US" sz="2100" kern="1200"/>
        </a:p>
      </dsp:txBody>
      <dsp:txXfrm>
        <a:off x="37747" y="851425"/>
        <a:ext cx="3490666" cy="697753"/>
      </dsp:txXfrm>
    </dsp:sp>
    <dsp:sp modelId="{DF677F1B-BAFA-4C4C-8A7E-F05E7759BAE8}">
      <dsp:nvSpPr>
        <dsp:cNvPr id="0" name=""/>
        <dsp:cNvSpPr/>
      </dsp:nvSpPr>
      <dsp:spPr>
        <a:xfrm rot="5400000">
          <a:off x="6426781" y="-1157707"/>
          <a:ext cx="6185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Consumers engaging with a broader range of product categories demonstrated higher loyalty, offering opportunities for cross-category marketing strategies.</a:t>
          </a:r>
        </a:p>
      </dsp:txBody>
      <dsp:txXfrm rot="-5400000">
        <a:off x="3566160" y="1733111"/>
        <a:ext cx="6309643" cy="558203"/>
      </dsp:txXfrm>
    </dsp:sp>
    <dsp:sp modelId="{0FC1FC99-BA33-374D-92C1-3CB0E9059716}">
      <dsp:nvSpPr>
        <dsp:cNvPr id="0" name=""/>
        <dsp:cNvSpPr/>
      </dsp:nvSpPr>
      <dsp:spPr>
        <a:xfrm>
          <a:off x="0" y="1625588"/>
          <a:ext cx="3566160" cy="7732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Category Diversity and Loyalty:</a:t>
          </a:r>
          <a:endParaRPr lang="en-US" sz="2100" kern="1200"/>
        </a:p>
      </dsp:txBody>
      <dsp:txXfrm>
        <a:off x="37747" y="1663335"/>
        <a:ext cx="3490666" cy="697753"/>
      </dsp:txXfrm>
    </dsp:sp>
    <dsp:sp modelId="{1D74EAFE-6E9A-7941-9CA5-0B0F8F606F24}">
      <dsp:nvSpPr>
        <dsp:cNvPr id="0" name=""/>
        <dsp:cNvSpPr/>
      </dsp:nvSpPr>
      <dsp:spPr>
        <a:xfrm rot="5400000">
          <a:off x="6426781" y="-345798"/>
          <a:ext cx="6185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Deal sensitivity varied significantly across segments, underscoring the need for tailored promotional campaigns targeting specific consumer behaviors.</a:t>
          </a:r>
        </a:p>
      </dsp:txBody>
      <dsp:txXfrm rot="-5400000">
        <a:off x="3566160" y="2545020"/>
        <a:ext cx="6309643" cy="558203"/>
      </dsp:txXfrm>
    </dsp:sp>
    <dsp:sp modelId="{DE336073-6958-4E4F-872C-A7D2149A9D08}">
      <dsp:nvSpPr>
        <dsp:cNvPr id="0" name=""/>
        <dsp:cNvSpPr/>
      </dsp:nvSpPr>
      <dsp:spPr>
        <a:xfrm>
          <a:off x="0" y="2437498"/>
          <a:ext cx="3566160" cy="7732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Promotional Responsiveness:</a:t>
          </a:r>
          <a:endParaRPr lang="en-US" sz="2100" kern="1200"/>
        </a:p>
      </dsp:txBody>
      <dsp:txXfrm>
        <a:off x="37747" y="2475245"/>
        <a:ext cx="3490666" cy="697753"/>
      </dsp:txXfrm>
    </dsp:sp>
    <dsp:sp modelId="{3EE080C0-8ADB-8E43-9C54-3034F4689AB7}">
      <dsp:nvSpPr>
        <dsp:cNvPr id="0" name=""/>
        <dsp:cNvSpPr/>
      </dsp:nvSpPr>
      <dsp:spPr>
        <a:xfrm rot="5400000">
          <a:off x="6426781" y="466111"/>
          <a:ext cx="6185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Classification models effectively identified value-conscious consumers (Random Forest accuracy: 84.57%) and brand-loyal consumers (Random Forest accuracy: 91.98%). Regression models provided actionable insights into repeat brand purchases.</a:t>
          </a:r>
        </a:p>
      </dsp:txBody>
      <dsp:txXfrm rot="-5400000">
        <a:off x="3566160" y="3356930"/>
        <a:ext cx="6309643" cy="558203"/>
      </dsp:txXfrm>
    </dsp:sp>
    <dsp:sp modelId="{30D5073A-DB7F-7B4B-AF11-CFBFBC6A8892}">
      <dsp:nvSpPr>
        <dsp:cNvPr id="0" name=""/>
        <dsp:cNvSpPr/>
      </dsp:nvSpPr>
      <dsp:spPr>
        <a:xfrm>
          <a:off x="0" y="3249407"/>
          <a:ext cx="3566160" cy="7732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Predictive Model Accuracy:</a:t>
          </a:r>
          <a:endParaRPr lang="en-US" sz="2100" kern="1200"/>
        </a:p>
      </dsp:txBody>
      <dsp:txXfrm>
        <a:off x="37747" y="3287154"/>
        <a:ext cx="3490666" cy="6977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923D6-1583-9E46-A1EC-0DA36CA2A35E}">
      <dsp:nvSpPr>
        <dsp:cNvPr id="0" name=""/>
        <dsp:cNvSpPr/>
      </dsp:nvSpPr>
      <dsp:spPr>
        <a:xfrm>
          <a:off x="3724" y="591490"/>
          <a:ext cx="2239491" cy="6292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Enhance Loyalty Programs:</a:t>
          </a:r>
          <a:endParaRPr lang="en-US" sz="1700" kern="1200"/>
        </a:p>
      </dsp:txBody>
      <dsp:txXfrm>
        <a:off x="3724" y="591490"/>
        <a:ext cx="2239491" cy="629230"/>
      </dsp:txXfrm>
    </dsp:sp>
    <dsp:sp modelId="{9E128DE3-4EC0-4149-A299-4CCA7060D6E9}">
      <dsp:nvSpPr>
        <dsp:cNvPr id="0" name=""/>
        <dsp:cNvSpPr/>
      </dsp:nvSpPr>
      <dsp:spPr>
        <a:xfrm>
          <a:off x="3724" y="1220720"/>
          <a:ext cx="2239491" cy="22122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Focus on high-frequency and value-conscious shoppers by introducing tiered rewards and exclusive offers to incentivize consistent purchases.</a:t>
          </a:r>
        </a:p>
      </dsp:txBody>
      <dsp:txXfrm>
        <a:off x="3724" y="1220720"/>
        <a:ext cx="2239491" cy="2212212"/>
      </dsp:txXfrm>
    </dsp:sp>
    <dsp:sp modelId="{681D37DA-F536-EF49-A7C1-EE5591899689}">
      <dsp:nvSpPr>
        <dsp:cNvPr id="0" name=""/>
        <dsp:cNvSpPr/>
      </dsp:nvSpPr>
      <dsp:spPr>
        <a:xfrm>
          <a:off x="2556744" y="591490"/>
          <a:ext cx="2239491" cy="6292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Target Low-Engagement Shoppers:</a:t>
          </a:r>
          <a:endParaRPr lang="en-US" sz="1700" kern="1200"/>
        </a:p>
      </dsp:txBody>
      <dsp:txXfrm>
        <a:off x="2556744" y="591490"/>
        <a:ext cx="2239491" cy="629230"/>
      </dsp:txXfrm>
    </dsp:sp>
    <dsp:sp modelId="{94929360-2471-014F-8155-CC53379179E7}">
      <dsp:nvSpPr>
        <dsp:cNvPr id="0" name=""/>
        <dsp:cNvSpPr/>
      </dsp:nvSpPr>
      <dsp:spPr>
        <a:xfrm>
          <a:off x="2556744" y="1220720"/>
          <a:ext cx="2239491" cy="22122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Develop personalized campaigns with discounts or curated product recommendations to re-engage inactive consumers.</a:t>
          </a:r>
        </a:p>
      </dsp:txBody>
      <dsp:txXfrm>
        <a:off x="2556744" y="1220720"/>
        <a:ext cx="2239491" cy="2212212"/>
      </dsp:txXfrm>
    </dsp:sp>
    <dsp:sp modelId="{3652348E-17F9-E741-8A6F-C30E140135DE}">
      <dsp:nvSpPr>
        <dsp:cNvPr id="0" name=""/>
        <dsp:cNvSpPr/>
      </dsp:nvSpPr>
      <dsp:spPr>
        <a:xfrm>
          <a:off x="5109764" y="591490"/>
          <a:ext cx="2239491" cy="6292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Cross-Category Promotions:</a:t>
          </a:r>
          <a:endParaRPr lang="en-US" sz="1700" kern="1200"/>
        </a:p>
      </dsp:txBody>
      <dsp:txXfrm>
        <a:off x="5109764" y="591490"/>
        <a:ext cx="2239491" cy="629230"/>
      </dsp:txXfrm>
    </dsp:sp>
    <dsp:sp modelId="{558938D8-F84E-4D40-ABEB-8EEAA7ACE560}">
      <dsp:nvSpPr>
        <dsp:cNvPr id="0" name=""/>
        <dsp:cNvSpPr/>
      </dsp:nvSpPr>
      <dsp:spPr>
        <a:xfrm>
          <a:off x="5109764" y="1220720"/>
          <a:ext cx="2239491" cy="22122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Leverage insights on category diversity to promote complementary products and encourage broader purchasing behavior.</a:t>
          </a:r>
        </a:p>
      </dsp:txBody>
      <dsp:txXfrm>
        <a:off x="5109764" y="1220720"/>
        <a:ext cx="2239491" cy="2212212"/>
      </dsp:txXfrm>
    </dsp:sp>
    <dsp:sp modelId="{6ABF36D1-B542-1345-81AF-D31135957918}">
      <dsp:nvSpPr>
        <dsp:cNvPr id="0" name=""/>
        <dsp:cNvSpPr/>
      </dsp:nvSpPr>
      <dsp:spPr>
        <a:xfrm>
          <a:off x="7662784" y="591490"/>
          <a:ext cx="2239491" cy="6292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Data-Driven Campaigns:</a:t>
          </a:r>
          <a:endParaRPr lang="en-US" sz="1700" kern="1200"/>
        </a:p>
      </dsp:txBody>
      <dsp:txXfrm>
        <a:off x="7662784" y="591490"/>
        <a:ext cx="2239491" cy="629230"/>
      </dsp:txXfrm>
    </dsp:sp>
    <dsp:sp modelId="{3B8D889F-9A18-C448-B8FD-815CA9BA03E3}">
      <dsp:nvSpPr>
        <dsp:cNvPr id="0" name=""/>
        <dsp:cNvSpPr/>
      </dsp:nvSpPr>
      <dsp:spPr>
        <a:xfrm>
          <a:off x="7662784" y="1220720"/>
          <a:ext cx="2239491" cy="22122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Implement deal-specific marketing strategies for promotion-driven shoppers and emphasize product quality for variety-seeking consumers.</a:t>
          </a:r>
        </a:p>
      </dsp:txBody>
      <dsp:txXfrm>
        <a:off x="7662784" y="1220720"/>
        <a:ext cx="2239491" cy="22122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8C762-2BC8-174E-B73B-8FEE92983DAF}">
      <dsp:nvSpPr>
        <dsp:cNvPr id="0" name=""/>
        <dsp:cNvSpPr/>
      </dsp:nvSpPr>
      <dsp:spPr>
        <a:xfrm rot="16200000">
          <a:off x="3465896" y="1185923"/>
          <a:ext cx="1394077" cy="165286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158750" rIns="142875" bIns="15875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Thank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You!</a:t>
          </a:r>
        </a:p>
      </dsp:txBody>
      <dsp:txXfrm rot="5400000">
        <a:off x="3404566" y="1383384"/>
        <a:ext cx="1584803" cy="1257947"/>
      </dsp:txXfrm>
    </dsp:sp>
    <dsp:sp modelId="{7C68773A-12C2-6544-93EB-91429031099A}">
      <dsp:nvSpPr>
        <dsp:cNvPr id="0" name=""/>
        <dsp:cNvSpPr/>
      </dsp:nvSpPr>
      <dsp:spPr>
        <a:xfrm rot="5400000">
          <a:off x="5097987" y="1258660"/>
          <a:ext cx="1435628" cy="150739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58750" rIns="95250" bIns="15875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Any Question?</a:t>
          </a:r>
        </a:p>
      </dsp:txBody>
      <dsp:txXfrm rot="-5400000">
        <a:off x="5062104" y="1364637"/>
        <a:ext cx="1437300" cy="1295440"/>
      </dsp:txXfrm>
    </dsp:sp>
    <dsp:sp modelId="{F4087FE4-12E0-5341-B453-ED5718EA387E}">
      <dsp:nvSpPr>
        <dsp:cNvPr id="0" name=""/>
        <dsp:cNvSpPr/>
      </dsp:nvSpPr>
      <dsp:spPr>
        <a:xfrm>
          <a:off x="4048478" y="446813"/>
          <a:ext cx="1652865" cy="1652785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72E9B-79A2-CA42-92BE-A2EC93FA4DC7}">
      <dsp:nvSpPr>
        <dsp:cNvPr id="0" name=""/>
        <dsp:cNvSpPr/>
      </dsp:nvSpPr>
      <dsp:spPr>
        <a:xfrm rot="10800000">
          <a:off x="4053817" y="1966281"/>
          <a:ext cx="1652865" cy="1652785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5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4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2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7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3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8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4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2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1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0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62353-1DEF-8F70-F04B-826C068F6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04" y="514387"/>
            <a:ext cx="8430376" cy="3237615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Consumer Segmentation Analytics for AXANTEUS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D3758-56E0-D9CF-39EC-B86450F94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332" y="3705218"/>
            <a:ext cx="5916873" cy="744119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A Comprehensive Approach to Consumer Behavior and Predictive Modeling</a:t>
            </a:r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74AC4665-EC6D-A179-512F-99566BB5B5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794" r="24344" b="-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4CE8FAC3-9EC1-BA8A-163F-9B9024565354}"/>
              </a:ext>
            </a:extLst>
          </p:cNvPr>
          <p:cNvSpPr txBox="1">
            <a:spLocks/>
          </p:cNvSpPr>
          <p:nvPr/>
        </p:nvSpPr>
        <p:spPr>
          <a:xfrm>
            <a:off x="877331" y="4894682"/>
            <a:ext cx="5916873" cy="1066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CSDA 6010 Project 3 - Subash Yadav</a:t>
            </a:r>
          </a:p>
          <a:p>
            <a:pPr algn="l"/>
            <a:r>
              <a:rPr lang="en-US" dirty="0"/>
              <a:t>Prof. JP Wang</a:t>
            </a:r>
          </a:p>
        </p:txBody>
      </p:sp>
    </p:spTree>
    <p:extLst>
      <p:ext uri="{BB962C8B-B14F-4D97-AF65-F5344CB8AC3E}">
        <p14:creationId xmlns:p14="http://schemas.microsoft.com/office/powerpoint/2010/main" val="2183462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D665-481C-3837-26D7-BD740516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Data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13">
                <a:extLst>
                  <a:ext uri="{FF2B5EF4-FFF2-40B4-BE49-F238E27FC236}">
                    <a16:creationId xmlns:a16="http://schemas.microsoft.com/office/drawing/2014/main" id="{3CE5D70F-8DD2-1FB7-ECA4-E5F962DDC61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202323"/>
                  </p:ext>
                </p:extLst>
              </p:nvPr>
            </p:nvGraphicFramePr>
            <p:xfrm>
              <a:off x="1818409" y="1620981"/>
              <a:ext cx="8666020" cy="487299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66505">
                      <a:extLst>
                        <a:ext uri="{9D8B030D-6E8A-4147-A177-3AD203B41FA5}">
                          <a16:colId xmlns:a16="http://schemas.microsoft.com/office/drawing/2014/main" val="3733132379"/>
                        </a:ext>
                      </a:extLst>
                    </a:gridCol>
                    <a:gridCol w="2627759">
                      <a:extLst>
                        <a:ext uri="{9D8B030D-6E8A-4147-A177-3AD203B41FA5}">
                          <a16:colId xmlns:a16="http://schemas.microsoft.com/office/drawing/2014/main" val="27892913"/>
                        </a:ext>
                      </a:extLst>
                    </a:gridCol>
                    <a:gridCol w="814039">
                      <a:extLst>
                        <a:ext uri="{9D8B030D-6E8A-4147-A177-3AD203B41FA5}">
                          <a16:colId xmlns:a16="http://schemas.microsoft.com/office/drawing/2014/main" val="3901579017"/>
                        </a:ext>
                      </a:extLst>
                    </a:gridCol>
                    <a:gridCol w="3057717">
                      <a:extLst>
                        <a:ext uri="{9D8B030D-6E8A-4147-A177-3AD203B41FA5}">
                          <a16:colId xmlns:a16="http://schemas.microsoft.com/office/drawing/2014/main" val="2667223236"/>
                        </a:ext>
                      </a:extLst>
                    </a:gridCol>
                  </a:tblGrid>
                  <a:tr h="46429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Variable</a:t>
                          </a:r>
                          <a:endParaRPr lang="en-US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Description</a:t>
                          </a:r>
                          <a:endParaRPr lang="en-US" sz="11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Transformation</a:t>
                          </a:r>
                          <a:endParaRPr lang="en-US" sz="12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</a:rPr>
                            <a:t>Formula</a:t>
                          </a:r>
                          <a:endParaRPr lang="en-US" sz="12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extLst>
                      <a:ext uri="{0D108BD9-81ED-4DB2-BD59-A6C34878D82A}">
                        <a16:rowId xmlns:a16="http://schemas.microsoft.com/office/drawing/2014/main" val="584494840"/>
                      </a:ext>
                    </a:extLst>
                  </a:tr>
                  <a:tr h="611836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log_total_purchase_volume</a:t>
                          </a:r>
                          <a:endParaRPr lang="en-US" sz="11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Total volume of purchases, log-transformed to reduce skewness.</a:t>
                          </a:r>
                          <a:endParaRPr lang="en-US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log1p</a:t>
                          </a:r>
                          <a:endParaRPr lang="en-US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𝑙𝑜𝑔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𝑡𝑜𝑡𝑎𝑙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𝑝𝑢𝑟𝑐h𝑎𝑠𝑒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𝑣𝑜𝑙𝑢𝑚𝑒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𝑙𝑛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(1+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𝑡𝑜𝑡𝑎𝑙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𝑣𝑜𝑙𝑢𝑚𝑒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9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extLst>
                      <a:ext uri="{0D108BD9-81ED-4DB2-BD59-A6C34878D82A}">
                        <a16:rowId xmlns:a16="http://schemas.microsoft.com/office/drawing/2014/main" val="568149814"/>
                      </a:ext>
                    </a:extLst>
                  </a:tr>
                  <a:tr h="949216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log_avg_spend_per_transaction</a:t>
                          </a:r>
                          <a:endParaRPr lang="en-US" sz="11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Average spending per transaction, log-transformed to smooth out differences.</a:t>
                          </a:r>
                          <a:endParaRPr lang="en-US" sz="11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log1p</a:t>
                          </a:r>
                          <a:endParaRPr lang="en-US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𝑙𝑜𝑔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𝑎𝑣𝑔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𝑠𝑝𝑒𝑛𝑑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𝑝𝑒𝑟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𝑡𝑟𝑎𝑛𝑠𝑎𝑐𝑡𝑖𝑜𝑛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𝑙𝑛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(1+ 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𝑡𝑜𝑡𝑎𝑙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_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𝑣𝑎𝑙𝑢𝑒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𝑛𝑜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_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𝑜𝑓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_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𝑡𝑟𝑎𝑛𝑠</m:t>
                                    </m:r>
                                  </m:den>
                                </m:f>
                                <m:r>
                                  <a:rPr lang="en-US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9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extLst>
                      <a:ext uri="{0D108BD9-81ED-4DB2-BD59-A6C34878D82A}">
                        <a16:rowId xmlns:a16="http://schemas.microsoft.com/office/drawing/2014/main" val="707072330"/>
                      </a:ext>
                    </a:extLst>
                  </a:tr>
                  <a:tr h="832089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brand_loyalty_score</a:t>
                          </a:r>
                          <a:endParaRPr lang="en-US" sz="11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Ratio of consecutive brand purchases to the number of unique brands purchased, indicating brand loyalty.</a:t>
                          </a:r>
                          <a:endParaRPr lang="en-US" sz="11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Derived</a:t>
                          </a:r>
                          <a:endParaRPr lang="en-US" sz="11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𝑏𝑟𝑎𝑛𝑑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𝑙𝑜𝑦𝑎𝑙𝑡𝑦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=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𝑏𝑟𝑎𝑛𝑑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_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𝑟𝑢𝑛𝑠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𝑛𝑜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_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𝑜𝑓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_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𝑏𝑟𝑎𝑛𝑑𝑠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9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extLst>
                      <a:ext uri="{0D108BD9-81ED-4DB2-BD59-A6C34878D82A}">
                        <a16:rowId xmlns:a16="http://schemas.microsoft.com/office/drawing/2014/main" val="3731642781"/>
                      </a:ext>
                    </a:extLst>
                  </a:tr>
                  <a:tr h="949216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deal_sensitivity</a:t>
                          </a:r>
                          <a:endParaRPr lang="en-US" sz="11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Proportion of purchase volume made under promotions, indicating responsiveness to deals.</a:t>
                          </a:r>
                          <a:endParaRPr lang="en-US" sz="11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Derived</a:t>
                          </a:r>
                          <a:endParaRPr lang="en-US" sz="11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𝑑𝑒𝑎𝑙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𝑠𝑒𝑛𝑠𝑖𝑡𝑖𝑣𝑖𝑡𝑦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 </m:t>
                                </m:r>
                                <m:f>
                                  <m:fPr>
                                    <m:ctrlP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𝑝𝑢𝑟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_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𝑣𝑜𝑙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_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𝑝𝑟𝑜𝑚𝑜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_6+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𝑝𝑢𝑟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_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𝑣𝑜𝑙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_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𝑜𝑡h𝑒𝑟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_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𝑝𝑟𝑜𝑚𝑜</m:t>
                                    </m:r>
                                  </m:num>
                                  <m:den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𝑡𝑜𝑡𝑎𝑙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_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𝑣𝑜𝑙𝑢𝑚𝑒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9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extLst>
                      <a:ext uri="{0D108BD9-81ED-4DB2-BD59-A6C34878D82A}">
                        <a16:rowId xmlns:a16="http://schemas.microsoft.com/office/drawing/2014/main" val="8523882"/>
                      </a:ext>
                    </a:extLst>
                  </a:tr>
                  <a:tr h="1066342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category_diversity</a:t>
                          </a:r>
                          <a:endParaRPr lang="en-US" sz="11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Count of unique product categories purchased, reflecting product engagement diversity.</a:t>
                          </a:r>
                          <a:endParaRPr lang="en-US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Derived</a:t>
                          </a:r>
                          <a:endParaRPr lang="en-US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𝑐𝑎𝑡𝑒𝑔𝑜𝑟𝑦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𝑑𝑖𝑣𝑒𝑟𝑠𝑖𝑡𝑦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Σ</m:t>
                                </m:r>
                                <m:r>
                                  <a:rPr lang="en-US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columns</m:t>
                                </m:r>
                                <m:r>
                                  <a:rPr lang="en-US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starting</m:t>
                                </m:r>
                                <m:r>
                                  <a:rPr lang="en-US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with</m:t>
                                </m:r>
                                <m:r>
                                  <a:rPr lang="en-US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pr</m:t>
                                </m:r>
                                <m:r>
                                  <a:rPr lang="en-US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cat</m:t>
                                </m:r>
                                <m:r>
                                  <a:rPr lang="en-US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" 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columns</m:t>
                                </m:r>
                                <m:r>
                                  <a:rPr lang="en-US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starting</m:t>
                                </m:r>
                                <m:r>
                                  <a:rPr lang="en-US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with</m:t>
                                </m:r>
                                <m:r>
                                  <a:rPr lang="en-US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prop</m:t>
                                </m:r>
                                <m:r>
                                  <a:rPr lang="en-US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cat</m:t>
                                </m:r>
                                <m:r>
                                  <a:rPr lang="en-US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"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9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extLst>
                      <a:ext uri="{0D108BD9-81ED-4DB2-BD59-A6C34878D82A}">
                        <a16:rowId xmlns:a16="http://schemas.microsoft.com/office/drawing/2014/main" val="39459933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13">
                <a:extLst>
                  <a:ext uri="{FF2B5EF4-FFF2-40B4-BE49-F238E27FC236}">
                    <a16:creationId xmlns:a16="http://schemas.microsoft.com/office/drawing/2014/main" id="{3CE5D70F-8DD2-1FB7-ECA4-E5F962DDC61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202323"/>
                  </p:ext>
                </p:extLst>
              </p:nvPr>
            </p:nvGraphicFramePr>
            <p:xfrm>
              <a:off x="1818409" y="1620981"/>
              <a:ext cx="8666020" cy="487299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66505">
                      <a:extLst>
                        <a:ext uri="{9D8B030D-6E8A-4147-A177-3AD203B41FA5}">
                          <a16:colId xmlns:a16="http://schemas.microsoft.com/office/drawing/2014/main" val="3733132379"/>
                        </a:ext>
                      </a:extLst>
                    </a:gridCol>
                    <a:gridCol w="2627759">
                      <a:extLst>
                        <a:ext uri="{9D8B030D-6E8A-4147-A177-3AD203B41FA5}">
                          <a16:colId xmlns:a16="http://schemas.microsoft.com/office/drawing/2014/main" val="27892913"/>
                        </a:ext>
                      </a:extLst>
                    </a:gridCol>
                    <a:gridCol w="814039">
                      <a:extLst>
                        <a:ext uri="{9D8B030D-6E8A-4147-A177-3AD203B41FA5}">
                          <a16:colId xmlns:a16="http://schemas.microsoft.com/office/drawing/2014/main" val="3901579017"/>
                        </a:ext>
                      </a:extLst>
                    </a:gridCol>
                    <a:gridCol w="3057717">
                      <a:extLst>
                        <a:ext uri="{9D8B030D-6E8A-4147-A177-3AD203B41FA5}">
                          <a16:colId xmlns:a16="http://schemas.microsoft.com/office/drawing/2014/main" val="2667223236"/>
                        </a:ext>
                      </a:extLst>
                    </a:gridCol>
                  </a:tblGrid>
                  <a:tr h="46429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Variable</a:t>
                          </a:r>
                          <a:endParaRPr lang="en-US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Description</a:t>
                          </a:r>
                          <a:endParaRPr lang="en-US" sz="11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Transformation</a:t>
                          </a:r>
                          <a:endParaRPr lang="en-US" sz="12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</a:rPr>
                            <a:t>Formula</a:t>
                          </a:r>
                          <a:endParaRPr lang="en-US" sz="12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extLst>
                      <a:ext uri="{0D108BD9-81ED-4DB2-BD59-A6C34878D82A}">
                        <a16:rowId xmlns:a16="http://schemas.microsoft.com/office/drawing/2014/main" val="584494840"/>
                      </a:ext>
                    </a:extLst>
                  </a:tr>
                  <a:tr h="611836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log_total_purchase_volume</a:t>
                          </a:r>
                          <a:endParaRPr lang="en-US" sz="11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Total volume of purchases, log-transformed to reduce skewness.</a:t>
                          </a:r>
                          <a:endParaRPr lang="en-US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log1p</a:t>
                          </a:r>
                          <a:endParaRPr lang="en-US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27" marR="5427" marT="5427" marB="5427" anchor="ctr">
                        <a:blipFill>
                          <a:blip r:embed="rId2"/>
                          <a:stretch>
                            <a:fillRect l="-183817" t="-79167" r="-1245" b="-627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8149814"/>
                      </a:ext>
                    </a:extLst>
                  </a:tr>
                  <a:tr h="949216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log_avg_spend_per_transaction</a:t>
                          </a:r>
                          <a:endParaRPr lang="en-US" sz="11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Average spending per transaction, log-transformed to smooth out differences.</a:t>
                          </a:r>
                          <a:endParaRPr lang="en-US" sz="11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log1p</a:t>
                          </a:r>
                          <a:endParaRPr lang="en-US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27" marR="5427" marT="5427" marB="5427" anchor="ctr">
                        <a:blipFill>
                          <a:blip r:embed="rId2"/>
                          <a:stretch>
                            <a:fillRect l="-183817" t="-114667" r="-1245" b="-30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7072330"/>
                      </a:ext>
                    </a:extLst>
                  </a:tr>
                  <a:tr h="832089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brand_loyalty_score</a:t>
                          </a:r>
                          <a:endParaRPr lang="en-US" sz="11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Ratio of consecutive brand purchases to the number of unique brands purchased, indicating brand loyalty.</a:t>
                          </a:r>
                          <a:endParaRPr lang="en-US" sz="11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Derived</a:t>
                          </a:r>
                          <a:endParaRPr lang="en-US" sz="11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27" marR="5427" marT="5427" marB="5427" anchor="ctr">
                        <a:blipFill>
                          <a:blip r:embed="rId2"/>
                          <a:stretch>
                            <a:fillRect l="-183817" t="-243939" r="-1245" b="-242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1642781"/>
                      </a:ext>
                    </a:extLst>
                  </a:tr>
                  <a:tr h="949216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deal_sensitivity</a:t>
                          </a:r>
                          <a:endParaRPr lang="en-US" sz="11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Proportion of purchase volume made under promotions, indicating responsiveness to deals.</a:t>
                          </a:r>
                          <a:endParaRPr lang="en-US" sz="11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Derived</a:t>
                          </a:r>
                          <a:endParaRPr lang="en-US" sz="11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27" marR="5427" marT="5427" marB="5427" anchor="ctr">
                        <a:blipFill>
                          <a:blip r:embed="rId2"/>
                          <a:stretch>
                            <a:fillRect l="-183817" t="-302667" r="-1245" b="-1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23882"/>
                      </a:ext>
                    </a:extLst>
                  </a:tr>
                  <a:tr h="1066342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category_diversity</a:t>
                          </a:r>
                          <a:endParaRPr lang="en-US" sz="11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Count of unique product categories purchased, reflecting product engagement diversity.</a:t>
                          </a:r>
                          <a:endParaRPr lang="en-US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Derived</a:t>
                          </a:r>
                          <a:endParaRPr lang="en-US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7" marR="5427" marT="5427" marB="5427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27" marR="5427" marT="5427" marB="5427" anchor="ctr">
                        <a:blipFill>
                          <a:blip r:embed="rId2"/>
                          <a:stretch>
                            <a:fillRect l="-183817" t="-359524" r="-1245" b="-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59933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9956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316F-1983-72D7-DBBF-0EACE842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Selection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A06333-C952-56A9-2807-E14555BB5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158434"/>
              </p:ext>
            </p:extLst>
          </p:nvPr>
        </p:nvGraphicFramePr>
        <p:xfrm>
          <a:off x="1298866" y="1565962"/>
          <a:ext cx="9372597" cy="4995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4199">
                  <a:extLst>
                    <a:ext uri="{9D8B030D-6E8A-4147-A177-3AD203B41FA5}">
                      <a16:colId xmlns:a16="http://schemas.microsoft.com/office/drawing/2014/main" val="1868718585"/>
                    </a:ext>
                  </a:extLst>
                </a:gridCol>
                <a:gridCol w="3124199">
                  <a:extLst>
                    <a:ext uri="{9D8B030D-6E8A-4147-A177-3AD203B41FA5}">
                      <a16:colId xmlns:a16="http://schemas.microsoft.com/office/drawing/2014/main" val="1100977877"/>
                    </a:ext>
                  </a:extLst>
                </a:gridCol>
                <a:gridCol w="3124199">
                  <a:extLst>
                    <a:ext uri="{9D8B030D-6E8A-4147-A177-3AD203B41FA5}">
                      <a16:colId xmlns:a16="http://schemas.microsoft.com/office/drawing/2014/main" val="2841174766"/>
                    </a:ext>
                  </a:extLst>
                </a:gridCol>
              </a:tblGrid>
              <a:tr h="19759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Cluster Segment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" marR="8017" marT="8017" marB="8017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Feature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" marR="8017" marT="8017" marB="8017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" marR="8017" marT="8017" marB="8017" anchor="ctr"/>
                </a:tc>
                <a:extLst>
                  <a:ext uri="{0D108BD9-81ED-4DB2-BD59-A6C34878D82A}">
                    <a16:rowId xmlns:a16="http://schemas.microsoft.com/office/drawing/2014/main" val="1138153544"/>
                  </a:ext>
                </a:extLst>
              </a:tr>
              <a:tr h="5555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Purchase Behavior Cluster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" marR="8017" marT="8017" marB="8017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err="1">
                          <a:effectLst/>
                        </a:rPr>
                        <a:t>log_total_purchase_volume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" marR="8017" marT="8017" marB="8017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Represents total purchase activity on a logarithmic scale.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" marR="8017" marT="8017" marB="8017" anchor="ctr"/>
                </a:tc>
                <a:extLst>
                  <a:ext uri="{0D108BD9-81ED-4DB2-BD59-A6C34878D82A}">
                    <a16:rowId xmlns:a16="http://schemas.microsoft.com/office/drawing/2014/main" val="563467010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endParaRPr lang="en-US" sz="16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017" marR="8017" marT="8017" marB="8017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err="1">
                          <a:effectLst/>
                        </a:rPr>
                        <a:t>brand_loyalty_score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" marR="8017" marT="8017" marB="8017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Quantifies loyalty toward specific brands.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" marR="8017" marT="8017" marB="8017" anchor="ctr"/>
                </a:tc>
                <a:extLst>
                  <a:ext uri="{0D108BD9-81ED-4DB2-BD59-A6C34878D82A}">
                    <a16:rowId xmlns:a16="http://schemas.microsoft.com/office/drawing/2014/main" val="936515703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endParaRPr lang="en-US" sz="16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017" marR="8017" marT="8017" marB="8017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no_of_trans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" marR="8017" marT="8017" marB="8017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Total number of transactions made by the consumer.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" marR="8017" marT="8017" marB="8017" anchor="ctr"/>
                </a:tc>
                <a:extLst>
                  <a:ext uri="{0D108BD9-81ED-4DB2-BD59-A6C34878D82A}">
                    <a16:rowId xmlns:a16="http://schemas.microsoft.com/office/drawing/2014/main" val="3640705037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Purchase Basis Cluster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" marR="8017" marT="8017" marB="8017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deal_sensitivity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" marR="8017" marT="8017" marB="8017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Measures responsiveness to promotions.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" marR="8017" marT="8017" marB="8017" anchor="ctr"/>
                </a:tc>
                <a:extLst>
                  <a:ext uri="{0D108BD9-81ED-4DB2-BD59-A6C34878D82A}">
                    <a16:rowId xmlns:a16="http://schemas.microsoft.com/office/drawing/2014/main" val="3212004340"/>
                  </a:ext>
                </a:extLst>
              </a:tr>
              <a:tr h="555511">
                <a:tc>
                  <a:txBody>
                    <a:bodyPr/>
                    <a:lstStyle/>
                    <a:p>
                      <a:endParaRPr lang="en-US" sz="16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017" marR="8017" marT="8017" marB="8017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category_diversity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" marR="8017" marT="8017" marB="8017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Captures the variety of product categories engaged by the consumer.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" marR="8017" marT="8017" marB="8017" anchor="ctr"/>
                </a:tc>
                <a:extLst>
                  <a:ext uri="{0D108BD9-81ED-4DB2-BD59-A6C34878D82A}">
                    <a16:rowId xmlns:a16="http://schemas.microsoft.com/office/drawing/2014/main" val="218097812"/>
                  </a:ext>
                </a:extLst>
              </a:tr>
              <a:tr h="5555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Combined Cluster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" marR="8017" marT="8017" marB="8017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log_total_purchase_volume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" marR="8017" marT="8017" marB="8017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Represents total purchase activity on a logarithmic scale.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" marR="8017" marT="8017" marB="8017" anchor="ctr"/>
                </a:tc>
                <a:extLst>
                  <a:ext uri="{0D108BD9-81ED-4DB2-BD59-A6C34878D82A}">
                    <a16:rowId xmlns:a16="http://schemas.microsoft.com/office/drawing/2014/main" val="462147679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endParaRPr lang="en-US" sz="16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017" marR="8017" marT="8017" marB="8017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brand_loyalty_score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" marR="8017" marT="8017" marB="8017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Quantifies loyalty toward specific brands.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" marR="8017" marT="8017" marB="8017" anchor="ctr"/>
                </a:tc>
                <a:extLst>
                  <a:ext uri="{0D108BD9-81ED-4DB2-BD59-A6C34878D82A}">
                    <a16:rowId xmlns:a16="http://schemas.microsoft.com/office/drawing/2014/main" val="412314694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endParaRPr lang="en-US" sz="16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017" marR="8017" marT="8017" marB="8017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no_of_trans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" marR="8017" marT="8017" marB="8017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Total number of transactions made by the consumer.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" marR="8017" marT="8017" marB="8017" anchor="ctr"/>
                </a:tc>
                <a:extLst>
                  <a:ext uri="{0D108BD9-81ED-4DB2-BD59-A6C34878D82A}">
                    <a16:rowId xmlns:a16="http://schemas.microsoft.com/office/drawing/2014/main" val="389475822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endParaRPr lang="en-US" sz="16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017" marR="8017" marT="8017" marB="8017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deal_sensitivity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" marR="8017" marT="8017" marB="8017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Measures responsiveness to promotions.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" marR="8017" marT="8017" marB="8017" anchor="ctr"/>
                </a:tc>
                <a:extLst>
                  <a:ext uri="{0D108BD9-81ED-4DB2-BD59-A6C34878D82A}">
                    <a16:rowId xmlns:a16="http://schemas.microsoft.com/office/drawing/2014/main" val="605379597"/>
                  </a:ext>
                </a:extLst>
              </a:tr>
              <a:tr h="555511">
                <a:tc>
                  <a:txBody>
                    <a:bodyPr/>
                    <a:lstStyle/>
                    <a:p>
                      <a:endParaRPr lang="en-US" sz="16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017" marR="8017" marT="8017" marB="8017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category_diversity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" marR="8017" marT="8017" marB="8017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Captures the variety of product categories engaged by the consumer.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" marR="8017" marT="8017" marB="8017" anchor="ctr"/>
                </a:tc>
                <a:extLst>
                  <a:ext uri="{0D108BD9-81ED-4DB2-BD59-A6C34878D82A}">
                    <a16:rowId xmlns:a16="http://schemas.microsoft.com/office/drawing/2014/main" val="1357135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76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A8AE-6189-008C-EDCA-740EA852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Elbow &amp; Silhouette  Analysis</a:t>
            </a:r>
          </a:p>
        </p:txBody>
      </p:sp>
      <p:pic>
        <p:nvPicPr>
          <p:cNvPr id="5" name="Picture 4" descr="A graph of a number of clusters&#10;&#10;Description automatically generated">
            <a:extLst>
              <a:ext uri="{FF2B5EF4-FFF2-40B4-BE49-F238E27FC236}">
                <a16:creationId xmlns:a16="http://schemas.microsoft.com/office/drawing/2014/main" id="{1CB5BCC9-FFEC-4646-C9B2-66970348C9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" y="1565911"/>
            <a:ext cx="2037080" cy="2075180"/>
          </a:xfrm>
          <a:prstGeom prst="rect">
            <a:avLst/>
          </a:prstGeom>
        </p:spPr>
      </p:pic>
      <p:pic>
        <p:nvPicPr>
          <p:cNvPr id="6" name="Picture 5" descr="A graph of a number of clusters&#10;&#10;Description automatically generated">
            <a:extLst>
              <a:ext uri="{FF2B5EF4-FFF2-40B4-BE49-F238E27FC236}">
                <a16:creationId xmlns:a16="http://schemas.microsoft.com/office/drawing/2014/main" id="{2F6EBF61-7BBE-D4BF-64D4-122C89C6D6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842" y="1564641"/>
            <a:ext cx="1917700" cy="2076450"/>
          </a:xfrm>
          <a:prstGeom prst="rect">
            <a:avLst/>
          </a:prstGeom>
        </p:spPr>
      </p:pic>
      <p:pic>
        <p:nvPicPr>
          <p:cNvPr id="7" name="Picture 6" descr="A graph of a number of clusters&#10;&#10;Description automatically generated">
            <a:extLst>
              <a:ext uri="{FF2B5EF4-FFF2-40B4-BE49-F238E27FC236}">
                <a16:creationId xmlns:a16="http://schemas.microsoft.com/office/drawing/2014/main" id="{C2D6C45B-00F9-E98A-2B8D-2509D1BBDB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92" y="1565911"/>
            <a:ext cx="1828800" cy="2075815"/>
          </a:xfrm>
          <a:prstGeom prst="rect">
            <a:avLst/>
          </a:prstGeom>
        </p:spPr>
      </p:pic>
      <p:pic>
        <p:nvPicPr>
          <p:cNvPr id="8" name="Picture 7" descr="A graph with lines and dots&#10;&#10;Description automatically generated">
            <a:extLst>
              <a:ext uri="{FF2B5EF4-FFF2-40B4-BE49-F238E27FC236}">
                <a16:creationId xmlns:a16="http://schemas.microsoft.com/office/drawing/2014/main" id="{5FF7C37D-90C1-4C4F-EADC-65ADAD8F90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3904536"/>
            <a:ext cx="1857375" cy="2075815"/>
          </a:xfrm>
          <a:prstGeom prst="rect">
            <a:avLst/>
          </a:prstGeom>
        </p:spPr>
      </p:pic>
      <p:pic>
        <p:nvPicPr>
          <p:cNvPr id="9" name="Picture 8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20E754F-A8C9-FF93-C507-500A522FBF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842" y="4001683"/>
            <a:ext cx="2007235" cy="2075815"/>
          </a:xfrm>
          <a:prstGeom prst="rect">
            <a:avLst/>
          </a:prstGeom>
        </p:spPr>
      </p:pic>
      <p:pic>
        <p:nvPicPr>
          <p:cNvPr id="10" name="Picture 9" descr="A graph with lines and dots&#10;&#10;Description automatically generated">
            <a:extLst>
              <a:ext uri="{FF2B5EF4-FFF2-40B4-BE49-F238E27FC236}">
                <a16:creationId xmlns:a16="http://schemas.microsoft.com/office/drawing/2014/main" id="{3B48E2D0-7B95-D2D8-3386-2D1299638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92" y="3904535"/>
            <a:ext cx="1927860" cy="207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46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EFD8-F5A1-9C48-CB29-12017C06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</a:t>
            </a:r>
          </a:p>
        </p:txBody>
      </p:sp>
      <p:pic>
        <p:nvPicPr>
          <p:cNvPr id="4" name="Picture 3" descr="A graph of a graph showing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8ACDCA91-8393-636D-8D0D-85DE5745EC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16" y="2061030"/>
            <a:ext cx="3262652" cy="2614880"/>
          </a:xfrm>
          <a:prstGeom prst="rect">
            <a:avLst/>
          </a:prstGeom>
        </p:spPr>
      </p:pic>
      <p:pic>
        <p:nvPicPr>
          <p:cNvPr id="6" name="Picture 5" descr="A graph of a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C150D8B4-C2E2-6BCD-8629-522244CB8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746" y="2061030"/>
            <a:ext cx="3556366" cy="26148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D78AD5-585F-6EB0-53CC-436C96C8171F}"/>
              </a:ext>
            </a:extLst>
          </p:cNvPr>
          <p:cNvSpPr txBox="1"/>
          <p:nvPr/>
        </p:nvSpPr>
        <p:spPr>
          <a:xfrm>
            <a:off x="800100" y="4942444"/>
            <a:ext cx="30470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Cluster 1: Moderate Buyers</a:t>
            </a:r>
            <a:endParaRPr lang="en-US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BDCAD-EA9D-276C-B7EC-17076E6EC25A}"/>
              </a:ext>
            </a:extLst>
          </p:cNvPr>
          <p:cNvSpPr txBox="1"/>
          <p:nvPr/>
        </p:nvSpPr>
        <p:spPr>
          <a:xfrm>
            <a:off x="794525" y="5145860"/>
            <a:ext cx="30470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Cluster 2: High-Frequency Shoppers</a:t>
            </a:r>
            <a:endParaRPr lang="en-US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6EDCE-85BD-E864-31C0-0AE041A70DA6}"/>
              </a:ext>
            </a:extLst>
          </p:cNvPr>
          <p:cNvSpPr txBox="1"/>
          <p:nvPr/>
        </p:nvSpPr>
        <p:spPr>
          <a:xfrm>
            <a:off x="794525" y="5337012"/>
            <a:ext cx="295084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Cluster 3: Low-Engagement Shoppers</a:t>
            </a:r>
            <a:r>
              <a:rPr lang="en-US" sz="1050" dirty="0">
                <a:effectLst/>
              </a:rPr>
              <a:t> </a:t>
            </a:r>
            <a:endParaRPr 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E932B-7121-267A-D06E-8120861ACAA5}"/>
              </a:ext>
            </a:extLst>
          </p:cNvPr>
          <p:cNvSpPr txBox="1"/>
          <p:nvPr/>
        </p:nvSpPr>
        <p:spPr>
          <a:xfrm>
            <a:off x="4453195" y="4891944"/>
            <a:ext cx="33815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685800" algn="l"/>
              </a:tabLst>
            </a:pPr>
            <a:r>
              <a:rPr lang="en-US" sz="10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Cluster 1: Promotion-Sensitive, Narrow Buyers</a:t>
            </a: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DC2629-D1EE-E870-5360-E7B1E8788360}"/>
              </a:ext>
            </a:extLst>
          </p:cNvPr>
          <p:cNvSpPr txBox="1"/>
          <p:nvPr/>
        </p:nvSpPr>
        <p:spPr>
          <a:xfrm>
            <a:off x="4453195" y="5100012"/>
            <a:ext cx="3459665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685800" algn="l"/>
              </a:tabLst>
            </a:pPr>
            <a:r>
              <a:rPr lang="en-US" sz="10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Cluster 2: Balanced, Diverse Shoppers</a:t>
            </a: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66423F-FE2F-28F7-9BB9-20772C3E526F}"/>
              </a:ext>
            </a:extLst>
          </p:cNvPr>
          <p:cNvSpPr txBox="1"/>
          <p:nvPr/>
        </p:nvSpPr>
        <p:spPr>
          <a:xfrm>
            <a:off x="4447620" y="5342242"/>
            <a:ext cx="33815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685800" algn="l"/>
              </a:tabLst>
            </a:pPr>
            <a:r>
              <a:rPr lang="en-US" sz="10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Cluster 3: Variety-Seeking, Deal-Resistant Shoppers</a:t>
            </a: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38F636-244C-E1E3-27D6-D5793FB38884}"/>
              </a:ext>
            </a:extLst>
          </p:cNvPr>
          <p:cNvSpPr txBox="1"/>
          <p:nvPr/>
        </p:nvSpPr>
        <p:spPr>
          <a:xfrm>
            <a:off x="8148754" y="4884251"/>
            <a:ext cx="3515421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Cluster 1: Balanced, High Engagement Consumers</a:t>
            </a:r>
            <a:endParaRPr lang="en-US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71F428-0934-9B06-BBF6-7847014A6B40}"/>
              </a:ext>
            </a:extLst>
          </p:cNvPr>
          <p:cNvSpPr txBox="1"/>
          <p:nvPr/>
        </p:nvSpPr>
        <p:spPr>
          <a:xfrm>
            <a:off x="8143179" y="5100012"/>
            <a:ext cx="32626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Cluster 2: Promotion-Driven, Frequent Shoppers</a:t>
            </a:r>
            <a:r>
              <a:rPr lang="en-US" sz="1050" dirty="0">
                <a:effectLst/>
              </a:rPr>
              <a:t> </a:t>
            </a:r>
            <a:endParaRPr 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2BFAD5-CC07-7176-C337-70CAA000A7AC}"/>
              </a:ext>
            </a:extLst>
          </p:cNvPr>
          <p:cNvSpPr txBox="1"/>
          <p:nvPr/>
        </p:nvSpPr>
        <p:spPr>
          <a:xfrm>
            <a:off x="8143179" y="5329319"/>
            <a:ext cx="3604631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Cluster 3: Variety-Seeking, Low Engagement Shoppers</a:t>
            </a:r>
            <a:endParaRPr lang="en-US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graph of a plot&#10;&#10;Description automatically generated with medium confidence">
            <a:extLst>
              <a:ext uri="{FF2B5EF4-FFF2-40B4-BE49-F238E27FC236}">
                <a16:creationId xmlns:a16="http://schemas.microsoft.com/office/drawing/2014/main" id="{B550E6EB-7E85-A910-3D8C-20992D3BBD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112" y="2061030"/>
            <a:ext cx="3721446" cy="251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39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D91D8-6B61-F6EC-F750-1801EB345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1E5A-4907-0810-CDF1-BEB119AB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72EF4-9858-0614-C34D-103A0D195B0C}"/>
              </a:ext>
            </a:extLst>
          </p:cNvPr>
          <p:cNvSpPr txBox="1"/>
          <p:nvPr/>
        </p:nvSpPr>
        <p:spPr>
          <a:xfrm>
            <a:off x="800100" y="4942444"/>
            <a:ext cx="30470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Cluster 1: Moderate Buyers</a:t>
            </a:r>
            <a:endParaRPr lang="en-US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0F503-B3BD-15BE-A520-8F51885CBAF5}"/>
              </a:ext>
            </a:extLst>
          </p:cNvPr>
          <p:cNvSpPr txBox="1"/>
          <p:nvPr/>
        </p:nvSpPr>
        <p:spPr>
          <a:xfrm>
            <a:off x="794525" y="5145860"/>
            <a:ext cx="30470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Cluster 2: High-Frequency Shoppers</a:t>
            </a:r>
            <a:endParaRPr lang="en-US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3A6312-77B1-D602-8C44-CEA00DBF3619}"/>
              </a:ext>
            </a:extLst>
          </p:cNvPr>
          <p:cNvSpPr txBox="1"/>
          <p:nvPr/>
        </p:nvSpPr>
        <p:spPr>
          <a:xfrm>
            <a:off x="794525" y="5337012"/>
            <a:ext cx="295084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Cluster 3: Low-Engagement Shoppers</a:t>
            </a:r>
            <a:r>
              <a:rPr lang="en-US" sz="1050" dirty="0">
                <a:effectLst/>
              </a:rPr>
              <a:t> </a:t>
            </a:r>
            <a:endParaRPr 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7B88A-EB21-73D2-6C85-1E807A7A1420}"/>
              </a:ext>
            </a:extLst>
          </p:cNvPr>
          <p:cNvSpPr txBox="1"/>
          <p:nvPr/>
        </p:nvSpPr>
        <p:spPr>
          <a:xfrm>
            <a:off x="4453195" y="4891944"/>
            <a:ext cx="33815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685800" algn="l"/>
              </a:tabLst>
            </a:pPr>
            <a:r>
              <a:rPr lang="en-US" sz="10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Cluster 1: Promotion-Sensitive, Narrow Buyers</a:t>
            </a: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671DC4-A78B-40A9-8214-2088A708916E}"/>
              </a:ext>
            </a:extLst>
          </p:cNvPr>
          <p:cNvSpPr txBox="1"/>
          <p:nvPr/>
        </p:nvSpPr>
        <p:spPr>
          <a:xfrm>
            <a:off x="4453195" y="5100012"/>
            <a:ext cx="3459665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685800" algn="l"/>
              </a:tabLst>
            </a:pPr>
            <a:r>
              <a:rPr lang="en-US" sz="10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Cluster 2: Balanced, Diverse Shoppers</a:t>
            </a: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AD13A1-908A-DB67-A5F4-CE3DA07C807E}"/>
              </a:ext>
            </a:extLst>
          </p:cNvPr>
          <p:cNvSpPr txBox="1"/>
          <p:nvPr/>
        </p:nvSpPr>
        <p:spPr>
          <a:xfrm>
            <a:off x="4447620" y="5342242"/>
            <a:ext cx="33815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685800" algn="l"/>
              </a:tabLst>
            </a:pPr>
            <a:r>
              <a:rPr lang="en-US" sz="10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Cluster 3: Variety-Seeking, Deal-Resistant Shoppers</a:t>
            </a: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A3DA23-B919-0634-F285-2AC4F9228675}"/>
              </a:ext>
            </a:extLst>
          </p:cNvPr>
          <p:cNvSpPr txBox="1"/>
          <p:nvPr/>
        </p:nvSpPr>
        <p:spPr>
          <a:xfrm>
            <a:off x="8148754" y="4884251"/>
            <a:ext cx="3515421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Cluster 1: Balanced, High Engagement Consumers</a:t>
            </a:r>
            <a:endParaRPr lang="en-US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36439-C993-B35A-6E22-BFF86263724F}"/>
              </a:ext>
            </a:extLst>
          </p:cNvPr>
          <p:cNvSpPr txBox="1"/>
          <p:nvPr/>
        </p:nvSpPr>
        <p:spPr>
          <a:xfrm>
            <a:off x="8143179" y="5100012"/>
            <a:ext cx="32626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Cluster 2: Promotion-Driven, Frequent Shoppers</a:t>
            </a:r>
            <a:r>
              <a:rPr lang="en-US" sz="1050" dirty="0">
                <a:effectLst/>
              </a:rPr>
              <a:t> </a:t>
            </a:r>
            <a:endParaRPr 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A0A11-478D-C13D-3764-996088253508}"/>
              </a:ext>
            </a:extLst>
          </p:cNvPr>
          <p:cNvSpPr txBox="1"/>
          <p:nvPr/>
        </p:nvSpPr>
        <p:spPr>
          <a:xfrm>
            <a:off x="8143179" y="5329319"/>
            <a:ext cx="3604631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Cluster 3: Variety-Seeking, Low Engagement Shoppers</a:t>
            </a:r>
            <a:endParaRPr lang="en-US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A7E132C9-B4E3-6EAC-4828-17D3FCC239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12" y="2081812"/>
            <a:ext cx="3381551" cy="2614881"/>
          </a:xfrm>
          <a:prstGeom prst="rect">
            <a:avLst/>
          </a:prstGeom>
        </p:spPr>
      </p:pic>
      <p:pic>
        <p:nvPicPr>
          <p:cNvPr id="8" name="Picture 7" descr="A graph with blue and red bars&#10;&#10;Description automatically generated">
            <a:extLst>
              <a:ext uri="{FF2B5EF4-FFF2-40B4-BE49-F238E27FC236}">
                <a16:creationId xmlns:a16="http://schemas.microsoft.com/office/drawing/2014/main" id="{54DFABB8-6DF4-619A-5AAE-39B594D99D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66" y="2081813"/>
            <a:ext cx="3842665" cy="2690856"/>
          </a:xfrm>
          <a:prstGeom prst="rect">
            <a:avLst/>
          </a:prstGeom>
        </p:spPr>
      </p:pic>
      <p:pic>
        <p:nvPicPr>
          <p:cNvPr id="10" name="Picture 9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A2E3E802-8F3B-79A6-1331-464E9A391C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60" y="2081813"/>
            <a:ext cx="3842664" cy="269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81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0589-5260-40C3-B9E6-73F09B20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483F4B-4D7E-F9DE-E257-9544663FB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92368"/>
              </p:ext>
            </p:extLst>
          </p:nvPr>
        </p:nvGraphicFramePr>
        <p:xfrm>
          <a:off x="1143001" y="1610591"/>
          <a:ext cx="10016835" cy="42914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3367">
                  <a:extLst>
                    <a:ext uri="{9D8B030D-6E8A-4147-A177-3AD203B41FA5}">
                      <a16:colId xmlns:a16="http://schemas.microsoft.com/office/drawing/2014/main" val="2904621007"/>
                    </a:ext>
                  </a:extLst>
                </a:gridCol>
                <a:gridCol w="1487977">
                  <a:extLst>
                    <a:ext uri="{9D8B030D-6E8A-4147-A177-3AD203B41FA5}">
                      <a16:colId xmlns:a16="http://schemas.microsoft.com/office/drawing/2014/main" val="2080767189"/>
                    </a:ext>
                  </a:extLst>
                </a:gridCol>
                <a:gridCol w="2878282">
                  <a:extLst>
                    <a:ext uri="{9D8B030D-6E8A-4147-A177-3AD203B41FA5}">
                      <a16:colId xmlns:a16="http://schemas.microsoft.com/office/drawing/2014/main" val="3509280047"/>
                    </a:ext>
                  </a:extLst>
                </a:gridCol>
                <a:gridCol w="1643842">
                  <a:extLst>
                    <a:ext uri="{9D8B030D-6E8A-4147-A177-3AD203B41FA5}">
                      <a16:colId xmlns:a16="http://schemas.microsoft.com/office/drawing/2014/main" val="2772338654"/>
                    </a:ext>
                  </a:extLst>
                </a:gridCol>
                <a:gridCol w="2003367">
                  <a:extLst>
                    <a:ext uri="{9D8B030D-6E8A-4147-A177-3AD203B41FA5}">
                      <a16:colId xmlns:a16="http://schemas.microsoft.com/office/drawing/2014/main" val="1056180156"/>
                    </a:ext>
                  </a:extLst>
                </a:gridCol>
              </a:tblGrid>
              <a:tr h="45489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Task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Target Variable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Definition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Label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Predictors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79030572"/>
                  </a:ext>
                </a:extLst>
              </a:tr>
              <a:tr h="12788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Value-Conscious Classification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value_conscious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Consumers in the top 25% of spend or transaction counts within Clusters 1 and 2.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1: Value-conscious</a:t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0: Not value-conscious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category_diversity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</a:rPr>
                        <a:t>affluence_index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</a:rPr>
                        <a:t>avg_price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</a:rPr>
                        <a:t>no_of_trans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61799705"/>
                  </a:ext>
                </a:extLst>
              </a:tr>
              <a:tr h="12788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Brand Loyalty Classification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brand_loyalty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Consumers in the top 25% of brand runs within Clusters 1 and 2.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1: Brand-loyal</a:t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0: Not brand-loyal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category_diversity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</a:rPr>
                        <a:t>affluence_index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</a:rPr>
                        <a:t>avg_price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</a:rPr>
                        <a:t>no_of_trans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03006409"/>
                  </a:ext>
                </a:extLst>
              </a:tr>
              <a:tr h="12788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Brand Runs Prediction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brand_runs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Actual count of brand-specific purchases made by consumers in Clusters 1 and 2.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Continuous numeric value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category_diversity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</a:rPr>
                        <a:t>affluence_index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</a:rPr>
                        <a:t>avg_price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</a:rPr>
                        <a:t>no_of_trans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</a:rPr>
                        <a:t>total_volume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4908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72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04C5-7C77-01ED-FE32-7888C08C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Classification Model Result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FB4FED-DADC-E214-EE43-4857CFB0B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79967"/>
              </p:ext>
            </p:extLst>
          </p:nvPr>
        </p:nvGraphicFramePr>
        <p:xfrm>
          <a:off x="1558637" y="2242587"/>
          <a:ext cx="8530936" cy="12160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2734">
                  <a:extLst>
                    <a:ext uri="{9D8B030D-6E8A-4147-A177-3AD203B41FA5}">
                      <a16:colId xmlns:a16="http://schemas.microsoft.com/office/drawing/2014/main" val="425756231"/>
                    </a:ext>
                  </a:extLst>
                </a:gridCol>
                <a:gridCol w="2132734">
                  <a:extLst>
                    <a:ext uri="{9D8B030D-6E8A-4147-A177-3AD203B41FA5}">
                      <a16:colId xmlns:a16="http://schemas.microsoft.com/office/drawing/2014/main" val="2458070846"/>
                    </a:ext>
                  </a:extLst>
                </a:gridCol>
                <a:gridCol w="2132734">
                  <a:extLst>
                    <a:ext uri="{9D8B030D-6E8A-4147-A177-3AD203B41FA5}">
                      <a16:colId xmlns:a16="http://schemas.microsoft.com/office/drawing/2014/main" val="3323663644"/>
                    </a:ext>
                  </a:extLst>
                </a:gridCol>
                <a:gridCol w="2132734">
                  <a:extLst>
                    <a:ext uri="{9D8B030D-6E8A-4147-A177-3AD203B41FA5}">
                      <a16:colId xmlns:a16="http://schemas.microsoft.com/office/drawing/2014/main" val="862545004"/>
                    </a:ext>
                  </a:extLst>
                </a:gridCol>
              </a:tblGrid>
              <a:tr h="40535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58372396"/>
                  </a:ext>
                </a:extLst>
              </a:tr>
              <a:tr h="40535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81.5%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75.4%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84.8%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2749053"/>
                  </a:ext>
                </a:extLst>
              </a:tr>
              <a:tr h="40535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84.57%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87.62%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78.95%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9815127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EEF1F5-DA0C-85C3-CB06-856EC1291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685894"/>
              </p:ext>
            </p:extLst>
          </p:nvPr>
        </p:nvGraphicFramePr>
        <p:xfrm>
          <a:off x="1533397" y="4197015"/>
          <a:ext cx="8556176" cy="12160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9044">
                  <a:extLst>
                    <a:ext uri="{9D8B030D-6E8A-4147-A177-3AD203B41FA5}">
                      <a16:colId xmlns:a16="http://schemas.microsoft.com/office/drawing/2014/main" val="2366239423"/>
                    </a:ext>
                  </a:extLst>
                </a:gridCol>
                <a:gridCol w="2139044">
                  <a:extLst>
                    <a:ext uri="{9D8B030D-6E8A-4147-A177-3AD203B41FA5}">
                      <a16:colId xmlns:a16="http://schemas.microsoft.com/office/drawing/2014/main" val="2015320803"/>
                    </a:ext>
                  </a:extLst>
                </a:gridCol>
                <a:gridCol w="2139044">
                  <a:extLst>
                    <a:ext uri="{9D8B030D-6E8A-4147-A177-3AD203B41FA5}">
                      <a16:colId xmlns:a16="http://schemas.microsoft.com/office/drawing/2014/main" val="1942846602"/>
                    </a:ext>
                  </a:extLst>
                </a:gridCol>
                <a:gridCol w="2139044">
                  <a:extLst>
                    <a:ext uri="{9D8B030D-6E8A-4147-A177-3AD203B41FA5}">
                      <a16:colId xmlns:a16="http://schemas.microsoft.com/office/drawing/2014/main" val="249053599"/>
                    </a:ext>
                  </a:extLst>
                </a:gridCol>
              </a:tblGrid>
              <a:tr h="4053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60301778"/>
                  </a:ext>
                </a:extLst>
              </a:tr>
              <a:tr h="4053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89.5%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69.8%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96.6%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33696021"/>
                  </a:ext>
                </a:extLst>
              </a:tr>
              <a:tr h="4053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91.98%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98.32%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74.42%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106499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9EFBB0-93A1-A90D-50B2-0409B3981ED4}"/>
              </a:ext>
            </a:extLst>
          </p:cNvPr>
          <p:cNvSpPr txBox="1"/>
          <p:nvPr/>
        </p:nvSpPr>
        <p:spPr>
          <a:xfrm>
            <a:off x="1502225" y="1873255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Value-Conscious Classification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B110A-1C96-B7E4-8802-435F45283F5F}"/>
              </a:ext>
            </a:extLst>
          </p:cNvPr>
          <p:cNvSpPr txBox="1"/>
          <p:nvPr/>
        </p:nvSpPr>
        <p:spPr>
          <a:xfrm>
            <a:off x="1502225" y="3847554"/>
            <a:ext cx="612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Brand Loyalty Classification Model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539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A12C-732F-1BC0-A82C-72231239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Regression  -  Brand Runs Prediction</a:t>
            </a:r>
          </a:p>
        </p:txBody>
      </p:sp>
      <p:pic>
        <p:nvPicPr>
          <p:cNvPr id="4" name="Picture 3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2FC8A929-7559-6464-A53E-638C2DEF6F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67" y="1650754"/>
            <a:ext cx="5244206" cy="436840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9ECEB1-F59F-741B-1D53-1C72D94C6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525054"/>
              </p:ext>
            </p:extLst>
          </p:nvPr>
        </p:nvGraphicFramePr>
        <p:xfrm>
          <a:off x="610381" y="4702857"/>
          <a:ext cx="5244206" cy="1316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2103">
                  <a:extLst>
                    <a:ext uri="{9D8B030D-6E8A-4147-A177-3AD203B41FA5}">
                      <a16:colId xmlns:a16="http://schemas.microsoft.com/office/drawing/2014/main" val="246042404"/>
                    </a:ext>
                  </a:extLst>
                </a:gridCol>
                <a:gridCol w="2622103">
                  <a:extLst>
                    <a:ext uri="{9D8B030D-6E8A-4147-A177-3AD203B41FA5}">
                      <a16:colId xmlns:a16="http://schemas.microsoft.com/office/drawing/2014/main" val="534343727"/>
                    </a:ext>
                  </a:extLst>
                </a:gridCol>
              </a:tblGrid>
              <a:tr h="2632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Metric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Value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63878438"/>
                  </a:ext>
                </a:extLst>
              </a:tr>
              <a:tr h="2632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Mean Absolute Error (MAE)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2.93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9948885"/>
                  </a:ext>
                </a:extLst>
              </a:tr>
              <a:tr h="2632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Mean Squared Error (MSE)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14.08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58107986"/>
                  </a:ext>
                </a:extLst>
              </a:tr>
              <a:tr h="2632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Root Mean Squared Error (RMSE)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3.75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9787504"/>
                  </a:ext>
                </a:extLst>
              </a:tr>
              <a:tr h="2632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Mean Absolute Percentage Error (MAPE)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32.42%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2611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2A68319-3278-BEE2-C468-757E5B4CD001}"/>
              </a:ext>
            </a:extLst>
          </p:cNvPr>
          <p:cNvSpPr/>
          <p:nvPr/>
        </p:nvSpPr>
        <p:spPr>
          <a:xfrm>
            <a:off x="616526" y="3633236"/>
            <a:ext cx="5244206" cy="1007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8A2D4D-6043-51D3-575C-59E66967D3A9}"/>
                  </a:ext>
                </a:extLst>
              </p:cNvPr>
              <p:cNvSpPr txBox="1"/>
              <p:nvPr/>
            </p:nvSpPr>
            <p:spPr>
              <a:xfrm>
                <a:off x="310087" y="3692634"/>
                <a:ext cx="5306291" cy="825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brand</m:t>
                      </m:r>
                      <m:r>
                        <m:rPr>
                          <m:nor/>
                        </m:rP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runs</m:t>
                      </m:r>
                      <m:r>
                        <m:rPr>
                          <m:nor/>
                        </m:rP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  −8.13+(1.73 ∗ </m:t>
                      </m:r>
                      <m:r>
                        <m:rPr>
                          <m:nor/>
                        </m:rP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category</m:t>
                      </m:r>
                      <m:r>
                        <m:rPr>
                          <m:nor/>
                        </m:rP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diversity</m:t>
                      </m:r>
                      <m:r>
                        <m:rPr>
                          <m:nor/>
                        </m:rP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)+</m:t>
                      </m:r>
                    </m:oMath>
                  </m:oMathPara>
                </a14:m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0.11</m:t>
                      </m:r>
                      <m:r>
                        <m:rPr>
                          <m:nor/>
                        </m:rPr>
                        <a:rPr lang="en-US" sz="1600" b="1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∗ </m:t>
                      </m:r>
                      <m:r>
                        <m:rPr>
                          <m:nor/>
                        </m:rP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affluence</m:t>
                      </m:r>
                      <m:r>
                        <m:rPr>
                          <m:nor/>
                        </m:rP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index</m:t>
                      </m:r>
                      <m:r>
                        <m:rPr>
                          <m:nor/>
                        </m:rP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 + (0.11∗ </m:t>
                      </m:r>
                      <m:r>
                        <m:rPr>
                          <m:nor/>
                        </m:rP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avg</m:t>
                      </m:r>
                      <m:r>
                        <m:rPr>
                          <m:nor/>
                        </m:rP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price</m:t>
                      </m:r>
                      <m:r>
                        <m:rPr>
                          <m:nor/>
                        </m:rP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)+ (0.27∗</m:t>
                      </m:r>
                      <m:r>
                        <m:rPr>
                          <m:nor/>
                        </m:rP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trans</m:t>
                      </m:r>
                      <m:r>
                        <m:rPr>
                          <m:nor/>
                        </m:rP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 − (0.000072∗ </m:t>
                      </m:r>
                      <m:r>
                        <m:rPr>
                          <m:nor/>
                        </m:rP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total</m:t>
                      </m:r>
                      <m:r>
                        <m:rPr>
                          <m:nor/>
                        </m:rP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volume</m:t>
                      </m:r>
                      <m:r>
                        <m:rPr>
                          <m:nor/>
                        </m:rP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8A2D4D-6043-51D3-575C-59E66967D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87" y="3692634"/>
                <a:ext cx="5306291" cy="825354"/>
              </a:xfrm>
              <a:prstGeom prst="rect">
                <a:avLst/>
              </a:prstGeom>
              <a:blipFill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A4CCFF-B5AD-A5C6-C06B-7D5D408EA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272618"/>
              </p:ext>
            </p:extLst>
          </p:nvPr>
        </p:nvGraphicFramePr>
        <p:xfrm>
          <a:off x="672466" y="1728494"/>
          <a:ext cx="5188266" cy="1779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711">
                  <a:extLst>
                    <a:ext uri="{9D8B030D-6E8A-4147-A177-3AD203B41FA5}">
                      <a16:colId xmlns:a16="http://schemas.microsoft.com/office/drawing/2014/main" val="1516498914"/>
                    </a:ext>
                  </a:extLst>
                </a:gridCol>
                <a:gridCol w="864711">
                  <a:extLst>
                    <a:ext uri="{9D8B030D-6E8A-4147-A177-3AD203B41FA5}">
                      <a16:colId xmlns:a16="http://schemas.microsoft.com/office/drawing/2014/main" val="3617224142"/>
                    </a:ext>
                  </a:extLst>
                </a:gridCol>
                <a:gridCol w="864711">
                  <a:extLst>
                    <a:ext uri="{9D8B030D-6E8A-4147-A177-3AD203B41FA5}">
                      <a16:colId xmlns:a16="http://schemas.microsoft.com/office/drawing/2014/main" val="3883706089"/>
                    </a:ext>
                  </a:extLst>
                </a:gridCol>
                <a:gridCol w="864711">
                  <a:extLst>
                    <a:ext uri="{9D8B030D-6E8A-4147-A177-3AD203B41FA5}">
                      <a16:colId xmlns:a16="http://schemas.microsoft.com/office/drawing/2014/main" val="3223331953"/>
                    </a:ext>
                  </a:extLst>
                </a:gridCol>
                <a:gridCol w="864711">
                  <a:extLst>
                    <a:ext uri="{9D8B030D-6E8A-4147-A177-3AD203B41FA5}">
                      <a16:colId xmlns:a16="http://schemas.microsoft.com/office/drawing/2014/main" val="3447597326"/>
                    </a:ext>
                  </a:extLst>
                </a:gridCol>
                <a:gridCol w="864711">
                  <a:extLst>
                    <a:ext uri="{9D8B030D-6E8A-4147-A177-3AD203B41FA5}">
                      <a16:colId xmlns:a16="http://schemas.microsoft.com/office/drawing/2014/main" val="1906796423"/>
                    </a:ext>
                  </a:extLst>
                </a:gridCol>
              </a:tblGrid>
              <a:tr h="1363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Predictor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Estimate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Std. Error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t-value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p-value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Significance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74782321"/>
                  </a:ext>
                </a:extLst>
              </a:tr>
              <a:tr h="1363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Intercept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-8.13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-7.91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&lt;0.0001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***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29508983"/>
                  </a:ext>
                </a:extLst>
              </a:tr>
              <a:tr h="25990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category_diversity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1.73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0.12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14.92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&lt;0.0001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***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87029853"/>
                  </a:ext>
                </a:extLst>
              </a:tr>
              <a:tr h="25990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affluence_index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4.03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&lt;0.0001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***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2469988"/>
                  </a:ext>
                </a:extLst>
              </a:tr>
              <a:tr h="1363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avg_price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0.06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1.69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0.0915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.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99179112"/>
                  </a:ext>
                </a:extLst>
              </a:tr>
              <a:tr h="1363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no_of_trans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0.27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10.43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&lt;0.0001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***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05763316"/>
                  </a:ext>
                </a:extLst>
              </a:tr>
              <a:tr h="1363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total_volume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-0.000072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0.000035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-2.05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0.0414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*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09903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456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4FD2-A308-42EC-C0CB-A8768B05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5E4BAFC-3F4F-164F-FC3C-19B49327B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307065"/>
              </p:ext>
            </p:extLst>
          </p:nvPr>
        </p:nvGraphicFramePr>
        <p:xfrm>
          <a:off x="1143000" y="2009554"/>
          <a:ext cx="9906000" cy="4024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3861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57C7-A9F8-17AB-F7A1-EC01BB5A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Recommendations &amp; Conclusion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162C4D4-BA4A-8A95-3CE0-3FCC6DF3C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233691"/>
              </p:ext>
            </p:extLst>
          </p:nvPr>
        </p:nvGraphicFramePr>
        <p:xfrm>
          <a:off x="1143000" y="2009554"/>
          <a:ext cx="9906000" cy="4024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399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2BA8-3A1F-BB31-63FF-3100BA02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B836160-498C-F396-11C9-266C7D17A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192464"/>
              </p:ext>
            </p:extLst>
          </p:nvPr>
        </p:nvGraphicFramePr>
        <p:xfrm>
          <a:off x="1142999" y="1527717"/>
          <a:ext cx="9906000" cy="4506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8580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5BF4C42-710B-6990-C06A-A32EEB145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455408"/>
              </p:ext>
            </p:extLst>
          </p:nvPr>
        </p:nvGraphicFramePr>
        <p:xfrm>
          <a:off x="1143000" y="2009775"/>
          <a:ext cx="99060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722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59A7-B399-3FD3-4864-2B0F88B6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Goal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7ED4388D-5587-564F-B90F-94174FB05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515098"/>
              </p:ext>
            </p:extLst>
          </p:nvPr>
        </p:nvGraphicFramePr>
        <p:xfrm>
          <a:off x="1143000" y="2009554"/>
          <a:ext cx="9906000" cy="4024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261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A7FC-2704-AD6A-6371-CF79854E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Goal &amp; Approach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284E527-D97B-9EBD-0734-BC7D688980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904035"/>
              </p:ext>
            </p:extLst>
          </p:nvPr>
        </p:nvGraphicFramePr>
        <p:xfrm>
          <a:off x="1143000" y="2009554"/>
          <a:ext cx="9906000" cy="4024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37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BB1A-3E93-F327-F062-662C9EDB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Approach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7A968D0-E685-8F40-8FF6-1625DF049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312480"/>
              </p:ext>
            </p:extLst>
          </p:nvPr>
        </p:nvGraphicFramePr>
        <p:xfrm>
          <a:off x="1143000" y="2009554"/>
          <a:ext cx="9906000" cy="4024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020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3405-614D-7C50-CD6D-1F39B6FA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614D93B-CCD1-F0E2-C0D7-4097C3B30A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36677"/>
              </p:ext>
            </p:extLst>
          </p:nvPr>
        </p:nvGraphicFramePr>
        <p:xfrm>
          <a:off x="1143000" y="1988772"/>
          <a:ext cx="9906000" cy="4024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03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090D-0D3C-B753-7F37-6FEF4A9B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66AA95-A331-A04A-4914-FFEF5B8137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684995"/>
              </p:ext>
            </p:extLst>
          </p:nvPr>
        </p:nvGraphicFramePr>
        <p:xfrm>
          <a:off x="1143000" y="2009775"/>
          <a:ext cx="99060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6FA3A0-B9BA-D59D-07EC-3EED05AC8BAD}"/>
              </a:ext>
            </a:extLst>
          </p:cNvPr>
          <p:cNvSpPr txBox="1"/>
          <p:nvPr/>
        </p:nvSpPr>
        <p:spPr>
          <a:xfrm>
            <a:off x="6889173" y="25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20229BE7-D582-F1A2-21F7-59C7AAA489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284934"/>
              </p:ext>
            </p:extLst>
          </p:nvPr>
        </p:nvGraphicFramePr>
        <p:xfrm>
          <a:off x="4827204" y="1527463"/>
          <a:ext cx="6602798" cy="4675911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1608504">
                  <a:extLst>
                    <a:ext uri="{9D8B030D-6E8A-4147-A177-3AD203B41FA5}">
                      <a16:colId xmlns:a16="http://schemas.microsoft.com/office/drawing/2014/main" val="429102967"/>
                    </a:ext>
                  </a:extLst>
                </a:gridCol>
                <a:gridCol w="1608504">
                  <a:extLst>
                    <a:ext uri="{9D8B030D-6E8A-4147-A177-3AD203B41FA5}">
                      <a16:colId xmlns:a16="http://schemas.microsoft.com/office/drawing/2014/main" val="3207967330"/>
                    </a:ext>
                  </a:extLst>
                </a:gridCol>
                <a:gridCol w="1692064">
                  <a:extLst>
                    <a:ext uri="{9D8B030D-6E8A-4147-A177-3AD203B41FA5}">
                      <a16:colId xmlns:a16="http://schemas.microsoft.com/office/drawing/2014/main" val="4070950887"/>
                    </a:ext>
                  </a:extLst>
                </a:gridCol>
                <a:gridCol w="1693726">
                  <a:extLst>
                    <a:ext uri="{9D8B030D-6E8A-4147-A177-3AD203B41FA5}">
                      <a16:colId xmlns:a16="http://schemas.microsoft.com/office/drawing/2014/main" val="589007241"/>
                    </a:ext>
                  </a:extLst>
                </a:gridCol>
              </a:tblGrid>
              <a:tr h="412380">
                <a:tc>
                  <a:txBody>
                    <a:bodyPr/>
                    <a:lstStyle/>
                    <a:p>
                      <a:r>
                        <a:rPr lang="en-US" sz="1200" b="1" cap="none" spc="0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 marL="49104" marR="43483" marT="14030" marB="10522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 dirty="0">
                          <a:solidFill>
                            <a:schemeClr val="tx1"/>
                          </a:solidFill>
                        </a:rPr>
                        <a:t>Zero Count</a:t>
                      </a:r>
                    </a:p>
                  </a:txBody>
                  <a:tcPr marL="49104" marR="43483" marT="14030" marB="10522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 dirty="0">
                          <a:solidFill>
                            <a:schemeClr val="tx1"/>
                          </a:solidFill>
                        </a:rPr>
                        <a:t>Issue</a:t>
                      </a:r>
                    </a:p>
                  </a:txBody>
                  <a:tcPr marL="49104" marR="43483" marT="14030" marB="10522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 dirty="0">
                          <a:solidFill>
                            <a:schemeClr val="tx1"/>
                          </a:solidFill>
                        </a:rPr>
                        <a:t>Imputation Strategy</a:t>
                      </a:r>
                    </a:p>
                  </a:txBody>
                  <a:tcPr marL="49104" marR="43483" marT="14030" marB="10522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433058"/>
                  </a:ext>
                </a:extLst>
              </a:tr>
              <a:tr h="278832">
                <a:tc>
                  <a:txBody>
                    <a:bodyPr/>
                    <a:lstStyle/>
                    <a:p>
                      <a:r>
                        <a:rPr lang="en-US" sz="900" b="1" cap="none" spc="0" dirty="0">
                          <a:solidFill>
                            <a:schemeClr val="tx1"/>
                          </a:solidFill>
                        </a:rPr>
                        <a:t>SEC</a:t>
                      </a:r>
                      <a:endParaRPr lang="en-US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49104" marR="43483" marT="14030" marB="105224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9104" marR="43483" marT="14030" marB="1052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 dirty="0">
                          <a:solidFill>
                            <a:schemeClr val="tx1"/>
                          </a:solidFill>
                        </a:rPr>
                        <a:t>No missing data</a:t>
                      </a:r>
                    </a:p>
                  </a:txBody>
                  <a:tcPr marL="49104" marR="43483" marT="14030" marB="1052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 dirty="0">
                          <a:solidFill>
                            <a:schemeClr val="tx1"/>
                          </a:solidFill>
                        </a:rPr>
                        <a:t>No imputation needed</a:t>
                      </a:r>
                    </a:p>
                  </a:txBody>
                  <a:tcPr marL="49104" marR="43483" marT="14030" marB="1052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489315"/>
                  </a:ext>
                </a:extLst>
              </a:tr>
              <a:tr h="449364">
                <a:tc>
                  <a:txBody>
                    <a:bodyPr/>
                    <a:lstStyle/>
                    <a:p>
                      <a:r>
                        <a:rPr lang="en-US" sz="900" b="1" cap="none" spc="0" dirty="0">
                          <a:solidFill>
                            <a:schemeClr val="tx1"/>
                          </a:solidFill>
                        </a:rPr>
                        <a:t>FEH</a:t>
                      </a:r>
                      <a:endParaRPr lang="en-US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49104" marR="43483" marT="14030" marB="105224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49104" marR="43483" marT="14030" marB="1052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 dirty="0">
                          <a:solidFill>
                            <a:schemeClr val="tx1"/>
                          </a:solidFill>
                        </a:rPr>
                        <a:t>Likely indicates unspecified eating habits</a:t>
                      </a:r>
                    </a:p>
                  </a:txBody>
                  <a:tcPr marL="49104" marR="43483" marT="14030" marB="1052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 dirty="0">
                          <a:solidFill>
                            <a:schemeClr val="tx1"/>
                          </a:solidFill>
                        </a:rPr>
                        <a:t>Not treated; values retained as is</a:t>
                      </a:r>
                    </a:p>
                  </a:txBody>
                  <a:tcPr marL="49104" marR="43483" marT="14030" marB="1052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750285"/>
                  </a:ext>
                </a:extLst>
              </a:tr>
              <a:tr h="449364">
                <a:tc>
                  <a:txBody>
                    <a:bodyPr/>
                    <a:lstStyle/>
                    <a:p>
                      <a:r>
                        <a:rPr lang="en-US" sz="900" b="1" cap="none" spc="0" dirty="0">
                          <a:solidFill>
                            <a:schemeClr val="tx1"/>
                          </a:solidFill>
                        </a:rPr>
                        <a:t>MT</a:t>
                      </a:r>
                      <a:endParaRPr lang="en-US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49104" marR="43483" marT="14030" marB="105224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49104" marR="43483" marT="14030" marB="1052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 dirty="0">
                          <a:solidFill>
                            <a:schemeClr val="tx1"/>
                          </a:solidFill>
                        </a:rPr>
                        <a:t>Represents a language code (0 is valid)</a:t>
                      </a:r>
                    </a:p>
                  </a:txBody>
                  <a:tcPr marL="49104" marR="43483" marT="14030" marB="1052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 dirty="0">
                          <a:solidFill>
                            <a:schemeClr val="tx1"/>
                          </a:solidFill>
                        </a:rPr>
                        <a:t>No imputation needed</a:t>
                      </a:r>
                    </a:p>
                  </a:txBody>
                  <a:tcPr marL="49104" marR="43483" marT="14030" marB="1052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74515"/>
                  </a:ext>
                </a:extLst>
              </a:tr>
              <a:tr h="449364">
                <a:tc>
                  <a:txBody>
                    <a:bodyPr/>
                    <a:lstStyle/>
                    <a:p>
                      <a:r>
                        <a:rPr lang="en-US" sz="900" b="1" cap="none" spc="0" dirty="0">
                          <a:solidFill>
                            <a:schemeClr val="tx1"/>
                          </a:solidFill>
                        </a:rPr>
                        <a:t>SEX</a:t>
                      </a:r>
                      <a:endParaRPr lang="en-US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49104" marR="43483" marT="14030" marB="105224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 marL="49104" marR="43483" marT="14030" marB="1052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 dirty="0">
                          <a:solidFill>
                            <a:schemeClr val="tx1"/>
                          </a:solidFill>
                        </a:rPr>
                        <a:t>Likely indicates unspecified gender</a:t>
                      </a:r>
                    </a:p>
                  </a:txBody>
                  <a:tcPr marL="49104" marR="43483" marT="14030" marB="1052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 dirty="0">
                          <a:solidFill>
                            <a:schemeClr val="tx1"/>
                          </a:solidFill>
                        </a:rPr>
                        <a:t>0  - Treated as "Not Defined" to preserve data integrity </a:t>
                      </a:r>
                    </a:p>
                  </a:txBody>
                  <a:tcPr marL="49104" marR="43483" marT="14030" marB="1052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901388"/>
                  </a:ext>
                </a:extLst>
              </a:tr>
              <a:tr h="278832">
                <a:tc>
                  <a:txBody>
                    <a:bodyPr/>
                    <a:lstStyle/>
                    <a:p>
                      <a:r>
                        <a:rPr lang="en-US" sz="900" b="1" cap="none" spc="0" dirty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US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49104" marR="43483" marT="14030" marB="105224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9104" marR="43483" marT="14030" marB="1052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 dirty="0">
                          <a:solidFill>
                            <a:schemeClr val="tx1"/>
                          </a:solidFill>
                        </a:rPr>
                        <a:t>No missing data</a:t>
                      </a:r>
                    </a:p>
                  </a:txBody>
                  <a:tcPr marL="49104" marR="43483" marT="14030" marB="1052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 dirty="0">
                          <a:solidFill>
                            <a:schemeClr val="tx1"/>
                          </a:solidFill>
                        </a:rPr>
                        <a:t>No imputation needed</a:t>
                      </a:r>
                    </a:p>
                  </a:txBody>
                  <a:tcPr marL="49104" marR="43483" marT="14030" marB="1052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711180"/>
                  </a:ext>
                </a:extLst>
              </a:tr>
              <a:tr h="449364">
                <a:tc>
                  <a:txBody>
                    <a:bodyPr/>
                    <a:lstStyle/>
                    <a:p>
                      <a:r>
                        <a:rPr lang="en-US" sz="900" b="1" cap="none" spc="0" dirty="0">
                          <a:solidFill>
                            <a:schemeClr val="tx1"/>
                          </a:solidFill>
                        </a:rPr>
                        <a:t>EDU</a:t>
                      </a:r>
                      <a:endParaRPr lang="en-US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49104" marR="43483" marT="14030" marB="105224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49104" marR="43483" marT="14030" marB="1052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 dirty="0">
                          <a:solidFill>
                            <a:schemeClr val="tx1"/>
                          </a:solidFill>
                        </a:rPr>
                        <a:t>Missing education level</a:t>
                      </a:r>
                    </a:p>
                  </a:txBody>
                  <a:tcPr marL="49104" marR="43483" marT="14030" marB="1052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 dirty="0">
                          <a:solidFill>
                            <a:schemeClr val="tx1"/>
                          </a:solidFill>
                        </a:rPr>
                        <a:t>Replaced zeros with median of non-zero values</a:t>
                      </a:r>
                    </a:p>
                  </a:txBody>
                  <a:tcPr marL="49104" marR="43483" marT="14030" marB="1052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689097"/>
                  </a:ext>
                </a:extLst>
              </a:tr>
              <a:tr h="560319">
                <a:tc>
                  <a:txBody>
                    <a:bodyPr/>
                    <a:lstStyle/>
                    <a:p>
                      <a:r>
                        <a:rPr lang="en-US" sz="900" b="1" cap="none" spc="0" dirty="0">
                          <a:solidFill>
                            <a:schemeClr val="tx1"/>
                          </a:solidFill>
                        </a:rPr>
                        <a:t>HS</a:t>
                      </a:r>
                      <a:endParaRPr lang="en-US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49104" marR="43483" marT="14030" marB="105224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 marL="49104" marR="43483" marT="14030" marB="1052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 dirty="0">
                          <a:solidFill>
                            <a:schemeClr val="tx1"/>
                          </a:solidFill>
                        </a:rPr>
                        <a:t>Unrealistic zero values indicating missing household size</a:t>
                      </a:r>
                    </a:p>
                  </a:txBody>
                  <a:tcPr marL="49104" marR="43483" marT="14030" marB="1052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 dirty="0">
                          <a:solidFill>
                            <a:schemeClr val="tx1"/>
                          </a:solidFill>
                        </a:rPr>
                        <a:t>Replaced zeros with median of non-zero values</a:t>
                      </a:r>
                    </a:p>
                  </a:txBody>
                  <a:tcPr marL="49104" marR="43483" marT="14030" marB="1052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40879"/>
                  </a:ext>
                </a:extLst>
              </a:tr>
              <a:tr h="449364">
                <a:tc>
                  <a:txBody>
                    <a:bodyPr/>
                    <a:lstStyle/>
                    <a:p>
                      <a:r>
                        <a:rPr lang="en-US" sz="900" b="1" cap="none" spc="0" dirty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49104" marR="43483" marT="14030" marB="105224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9104" marR="43483" marT="14030" marB="1052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 dirty="0">
                          <a:solidFill>
                            <a:schemeClr val="tx1"/>
                          </a:solidFill>
                        </a:rPr>
                        <a:t>No missing data; zero represents no children</a:t>
                      </a:r>
                    </a:p>
                  </a:txBody>
                  <a:tcPr marL="49104" marR="43483" marT="14030" marB="1052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 dirty="0">
                          <a:solidFill>
                            <a:schemeClr val="tx1"/>
                          </a:solidFill>
                        </a:rPr>
                        <a:t>No imputation needed</a:t>
                      </a:r>
                    </a:p>
                  </a:txBody>
                  <a:tcPr marL="49104" marR="43483" marT="14030" marB="1052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15128"/>
                  </a:ext>
                </a:extLst>
              </a:tr>
              <a:tr h="449364">
                <a:tc>
                  <a:txBody>
                    <a:bodyPr/>
                    <a:lstStyle/>
                    <a:p>
                      <a:r>
                        <a:rPr lang="en-US" sz="900" b="1" cap="none" spc="0" dirty="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en-US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49104" marR="43483" marT="14030" marB="105224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 marL="49104" marR="43483" marT="14030" marB="1052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 dirty="0">
                          <a:solidFill>
                            <a:schemeClr val="tx1"/>
                          </a:solidFill>
                        </a:rPr>
                        <a:t>Missing data for TV availability</a:t>
                      </a:r>
                    </a:p>
                  </a:txBody>
                  <a:tcPr marL="49104" marR="43483" marT="14030" marB="1052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 dirty="0">
                          <a:solidFill>
                            <a:schemeClr val="tx1"/>
                          </a:solidFill>
                        </a:rPr>
                        <a:t>Replaced zeros with mode (1, indicating "Available")</a:t>
                      </a:r>
                    </a:p>
                  </a:txBody>
                  <a:tcPr marL="49104" marR="43483" marT="14030" marB="1052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645838"/>
                  </a:ext>
                </a:extLst>
              </a:tr>
              <a:tr h="449364">
                <a:tc>
                  <a:txBody>
                    <a:bodyPr/>
                    <a:lstStyle/>
                    <a:p>
                      <a:r>
                        <a:rPr lang="en-US" sz="900" b="1" cap="none" spc="0" dirty="0">
                          <a:solidFill>
                            <a:schemeClr val="tx1"/>
                          </a:solidFill>
                        </a:rPr>
                        <a:t>Affluence Index</a:t>
                      </a:r>
                      <a:endParaRPr lang="en-US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49104" marR="43483" marT="14030" marB="105224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49104" marR="43483" marT="14030" marB="1052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 dirty="0">
                          <a:solidFill>
                            <a:schemeClr val="tx1"/>
                          </a:solidFill>
                        </a:rPr>
                        <a:t>Missing affluence information</a:t>
                      </a:r>
                    </a:p>
                  </a:txBody>
                  <a:tcPr marL="49104" marR="43483" marT="14030" marB="1052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 dirty="0">
                          <a:solidFill>
                            <a:schemeClr val="tx1"/>
                          </a:solidFill>
                        </a:rPr>
                        <a:t>Replaced zeros with median of non-zero values</a:t>
                      </a:r>
                    </a:p>
                  </a:txBody>
                  <a:tcPr marL="49104" marR="43483" marT="14030" marB="1052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149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94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6F43-0B85-E5BE-09D2-387B76D6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1930"/>
            <a:ext cx="9906000" cy="1382156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4" name="Content Placeholder 3" descr="A graph of a number of people&#10;&#10;Description automatically generated">
            <a:extLst>
              <a:ext uri="{FF2B5EF4-FFF2-40B4-BE49-F238E27FC236}">
                <a16:creationId xmlns:a16="http://schemas.microsoft.com/office/drawing/2014/main" id="{1115D7A7-78B3-719E-94AB-C0E8F6AB8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45" y="1084981"/>
            <a:ext cx="2798573" cy="2126671"/>
          </a:xfrm>
          <a:prstGeom prst="rect">
            <a:avLst/>
          </a:prstGeom>
        </p:spPr>
      </p:pic>
      <p:pic>
        <p:nvPicPr>
          <p:cNvPr id="5" name="Picture 4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4EF8E735-6F5F-3397-33AF-359F0BF2E9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018" y="1144982"/>
            <a:ext cx="2798573" cy="2126671"/>
          </a:xfrm>
          <a:prstGeom prst="rect">
            <a:avLst/>
          </a:prstGeom>
        </p:spPr>
      </p:pic>
      <p:pic>
        <p:nvPicPr>
          <p:cNvPr id="6" name="Picture 5" descr="A graph of a distribution&#10;&#10;Description automatically generated with medium confidence">
            <a:extLst>
              <a:ext uri="{FF2B5EF4-FFF2-40B4-BE49-F238E27FC236}">
                <a16:creationId xmlns:a16="http://schemas.microsoft.com/office/drawing/2014/main" id="{458B3027-BE57-F5B6-896F-C735A6E030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592" y="1264986"/>
            <a:ext cx="2947600" cy="1997689"/>
          </a:xfrm>
          <a:prstGeom prst="rect">
            <a:avLst/>
          </a:prstGeom>
        </p:spPr>
      </p:pic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23F54982-6398-5450-CBFC-BC08A2FC64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001" y="1275630"/>
            <a:ext cx="3064605" cy="1945936"/>
          </a:xfrm>
          <a:prstGeom prst="rect">
            <a:avLst/>
          </a:prstGeom>
        </p:spPr>
      </p:pic>
      <p:pic>
        <p:nvPicPr>
          <p:cNvPr id="10" name="Picture 9" descr="A graph of blue squares and black lines&#10;&#10;Description automatically generated">
            <a:extLst>
              <a:ext uri="{FF2B5EF4-FFF2-40B4-BE49-F238E27FC236}">
                <a16:creationId xmlns:a16="http://schemas.microsoft.com/office/drawing/2014/main" id="{CE1C6E79-B3FD-5091-08A0-3FEDDB6621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9" y="3273131"/>
            <a:ext cx="2676751" cy="1633723"/>
          </a:xfrm>
          <a:prstGeom prst="rect">
            <a:avLst/>
          </a:prstGeom>
        </p:spPr>
      </p:pic>
      <p:pic>
        <p:nvPicPr>
          <p:cNvPr id="12" name="Picture 11" descr="A graph showing a number of blue and black bars&#10;&#10;Description automatically generated with medium confidence">
            <a:extLst>
              <a:ext uri="{FF2B5EF4-FFF2-40B4-BE49-F238E27FC236}">
                <a16:creationId xmlns:a16="http://schemas.microsoft.com/office/drawing/2014/main" id="{951535CE-5D97-7C25-B0BC-8B8DE6F73FD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017" y="3312350"/>
            <a:ext cx="2798573" cy="1633723"/>
          </a:xfrm>
          <a:prstGeom prst="rect">
            <a:avLst/>
          </a:prstGeom>
        </p:spPr>
      </p:pic>
      <p:pic>
        <p:nvPicPr>
          <p:cNvPr id="14" name="Picture 13" descr="A graph showing the average price of a stock market&#10;&#10;Description automatically generated">
            <a:extLst>
              <a:ext uri="{FF2B5EF4-FFF2-40B4-BE49-F238E27FC236}">
                <a16:creationId xmlns:a16="http://schemas.microsoft.com/office/drawing/2014/main" id="{9D45046D-9ABD-4008-FA19-493235A8BC5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590" y="3366723"/>
            <a:ext cx="2947600" cy="1633723"/>
          </a:xfrm>
          <a:prstGeom prst="rect">
            <a:avLst/>
          </a:prstGeom>
        </p:spPr>
      </p:pic>
      <p:pic>
        <p:nvPicPr>
          <p:cNvPr id="16" name="Picture 15" descr="A graph showing a diagram of a transaction value&#10;&#10;Description automatically generated">
            <a:extLst>
              <a:ext uri="{FF2B5EF4-FFF2-40B4-BE49-F238E27FC236}">
                <a16:creationId xmlns:a16="http://schemas.microsoft.com/office/drawing/2014/main" id="{46C5135D-3F41-5A4D-F5A4-AD51CB4E533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001" y="3342723"/>
            <a:ext cx="3147732" cy="1641461"/>
          </a:xfrm>
          <a:prstGeom prst="rect">
            <a:avLst/>
          </a:prstGeom>
        </p:spPr>
      </p:pic>
      <p:pic>
        <p:nvPicPr>
          <p:cNvPr id="18" name="Picture 17" descr="A graph with blue bars&#10;&#10;Description automatically generated">
            <a:extLst>
              <a:ext uri="{FF2B5EF4-FFF2-40B4-BE49-F238E27FC236}">
                <a16:creationId xmlns:a16="http://schemas.microsoft.com/office/drawing/2014/main" id="{F8FBE46E-8744-CEF4-5BC3-BA2822F81DB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0" y="5061494"/>
            <a:ext cx="2729300" cy="1428839"/>
          </a:xfrm>
          <a:prstGeom prst="rect">
            <a:avLst/>
          </a:prstGeom>
        </p:spPr>
      </p:pic>
      <p:pic>
        <p:nvPicPr>
          <p:cNvPr id="20" name="Picture 19" descr="A blue pie chart with a number of percentages&#10;&#10;Description automatically generated">
            <a:extLst>
              <a:ext uri="{FF2B5EF4-FFF2-40B4-BE49-F238E27FC236}">
                <a16:creationId xmlns:a16="http://schemas.microsoft.com/office/drawing/2014/main" id="{076A3285-21F0-AD3C-6F5D-7345A9FC75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47" y="5049765"/>
            <a:ext cx="2563044" cy="1642478"/>
          </a:xfrm>
          <a:prstGeom prst="rect">
            <a:avLst/>
          </a:prstGeom>
        </p:spPr>
      </p:pic>
      <p:pic>
        <p:nvPicPr>
          <p:cNvPr id="22" name="Picture 21" descr="A diagram of a number of children&#10;&#10;Description automatically generated">
            <a:extLst>
              <a:ext uri="{FF2B5EF4-FFF2-40B4-BE49-F238E27FC236}">
                <a16:creationId xmlns:a16="http://schemas.microsoft.com/office/drawing/2014/main" id="{04039317-25DF-D938-C01F-E70FD54596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01" y="5054819"/>
            <a:ext cx="2947600" cy="1550419"/>
          </a:xfrm>
          <a:prstGeom prst="rect">
            <a:avLst/>
          </a:prstGeom>
        </p:spPr>
      </p:pic>
      <p:pic>
        <p:nvPicPr>
          <p:cNvPr id="24" name="Picture 23" descr="A white sheet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A7743F1F-64D3-FCBB-3AC5-A1FC8CA1ED9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638" y="5022606"/>
            <a:ext cx="2905968" cy="178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9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8B73-51E4-1BEF-85E9-BB7BC5F5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Correlation Analysis </a:t>
            </a:r>
            <a:endParaRPr lang="en-US" dirty="0"/>
          </a:p>
        </p:txBody>
      </p:sp>
      <p:pic>
        <p:nvPicPr>
          <p:cNvPr id="4" name="Content Placeholder 3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F76697FD-F43B-1D46-4CAC-D9C7A2B75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3458" y="1330910"/>
            <a:ext cx="7949138" cy="499368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FDE935-62E4-CC8C-FBAE-FA9152993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728837"/>
              </p:ext>
            </p:extLst>
          </p:nvPr>
        </p:nvGraphicFramePr>
        <p:xfrm>
          <a:off x="6643253" y="626054"/>
          <a:ext cx="4537364" cy="55045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833">
                  <a:extLst>
                    <a:ext uri="{9D8B030D-6E8A-4147-A177-3AD203B41FA5}">
                      <a16:colId xmlns:a16="http://schemas.microsoft.com/office/drawing/2014/main" val="2934235140"/>
                    </a:ext>
                  </a:extLst>
                </a:gridCol>
                <a:gridCol w="1248309">
                  <a:extLst>
                    <a:ext uri="{9D8B030D-6E8A-4147-A177-3AD203B41FA5}">
                      <a16:colId xmlns:a16="http://schemas.microsoft.com/office/drawing/2014/main" val="3039553193"/>
                    </a:ext>
                  </a:extLst>
                </a:gridCol>
                <a:gridCol w="1064735">
                  <a:extLst>
                    <a:ext uri="{9D8B030D-6E8A-4147-A177-3AD203B41FA5}">
                      <a16:colId xmlns:a16="http://schemas.microsoft.com/office/drawing/2014/main" val="2686118336"/>
                    </a:ext>
                  </a:extLst>
                </a:gridCol>
                <a:gridCol w="1719487">
                  <a:extLst>
                    <a:ext uri="{9D8B030D-6E8A-4147-A177-3AD203B41FA5}">
                      <a16:colId xmlns:a16="http://schemas.microsoft.com/office/drawing/2014/main" val="169408265"/>
                    </a:ext>
                  </a:extLst>
                </a:gridCol>
              </a:tblGrid>
              <a:tr h="26735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No.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Variable 1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Variable 2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Correlation Value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extLst>
                  <a:ext uri="{0D108BD9-81ED-4DB2-BD59-A6C34878D82A}">
                    <a16:rowId xmlns:a16="http://schemas.microsoft.com/office/drawing/2014/main" val="2193572857"/>
                  </a:ext>
                </a:extLst>
              </a:tr>
              <a:tr h="26186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propcat_14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pr_cat_3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0.9973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extLst>
                  <a:ext uri="{0D108BD9-81ED-4DB2-BD59-A6C34878D82A}">
                    <a16:rowId xmlns:a16="http://schemas.microsoft.com/office/drawing/2014/main" val="2282631050"/>
                  </a:ext>
                </a:extLst>
              </a:tr>
              <a:tr h="26186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propcat_14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br_cd_55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0.9930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extLst>
                  <a:ext uri="{0D108BD9-81ED-4DB2-BD59-A6C34878D82A}">
                    <a16:rowId xmlns:a16="http://schemas.microsoft.com/office/drawing/2014/main" val="2059349207"/>
                  </a:ext>
                </a:extLst>
              </a:tr>
              <a:tr h="26186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pr_cat_3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br_cd_55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0.9887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extLst>
                  <a:ext uri="{0D108BD9-81ED-4DB2-BD59-A6C34878D82A}">
                    <a16:rowId xmlns:a16="http://schemas.microsoft.com/office/drawing/2014/main" val="2146522561"/>
                  </a:ext>
                </a:extLst>
              </a:tr>
              <a:tr h="26186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4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propcat_11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br_cd_481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0.9464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extLst>
                  <a:ext uri="{0D108BD9-81ED-4DB2-BD59-A6C34878D82A}">
                    <a16:rowId xmlns:a16="http://schemas.microsoft.com/office/drawing/2014/main" val="524908140"/>
                  </a:ext>
                </a:extLst>
              </a:tr>
              <a:tr h="26186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5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propcat_13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br_cd_24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0.9187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extLst>
                  <a:ext uri="{0D108BD9-81ED-4DB2-BD59-A6C34878D82A}">
                    <a16:rowId xmlns:a16="http://schemas.microsoft.com/office/drawing/2014/main" val="1087818374"/>
                  </a:ext>
                </a:extLst>
              </a:tr>
              <a:tr h="26186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6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value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total_volume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0.8764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extLst>
                  <a:ext uri="{0D108BD9-81ED-4DB2-BD59-A6C34878D82A}">
                    <a16:rowId xmlns:a16="http://schemas.microsoft.com/office/drawing/2014/main" val="3458379089"/>
                  </a:ext>
                </a:extLst>
              </a:tr>
              <a:tr h="26186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pur_vol_promo_6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pur_vol_no_promo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-0.7984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extLst>
                  <a:ext uri="{0D108BD9-81ED-4DB2-BD59-A6C34878D82A}">
                    <a16:rowId xmlns:a16="http://schemas.microsoft.com/office/drawing/2014/main" val="3148000273"/>
                  </a:ext>
                </a:extLst>
              </a:tr>
              <a:tr h="26186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pr_cat_1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err="1">
                          <a:effectLst/>
                        </a:rPr>
                        <a:t>avg_price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0.7861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extLst>
                  <a:ext uri="{0D108BD9-81ED-4DB2-BD59-A6C34878D82A}">
                    <a16:rowId xmlns:a16="http://schemas.microsoft.com/office/drawing/2014/main" val="1490517426"/>
                  </a:ext>
                </a:extLst>
              </a:tr>
              <a:tr h="26186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9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no_of_trans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brand_runs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0.7743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extLst>
                  <a:ext uri="{0D108BD9-81ED-4DB2-BD59-A6C34878D82A}">
                    <a16:rowId xmlns:a16="http://schemas.microsoft.com/office/drawing/2014/main" val="427079949"/>
                  </a:ext>
                </a:extLst>
              </a:tr>
              <a:tr h="26186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propcat_8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br_cd_272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0.7432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extLst>
                  <a:ext uri="{0D108BD9-81ED-4DB2-BD59-A6C34878D82A}">
                    <a16:rowId xmlns:a16="http://schemas.microsoft.com/office/drawing/2014/main" val="2000199881"/>
                  </a:ext>
                </a:extLst>
              </a:tr>
              <a:tr h="26186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11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brand_runs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no_of_brands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0.6890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extLst>
                  <a:ext uri="{0D108BD9-81ED-4DB2-BD59-A6C34878D82A}">
                    <a16:rowId xmlns:a16="http://schemas.microsoft.com/office/drawing/2014/main" val="936194110"/>
                  </a:ext>
                </a:extLst>
              </a:tr>
              <a:tr h="26186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pur_vol_other_promo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pur_vol_no_promo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-0.6286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extLst>
                  <a:ext uri="{0D108BD9-81ED-4DB2-BD59-A6C34878D82A}">
                    <a16:rowId xmlns:a16="http://schemas.microsoft.com/office/drawing/2014/main" val="1662664767"/>
                  </a:ext>
                </a:extLst>
              </a:tr>
              <a:tr h="26186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13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propcat_7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br_cd_352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0.6264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extLst>
                  <a:ext uri="{0D108BD9-81ED-4DB2-BD59-A6C34878D82A}">
                    <a16:rowId xmlns:a16="http://schemas.microsoft.com/office/drawing/2014/main" val="470372837"/>
                  </a:ext>
                </a:extLst>
              </a:tr>
              <a:tr h="26186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14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vol_tran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total_volume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0.6202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extLst>
                  <a:ext uri="{0D108BD9-81ED-4DB2-BD59-A6C34878D82A}">
                    <a16:rowId xmlns:a16="http://schemas.microsoft.com/office/drawing/2014/main" val="3289754029"/>
                  </a:ext>
                </a:extLst>
              </a:tr>
              <a:tr h="26186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15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br_cd_24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propcat_13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0.9187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extLst>
                  <a:ext uri="{0D108BD9-81ED-4DB2-BD59-A6C34878D82A}">
                    <a16:rowId xmlns:a16="http://schemas.microsoft.com/office/drawing/2014/main" val="3253797064"/>
                  </a:ext>
                </a:extLst>
              </a:tr>
              <a:tr h="26186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br_cd_481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propcat_11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0.9464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extLst>
                  <a:ext uri="{0D108BD9-81ED-4DB2-BD59-A6C34878D82A}">
                    <a16:rowId xmlns:a16="http://schemas.microsoft.com/office/drawing/2014/main" val="2719452859"/>
                  </a:ext>
                </a:extLst>
              </a:tr>
              <a:tr h="26186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17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br_cd_55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propcat_14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0.9929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extLst>
                  <a:ext uri="{0D108BD9-81ED-4DB2-BD59-A6C34878D82A}">
                    <a16:rowId xmlns:a16="http://schemas.microsoft.com/office/drawing/2014/main" val="2715131513"/>
                  </a:ext>
                </a:extLst>
              </a:tr>
              <a:tr h="26186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18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pr_cat_3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propcat_14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0.9973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extLst>
                  <a:ext uri="{0D108BD9-81ED-4DB2-BD59-A6C34878D82A}">
                    <a16:rowId xmlns:a16="http://schemas.microsoft.com/office/drawing/2014/main" val="2319851026"/>
                  </a:ext>
                </a:extLst>
              </a:tr>
              <a:tr h="26186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19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total_volume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vol_tran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0.6202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extLst>
                  <a:ext uri="{0D108BD9-81ED-4DB2-BD59-A6C34878D82A}">
                    <a16:rowId xmlns:a16="http://schemas.microsoft.com/office/drawing/2014/main" val="4286276828"/>
                  </a:ext>
                </a:extLst>
              </a:tr>
              <a:tr h="26186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no_of_trans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brand_runs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0.7743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9" marR="9039" marT="9039" marB="9039" anchor="ctr"/>
                </a:tc>
                <a:extLst>
                  <a:ext uri="{0D108BD9-81ED-4DB2-BD59-A6C34878D82A}">
                    <a16:rowId xmlns:a16="http://schemas.microsoft.com/office/drawing/2014/main" val="149006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9316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329</TotalTime>
  <Words>1989</Words>
  <Application>Microsoft Macintosh PowerPoint</Application>
  <PresentationFormat>Widescreen</PresentationFormat>
  <Paragraphs>386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Arial</vt:lpstr>
      <vt:lpstr>Cambria Math</vt:lpstr>
      <vt:lpstr>Times New Roman</vt:lpstr>
      <vt:lpstr>Univers Condensed Light</vt:lpstr>
      <vt:lpstr>Walbaum Display Light</vt:lpstr>
      <vt:lpstr>AngleLinesVTI</vt:lpstr>
      <vt:lpstr>Consumer Segmentation Analytics for AXANTEUS</vt:lpstr>
      <vt:lpstr>Business Problem</vt:lpstr>
      <vt:lpstr>Business Goal</vt:lpstr>
      <vt:lpstr>Analytical Goal &amp; Approach </vt:lpstr>
      <vt:lpstr>Analytical Approach</vt:lpstr>
      <vt:lpstr>Dataset</vt:lpstr>
      <vt:lpstr>Data Preprocessing </vt:lpstr>
      <vt:lpstr>EDA</vt:lpstr>
      <vt:lpstr>Correlation Analysis </vt:lpstr>
      <vt:lpstr>Data Transformation</vt:lpstr>
      <vt:lpstr>Feature Selection</vt:lpstr>
      <vt:lpstr>Elbow &amp; Silhouette  Analysis</vt:lpstr>
      <vt:lpstr>Clustering</vt:lpstr>
      <vt:lpstr>Clustering</vt:lpstr>
      <vt:lpstr>Feature Selection</vt:lpstr>
      <vt:lpstr>Classification Model Result</vt:lpstr>
      <vt:lpstr>Regression  -  Brand Runs Prediction</vt:lpstr>
      <vt:lpstr>Key Insights</vt:lpstr>
      <vt:lpstr>Recommendations &amp;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Subash Yadav</dc:creator>
  <cp:lastModifiedBy>Subash Yadav</cp:lastModifiedBy>
  <cp:revision>27</cp:revision>
  <dcterms:created xsi:type="dcterms:W3CDTF">2024-11-27T16:47:16Z</dcterms:created>
  <dcterms:modified xsi:type="dcterms:W3CDTF">2024-12-11T15:38:58Z</dcterms:modified>
</cp:coreProperties>
</file>