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4" r:id="rId12"/>
    <p:sldId id="270" r:id="rId13"/>
    <p:sldId id="271" r:id="rId14"/>
    <p:sldId id="272" r:id="rId15"/>
    <p:sldId id="280" r:id="rId16"/>
    <p:sldId id="281" r:id="rId17"/>
    <p:sldId id="282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89255" autoAdjust="0"/>
  </p:normalViewPr>
  <p:slideViewPr>
    <p:cSldViewPr snapToGrid="0">
      <p:cViewPr varScale="1">
        <p:scale>
          <a:sx n="107" d="100"/>
          <a:sy n="107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B26A9-4EFC-2C4D-873F-E0624133101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9F62B4-72DC-4B4C-946F-092B01E3A5F1}">
      <dgm:prSet/>
      <dgm:spPr/>
      <dgm:t>
        <a:bodyPr/>
        <a:lstStyle/>
        <a:p>
          <a:r>
            <a:rPr lang="en-US" baseline="0" dirty="0"/>
            <a:t>Why Employees Are Leaving ? Key-Factors?</a:t>
          </a:r>
          <a:endParaRPr lang="en-US" dirty="0"/>
        </a:p>
      </dgm:t>
    </dgm:pt>
    <dgm:pt modelId="{F3662CDA-D207-BB4F-B882-CBFC28A14961}" type="parTrans" cxnId="{622A0874-6094-DE49-B1EF-365BCBE1DD14}">
      <dgm:prSet/>
      <dgm:spPr/>
      <dgm:t>
        <a:bodyPr/>
        <a:lstStyle/>
        <a:p>
          <a:endParaRPr lang="en-US"/>
        </a:p>
      </dgm:t>
    </dgm:pt>
    <dgm:pt modelId="{AF67B807-8973-EB41-9A17-EF4A636D311E}" type="sibTrans" cxnId="{622A0874-6094-DE49-B1EF-365BCBE1DD14}">
      <dgm:prSet/>
      <dgm:spPr/>
      <dgm:t>
        <a:bodyPr/>
        <a:lstStyle/>
        <a:p>
          <a:endParaRPr lang="en-US"/>
        </a:p>
      </dgm:t>
    </dgm:pt>
    <dgm:pt modelId="{AA504ECF-5E76-DF45-8CE4-DAB6BE46E331}">
      <dgm:prSet/>
      <dgm:spPr/>
      <dgm:t>
        <a:bodyPr/>
        <a:lstStyle/>
        <a:p>
          <a:r>
            <a:rPr lang="en-US" baseline="0"/>
            <a:t>Analyze key factors like job satisfaction, salary, promotion history., Working Hours</a:t>
          </a:r>
          <a:endParaRPr lang="en-US"/>
        </a:p>
      </dgm:t>
    </dgm:pt>
    <dgm:pt modelId="{7E3D27EE-74E4-6A4A-9EF6-689B4085497D}" type="parTrans" cxnId="{A95A9B94-9076-B940-9CBF-1C61543F04E3}">
      <dgm:prSet/>
      <dgm:spPr/>
      <dgm:t>
        <a:bodyPr/>
        <a:lstStyle/>
        <a:p>
          <a:endParaRPr lang="en-US"/>
        </a:p>
      </dgm:t>
    </dgm:pt>
    <dgm:pt modelId="{0B4F6AE0-86EB-1246-93F9-39F51020430E}" type="sibTrans" cxnId="{A95A9B94-9076-B940-9CBF-1C61543F04E3}">
      <dgm:prSet/>
      <dgm:spPr/>
      <dgm:t>
        <a:bodyPr/>
        <a:lstStyle/>
        <a:p>
          <a:endParaRPr lang="en-US"/>
        </a:p>
      </dgm:t>
    </dgm:pt>
    <dgm:pt modelId="{AC595E23-1705-C04E-B3FB-0281ECA6B224}">
      <dgm:prSet/>
      <dgm:spPr/>
      <dgm:t>
        <a:bodyPr/>
        <a:lstStyle/>
        <a:p>
          <a:r>
            <a:rPr lang="en-US" baseline="0"/>
            <a:t>Develop targeted retention strategies. </a:t>
          </a:r>
          <a:endParaRPr lang="en-US"/>
        </a:p>
      </dgm:t>
    </dgm:pt>
    <dgm:pt modelId="{59B0C334-06FA-C24D-B616-749292047A3A}" type="parTrans" cxnId="{C5FA85AE-0B80-7043-ABD2-4AD9283BBFD9}">
      <dgm:prSet/>
      <dgm:spPr/>
      <dgm:t>
        <a:bodyPr/>
        <a:lstStyle/>
        <a:p>
          <a:endParaRPr lang="en-US"/>
        </a:p>
      </dgm:t>
    </dgm:pt>
    <dgm:pt modelId="{FC2A8B4E-EFCF-6D46-A860-D3F56319CE0B}" type="sibTrans" cxnId="{C5FA85AE-0B80-7043-ABD2-4AD9283BBFD9}">
      <dgm:prSet/>
      <dgm:spPr/>
      <dgm:t>
        <a:bodyPr/>
        <a:lstStyle/>
        <a:p>
          <a:endParaRPr lang="en-US"/>
        </a:p>
      </dgm:t>
    </dgm:pt>
    <dgm:pt modelId="{FEC97D25-82D5-0247-8AF4-898C708094F7}">
      <dgm:prSet/>
      <dgm:spPr/>
      <dgm:t>
        <a:bodyPr/>
        <a:lstStyle/>
        <a:p>
          <a:r>
            <a:rPr lang="en-US" baseline="0"/>
            <a:t>Primary Goal 2: Proactively Retain At-Risk Employees</a:t>
          </a:r>
          <a:endParaRPr lang="en-US"/>
        </a:p>
      </dgm:t>
    </dgm:pt>
    <dgm:pt modelId="{48D0A71D-B7A0-3340-A2DD-FD28F9B1AEDD}" type="parTrans" cxnId="{395FCC9D-EE06-244B-B721-C31509A7AC07}">
      <dgm:prSet/>
      <dgm:spPr/>
      <dgm:t>
        <a:bodyPr/>
        <a:lstStyle/>
        <a:p>
          <a:endParaRPr lang="en-US"/>
        </a:p>
      </dgm:t>
    </dgm:pt>
    <dgm:pt modelId="{6C779A61-FAB8-C641-AC2B-D943910DCAA5}" type="sibTrans" cxnId="{395FCC9D-EE06-244B-B721-C31509A7AC07}">
      <dgm:prSet/>
      <dgm:spPr/>
      <dgm:t>
        <a:bodyPr/>
        <a:lstStyle/>
        <a:p>
          <a:endParaRPr lang="en-US"/>
        </a:p>
      </dgm:t>
    </dgm:pt>
    <dgm:pt modelId="{C18938F0-BF00-4745-894F-8381A47F1D39}">
      <dgm:prSet/>
      <dgm:spPr/>
      <dgm:t>
        <a:bodyPr/>
        <a:lstStyle/>
        <a:p>
          <a:r>
            <a:rPr lang="en-US" baseline="0"/>
            <a:t>Predicting Turnover Risk: </a:t>
          </a:r>
          <a:endParaRPr lang="en-US"/>
        </a:p>
      </dgm:t>
    </dgm:pt>
    <dgm:pt modelId="{BB9B068D-E9F8-584F-AB39-2331706ED8C3}" type="parTrans" cxnId="{1F5453E7-D5E3-CD45-A5B9-249E6BB1C200}">
      <dgm:prSet/>
      <dgm:spPr/>
      <dgm:t>
        <a:bodyPr/>
        <a:lstStyle/>
        <a:p>
          <a:endParaRPr lang="en-US"/>
        </a:p>
      </dgm:t>
    </dgm:pt>
    <dgm:pt modelId="{A20811CC-519C-2D45-991B-648C0038C0AA}" type="sibTrans" cxnId="{1F5453E7-D5E3-CD45-A5B9-249E6BB1C200}">
      <dgm:prSet/>
      <dgm:spPr/>
      <dgm:t>
        <a:bodyPr/>
        <a:lstStyle/>
        <a:p>
          <a:endParaRPr lang="en-US"/>
        </a:p>
      </dgm:t>
    </dgm:pt>
    <dgm:pt modelId="{C92B64BE-DC59-A449-A4C3-9C798AC6079F}">
      <dgm:prSet/>
      <dgm:spPr/>
      <dgm:t>
        <a:bodyPr/>
        <a:lstStyle/>
        <a:p>
          <a:r>
            <a:rPr lang="en-US" baseline="0"/>
            <a:t>Implementing Retention Strategies:</a:t>
          </a:r>
          <a:endParaRPr lang="en-US"/>
        </a:p>
      </dgm:t>
    </dgm:pt>
    <dgm:pt modelId="{2A90F69D-E1F1-8642-8707-12E027EFC167}" type="parTrans" cxnId="{9324215F-C303-D748-9985-1870445BDB38}">
      <dgm:prSet/>
      <dgm:spPr/>
      <dgm:t>
        <a:bodyPr/>
        <a:lstStyle/>
        <a:p>
          <a:endParaRPr lang="en-US"/>
        </a:p>
      </dgm:t>
    </dgm:pt>
    <dgm:pt modelId="{3F0C760B-59D1-FD4F-8D8E-FC72B0C5D9BC}" type="sibTrans" cxnId="{9324215F-C303-D748-9985-1870445BDB38}">
      <dgm:prSet/>
      <dgm:spPr/>
      <dgm:t>
        <a:bodyPr/>
        <a:lstStyle/>
        <a:p>
          <a:endParaRPr lang="en-US"/>
        </a:p>
      </dgm:t>
    </dgm:pt>
    <dgm:pt modelId="{70DCD83F-18C4-CC46-8A7A-E5B7B0CD0D44}" type="pres">
      <dgm:prSet presAssocID="{215B26A9-4EFC-2C4D-873F-E06241331015}" presName="linear" presStyleCnt="0">
        <dgm:presLayoutVars>
          <dgm:animLvl val="lvl"/>
          <dgm:resizeHandles val="exact"/>
        </dgm:presLayoutVars>
      </dgm:prSet>
      <dgm:spPr/>
    </dgm:pt>
    <dgm:pt modelId="{0EE4BE8B-5FD5-4148-99B5-ABB59F38B1C3}" type="pres">
      <dgm:prSet presAssocID="{A69F62B4-72DC-4B4C-946F-092B01E3A5F1}" presName="parentText" presStyleLbl="node1" presStyleIdx="0" presStyleCnt="2" custLinFactNeighborX="116">
        <dgm:presLayoutVars>
          <dgm:chMax val="0"/>
          <dgm:bulletEnabled val="1"/>
        </dgm:presLayoutVars>
      </dgm:prSet>
      <dgm:spPr/>
    </dgm:pt>
    <dgm:pt modelId="{91DF4533-22A6-CA45-A49A-874BD9D06C95}" type="pres">
      <dgm:prSet presAssocID="{A69F62B4-72DC-4B4C-946F-092B01E3A5F1}" presName="childText" presStyleLbl="revTx" presStyleIdx="0" presStyleCnt="2">
        <dgm:presLayoutVars>
          <dgm:bulletEnabled val="1"/>
        </dgm:presLayoutVars>
      </dgm:prSet>
      <dgm:spPr/>
    </dgm:pt>
    <dgm:pt modelId="{CFD45829-7290-3343-A2B2-D700556F5784}" type="pres">
      <dgm:prSet presAssocID="{FEC97D25-82D5-0247-8AF4-898C708094F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FA5F7BF-227B-5D47-B933-2ACE318C9F5C}" type="pres">
      <dgm:prSet presAssocID="{FEC97D25-82D5-0247-8AF4-898C708094F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6D5781C-ED25-2947-8C62-7796A016762A}" type="presOf" srcId="{A69F62B4-72DC-4B4C-946F-092B01E3A5F1}" destId="{0EE4BE8B-5FD5-4148-99B5-ABB59F38B1C3}" srcOrd="0" destOrd="0" presId="urn:microsoft.com/office/officeart/2005/8/layout/vList2"/>
    <dgm:cxn modelId="{86AA291F-CA3C-6B4A-B06F-8AC8D506DB76}" type="presOf" srcId="{FEC97D25-82D5-0247-8AF4-898C708094F7}" destId="{CFD45829-7290-3343-A2B2-D700556F5784}" srcOrd="0" destOrd="0" presId="urn:microsoft.com/office/officeart/2005/8/layout/vList2"/>
    <dgm:cxn modelId="{9324215F-C303-D748-9985-1870445BDB38}" srcId="{FEC97D25-82D5-0247-8AF4-898C708094F7}" destId="{C92B64BE-DC59-A449-A4C3-9C798AC6079F}" srcOrd="1" destOrd="0" parTransId="{2A90F69D-E1F1-8642-8707-12E027EFC167}" sibTransId="{3F0C760B-59D1-FD4F-8D8E-FC72B0C5D9BC}"/>
    <dgm:cxn modelId="{622A0874-6094-DE49-B1EF-365BCBE1DD14}" srcId="{215B26A9-4EFC-2C4D-873F-E06241331015}" destId="{A69F62B4-72DC-4B4C-946F-092B01E3A5F1}" srcOrd="0" destOrd="0" parTransId="{F3662CDA-D207-BB4F-B882-CBFC28A14961}" sibTransId="{AF67B807-8973-EB41-9A17-EF4A636D311E}"/>
    <dgm:cxn modelId="{A95A9B94-9076-B940-9CBF-1C61543F04E3}" srcId="{A69F62B4-72DC-4B4C-946F-092B01E3A5F1}" destId="{AA504ECF-5E76-DF45-8CE4-DAB6BE46E331}" srcOrd="0" destOrd="0" parTransId="{7E3D27EE-74E4-6A4A-9EF6-689B4085497D}" sibTransId="{0B4F6AE0-86EB-1246-93F9-39F51020430E}"/>
    <dgm:cxn modelId="{A9C21E9A-471F-1846-8F72-59278FACB0CD}" type="presOf" srcId="{215B26A9-4EFC-2C4D-873F-E06241331015}" destId="{70DCD83F-18C4-CC46-8A7A-E5B7B0CD0D44}" srcOrd="0" destOrd="0" presId="urn:microsoft.com/office/officeart/2005/8/layout/vList2"/>
    <dgm:cxn modelId="{395FCC9D-EE06-244B-B721-C31509A7AC07}" srcId="{215B26A9-4EFC-2C4D-873F-E06241331015}" destId="{FEC97D25-82D5-0247-8AF4-898C708094F7}" srcOrd="1" destOrd="0" parTransId="{48D0A71D-B7A0-3340-A2DD-FD28F9B1AEDD}" sibTransId="{6C779A61-FAB8-C641-AC2B-D943910DCAA5}"/>
    <dgm:cxn modelId="{C5FA85AE-0B80-7043-ABD2-4AD9283BBFD9}" srcId="{A69F62B4-72DC-4B4C-946F-092B01E3A5F1}" destId="{AC595E23-1705-C04E-B3FB-0281ECA6B224}" srcOrd="1" destOrd="0" parTransId="{59B0C334-06FA-C24D-B616-749292047A3A}" sibTransId="{FC2A8B4E-EFCF-6D46-A860-D3F56319CE0B}"/>
    <dgm:cxn modelId="{6F1BC7B6-8279-6040-BAC1-DEF1184451F9}" type="presOf" srcId="{C18938F0-BF00-4745-894F-8381A47F1D39}" destId="{3FA5F7BF-227B-5D47-B933-2ACE318C9F5C}" srcOrd="0" destOrd="0" presId="urn:microsoft.com/office/officeart/2005/8/layout/vList2"/>
    <dgm:cxn modelId="{DAC230BB-00D1-584A-B9F1-AAD976409F4B}" type="presOf" srcId="{C92B64BE-DC59-A449-A4C3-9C798AC6079F}" destId="{3FA5F7BF-227B-5D47-B933-2ACE318C9F5C}" srcOrd="0" destOrd="1" presId="urn:microsoft.com/office/officeart/2005/8/layout/vList2"/>
    <dgm:cxn modelId="{81819ECA-8377-BF47-8617-938DA5C2385B}" type="presOf" srcId="{AA504ECF-5E76-DF45-8CE4-DAB6BE46E331}" destId="{91DF4533-22A6-CA45-A49A-874BD9D06C95}" srcOrd="0" destOrd="0" presId="urn:microsoft.com/office/officeart/2005/8/layout/vList2"/>
    <dgm:cxn modelId="{38FCEDCC-1051-F342-B3B5-6DC20BE27DF3}" type="presOf" srcId="{AC595E23-1705-C04E-B3FB-0281ECA6B224}" destId="{91DF4533-22A6-CA45-A49A-874BD9D06C95}" srcOrd="0" destOrd="1" presId="urn:microsoft.com/office/officeart/2005/8/layout/vList2"/>
    <dgm:cxn modelId="{1F5453E7-D5E3-CD45-A5B9-249E6BB1C200}" srcId="{FEC97D25-82D5-0247-8AF4-898C708094F7}" destId="{C18938F0-BF00-4745-894F-8381A47F1D39}" srcOrd="0" destOrd="0" parTransId="{BB9B068D-E9F8-584F-AB39-2331706ED8C3}" sibTransId="{A20811CC-519C-2D45-991B-648C0038C0AA}"/>
    <dgm:cxn modelId="{E68ED6CA-6C2C-094E-A242-1423E5E61DE5}" type="presParOf" srcId="{70DCD83F-18C4-CC46-8A7A-E5B7B0CD0D44}" destId="{0EE4BE8B-5FD5-4148-99B5-ABB59F38B1C3}" srcOrd="0" destOrd="0" presId="urn:microsoft.com/office/officeart/2005/8/layout/vList2"/>
    <dgm:cxn modelId="{5F4A0F70-336C-9944-A81A-01BDDA316851}" type="presParOf" srcId="{70DCD83F-18C4-CC46-8A7A-E5B7B0CD0D44}" destId="{91DF4533-22A6-CA45-A49A-874BD9D06C95}" srcOrd="1" destOrd="0" presId="urn:microsoft.com/office/officeart/2005/8/layout/vList2"/>
    <dgm:cxn modelId="{B17B1A51-113D-7A42-98BE-3F42E08FF8DB}" type="presParOf" srcId="{70DCD83F-18C4-CC46-8A7A-E5B7B0CD0D44}" destId="{CFD45829-7290-3343-A2B2-D700556F5784}" srcOrd="2" destOrd="0" presId="urn:microsoft.com/office/officeart/2005/8/layout/vList2"/>
    <dgm:cxn modelId="{F35BAFAF-EA64-4244-9391-B5439352CDF0}" type="presParOf" srcId="{70DCD83F-18C4-CC46-8A7A-E5B7B0CD0D44}" destId="{3FA5F7BF-227B-5D47-B933-2ACE318C9F5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6B201B6-5380-FD4E-B934-C084F1C3E95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4FBED7-ED8E-9C40-B5F9-5C35EBD651A9}">
      <dgm:prSet/>
      <dgm:spPr/>
      <dgm:t>
        <a:bodyPr/>
        <a:lstStyle/>
        <a:p>
          <a:pPr algn="ctr"/>
          <a:r>
            <a:rPr lang="en-US" baseline="0" dirty="0"/>
            <a:t>Questions?</a:t>
          </a:r>
          <a:endParaRPr lang="en-US" dirty="0"/>
        </a:p>
      </dgm:t>
    </dgm:pt>
    <dgm:pt modelId="{5E28765C-8844-E543-B439-5E7A713B2CD5}" type="parTrans" cxnId="{A7EF50D9-682C-F746-A38C-B281E1BEC9DF}">
      <dgm:prSet/>
      <dgm:spPr/>
      <dgm:t>
        <a:bodyPr/>
        <a:lstStyle/>
        <a:p>
          <a:endParaRPr lang="en-US"/>
        </a:p>
      </dgm:t>
    </dgm:pt>
    <dgm:pt modelId="{9C64A825-3ECD-2D47-B501-17B1A56CE9AE}" type="sibTrans" cxnId="{A7EF50D9-682C-F746-A38C-B281E1BEC9DF}">
      <dgm:prSet/>
      <dgm:spPr/>
      <dgm:t>
        <a:bodyPr/>
        <a:lstStyle/>
        <a:p>
          <a:endParaRPr lang="en-US"/>
        </a:p>
      </dgm:t>
    </dgm:pt>
    <dgm:pt modelId="{7132C56C-7586-9A4D-830C-9ADB3F5016B6}" type="pres">
      <dgm:prSet presAssocID="{66B201B6-5380-FD4E-B934-C084F1C3E955}" presName="linear" presStyleCnt="0">
        <dgm:presLayoutVars>
          <dgm:animLvl val="lvl"/>
          <dgm:resizeHandles val="exact"/>
        </dgm:presLayoutVars>
      </dgm:prSet>
      <dgm:spPr/>
    </dgm:pt>
    <dgm:pt modelId="{95D8CB83-ACF2-2146-ACB2-161FD6B564AC}" type="pres">
      <dgm:prSet presAssocID="{DA4FBED7-ED8E-9C40-B5F9-5C35EBD651A9}" presName="parentText" presStyleLbl="node1" presStyleIdx="0" presStyleCnt="1" custLinFactNeighborX="-2514" custLinFactNeighborY="48047">
        <dgm:presLayoutVars>
          <dgm:chMax val="0"/>
          <dgm:bulletEnabled val="1"/>
        </dgm:presLayoutVars>
      </dgm:prSet>
      <dgm:spPr/>
    </dgm:pt>
  </dgm:ptLst>
  <dgm:cxnLst>
    <dgm:cxn modelId="{C356F63F-59EB-F646-8FE8-B716678CE137}" type="presOf" srcId="{66B201B6-5380-FD4E-B934-C084F1C3E955}" destId="{7132C56C-7586-9A4D-830C-9ADB3F5016B6}" srcOrd="0" destOrd="0" presId="urn:microsoft.com/office/officeart/2005/8/layout/vList2"/>
    <dgm:cxn modelId="{A7EF50D9-682C-F746-A38C-B281E1BEC9DF}" srcId="{66B201B6-5380-FD4E-B934-C084F1C3E955}" destId="{DA4FBED7-ED8E-9C40-B5F9-5C35EBD651A9}" srcOrd="0" destOrd="0" parTransId="{5E28765C-8844-E543-B439-5E7A713B2CD5}" sibTransId="{9C64A825-3ECD-2D47-B501-17B1A56CE9AE}"/>
    <dgm:cxn modelId="{704EEDDF-A7A6-954E-BAFA-12D9CE760932}" type="presOf" srcId="{DA4FBED7-ED8E-9C40-B5F9-5C35EBD651A9}" destId="{95D8CB83-ACF2-2146-ACB2-161FD6B564AC}" srcOrd="0" destOrd="0" presId="urn:microsoft.com/office/officeart/2005/8/layout/vList2"/>
    <dgm:cxn modelId="{9CA95339-1C5D-1F46-BF67-C1C405BBD48E}" type="presParOf" srcId="{7132C56C-7586-9A4D-830C-9ADB3F5016B6}" destId="{95D8CB83-ACF2-2146-ACB2-161FD6B564A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4A5230-A216-1A4A-A6AF-CF9AD48EA29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8D4E7A3-4619-B34F-B579-642B3D41F9DB}">
      <dgm:prSet/>
      <dgm:spPr/>
      <dgm:t>
        <a:bodyPr/>
        <a:lstStyle/>
        <a:p>
          <a:pPr algn="l"/>
          <a:r>
            <a:rPr lang="en-US" b="1" baseline="0" dirty="0"/>
            <a:t>Primary Analytical Goal</a:t>
          </a:r>
          <a:r>
            <a:rPr lang="en-US" baseline="0" dirty="0"/>
            <a:t>: Leverage statistical analysis and machine learning to identify key turnover drivers and predict which employees are at the highest risk of leaving.</a:t>
          </a:r>
          <a:endParaRPr lang="en-US" dirty="0"/>
        </a:p>
      </dgm:t>
    </dgm:pt>
    <dgm:pt modelId="{42AD10FC-D604-FA4E-98FB-8D35CE3C66E0}" type="parTrans" cxnId="{02C976F5-1B01-4843-9313-5F9EEAEA4935}">
      <dgm:prSet/>
      <dgm:spPr/>
      <dgm:t>
        <a:bodyPr/>
        <a:lstStyle/>
        <a:p>
          <a:endParaRPr lang="en-US"/>
        </a:p>
      </dgm:t>
    </dgm:pt>
    <dgm:pt modelId="{B30C206D-BDDB-0140-8EE1-B575B7AAE494}" type="sibTrans" cxnId="{02C976F5-1B01-4843-9313-5F9EEAEA4935}">
      <dgm:prSet/>
      <dgm:spPr/>
      <dgm:t>
        <a:bodyPr/>
        <a:lstStyle/>
        <a:p>
          <a:endParaRPr lang="en-US"/>
        </a:p>
      </dgm:t>
    </dgm:pt>
    <dgm:pt modelId="{4ED834C6-4C13-D340-ACB9-1A254A8DF475}">
      <dgm:prSet/>
      <dgm:spPr/>
      <dgm:t>
        <a:bodyPr/>
        <a:lstStyle/>
        <a:p>
          <a:pPr algn="l"/>
          <a:r>
            <a:rPr lang="en-US" b="1" baseline="0" dirty="0"/>
            <a:t>Clustering and Segmentation</a:t>
          </a:r>
          <a:r>
            <a:rPr lang="en-US" baseline="0" dirty="0"/>
            <a:t> : Segment employees based on shared characteristics (e.g., satisfaction levels, tenure, performance) using clustering methods to tailor retention strategies. </a:t>
          </a:r>
          <a:endParaRPr lang="en-US" dirty="0"/>
        </a:p>
      </dgm:t>
    </dgm:pt>
    <dgm:pt modelId="{074F18A7-E668-274B-A238-52666952D1C3}" type="parTrans" cxnId="{4C8F347F-4A5E-2244-A859-613CEA62A2C1}">
      <dgm:prSet/>
      <dgm:spPr/>
      <dgm:t>
        <a:bodyPr/>
        <a:lstStyle/>
        <a:p>
          <a:endParaRPr lang="en-US"/>
        </a:p>
      </dgm:t>
    </dgm:pt>
    <dgm:pt modelId="{0BCF7442-2A04-0C42-9AC8-69A1F628A6D2}" type="sibTrans" cxnId="{4C8F347F-4A5E-2244-A859-613CEA62A2C1}">
      <dgm:prSet/>
      <dgm:spPr/>
      <dgm:t>
        <a:bodyPr/>
        <a:lstStyle/>
        <a:p>
          <a:endParaRPr lang="en-US"/>
        </a:p>
      </dgm:t>
    </dgm:pt>
    <dgm:pt modelId="{7D989D3A-070B-064C-9A11-DB7AE318731D}">
      <dgm:prSet/>
      <dgm:spPr/>
      <dgm:t>
        <a:bodyPr/>
        <a:lstStyle/>
        <a:p>
          <a:pPr algn="l"/>
          <a:r>
            <a:rPr lang="en-US" b="1" baseline="0" dirty="0"/>
            <a:t>Specific Analytical Objectives</a:t>
          </a:r>
          <a:r>
            <a:rPr lang="en-US" baseline="0" dirty="0"/>
            <a:t>:</a:t>
          </a:r>
          <a:endParaRPr lang="en-US" dirty="0"/>
        </a:p>
      </dgm:t>
    </dgm:pt>
    <dgm:pt modelId="{9758AE4D-8C8F-0C4F-A239-3E9D34BDB7F4}" type="parTrans" cxnId="{690F5E8E-94E8-5D42-A772-F734B5456B78}">
      <dgm:prSet/>
      <dgm:spPr/>
      <dgm:t>
        <a:bodyPr/>
        <a:lstStyle/>
        <a:p>
          <a:endParaRPr lang="en-US"/>
        </a:p>
      </dgm:t>
    </dgm:pt>
    <dgm:pt modelId="{7EE77A91-CCD5-F24F-BE44-E871DC8F47A2}" type="sibTrans" cxnId="{690F5E8E-94E8-5D42-A772-F734B5456B78}">
      <dgm:prSet/>
      <dgm:spPr/>
      <dgm:t>
        <a:bodyPr/>
        <a:lstStyle/>
        <a:p>
          <a:endParaRPr lang="en-US"/>
        </a:p>
      </dgm:t>
    </dgm:pt>
    <dgm:pt modelId="{CD6BDF78-FD47-A444-863C-8FC0F11A36B2}">
      <dgm:prSet/>
      <dgm:spPr/>
      <dgm:t>
        <a:bodyPr/>
        <a:lstStyle/>
        <a:p>
          <a:r>
            <a:rPr lang="en-US" b="1" baseline="0"/>
            <a:t>Exploratory Data Analysis (EDA)</a:t>
          </a:r>
          <a:r>
            <a:rPr lang="en-US" baseline="0"/>
            <a:t>: Understand patterns, distributions, and relationships in the dataset.</a:t>
          </a:r>
          <a:endParaRPr lang="en-US"/>
        </a:p>
      </dgm:t>
    </dgm:pt>
    <dgm:pt modelId="{0D351310-40D4-CF45-8E7E-E43265EF6455}" type="parTrans" cxnId="{78ACC89D-2DBB-D841-82BA-A075297E20D1}">
      <dgm:prSet/>
      <dgm:spPr/>
      <dgm:t>
        <a:bodyPr/>
        <a:lstStyle/>
        <a:p>
          <a:endParaRPr lang="en-US"/>
        </a:p>
      </dgm:t>
    </dgm:pt>
    <dgm:pt modelId="{50BCE003-4493-A347-87F7-017CE3FC51EB}" type="sibTrans" cxnId="{78ACC89D-2DBB-D841-82BA-A075297E20D1}">
      <dgm:prSet/>
      <dgm:spPr/>
      <dgm:t>
        <a:bodyPr/>
        <a:lstStyle/>
        <a:p>
          <a:endParaRPr lang="en-US"/>
        </a:p>
      </dgm:t>
    </dgm:pt>
    <dgm:pt modelId="{36447E91-3B55-8D43-AC6E-1704287003B7}">
      <dgm:prSet/>
      <dgm:spPr/>
      <dgm:t>
        <a:bodyPr/>
        <a:lstStyle/>
        <a:p>
          <a:r>
            <a:rPr lang="en-US" b="1" baseline="0" dirty="0"/>
            <a:t>Hypothesis Testing</a:t>
          </a:r>
          <a:r>
            <a:rPr lang="en-US" baseline="0" dirty="0"/>
            <a:t>: Validate assumptions regarding the key factors influencing employee turnover.</a:t>
          </a:r>
          <a:endParaRPr lang="en-US" dirty="0"/>
        </a:p>
      </dgm:t>
    </dgm:pt>
    <dgm:pt modelId="{D4535918-B7FB-9B4C-89B0-5CFB9C10B2A0}" type="parTrans" cxnId="{C1C56F60-1351-434F-AB8B-DB26576B98AF}">
      <dgm:prSet/>
      <dgm:spPr/>
      <dgm:t>
        <a:bodyPr/>
        <a:lstStyle/>
        <a:p>
          <a:endParaRPr lang="en-US"/>
        </a:p>
      </dgm:t>
    </dgm:pt>
    <dgm:pt modelId="{5143527D-A298-A74E-86E4-26EB908D517D}" type="sibTrans" cxnId="{C1C56F60-1351-434F-AB8B-DB26576B98AF}">
      <dgm:prSet/>
      <dgm:spPr/>
      <dgm:t>
        <a:bodyPr/>
        <a:lstStyle/>
        <a:p>
          <a:endParaRPr lang="en-US"/>
        </a:p>
      </dgm:t>
    </dgm:pt>
    <dgm:pt modelId="{77F5DA29-C6FD-5C4E-BF9C-0C55CBD0A416}">
      <dgm:prSet/>
      <dgm:spPr/>
      <dgm:t>
        <a:bodyPr/>
        <a:lstStyle/>
        <a:p>
          <a:r>
            <a:rPr lang="en-US" b="1" baseline="0"/>
            <a:t>Predictive Modeling</a:t>
          </a:r>
          <a:r>
            <a:rPr lang="en-US" baseline="0"/>
            <a:t>: Develop classification models to predict employee turnover.</a:t>
          </a:r>
          <a:endParaRPr lang="en-US"/>
        </a:p>
      </dgm:t>
    </dgm:pt>
    <dgm:pt modelId="{1023CC04-219E-1A4F-9526-1D54FB94BD50}" type="parTrans" cxnId="{BF2D8542-FCD8-AF40-8353-4F4C84651237}">
      <dgm:prSet/>
      <dgm:spPr/>
      <dgm:t>
        <a:bodyPr/>
        <a:lstStyle/>
        <a:p>
          <a:endParaRPr lang="en-US"/>
        </a:p>
      </dgm:t>
    </dgm:pt>
    <dgm:pt modelId="{622915A8-969E-7445-A898-F50BB0B028DB}" type="sibTrans" cxnId="{BF2D8542-FCD8-AF40-8353-4F4C84651237}">
      <dgm:prSet/>
      <dgm:spPr/>
      <dgm:t>
        <a:bodyPr/>
        <a:lstStyle/>
        <a:p>
          <a:endParaRPr lang="en-US"/>
        </a:p>
      </dgm:t>
    </dgm:pt>
    <dgm:pt modelId="{73E50D24-017E-A348-A132-FCF602B6C4B5}">
      <dgm:prSet/>
      <dgm:spPr/>
      <dgm:t>
        <a:bodyPr/>
        <a:lstStyle/>
        <a:p>
          <a:r>
            <a:rPr lang="en-US" b="1" baseline="0"/>
            <a:t>Model Validation</a:t>
          </a:r>
          <a:r>
            <a:rPr lang="en-US" baseline="0"/>
            <a:t>: Ensure models are robust, reliable, and generalizable.</a:t>
          </a:r>
          <a:endParaRPr lang="en-US"/>
        </a:p>
      </dgm:t>
    </dgm:pt>
    <dgm:pt modelId="{D3CE7D86-3D29-F34C-803F-6BE64A2CBF16}" type="parTrans" cxnId="{00BD88A4-9C05-5A41-B9D0-D20BBBF59033}">
      <dgm:prSet/>
      <dgm:spPr/>
      <dgm:t>
        <a:bodyPr/>
        <a:lstStyle/>
        <a:p>
          <a:endParaRPr lang="en-US"/>
        </a:p>
      </dgm:t>
    </dgm:pt>
    <dgm:pt modelId="{B8B4362E-1FCF-454E-8D6F-22F2B8F0A371}" type="sibTrans" cxnId="{00BD88A4-9C05-5A41-B9D0-D20BBBF59033}">
      <dgm:prSet/>
      <dgm:spPr/>
      <dgm:t>
        <a:bodyPr/>
        <a:lstStyle/>
        <a:p>
          <a:endParaRPr lang="en-US"/>
        </a:p>
      </dgm:t>
    </dgm:pt>
    <dgm:pt modelId="{5E2AB965-E25B-6E46-8C95-C32528F9F4EE}" type="pres">
      <dgm:prSet presAssocID="{0E4A5230-A216-1A4A-A6AF-CF9AD48EA29B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048998C5-87E0-654C-9B14-5C506E9ED9F0}" type="pres">
      <dgm:prSet presAssocID="{F8D4E7A3-4619-B34F-B579-642B3D41F9DB}" presName="circle1" presStyleLbl="node1" presStyleIdx="0" presStyleCnt="3"/>
      <dgm:spPr/>
    </dgm:pt>
    <dgm:pt modelId="{4B8DC709-BEC1-054E-ABF9-75EE9AD49D05}" type="pres">
      <dgm:prSet presAssocID="{F8D4E7A3-4619-B34F-B579-642B3D41F9DB}" presName="space" presStyleCnt="0"/>
      <dgm:spPr/>
    </dgm:pt>
    <dgm:pt modelId="{E77C4811-AF02-294B-AB45-46D62711C66F}" type="pres">
      <dgm:prSet presAssocID="{F8D4E7A3-4619-B34F-B579-642B3D41F9DB}" presName="rect1" presStyleLbl="alignAcc1" presStyleIdx="0" presStyleCnt="3"/>
      <dgm:spPr/>
    </dgm:pt>
    <dgm:pt modelId="{3D073927-7E48-A640-862C-1BFC04C3C83F}" type="pres">
      <dgm:prSet presAssocID="{4ED834C6-4C13-D340-ACB9-1A254A8DF475}" presName="vertSpace2" presStyleLbl="node1" presStyleIdx="0" presStyleCnt="3"/>
      <dgm:spPr/>
    </dgm:pt>
    <dgm:pt modelId="{A3A8134E-6B6B-9743-AFB8-ED7709E77FD6}" type="pres">
      <dgm:prSet presAssocID="{4ED834C6-4C13-D340-ACB9-1A254A8DF475}" presName="circle2" presStyleLbl="node1" presStyleIdx="1" presStyleCnt="3"/>
      <dgm:spPr/>
    </dgm:pt>
    <dgm:pt modelId="{42E0B6B3-146F-B043-A1D9-FFEE84784068}" type="pres">
      <dgm:prSet presAssocID="{4ED834C6-4C13-D340-ACB9-1A254A8DF475}" presName="rect2" presStyleLbl="alignAcc1" presStyleIdx="1" presStyleCnt="3"/>
      <dgm:spPr/>
    </dgm:pt>
    <dgm:pt modelId="{FB52ACF5-49BB-3E49-A6AF-4F14097A9B7E}" type="pres">
      <dgm:prSet presAssocID="{7D989D3A-070B-064C-9A11-DB7AE318731D}" presName="vertSpace3" presStyleLbl="node1" presStyleIdx="1" presStyleCnt="3"/>
      <dgm:spPr/>
    </dgm:pt>
    <dgm:pt modelId="{47867B90-286C-7041-9FCF-05A982D41778}" type="pres">
      <dgm:prSet presAssocID="{7D989D3A-070B-064C-9A11-DB7AE318731D}" presName="circle3" presStyleLbl="node1" presStyleIdx="2" presStyleCnt="3"/>
      <dgm:spPr/>
    </dgm:pt>
    <dgm:pt modelId="{56C0B7E5-12BD-4449-97F1-1CD9FCD9C1A8}" type="pres">
      <dgm:prSet presAssocID="{7D989D3A-070B-064C-9A11-DB7AE318731D}" presName="rect3" presStyleLbl="alignAcc1" presStyleIdx="2" presStyleCnt="3"/>
      <dgm:spPr/>
    </dgm:pt>
    <dgm:pt modelId="{46CAA947-5595-5F4E-8C78-103BE0135D08}" type="pres">
      <dgm:prSet presAssocID="{F8D4E7A3-4619-B34F-B579-642B3D41F9DB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8F54039A-496A-F747-9987-8E9F539913C6}" type="pres">
      <dgm:prSet presAssocID="{F8D4E7A3-4619-B34F-B579-642B3D41F9DB}" presName="rect1ChTx" presStyleLbl="alignAcc1" presStyleIdx="2" presStyleCnt="3">
        <dgm:presLayoutVars>
          <dgm:bulletEnabled val="1"/>
        </dgm:presLayoutVars>
      </dgm:prSet>
      <dgm:spPr/>
    </dgm:pt>
    <dgm:pt modelId="{A983DB39-022A-1647-A1AF-B1ACF264275E}" type="pres">
      <dgm:prSet presAssocID="{4ED834C6-4C13-D340-ACB9-1A254A8DF475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46DD7278-4DDA-094E-BB16-1E2BC89379AA}" type="pres">
      <dgm:prSet presAssocID="{4ED834C6-4C13-D340-ACB9-1A254A8DF475}" presName="rect2ChTx" presStyleLbl="alignAcc1" presStyleIdx="2" presStyleCnt="3">
        <dgm:presLayoutVars>
          <dgm:bulletEnabled val="1"/>
        </dgm:presLayoutVars>
      </dgm:prSet>
      <dgm:spPr/>
    </dgm:pt>
    <dgm:pt modelId="{87D0D86F-0767-4940-836B-6997B13AE637}" type="pres">
      <dgm:prSet presAssocID="{7D989D3A-070B-064C-9A11-DB7AE318731D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F954C81E-C56F-474F-ABFE-923173524C78}" type="pres">
      <dgm:prSet presAssocID="{7D989D3A-070B-064C-9A11-DB7AE318731D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A9B29E01-3383-9142-8148-9DD0BD744253}" type="presOf" srcId="{73E50D24-017E-A348-A132-FCF602B6C4B5}" destId="{F954C81E-C56F-474F-ABFE-923173524C78}" srcOrd="0" destOrd="3" presId="urn:microsoft.com/office/officeart/2005/8/layout/target3"/>
    <dgm:cxn modelId="{6CCF2509-3965-4349-8FA9-616EFA951CDE}" type="presOf" srcId="{4ED834C6-4C13-D340-ACB9-1A254A8DF475}" destId="{42E0B6B3-146F-B043-A1D9-FFEE84784068}" srcOrd="0" destOrd="0" presId="urn:microsoft.com/office/officeart/2005/8/layout/target3"/>
    <dgm:cxn modelId="{BED5E63A-930A-124D-A204-82EC95A71406}" type="presOf" srcId="{F8D4E7A3-4619-B34F-B579-642B3D41F9DB}" destId="{46CAA947-5595-5F4E-8C78-103BE0135D08}" srcOrd="1" destOrd="0" presId="urn:microsoft.com/office/officeart/2005/8/layout/target3"/>
    <dgm:cxn modelId="{8048483B-D4CE-D340-9633-8D31710CFBDB}" type="presOf" srcId="{0E4A5230-A216-1A4A-A6AF-CF9AD48EA29B}" destId="{5E2AB965-E25B-6E46-8C95-C32528F9F4EE}" srcOrd="0" destOrd="0" presId="urn:microsoft.com/office/officeart/2005/8/layout/target3"/>
    <dgm:cxn modelId="{9BDB683D-78C9-D349-A212-2B61946E949A}" type="presOf" srcId="{7D989D3A-070B-064C-9A11-DB7AE318731D}" destId="{56C0B7E5-12BD-4449-97F1-1CD9FCD9C1A8}" srcOrd="0" destOrd="0" presId="urn:microsoft.com/office/officeart/2005/8/layout/target3"/>
    <dgm:cxn modelId="{76A7DB3E-531B-6A45-9E60-2B44AF0299C2}" type="presOf" srcId="{4ED834C6-4C13-D340-ACB9-1A254A8DF475}" destId="{A983DB39-022A-1647-A1AF-B1ACF264275E}" srcOrd="1" destOrd="0" presId="urn:microsoft.com/office/officeart/2005/8/layout/target3"/>
    <dgm:cxn modelId="{BF2D8542-FCD8-AF40-8353-4F4C84651237}" srcId="{7D989D3A-070B-064C-9A11-DB7AE318731D}" destId="{77F5DA29-C6FD-5C4E-BF9C-0C55CBD0A416}" srcOrd="2" destOrd="0" parTransId="{1023CC04-219E-1A4F-9526-1D54FB94BD50}" sibTransId="{622915A8-969E-7445-A898-F50BB0B028DB}"/>
    <dgm:cxn modelId="{5536A858-8F9F-6144-939D-DFAFCD84DC20}" type="presOf" srcId="{36447E91-3B55-8D43-AC6E-1704287003B7}" destId="{F954C81E-C56F-474F-ABFE-923173524C78}" srcOrd="0" destOrd="1" presId="urn:microsoft.com/office/officeart/2005/8/layout/target3"/>
    <dgm:cxn modelId="{C1C56F60-1351-434F-AB8B-DB26576B98AF}" srcId="{7D989D3A-070B-064C-9A11-DB7AE318731D}" destId="{36447E91-3B55-8D43-AC6E-1704287003B7}" srcOrd="1" destOrd="0" parTransId="{D4535918-B7FB-9B4C-89B0-5CFB9C10B2A0}" sibTransId="{5143527D-A298-A74E-86E4-26EB908D517D}"/>
    <dgm:cxn modelId="{4C8F347F-4A5E-2244-A859-613CEA62A2C1}" srcId="{0E4A5230-A216-1A4A-A6AF-CF9AD48EA29B}" destId="{4ED834C6-4C13-D340-ACB9-1A254A8DF475}" srcOrd="1" destOrd="0" parTransId="{074F18A7-E668-274B-A238-52666952D1C3}" sibTransId="{0BCF7442-2A04-0C42-9AC8-69A1F628A6D2}"/>
    <dgm:cxn modelId="{78CA7688-80A8-1C42-9CBB-1779214310AB}" type="presOf" srcId="{CD6BDF78-FD47-A444-863C-8FC0F11A36B2}" destId="{F954C81E-C56F-474F-ABFE-923173524C78}" srcOrd="0" destOrd="0" presId="urn:microsoft.com/office/officeart/2005/8/layout/target3"/>
    <dgm:cxn modelId="{63EE7A8B-90AB-8849-977C-864D2EDA2F66}" type="presOf" srcId="{77F5DA29-C6FD-5C4E-BF9C-0C55CBD0A416}" destId="{F954C81E-C56F-474F-ABFE-923173524C78}" srcOrd="0" destOrd="2" presId="urn:microsoft.com/office/officeart/2005/8/layout/target3"/>
    <dgm:cxn modelId="{690F5E8E-94E8-5D42-A772-F734B5456B78}" srcId="{0E4A5230-A216-1A4A-A6AF-CF9AD48EA29B}" destId="{7D989D3A-070B-064C-9A11-DB7AE318731D}" srcOrd="2" destOrd="0" parTransId="{9758AE4D-8C8F-0C4F-A239-3E9D34BDB7F4}" sibTransId="{7EE77A91-CCD5-F24F-BE44-E871DC8F47A2}"/>
    <dgm:cxn modelId="{8488C18E-B230-6D46-B1CE-91393A8B8A1F}" type="presOf" srcId="{F8D4E7A3-4619-B34F-B579-642B3D41F9DB}" destId="{E77C4811-AF02-294B-AB45-46D62711C66F}" srcOrd="0" destOrd="0" presId="urn:microsoft.com/office/officeart/2005/8/layout/target3"/>
    <dgm:cxn modelId="{78ACC89D-2DBB-D841-82BA-A075297E20D1}" srcId="{7D989D3A-070B-064C-9A11-DB7AE318731D}" destId="{CD6BDF78-FD47-A444-863C-8FC0F11A36B2}" srcOrd="0" destOrd="0" parTransId="{0D351310-40D4-CF45-8E7E-E43265EF6455}" sibTransId="{50BCE003-4493-A347-87F7-017CE3FC51EB}"/>
    <dgm:cxn modelId="{00BD88A4-9C05-5A41-B9D0-D20BBBF59033}" srcId="{7D989D3A-070B-064C-9A11-DB7AE318731D}" destId="{73E50D24-017E-A348-A132-FCF602B6C4B5}" srcOrd="3" destOrd="0" parTransId="{D3CE7D86-3D29-F34C-803F-6BE64A2CBF16}" sibTransId="{B8B4362E-1FCF-454E-8D6F-22F2B8F0A371}"/>
    <dgm:cxn modelId="{8FFDAEE7-E384-634B-A7A1-E04CD764DFC2}" type="presOf" srcId="{7D989D3A-070B-064C-9A11-DB7AE318731D}" destId="{87D0D86F-0767-4940-836B-6997B13AE637}" srcOrd="1" destOrd="0" presId="urn:microsoft.com/office/officeart/2005/8/layout/target3"/>
    <dgm:cxn modelId="{02C976F5-1B01-4843-9313-5F9EEAEA4935}" srcId="{0E4A5230-A216-1A4A-A6AF-CF9AD48EA29B}" destId="{F8D4E7A3-4619-B34F-B579-642B3D41F9DB}" srcOrd="0" destOrd="0" parTransId="{42AD10FC-D604-FA4E-98FB-8D35CE3C66E0}" sibTransId="{B30C206D-BDDB-0140-8EE1-B575B7AAE494}"/>
    <dgm:cxn modelId="{F9DB045A-D34D-E24B-B35F-B35D28665922}" type="presParOf" srcId="{5E2AB965-E25B-6E46-8C95-C32528F9F4EE}" destId="{048998C5-87E0-654C-9B14-5C506E9ED9F0}" srcOrd="0" destOrd="0" presId="urn:microsoft.com/office/officeart/2005/8/layout/target3"/>
    <dgm:cxn modelId="{2F8E5416-2B51-C140-B40F-E488C81FFD17}" type="presParOf" srcId="{5E2AB965-E25B-6E46-8C95-C32528F9F4EE}" destId="{4B8DC709-BEC1-054E-ABF9-75EE9AD49D05}" srcOrd="1" destOrd="0" presId="urn:microsoft.com/office/officeart/2005/8/layout/target3"/>
    <dgm:cxn modelId="{6D67A1E0-5F19-E64A-9263-11EB36899B37}" type="presParOf" srcId="{5E2AB965-E25B-6E46-8C95-C32528F9F4EE}" destId="{E77C4811-AF02-294B-AB45-46D62711C66F}" srcOrd="2" destOrd="0" presId="urn:microsoft.com/office/officeart/2005/8/layout/target3"/>
    <dgm:cxn modelId="{21FF209A-416B-6643-A60B-46380BCF8117}" type="presParOf" srcId="{5E2AB965-E25B-6E46-8C95-C32528F9F4EE}" destId="{3D073927-7E48-A640-862C-1BFC04C3C83F}" srcOrd="3" destOrd="0" presId="urn:microsoft.com/office/officeart/2005/8/layout/target3"/>
    <dgm:cxn modelId="{14D11E8D-8748-2144-861C-50F753A647C1}" type="presParOf" srcId="{5E2AB965-E25B-6E46-8C95-C32528F9F4EE}" destId="{A3A8134E-6B6B-9743-AFB8-ED7709E77FD6}" srcOrd="4" destOrd="0" presId="urn:microsoft.com/office/officeart/2005/8/layout/target3"/>
    <dgm:cxn modelId="{D27057E6-29F6-E44B-BF39-C2B68A7881D0}" type="presParOf" srcId="{5E2AB965-E25B-6E46-8C95-C32528F9F4EE}" destId="{42E0B6B3-146F-B043-A1D9-FFEE84784068}" srcOrd="5" destOrd="0" presId="urn:microsoft.com/office/officeart/2005/8/layout/target3"/>
    <dgm:cxn modelId="{04F0B7D0-1BC5-2E4A-A752-FDD62985023A}" type="presParOf" srcId="{5E2AB965-E25B-6E46-8C95-C32528F9F4EE}" destId="{FB52ACF5-49BB-3E49-A6AF-4F14097A9B7E}" srcOrd="6" destOrd="0" presId="urn:microsoft.com/office/officeart/2005/8/layout/target3"/>
    <dgm:cxn modelId="{4A05D4D7-6D77-C84D-9A28-70D49EF0962D}" type="presParOf" srcId="{5E2AB965-E25B-6E46-8C95-C32528F9F4EE}" destId="{47867B90-286C-7041-9FCF-05A982D41778}" srcOrd="7" destOrd="0" presId="urn:microsoft.com/office/officeart/2005/8/layout/target3"/>
    <dgm:cxn modelId="{4F9A52C0-4D25-1049-85B7-DC4046A67B4F}" type="presParOf" srcId="{5E2AB965-E25B-6E46-8C95-C32528F9F4EE}" destId="{56C0B7E5-12BD-4449-97F1-1CD9FCD9C1A8}" srcOrd="8" destOrd="0" presId="urn:microsoft.com/office/officeart/2005/8/layout/target3"/>
    <dgm:cxn modelId="{41E1DE1D-296E-0C47-A5AB-F4C747D77E94}" type="presParOf" srcId="{5E2AB965-E25B-6E46-8C95-C32528F9F4EE}" destId="{46CAA947-5595-5F4E-8C78-103BE0135D08}" srcOrd="9" destOrd="0" presId="urn:microsoft.com/office/officeart/2005/8/layout/target3"/>
    <dgm:cxn modelId="{4E302A66-858D-084A-BA80-CB34FCCEABF6}" type="presParOf" srcId="{5E2AB965-E25B-6E46-8C95-C32528F9F4EE}" destId="{8F54039A-496A-F747-9987-8E9F539913C6}" srcOrd="10" destOrd="0" presId="urn:microsoft.com/office/officeart/2005/8/layout/target3"/>
    <dgm:cxn modelId="{F7B6ECDA-6AD8-904D-8E65-A8C9B884DEC6}" type="presParOf" srcId="{5E2AB965-E25B-6E46-8C95-C32528F9F4EE}" destId="{A983DB39-022A-1647-A1AF-B1ACF264275E}" srcOrd="11" destOrd="0" presId="urn:microsoft.com/office/officeart/2005/8/layout/target3"/>
    <dgm:cxn modelId="{F6A069D8-5A8B-0242-AEFC-9A930123CA7B}" type="presParOf" srcId="{5E2AB965-E25B-6E46-8C95-C32528F9F4EE}" destId="{46DD7278-4DDA-094E-BB16-1E2BC89379AA}" srcOrd="12" destOrd="0" presId="urn:microsoft.com/office/officeart/2005/8/layout/target3"/>
    <dgm:cxn modelId="{E7139F05-91A5-A642-A8B2-13B461A3B82F}" type="presParOf" srcId="{5E2AB965-E25B-6E46-8C95-C32528F9F4EE}" destId="{87D0D86F-0767-4940-836B-6997B13AE637}" srcOrd="13" destOrd="0" presId="urn:microsoft.com/office/officeart/2005/8/layout/target3"/>
    <dgm:cxn modelId="{EDDFAA32-CC8E-2F48-BF14-86F8E856D755}" type="presParOf" srcId="{5E2AB965-E25B-6E46-8C95-C32528F9F4EE}" destId="{F954C81E-C56F-474F-ABFE-923173524C78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6596E2-BE2D-A943-9521-0476B0F15E2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29AC9A-DA00-8C48-B629-5498A2DECC4A}">
      <dgm:prSet custT="1"/>
      <dgm:spPr/>
      <dgm:t>
        <a:bodyPr/>
        <a:lstStyle/>
        <a:p>
          <a:r>
            <a:rPr lang="en-US" sz="2400" b="1" baseline="0" dirty="0"/>
            <a:t>Hypothesis 1: Salary Is the Reason Why Employees Left the Company</a:t>
          </a:r>
          <a:endParaRPr lang="en-US" sz="2400" dirty="0"/>
        </a:p>
      </dgm:t>
    </dgm:pt>
    <dgm:pt modelId="{D94DDF17-1ED5-A942-80E7-B12F92131CC5}" type="parTrans" cxnId="{475D3CC9-6EFC-0346-A403-03D26009DE9B}">
      <dgm:prSet/>
      <dgm:spPr/>
      <dgm:t>
        <a:bodyPr/>
        <a:lstStyle/>
        <a:p>
          <a:endParaRPr lang="en-US"/>
        </a:p>
      </dgm:t>
    </dgm:pt>
    <dgm:pt modelId="{E814A648-6B47-B74E-9C55-8CB937FE4B0E}" type="sibTrans" cxnId="{475D3CC9-6EFC-0346-A403-03D26009DE9B}">
      <dgm:prSet/>
      <dgm:spPr/>
      <dgm:t>
        <a:bodyPr/>
        <a:lstStyle/>
        <a:p>
          <a:endParaRPr lang="en-US"/>
        </a:p>
      </dgm:t>
    </dgm:pt>
    <dgm:pt modelId="{2DBF31E3-61AB-C944-A2EB-DEA550D61B1A}">
      <dgm:prSet custT="1"/>
      <dgm:spPr/>
      <dgm:t>
        <a:bodyPr/>
        <a:lstStyle/>
        <a:p>
          <a:r>
            <a:rPr lang="en-US" sz="3200" baseline="0" dirty="0"/>
            <a:t>Chi-Square Test Results:</a:t>
          </a:r>
          <a:endParaRPr lang="en-US" sz="3200" dirty="0"/>
        </a:p>
      </dgm:t>
    </dgm:pt>
    <dgm:pt modelId="{7B5AEFDE-3BA1-2142-8927-7EA85E8339BC}" type="parTrans" cxnId="{93481718-1AAE-0745-9EEE-1498063EEDBB}">
      <dgm:prSet/>
      <dgm:spPr/>
      <dgm:t>
        <a:bodyPr/>
        <a:lstStyle/>
        <a:p>
          <a:endParaRPr lang="en-US"/>
        </a:p>
      </dgm:t>
    </dgm:pt>
    <dgm:pt modelId="{4D438E3C-7EAC-8143-A00D-2F35DBC24C34}" type="sibTrans" cxnId="{93481718-1AAE-0745-9EEE-1498063EEDBB}">
      <dgm:prSet/>
      <dgm:spPr/>
      <dgm:t>
        <a:bodyPr/>
        <a:lstStyle/>
        <a:p>
          <a:endParaRPr lang="en-US"/>
        </a:p>
      </dgm:t>
    </dgm:pt>
    <dgm:pt modelId="{95AFE2BC-D6C9-D942-A3AD-7CE9EDADE328}">
      <dgm:prSet/>
      <dgm:spPr/>
      <dgm:t>
        <a:bodyPr/>
        <a:lstStyle/>
        <a:p>
          <a:r>
            <a:rPr lang="en-US" b="1" baseline="0"/>
            <a:t>Chi-Square Statistic (X-squared):</a:t>
          </a:r>
          <a:r>
            <a:rPr lang="en-US" baseline="0"/>
            <a:t> 381.23</a:t>
          </a:r>
          <a:endParaRPr lang="en-US"/>
        </a:p>
      </dgm:t>
    </dgm:pt>
    <dgm:pt modelId="{A655E18D-DE86-DB49-B55B-E05E3F044AF5}" type="parTrans" cxnId="{1626754D-D4C5-B04E-92AB-D39C2EF00DAB}">
      <dgm:prSet/>
      <dgm:spPr/>
      <dgm:t>
        <a:bodyPr/>
        <a:lstStyle/>
        <a:p>
          <a:endParaRPr lang="en-US"/>
        </a:p>
      </dgm:t>
    </dgm:pt>
    <dgm:pt modelId="{E465588E-7F86-304E-A44A-7C189D21A624}" type="sibTrans" cxnId="{1626754D-D4C5-B04E-92AB-D39C2EF00DAB}">
      <dgm:prSet/>
      <dgm:spPr/>
      <dgm:t>
        <a:bodyPr/>
        <a:lstStyle/>
        <a:p>
          <a:endParaRPr lang="en-US"/>
        </a:p>
      </dgm:t>
    </dgm:pt>
    <dgm:pt modelId="{FA0E9999-9226-C14C-9ED4-C5BC5790B230}">
      <dgm:prSet/>
      <dgm:spPr/>
      <dgm:t>
        <a:bodyPr/>
        <a:lstStyle/>
        <a:p>
          <a:r>
            <a:rPr lang="en-US" b="1" baseline="0" dirty="0"/>
            <a:t>Degrees of Freedom (</a:t>
          </a:r>
          <a:r>
            <a:rPr lang="en-US" b="1" baseline="0" dirty="0" err="1"/>
            <a:t>df</a:t>
          </a:r>
          <a:r>
            <a:rPr lang="en-US" b="1" baseline="0" dirty="0"/>
            <a:t>):</a:t>
          </a:r>
          <a:r>
            <a:rPr lang="en-US" baseline="0" dirty="0"/>
            <a:t> 2</a:t>
          </a:r>
          <a:endParaRPr lang="en-US" dirty="0"/>
        </a:p>
      </dgm:t>
    </dgm:pt>
    <dgm:pt modelId="{75C751FD-3AEA-D144-895E-08F2D1A75CF9}" type="parTrans" cxnId="{68E8EB63-5F8F-B54F-8592-E599E6DD8944}">
      <dgm:prSet/>
      <dgm:spPr/>
      <dgm:t>
        <a:bodyPr/>
        <a:lstStyle/>
        <a:p>
          <a:endParaRPr lang="en-US"/>
        </a:p>
      </dgm:t>
    </dgm:pt>
    <dgm:pt modelId="{E3474EE5-5E6A-E244-8125-A634C6F2D2C9}" type="sibTrans" cxnId="{68E8EB63-5F8F-B54F-8592-E599E6DD8944}">
      <dgm:prSet/>
      <dgm:spPr/>
      <dgm:t>
        <a:bodyPr/>
        <a:lstStyle/>
        <a:p>
          <a:endParaRPr lang="en-US"/>
        </a:p>
      </dgm:t>
    </dgm:pt>
    <dgm:pt modelId="{C623B11D-C6B2-4144-A90E-945742E94773}">
      <dgm:prSet/>
      <dgm:spPr/>
      <dgm:t>
        <a:bodyPr/>
        <a:lstStyle/>
        <a:p>
          <a:r>
            <a:rPr lang="en-US" b="1" baseline="0"/>
            <a:t>p-value:</a:t>
          </a:r>
          <a:r>
            <a:rPr lang="en-US" baseline="0"/>
            <a:t> &lt; 2.2e-16</a:t>
          </a:r>
          <a:endParaRPr lang="en-US"/>
        </a:p>
      </dgm:t>
    </dgm:pt>
    <dgm:pt modelId="{73A15196-D39B-6245-8392-F700A83AAD53}" type="parTrans" cxnId="{E620A0BD-0265-7148-B6A3-DE28FA446A27}">
      <dgm:prSet/>
      <dgm:spPr/>
      <dgm:t>
        <a:bodyPr/>
        <a:lstStyle/>
        <a:p>
          <a:endParaRPr lang="en-US"/>
        </a:p>
      </dgm:t>
    </dgm:pt>
    <dgm:pt modelId="{AA4D70DE-F64A-764D-8DEC-0AFBED2759FC}" type="sibTrans" cxnId="{E620A0BD-0265-7148-B6A3-DE28FA446A27}">
      <dgm:prSet/>
      <dgm:spPr/>
      <dgm:t>
        <a:bodyPr/>
        <a:lstStyle/>
        <a:p>
          <a:endParaRPr lang="en-US"/>
        </a:p>
      </dgm:t>
    </dgm:pt>
    <dgm:pt modelId="{F78CCC77-7680-C745-BC81-43208C51FCC2}" type="pres">
      <dgm:prSet presAssocID="{B06596E2-BE2D-A943-9521-0476B0F15E23}" presName="linear" presStyleCnt="0">
        <dgm:presLayoutVars>
          <dgm:animLvl val="lvl"/>
          <dgm:resizeHandles val="exact"/>
        </dgm:presLayoutVars>
      </dgm:prSet>
      <dgm:spPr/>
    </dgm:pt>
    <dgm:pt modelId="{45E7C111-3E04-FD4E-A84B-7F93542FFC4B}" type="pres">
      <dgm:prSet presAssocID="{3129AC9A-DA00-8C48-B629-5498A2DECC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EC5AC5F-7CC3-4947-9D3C-5BC278F67BC7}" type="pres">
      <dgm:prSet presAssocID="{E814A648-6B47-B74E-9C55-8CB937FE4B0E}" presName="spacer" presStyleCnt="0"/>
      <dgm:spPr/>
    </dgm:pt>
    <dgm:pt modelId="{A0D20EFA-FF7A-F24F-8E6F-64C6C8BFF5E3}" type="pres">
      <dgm:prSet presAssocID="{2DBF31E3-61AB-C944-A2EB-DEA550D61B1A}" presName="parentText" presStyleLbl="node1" presStyleIdx="1" presStyleCnt="2" custScaleY="67857">
        <dgm:presLayoutVars>
          <dgm:chMax val="0"/>
          <dgm:bulletEnabled val="1"/>
        </dgm:presLayoutVars>
      </dgm:prSet>
      <dgm:spPr/>
    </dgm:pt>
    <dgm:pt modelId="{E9240D82-2364-914C-B48A-5299A2B6FC9C}" type="pres">
      <dgm:prSet presAssocID="{2DBF31E3-61AB-C944-A2EB-DEA550D61B1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C9BA306-38D0-BD4A-A438-F253DE21C0EF}" type="presOf" srcId="{3129AC9A-DA00-8C48-B629-5498A2DECC4A}" destId="{45E7C111-3E04-FD4E-A84B-7F93542FFC4B}" srcOrd="0" destOrd="0" presId="urn:microsoft.com/office/officeart/2005/8/layout/vList2"/>
    <dgm:cxn modelId="{93481718-1AAE-0745-9EEE-1498063EEDBB}" srcId="{B06596E2-BE2D-A943-9521-0476B0F15E23}" destId="{2DBF31E3-61AB-C944-A2EB-DEA550D61B1A}" srcOrd="1" destOrd="0" parTransId="{7B5AEFDE-3BA1-2142-8927-7EA85E8339BC}" sibTransId="{4D438E3C-7EAC-8143-A00D-2F35DBC24C34}"/>
    <dgm:cxn modelId="{93D5D526-291E-7F46-9D2C-5C1897FC2446}" type="presOf" srcId="{FA0E9999-9226-C14C-9ED4-C5BC5790B230}" destId="{E9240D82-2364-914C-B48A-5299A2B6FC9C}" srcOrd="0" destOrd="1" presId="urn:microsoft.com/office/officeart/2005/8/layout/vList2"/>
    <dgm:cxn modelId="{1626754D-D4C5-B04E-92AB-D39C2EF00DAB}" srcId="{2DBF31E3-61AB-C944-A2EB-DEA550D61B1A}" destId="{95AFE2BC-D6C9-D942-A3AD-7CE9EDADE328}" srcOrd="0" destOrd="0" parTransId="{A655E18D-DE86-DB49-B55B-E05E3F044AF5}" sibTransId="{E465588E-7F86-304E-A44A-7C189D21A624}"/>
    <dgm:cxn modelId="{DE92DF4F-69EB-AD43-B546-ACC7E9BCD5AD}" type="presOf" srcId="{C623B11D-C6B2-4144-A90E-945742E94773}" destId="{E9240D82-2364-914C-B48A-5299A2B6FC9C}" srcOrd="0" destOrd="2" presId="urn:microsoft.com/office/officeart/2005/8/layout/vList2"/>
    <dgm:cxn modelId="{68E8EB63-5F8F-B54F-8592-E599E6DD8944}" srcId="{2DBF31E3-61AB-C944-A2EB-DEA550D61B1A}" destId="{FA0E9999-9226-C14C-9ED4-C5BC5790B230}" srcOrd="1" destOrd="0" parTransId="{75C751FD-3AEA-D144-895E-08F2D1A75CF9}" sibTransId="{E3474EE5-5E6A-E244-8125-A634C6F2D2C9}"/>
    <dgm:cxn modelId="{96DC057A-FA70-F94E-8837-0282A0A90AC2}" type="presOf" srcId="{B06596E2-BE2D-A943-9521-0476B0F15E23}" destId="{F78CCC77-7680-C745-BC81-43208C51FCC2}" srcOrd="0" destOrd="0" presId="urn:microsoft.com/office/officeart/2005/8/layout/vList2"/>
    <dgm:cxn modelId="{0C8A5593-DEBF-6849-A6C6-27F61620F86C}" type="presOf" srcId="{95AFE2BC-D6C9-D942-A3AD-7CE9EDADE328}" destId="{E9240D82-2364-914C-B48A-5299A2B6FC9C}" srcOrd="0" destOrd="0" presId="urn:microsoft.com/office/officeart/2005/8/layout/vList2"/>
    <dgm:cxn modelId="{E620A0BD-0265-7148-B6A3-DE28FA446A27}" srcId="{2DBF31E3-61AB-C944-A2EB-DEA550D61B1A}" destId="{C623B11D-C6B2-4144-A90E-945742E94773}" srcOrd="2" destOrd="0" parTransId="{73A15196-D39B-6245-8392-F700A83AAD53}" sibTransId="{AA4D70DE-F64A-764D-8DEC-0AFBED2759FC}"/>
    <dgm:cxn modelId="{475D3CC9-6EFC-0346-A403-03D26009DE9B}" srcId="{B06596E2-BE2D-A943-9521-0476B0F15E23}" destId="{3129AC9A-DA00-8C48-B629-5498A2DECC4A}" srcOrd="0" destOrd="0" parTransId="{D94DDF17-1ED5-A942-80E7-B12F92131CC5}" sibTransId="{E814A648-6B47-B74E-9C55-8CB937FE4B0E}"/>
    <dgm:cxn modelId="{B6663AFC-F8C1-6342-9B35-36A48BFB903C}" type="presOf" srcId="{2DBF31E3-61AB-C944-A2EB-DEA550D61B1A}" destId="{A0D20EFA-FF7A-F24F-8E6F-64C6C8BFF5E3}" srcOrd="0" destOrd="0" presId="urn:microsoft.com/office/officeart/2005/8/layout/vList2"/>
    <dgm:cxn modelId="{3013F535-2310-C24C-9AA0-18735E4CEA92}" type="presParOf" srcId="{F78CCC77-7680-C745-BC81-43208C51FCC2}" destId="{45E7C111-3E04-FD4E-A84B-7F93542FFC4B}" srcOrd="0" destOrd="0" presId="urn:microsoft.com/office/officeart/2005/8/layout/vList2"/>
    <dgm:cxn modelId="{E7A63913-1054-7745-8993-C81B778F1C36}" type="presParOf" srcId="{F78CCC77-7680-C745-BC81-43208C51FCC2}" destId="{4EC5AC5F-7CC3-4947-9D3C-5BC278F67BC7}" srcOrd="1" destOrd="0" presId="urn:microsoft.com/office/officeart/2005/8/layout/vList2"/>
    <dgm:cxn modelId="{8E1A65E5-1963-1D4B-B4AE-4D73DDB03654}" type="presParOf" srcId="{F78CCC77-7680-C745-BC81-43208C51FCC2}" destId="{A0D20EFA-FF7A-F24F-8E6F-64C6C8BFF5E3}" srcOrd="2" destOrd="0" presId="urn:microsoft.com/office/officeart/2005/8/layout/vList2"/>
    <dgm:cxn modelId="{D70A838C-F85F-5948-9DD3-88F02F7BFB9E}" type="presParOf" srcId="{F78CCC77-7680-C745-BC81-43208C51FCC2}" destId="{E9240D82-2364-914C-B48A-5299A2B6FC9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B4135B-5229-E94E-8AD2-252DC0DAD6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418DE7-A5EE-E44D-A4EB-84F47F738832}">
      <dgm:prSet/>
      <dgm:spPr/>
      <dgm:t>
        <a:bodyPr/>
        <a:lstStyle/>
        <a:p>
          <a:r>
            <a:rPr lang="en-US" b="1" baseline="0" dirty="0"/>
            <a:t>Hypothesis 2: Employees Leave the Company Because Work Is Not Safe</a:t>
          </a:r>
          <a:endParaRPr lang="en-US" dirty="0"/>
        </a:p>
      </dgm:t>
    </dgm:pt>
    <dgm:pt modelId="{C51F2AFD-7DCE-8F49-99E2-38C4BC60AD30}" type="parTrans" cxnId="{BDBBC12E-3244-BB46-947B-8F354F18CE05}">
      <dgm:prSet/>
      <dgm:spPr/>
      <dgm:t>
        <a:bodyPr/>
        <a:lstStyle/>
        <a:p>
          <a:endParaRPr lang="en-US"/>
        </a:p>
      </dgm:t>
    </dgm:pt>
    <dgm:pt modelId="{257551A8-D220-7E42-B9F0-F561BC584438}" type="sibTrans" cxnId="{BDBBC12E-3244-BB46-947B-8F354F18CE05}">
      <dgm:prSet/>
      <dgm:spPr/>
      <dgm:t>
        <a:bodyPr/>
        <a:lstStyle/>
        <a:p>
          <a:endParaRPr lang="en-US"/>
        </a:p>
      </dgm:t>
    </dgm:pt>
    <dgm:pt modelId="{3D640020-C735-0A4F-83EA-4BB3FD346714}" type="pres">
      <dgm:prSet presAssocID="{FBB4135B-5229-E94E-8AD2-252DC0DAD618}" presName="linear" presStyleCnt="0">
        <dgm:presLayoutVars>
          <dgm:animLvl val="lvl"/>
          <dgm:resizeHandles val="exact"/>
        </dgm:presLayoutVars>
      </dgm:prSet>
      <dgm:spPr/>
    </dgm:pt>
    <dgm:pt modelId="{5A867DCE-76DE-C842-BEAB-B5DD901E505B}" type="pres">
      <dgm:prSet presAssocID="{76418DE7-A5EE-E44D-A4EB-84F47F73883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A519BC29-7247-5843-917C-B4C71BBB98EE}" type="presOf" srcId="{FBB4135B-5229-E94E-8AD2-252DC0DAD618}" destId="{3D640020-C735-0A4F-83EA-4BB3FD346714}" srcOrd="0" destOrd="0" presId="urn:microsoft.com/office/officeart/2005/8/layout/vList2"/>
    <dgm:cxn modelId="{BDBBC12E-3244-BB46-947B-8F354F18CE05}" srcId="{FBB4135B-5229-E94E-8AD2-252DC0DAD618}" destId="{76418DE7-A5EE-E44D-A4EB-84F47F738832}" srcOrd="0" destOrd="0" parTransId="{C51F2AFD-7DCE-8F49-99E2-38C4BC60AD30}" sibTransId="{257551A8-D220-7E42-B9F0-F561BC584438}"/>
    <dgm:cxn modelId="{64EC09FD-315E-7040-9154-03BEFB411084}" type="presOf" srcId="{76418DE7-A5EE-E44D-A4EB-84F47F738832}" destId="{5A867DCE-76DE-C842-BEAB-B5DD901E505B}" srcOrd="0" destOrd="0" presId="urn:microsoft.com/office/officeart/2005/8/layout/vList2"/>
    <dgm:cxn modelId="{38E9E5A4-48B7-3143-BFE9-A358D64BE707}" type="presParOf" srcId="{3D640020-C735-0A4F-83EA-4BB3FD346714}" destId="{5A867DCE-76DE-C842-BEAB-B5DD901E50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E60CBA-AF0C-CE4B-8730-528CACE68E1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BC7033-8F55-BE48-A5E3-B0794EEBC541}">
      <dgm:prSet/>
      <dgm:spPr/>
      <dgm:t>
        <a:bodyPr/>
        <a:lstStyle/>
        <a:p>
          <a:r>
            <a:rPr lang="en-US" b="1" baseline="0"/>
            <a:t>Hypothesis 3: this company is a good place to grow professionally.</a:t>
          </a:r>
          <a:endParaRPr lang="en-US"/>
        </a:p>
      </dgm:t>
    </dgm:pt>
    <dgm:pt modelId="{1546C656-0FD8-2D4F-BA50-76DBB724E5D9}" type="parTrans" cxnId="{FFB42F53-8396-E44D-9B48-A676D78DA82C}">
      <dgm:prSet/>
      <dgm:spPr/>
      <dgm:t>
        <a:bodyPr/>
        <a:lstStyle/>
        <a:p>
          <a:endParaRPr lang="en-US"/>
        </a:p>
      </dgm:t>
    </dgm:pt>
    <dgm:pt modelId="{474BAE0A-C045-194D-8208-A07A5B9C816C}" type="sibTrans" cxnId="{FFB42F53-8396-E44D-9B48-A676D78DA82C}">
      <dgm:prSet/>
      <dgm:spPr/>
      <dgm:t>
        <a:bodyPr/>
        <a:lstStyle/>
        <a:p>
          <a:endParaRPr lang="en-US"/>
        </a:p>
      </dgm:t>
    </dgm:pt>
    <dgm:pt modelId="{2EBF0993-8779-FC48-83F1-8E6B9F890906}" type="pres">
      <dgm:prSet presAssocID="{56E60CBA-AF0C-CE4B-8730-528CACE68E10}" presName="linear" presStyleCnt="0">
        <dgm:presLayoutVars>
          <dgm:animLvl val="lvl"/>
          <dgm:resizeHandles val="exact"/>
        </dgm:presLayoutVars>
      </dgm:prSet>
      <dgm:spPr/>
    </dgm:pt>
    <dgm:pt modelId="{BCA7982C-E76C-874A-A345-D042B583D3BC}" type="pres">
      <dgm:prSet presAssocID="{DDBC7033-8F55-BE48-A5E3-B0794EEBC541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FB42F53-8396-E44D-9B48-A676D78DA82C}" srcId="{56E60CBA-AF0C-CE4B-8730-528CACE68E10}" destId="{DDBC7033-8F55-BE48-A5E3-B0794EEBC541}" srcOrd="0" destOrd="0" parTransId="{1546C656-0FD8-2D4F-BA50-76DBB724E5D9}" sibTransId="{474BAE0A-C045-194D-8208-A07A5B9C816C}"/>
    <dgm:cxn modelId="{F2210E8A-2DE9-3A46-920D-5954FC9FB27A}" type="presOf" srcId="{DDBC7033-8F55-BE48-A5E3-B0794EEBC541}" destId="{BCA7982C-E76C-874A-A345-D042B583D3BC}" srcOrd="0" destOrd="0" presId="urn:microsoft.com/office/officeart/2005/8/layout/vList2"/>
    <dgm:cxn modelId="{EC1E46AE-66AA-CD41-91CE-B8D94D03C04A}" type="presOf" srcId="{56E60CBA-AF0C-CE4B-8730-528CACE68E10}" destId="{2EBF0993-8779-FC48-83F1-8E6B9F890906}" srcOrd="0" destOrd="0" presId="urn:microsoft.com/office/officeart/2005/8/layout/vList2"/>
    <dgm:cxn modelId="{ECD226F5-3E54-604A-9342-F5CC7968210E}" type="presParOf" srcId="{2EBF0993-8779-FC48-83F1-8E6B9F890906}" destId="{BCA7982C-E76C-874A-A345-D042B583D3B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AAB2086-A625-774E-A432-D03F6DD00E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C50509-1854-704E-8FBC-5F04D79723BF}">
      <dgm:prSet/>
      <dgm:spPr/>
      <dgm:t>
        <a:bodyPr/>
        <a:lstStyle/>
        <a:p>
          <a:r>
            <a:rPr lang="en-US" b="1" baseline="0"/>
            <a:t>70% Training Data:</a:t>
          </a:r>
          <a:r>
            <a:rPr lang="en-US" baseline="0"/>
            <a:t> Used for building and training the model.</a:t>
          </a:r>
          <a:endParaRPr lang="en-US"/>
        </a:p>
      </dgm:t>
    </dgm:pt>
    <dgm:pt modelId="{6A368623-9009-464C-BC5B-E9A3392C864A}" type="parTrans" cxnId="{41938441-F294-6443-A84C-638E8F9E88E6}">
      <dgm:prSet/>
      <dgm:spPr/>
      <dgm:t>
        <a:bodyPr/>
        <a:lstStyle/>
        <a:p>
          <a:endParaRPr lang="en-US"/>
        </a:p>
      </dgm:t>
    </dgm:pt>
    <dgm:pt modelId="{3386B20D-EE96-574C-80F7-C0FE6A107F47}" type="sibTrans" cxnId="{41938441-F294-6443-A84C-638E8F9E88E6}">
      <dgm:prSet/>
      <dgm:spPr/>
      <dgm:t>
        <a:bodyPr/>
        <a:lstStyle/>
        <a:p>
          <a:endParaRPr lang="en-US"/>
        </a:p>
      </dgm:t>
    </dgm:pt>
    <dgm:pt modelId="{3AAE46C1-CC98-4B48-AF13-9AD531E80885}">
      <dgm:prSet/>
      <dgm:spPr/>
      <dgm:t>
        <a:bodyPr/>
        <a:lstStyle/>
        <a:p>
          <a:r>
            <a:rPr lang="en-US" b="1" baseline="0"/>
            <a:t>30% Testing Data:</a:t>
          </a:r>
          <a:r>
            <a:rPr lang="en-US" baseline="0"/>
            <a:t> Reserved for evaluating the model's performance.</a:t>
          </a:r>
          <a:endParaRPr lang="en-US"/>
        </a:p>
      </dgm:t>
    </dgm:pt>
    <dgm:pt modelId="{3C557B06-B4D6-FE4B-BD9B-1D05D9113187}" type="parTrans" cxnId="{74F8E5E6-294A-3B4C-A6AF-03A6C02FE1B8}">
      <dgm:prSet/>
      <dgm:spPr/>
      <dgm:t>
        <a:bodyPr/>
        <a:lstStyle/>
        <a:p>
          <a:endParaRPr lang="en-US"/>
        </a:p>
      </dgm:t>
    </dgm:pt>
    <dgm:pt modelId="{43A96041-3C83-3840-823E-D67200888980}" type="sibTrans" cxnId="{74F8E5E6-294A-3B4C-A6AF-03A6C02FE1B8}">
      <dgm:prSet/>
      <dgm:spPr/>
      <dgm:t>
        <a:bodyPr/>
        <a:lstStyle/>
        <a:p>
          <a:endParaRPr lang="en-US"/>
        </a:p>
      </dgm:t>
    </dgm:pt>
    <dgm:pt modelId="{B4C26DCE-27EB-3042-A452-3A999FA5916A}" type="pres">
      <dgm:prSet presAssocID="{0AAB2086-A625-774E-A432-D03F6DD00EDF}" presName="linear" presStyleCnt="0">
        <dgm:presLayoutVars>
          <dgm:animLvl val="lvl"/>
          <dgm:resizeHandles val="exact"/>
        </dgm:presLayoutVars>
      </dgm:prSet>
      <dgm:spPr/>
    </dgm:pt>
    <dgm:pt modelId="{09043690-F3F8-294B-BE40-548E8F4B0EE4}" type="pres">
      <dgm:prSet presAssocID="{4EC50509-1854-704E-8FBC-5F04D79723B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DD987E3-11C0-A649-9555-925AD08FC7CF}" type="pres">
      <dgm:prSet presAssocID="{3386B20D-EE96-574C-80F7-C0FE6A107F47}" presName="spacer" presStyleCnt="0"/>
      <dgm:spPr/>
    </dgm:pt>
    <dgm:pt modelId="{6FB3255C-A187-8641-A14F-645362E3C4FA}" type="pres">
      <dgm:prSet presAssocID="{3AAE46C1-CC98-4B48-AF13-9AD531E8088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A2BA400-A3D7-6D49-90C8-5E5B75EA0F41}" type="presOf" srcId="{3AAE46C1-CC98-4B48-AF13-9AD531E80885}" destId="{6FB3255C-A187-8641-A14F-645362E3C4FA}" srcOrd="0" destOrd="0" presId="urn:microsoft.com/office/officeart/2005/8/layout/vList2"/>
    <dgm:cxn modelId="{41938441-F294-6443-A84C-638E8F9E88E6}" srcId="{0AAB2086-A625-774E-A432-D03F6DD00EDF}" destId="{4EC50509-1854-704E-8FBC-5F04D79723BF}" srcOrd="0" destOrd="0" parTransId="{6A368623-9009-464C-BC5B-E9A3392C864A}" sibTransId="{3386B20D-EE96-574C-80F7-C0FE6A107F47}"/>
    <dgm:cxn modelId="{89DAE489-CBAD-7E4D-AA16-8B0514430678}" type="presOf" srcId="{4EC50509-1854-704E-8FBC-5F04D79723BF}" destId="{09043690-F3F8-294B-BE40-548E8F4B0EE4}" srcOrd="0" destOrd="0" presId="urn:microsoft.com/office/officeart/2005/8/layout/vList2"/>
    <dgm:cxn modelId="{2B04E994-3772-9743-B4C2-269DDD7B3331}" type="presOf" srcId="{0AAB2086-A625-774E-A432-D03F6DD00EDF}" destId="{B4C26DCE-27EB-3042-A452-3A999FA5916A}" srcOrd="0" destOrd="0" presId="urn:microsoft.com/office/officeart/2005/8/layout/vList2"/>
    <dgm:cxn modelId="{74F8E5E6-294A-3B4C-A6AF-03A6C02FE1B8}" srcId="{0AAB2086-A625-774E-A432-D03F6DD00EDF}" destId="{3AAE46C1-CC98-4B48-AF13-9AD531E80885}" srcOrd="1" destOrd="0" parTransId="{3C557B06-B4D6-FE4B-BD9B-1D05D9113187}" sibTransId="{43A96041-3C83-3840-823E-D67200888980}"/>
    <dgm:cxn modelId="{A482BB0E-F1BA-EF42-BFD5-53F9B5527DEC}" type="presParOf" srcId="{B4C26DCE-27EB-3042-A452-3A999FA5916A}" destId="{09043690-F3F8-294B-BE40-548E8F4B0EE4}" srcOrd="0" destOrd="0" presId="urn:microsoft.com/office/officeart/2005/8/layout/vList2"/>
    <dgm:cxn modelId="{B61782A9-ECDE-6247-9AAE-391604047BBF}" type="presParOf" srcId="{B4C26DCE-27EB-3042-A452-3A999FA5916A}" destId="{2DD987E3-11C0-A649-9555-925AD08FC7CF}" srcOrd="1" destOrd="0" presId="urn:microsoft.com/office/officeart/2005/8/layout/vList2"/>
    <dgm:cxn modelId="{89867643-69EA-6A40-A376-E20B2D63B8CA}" type="presParOf" srcId="{B4C26DCE-27EB-3042-A452-3A999FA5916A}" destId="{6FB3255C-A187-8641-A14F-645362E3C4F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9A2C68-7B21-C749-9839-DD1D892970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97916C-756A-244A-9B4C-1F0E68EBA3FE}">
      <dgm:prSet custT="1"/>
      <dgm:spPr/>
      <dgm:t>
        <a:bodyPr/>
        <a:lstStyle/>
        <a:p>
          <a:r>
            <a:rPr lang="en-US" sz="2800" b="1" dirty="0"/>
            <a:t>Employee Turnover Drivers</a:t>
          </a:r>
          <a:r>
            <a:rPr lang="en-US" sz="2800" dirty="0"/>
            <a:t>:</a:t>
          </a:r>
        </a:p>
      </dgm:t>
    </dgm:pt>
    <dgm:pt modelId="{46911BE0-035C-DB42-8E77-37BF4BC3CEBB}" type="parTrans" cxnId="{B7EC9498-DF54-5E45-910B-ED794FA22434}">
      <dgm:prSet/>
      <dgm:spPr/>
      <dgm:t>
        <a:bodyPr/>
        <a:lstStyle/>
        <a:p>
          <a:endParaRPr lang="en-US"/>
        </a:p>
      </dgm:t>
    </dgm:pt>
    <dgm:pt modelId="{A6CDB985-5BE2-C64A-A4DA-14DF5D8A944E}" type="sibTrans" cxnId="{B7EC9498-DF54-5E45-910B-ED794FA22434}">
      <dgm:prSet/>
      <dgm:spPr/>
      <dgm:t>
        <a:bodyPr/>
        <a:lstStyle/>
        <a:p>
          <a:endParaRPr lang="en-US"/>
        </a:p>
      </dgm:t>
    </dgm:pt>
    <dgm:pt modelId="{F93CC0F8-D08B-1647-A376-A47FC6D9E156}">
      <dgm:prSet custT="1"/>
      <dgm:spPr/>
      <dgm:t>
        <a:bodyPr/>
        <a:lstStyle/>
        <a:p>
          <a:r>
            <a:rPr lang="en-US" sz="2000" b="1" dirty="0"/>
            <a:t>Job Satisfaction</a:t>
          </a:r>
          <a:endParaRPr lang="en-US" sz="2000" dirty="0"/>
        </a:p>
      </dgm:t>
    </dgm:pt>
    <dgm:pt modelId="{57E6C78F-CAF5-0247-8525-F4691B7A1EFD}" type="parTrans" cxnId="{63B347F4-F457-C14C-B325-1687B114A3DA}">
      <dgm:prSet/>
      <dgm:spPr/>
      <dgm:t>
        <a:bodyPr/>
        <a:lstStyle/>
        <a:p>
          <a:endParaRPr lang="en-US"/>
        </a:p>
      </dgm:t>
    </dgm:pt>
    <dgm:pt modelId="{32B5D167-0EDC-7B40-9B39-6C5F44199E55}" type="sibTrans" cxnId="{63B347F4-F457-C14C-B325-1687B114A3DA}">
      <dgm:prSet/>
      <dgm:spPr/>
      <dgm:t>
        <a:bodyPr/>
        <a:lstStyle/>
        <a:p>
          <a:endParaRPr lang="en-US"/>
        </a:p>
      </dgm:t>
    </dgm:pt>
    <dgm:pt modelId="{E7AAFB1F-119D-8E4E-A9FE-A80022DF17A2}">
      <dgm:prSet custT="1"/>
      <dgm:spPr/>
      <dgm:t>
        <a:bodyPr/>
        <a:lstStyle/>
        <a:p>
          <a:r>
            <a:rPr lang="en-US" sz="2000" b="1" dirty="0"/>
            <a:t>Tenure, Workload and Project Involvement</a:t>
          </a:r>
          <a:endParaRPr lang="en-US" sz="2000" dirty="0"/>
        </a:p>
      </dgm:t>
    </dgm:pt>
    <dgm:pt modelId="{44773AA9-9E2F-714D-839C-334E273A78FB}" type="parTrans" cxnId="{C43C5FCA-7DC0-6543-9065-D27B6D0224CA}">
      <dgm:prSet/>
      <dgm:spPr/>
      <dgm:t>
        <a:bodyPr/>
        <a:lstStyle/>
        <a:p>
          <a:endParaRPr lang="en-US"/>
        </a:p>
      </dgm:t>
    </dgm:pt>
    <dgm:pt modelId="{215DD37D-4CBE-CE4C-A0BC-D7BD8323F529}" type="sibTrans" cxnId="{C43C5FCA-7DC0-6543-9065-D27B6D0224CA}">
      <dgm:prSet/>
      <dgm:spPr/>
      <dgm:t>
        <a:bodyPr/>
        <a:lstStyle/>
        <a:p>
          <a:endParaRPr lang="en-US"/>
        </a:p>
      </dgm:t>
    </dgm:pt>
    <dgm:pt modelId="{A0817C0C-AFDF-0448-8A17-C159B4F3AB47}">
      <dgm:prSet custT="1"/>
      <dgm:spPr/>
      <dgm:t>
        <a:bodyPr/>
        <a:lstStyle/>
        <a:p>
          <a:r>
            <a:rPr lang="en-US" sz="2000" b="1" dirty="0"/>
            <a:t>Promotion and Compensation</a:t>
          </a:r>
          <a:endParaRPr lang="en-US" sz="2000" dirty="0"/>
        </a:p>
      </dgm:t>
    </dgm:pt>
    <dgm:pt modelId="{D2A71469-3334-5D45-9647-9EAA406391EC}" type="parTrans" cxnId="{A8F9503C-6586-4843-B276-27E7EE884149}">
      <dgm:prSet/>
      <dgm:spPr/>
      <dgm:t>
        <a:bodyPr/>
        <a:lstStyle/>
        <a:p>
          <a:endParaRPr lang="en-US"/>
        </a:p>
      </dgm:t>
    </dgm:pt>
    <dgm:pt modelId="{C53B320C-C29A-2B4E-9DE0-6386F6D77C99}" type="sibTrans" cxnId="{A8F9503C-6586-4843-B276-27E7EE884149}">
      <dgm:prSet/>
      <dgm:spPr/>
      <dgm:t>
        <a:bodyPr/>
        <a:lstStyle/>
        <a:p>
          <a:endParaRPr lang="en-US"/>
        </a:p>
      </dgm:t>
    </dgm:pt>
    <dgm:pt modelId="{AD6B0116-05C5-D540-A6C7-97F75280E108}">
      <dgm:prSet custT="1"/>
      <dgm:spPr/>
      <dgm:t>
        <a:bodyPr/>
        <a:lstStyle/>
        <a:p>
          <a:r>
            <a:rPr lang="en-US" sz="2000" b="1" dirty="0"/>
            <a:t>Satisfaction-to-Performance Balance</a:t>
          </a:r>
          <a:endParaRPr lang="en-US" sz="2000" dirty="0"/>
        </a:p>
      </dgm:t>
    </dgm:pt>
    <dgm:pt modelId="{6DCFE7FF-8B0B-0542-B155-4D4B45E15DB5}" type="parTrans" cxnId="{5D8D66C3-37D4-F846-9EA2-FF6AFB745EFE}">
      <dgm:prSet/>
      <dgm:spPr/>
      <dgm:t>
        <a:bodyPr/>
        <a:lstStyle/>
        <a:p>
          <a:endParaRPr lang="en-US"/>
        </a:p>
      </dgm:t>
    </dgm:pt>
    <dgm:pt modelId="{701F9E42-5BF4-DE42-94D4-DD592E1BCCC4}" type="sibTrans" cxnId="{5D8D66C3-37D4-F846-9EA2-FF6AFB745EFE}">
      <dgm:prSet/>
      <dgm:spPr/>
      <dgm:t>
        <a:bodyPr/>
        <a:lstStyle/>
        <a:p>
          <a:endParaRPr lang="en-US"/>
        </a:p>
      </dgm:t>
    </dgm:pt>
    <dgm:pt modelId="{B48A2FDC-F2BD-6E4E-83F2-0CAFF9D196D3}" type="pres">
      <dgm:prSet presAssocID="{9C9A2C68-7B21-C749-9839-DD1D8929706C}" presName="linear" presStyleCnt="0">
        <dgm:presLayoutVars>
          <dgm:animLvl val="lvl"/>
          <dgm:resizeHandles val="exact"/>
        </dgm:presLayoutVars>
      </dgm:prSet>
      <dgm:spPr/>
    </dgm:pt>
    <dgm:pt modelId="{D93483B9-49C5-E142-A9AA-3C5D8048F261}" type="pres">
      <dgm:prSet presAssocID="{3F97916C-756A-244A-9B4C-1F0E68EBA3FE}" presName="parentText" presStyleLbl="node1" presStyleIdx="0" presStyleCnt="1" custScaleY="68900">
        <dgm:presLayoutVars>
          <dgm:chMax val="0"/>
          <dgm:bulletEnabled val="1"/>
        </dgm:presLayoutVars>
      </dgm:prSet>
      <dgm:spPr/>
    </dgm:pt>
    <dgm:pt modelId="{E3900930-405F-0C46-8FAC-6AA0F10DF241}" type="pres">
      <dgm:prSet presAssocID="{3F97916C-756A-244A-9B4C-1F0E68EBA3F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8F9503C-6586-4843-B276-27E7EE884149}" srcId="{3F97916C-756A-244A-9B4C-1F0E68EBA3FE}" destId="{A0817C0C-AFDF-0448-8A17-C159B4F3AB47}" srcOrd="2" destOrd="0" parTransId="{D2A71469-3334-5D45-9647-9EAA406391EC}" sibTransId="{C53B320C-C29A-2B4E-9DE0-6386F6D77C99}"/>
    <dgm:cxn modelId="{AB17393F-D9B5-7D4C-BD47-4B330F94BA04}" type="presOf" srcId="{9C9A2C68-7B21-C749-9839-DD1D8929706C}" destId="{B48A2FDC-F2BD-6E4E-83F2-0CAFF9D196D3}" srcOrd="0" destOrd="0" presId="urn:microsoft.com/office/officeart/2005/8/layout/vList2"/>
    <dgm:cxn modelId="{B7EC9498-DF54-5E45-910B-ED794FA22434}" srcId="{9C9A2C68-7B21-C749-9839-DD1D8929706C}" destId="{3F97916C-756A-244A-9B4C-1F0E68EBA3FE}" srcOrd="0" destOrd="0" parTransId="{46911BE0-035C-DB42-8E77-37BF4BC3CEBB}" sibTransId="{A6CDB985-5BE2-C64A-A4DA-14DF5D8A944E}"/>
    <dgm:cxn modelId="{4E660CBE-71D4-8740-B4E8-5FA3D6FBE21A}" type="presOf" srcId="{A0817C0C-AFDF-0448-8A17-C159B4F3AB47}" destId="{E3900930-405F-0C46-8FAC-6AA0F10DF241}" srcOrd="0" destOrd="2" presId="urn:microsoft.com/office/officeart/2005/8/layout/vList2"/>
    <dgm:cxn modelId="{5D8D66C3-37D4-F846-9EA2-FF6AFB745EFE}" srcId="{3F97916C-756A-244A-9B4C-1F0E68EBA3FE}" destId="{AD6B0116-05C5-D540-A6C7-97F75280E108}" srcOrd="3" destOrd="0" parTransId="{6DCFE7FF-8B0B-0542-B155-4D4B45E15DB5}" sibTransId="{701F9E42-5BF4-DE42-94D4-DD592E1BCCC4}"/>
    <dgm:cxn modelId="{195159C5-80C3-FC41-B722-D62DA6D38CDA}" type="presOf" srcId="{F93CC0F8-D08B-1647-A376-A47FC6D9E156}" destId="{E3900930-405F-0C46-8FAC-6AA0F10DF241}" srcOrd="0" destOrd="0" presId="urn:microsoft.com/office/officeart/2005/8/layout/vList2"/>
    <dgm:cxn modelId="{C43C5FCA-7DC0-6543-9065-D27B6D0224CA}" srcId="{3F97916C-756A-244A-9B4C-1F0E68EBA3FE}" destId="{E7AAFB1F-119D-8E4E-A9FE-A80022DF17A2}" srcOrd="1" destOrd="0" parTransId="{44773AA9-9E2F-714D-839C-334E273A78FB}" sibTransId="{215DD37D-4CBE-CE4C-A0BC-D7BD8323F529}"/>
    <dgm:cxn modelId="{473081D4-8F2B-5B4B-B68E-3340E78037CD}" type="presOf" srcId="{AD6B0116-05C5-D540-A6C7-97F75280E108}" destId="{E3900930-405F-0C46-8FAC-6AA0F10DF241}" srcOrd="0" destOrd="3" presId="urn:microsoft.com/office/officeart/2005/8/layout/vList2"/>
    <dgm:cxn modelId="{ADA6ACED-DA1A-D047-A8B3-EE096788BCF7}" type="presOf" srcId="{E7AAFB1F-119D-8E4E-A9FE-A80022DF17A2}" destId="{E3900930-405F-0C46-8FAC-6AA0F10DF241}" srcOrd="0" destOrd="1" presId="urn:microsoft.com/office/officeart/2005/8/layout/vList2"/>
    <dgm:cxn modelId="{63B347F4-F457-C14C-B325-1687B114A3DA}" srcId="{3F97916C-756A-244A-9B4C-1F0E68EBA3FE}" destId="{F93CC0F8-D08B-1647-A376-A47FC6D9E156}" srcOrd="0" destOrd="0" parTransId="{57E6C78F-CAF5-0247-8525-F4691B7A1EFD}" sibTransId="{32B5D167-0EDC-7B40-9B39-6C5F44199E55}"/>
    <dgm:cxn modelId="{3C06B7FA-44F7-784C-A7D1-B46B0740BCF0}" type="presOf" srcId="{3F97916C-756A-244A-9B4C-1F0E68EBA3FE}" destId="{D93483B9-49C5-E142-A9AA-3C5D8048F261}" srcOrd="0" destOrd="0" presId="urn:microsoft.com/office/officeart/2005/8/layout/vList2"/>
    <dgm:cxn modelId="{C8741662-053D-7341-83DF-5A8A0A9B6263}" type="presParOf" srcId="{B48A2FDC-F2BD-6E4E-83F2-0CAFF9D196D3}" destId="{D93483B9-49C5-E142-A9AA-3C5D8048F261}" srcOrd="0" destOrd="0" presId="urn:microsoft.com/office/officeart/2005/8/layout/vList2"/>
    <dgm:cxn modelId="{8EDC01EE-F96D-4A49-9BA2-4866EA0C6429}" type="presParOf" srcId="{B48A2FDC-F2BD-6E4E-83F2-0CAFF9D196D3}" destId="{E3900930-405F-0C46-8FAC-6AA0F10DF24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C905025-5B7D-0647-AB1F-79B7E7ABBC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E8E7DF-E32F-8943-AD8C-8D75276DA4BB}">
      <dgm:prSet/>
      <dgm:spPr/>
      <dgm:t>
        <a:bodyPr/>
        <a:lstStyle/>
        <a:p>
          <a:r>
            <a:rPr lang="en-US" b="1"/>
            <a:t>For Cluster 3 (High Risk Employees)</a:t>
          </a:r>
          <a:r>
            <a:rPr lang="en-US"/>
            <a:t>:</a:t>
          </a:r>
        </a:p>
      </dgm:t>
    </dgm:pt>
    <dgm:pt modelId="{94AF46BF-8D64-D44C-B49C-6319FCD669CC}" type="parTrans" cxnId="{633C7194-F9EE-D64B-AD07-B89404DD11A7}">
      <dgm:prSet/>
      <dgm:spPr/>
      <dgm:t>
        <a:bodyPr/>
        <a:lstStyle/>
        <a:p>
          <a:endParaRPr lang="en-US"/>
        </a:p>
      </dgm:t>
    </dgm:pt>
    <dgm:pt modelId="{329DCA5D-E759-6F4A-95FC-15DD06E8D047}" type="sibTrans" cxnId="{633C7194-F9EE-D64B-AD07-B89404DD11A7}">
      <dgm:prSet/>
      <dgm:spPr/>
      <dgm:t>
        <a:bodyPr/>
        <a:lstStyle/>
        <a:p>
          <a:endParaRPr lang="en-US"/>
        </a:p>
      </dgm:t>
    </dgm:pt>
    <dgm:pt modelId="{6E4F1746-357F-CB42-884B-95F4768E5A39}">
      <dgm:prSet/>
      <dgm:spPr/>
      <dgm:t>
        <a:bodyPr/>
        <a:lstStyle/>
        <a:p>
          <a:r>
            <a:rPr lang="en-US" b="1"/>
            <a:t>Address Dissatisfaction</a:t>
          </a:r>
          <a:r>
            <a:rPr lang="en-US"/>
            <a:t>:</a:t>
          </a:r>
        </a:p>
      </dgm:t>
    </dgm:pt>
    <dgm:pt modelId="{2CF9F790-3F73-324B-AE92-EC983EC1F521}" type="parTrans" cxnId="{62EDEF5D-7010-5C48-BA63-3F77263AA8A1}">
      <dgm:prSet/>
      <dgm:spPr/>
      <dgm:t>
        <a:bodyPr/>
        <a:lstStyle/>
        <a:p>
          <a:endParaRPr lang="en-US"/>
        </a:p>
      </dgm:t>
    </dgm:pt>
    <dgm:pt modelId="{1F9FFF69-A4E3-5E4C-897D-BEA8EBA05E11}" type="sibTrans" cxnId="{62EDEF5D-7010-5C48-BA63-3F77263AA8A1}">
      <dgm:prSet/>
      <dgm:spPr/>
      <dgm:t>
        <a:bodyPr/>
        <a:lstStyle/>
        <a:p>
          <a:endParaRPr lang="en-US"/>
        </a:p>
      </dgm:t>
    </dgm:pt>
    <dgm:pt modelId="{C208BD3A-E5FE-AA47-AD12-3E05C1208560}">
      <dgm:prSet/>
      <dgm:spPr/>
      <dgm:t>
        <a:bodyPr/>
        <a:lstStyle/>
        <a:p>
          <a:r>
            <a:rPr lang="en-US" b="1"/>
            <a:t>Recognition and Career Growth</a:t>
          </a:r>
          <a:r>
            <a:rPr lang="en-US"/>
            <a:t>:</a:t>
          </a:r>
        </a:p>
      </dgm:t>
    </dgm:pt>
    <dgm:pt modelId="{32A66E94-1FD2-534D-A915-E848A178146A}" type="parTrans" cxnId="{85BEF8AB-10FC-3D46-9DC1-8CD8D94007A9}">
      <dgm:prSet/>
      <dgm:spPr/>
      <dgm:t>
        <a:bodyPr/>
        <a:lstStyle/>
        <a:p>
          <a:endParaRPr lang="en-US"/>
        </a:p>
      </dgm:t>
    </dgm:pt>
    <dgm:pt modelId="{00405A36-1A58-D44B-8C3D-0224A0B014B1}" type="sibTrans" cxnId="{85BEF8AB-10FC-3D46-9DC1-8CD8D94007A9}">
      <dgm:prSet/>
      <dgm:spPr/>
      <dgm:t>
        <a:bodyPr/>
        <a:lstStyle/>
        <a:p>
          <a:endParaRPr lang="en-US"/>
        </a:p>
      </dgm:t>
    </dgm:pt>
    <dgm:pt modelId="{5A802A95-55E1-E64A-836D-C7559A5DA603}">
      <dgm:prSet/>
      <dgm:spPr/>
      <dgm:t>
        <a:bodyPr/>
        <a:lstStyle/>
        <a:p>
          <a:r>
            <a:rPr lang="en-US" b="1"/>
            <a:t>For Cluster 2 (Medium Risk Employees)</a:t>
          </a:r>
          <a:r>
            <a:rPr lang="en-US"/>
            <a:t>:</a:t>
          </a:r>
        </a:p>
      </dgm:t>
    </dgm:pt>
    <dgm:pt modelId="{103720AD-124F-1740-B57E-9D4BDA389D7E}" type="parTrans" cxnId="{474AF691-9121-A74E-9D5E-DF986E3B5E46}">
      <dgm:prSet/>
      <dgm:spPr/>
      <dgm:t>
        <a:bodyPr/>
        <a:lstStyle/>
        <a:p>
          <a:endParaRPr lang="en-US"/>
        </a:p>
      </dgm:t>
    </dgm:pt>
    <dgm:pt modelId="{EAC0734E-4900-F849-B0F8-D3C94578B958}" type="sibTrans" cxnId="{474AF691-9121-A74E-9D5E-DF986E3B5E46}">
      <dgm:prSet/>
      <dgm:spPr/>
      <dgm:t>
        <a:bodyPr/>
        <a:lstStyle/>
        <a:p>
          <a:endParaRPr lang="en-US"/>
        </a:p>
      </dgm:t>
    </dgm:pt>
    <dgm:pt modelId="{DE47F502-57F3-514E-AD99-95C1451B5AE3}">
      <dgm:prSet/>
      <dgm:spPr/>
      <dgm:t>
        <a:bodyPr/>
        <a:lstStyle/>
        <a:p>
          <a:r>
            <a:rPr lang="en-US" b="1"/>
            <a:t>Boost Engagement</a:t>
          </a:r>
          <a:r>
            <a:rPr lang="en-US"/>
            <a:t>:</a:t>
          </a:r>
        </a:p>
      </dgm:t>
    </dgm:pt>
    <dgm:pt modelId="{2AB01321-3EC6-2848-A971-4B52D4E54277}" type="parTrans" cxnId="{FB793E41-2873-9C42-9890-066323C6DE72}">
      <dgm:prSet/>
      <dgm:spPr/>
      <dgm:t>
        <a:bodyPr/>
        <a:lstStyle/>
        <a:p>
          <a:endParaRPr lang="en-US"/>
        </a:p>
      </dgm:t>
    </dgm:pt>
    <dgm:pt modelId="{D3CE3B77-CA83-E243-9F06-498A2212BBEF}" type="sibTrans" cxnId="{FB793E41-2873-9C42-9890-066323C6DE72}">
      <dgm:prSet/>
      <dgm:spPr/>
      <dgm:t>
        <a:bodyPr/>
        <a:lstStyle/>
        <a:p>
          <a:endParaRPr lang="en-US"/>
        </a:p>
      </dgm:t>
    </dgm:pt>
    <dgm:pt modelId="{9D05125A-CA1C-8D4E-881F-F2EFB6D80678}">
      <dgm:prSet/>
      <dgm:spPr/>
      <dgm:t>
        <a:bodyPr/>
        <a:lstStyle/>
        <a:p>
          <a:r>
            <a:rPr lang="en-US" b="1" dirty="0"/>
            <a:t>Preemptive Measures</a:t>
          </a:r>
          <a:r>
            <a:rPr lang="en-US" dirty="0"/>
            <a:t>:</a:t>
          </a:r>
        </a:p>
      </dgm:t>
    </dgm:pt>
    <dgm:pt modelId="{BA01F0FC-36AC-5E44-BDCF-A35286CDC0BD}" type="parTrans" cxnId="{54636F8C-37D2-AF49-96A2-0A1D3A86D12D}">
      <dgm:prSet/>
      <dgm:spPr/>
      <dgm:t>
        <a:bodyPr/>
        <a:lstStyle/>
        <a:p>
          <a:endParaRPr lang="en-US"/>
        </a:p>
      </dgm:t>
    </dgm:pt>
    <dgm:pt modelId="{89C6ADC0-F599-614E-8C56-24F238F5FD47}" type="sibTrans" cxnId="{54636F8C-37D2-AF49-96A2-0A1D3A86D12D}">
      <dgm:prSet/>
      <dgm:spPr/>
      <dgm:t>
        <a:bodyPr/>
        <a:lstStyle/>
        <a:p>
          <a:endParaRPr lang="en-US"/>
        </a:p>
      </dgm:t>
    </dgm:pt>
    <dgm:pt modelId="{22819BDD-A2AE-524F-81D6-C9F35C849F4E}">
      <dgm:prSet/>
      <dgm:spPr/>
      <dgm:t>
        <a:bodyPr/>
        <a:lstStyle/>
        <a:p>
          <a:r>
            <a:rPr lang="en-US" b="1"/>
            <a:t>For Cluster 1 (Engaged Employees)</a:t>
          </a:r>
          <a:r>
            <a:rPr lang="en-US"/>
            <a:t>:</a:t>
          </a:r>
        </a:p>
      </dgm:t>
    </dgm:pt>
    <dgm:pt modelId="{258AC8FB-FD6A-0D4F-80E1-2BF7F72D38C1}" type="parTrans" cxnId="{59D29116-68E3-794D-B4A7-D655EE339492}">
      <dgm:prSet/>
      <dgm:spPr/>
      <dgm:t>
        <a:bodyPr/>
        <a:lstStyle/>
        <a:p>
          <a:endParaRPr lang="en-US"/>
        </a:p>
      </dgm:t>
    </dgm:pt>
    <dgm:pt modelId="{F954B15C-6A66-0242-9AC6-E780DD88A208}" type="sibTrans" cxnId="{59D29116-68E3-794D-B4A7-D655EE339492}">
      <dgm:prSet/>
      <dgm:spPr/>
      <dgm:t>
        <a:bodyPr/>
        <a:lstStyle/>
        <a:p>
          <a:endParaRPr lang="en-US"/>
        </a:p>
      </dgm:t>
    </dgm:pt>
    <dgm:pt modelId="{60989CF2-FC4E-B648-871D-EC5287DA93F9}">
      <dgm:prSet/>
      <dgm:spPr/>
      <dgm:t>
        <a:bodyPr/>
        <a:lstStyle/>
        <a:p>
          <a:r>
            <a:rPr lang="en-US" b="1"/>
            <a:t>Maintain Satisfaction</a:t>
          </a:r>
          <a:r>
            <a:rPr lang="en-US"/>
            <a:t>:</a:t>
          </a:r>
        </a:p>
      </dgm:t>
    </dgm:pt>
    <dgm:pt modelId="{735233F9-945C-9542-B21B-E74F1B9D1345}" type="parTrans" cxnId="{9B4C6F31-C3D0-D14C-B889-164EAD7BA7A4}">
      <dgm:prSet/>
      <dgm:spPr/>
      <dgm:t>
        <a:bodyPr/>
        <a:lstStyle/>
        <a:p>
          <a:endParaRPr lang="en-US"/>
        </a:p>
      </dgm:t>
    </dgm:pt>
    <dgm:pt modelId="{D09B9DD0-623D-4C4A-9F2A-C48B5EB8D8B5}" type="sibTrans" cxnId="{9B4C6F31-C3D0-D14C-B889-164EAD7BA7A4}">
      <dgm:prSet/>
      <dgm:spPr/>
      <dgm:t>
        <a:bodyPr/>
        <a:lstStyle/>
        <a:p>
          <a:endParaRPr lang="en-US"/>
        </a:p>
      </dgm:t>
    </dgm:pt>
    <dgm:pt modelId="{3C3CBD80-6D29-4A42-9471-B093B0621DE9}">
      <dgm:prSet/>
      <dgm:spPr/>
      <dgm:t>
        <a:bodyPr/>
        <a:lstStyle/>
        <a:p>
          <a:r>
            <a:rPr lang="en-US" b="1"/>
            <a:t>Encourage Advocacy</a:t>
          </a:r>
          <a:r>
            <a:rPr lang="en-US"/>
            <a:t>:</a:t>
          </a:r>
        </a:p>
      </dgm:t>
    </dgm:pt>
    <dgm:pt modelId="{E86F3BDF-9F8B-D542-A74D-55B7B0C71E93}" type="parTrans" cxnId="{847EAB11-46C8-074E-9EFD-0739E73B11DA}">
      <dgm:prSet/>
      <dgm:spPr/>
      <dgm:t>
        <a:bodyPr/>
        <a:lstStyle/>
        <a:p>
          <a:endParaRPr lang="en-US"/>
        </a:p>
      </dgm:t>
    </dgm:pt>
    <dgm:pt modelId="{C40A887F-F0E7-3349-B92C-C69FF03085E2}" type="sibTrans" cxnId="{847EAB11-46C8-074E-9EFD-0739E73B11DA}">
      <dgm:prSet/>
      <dgm:spPr/>
      <dgm:t>
        <a:bodyPr/>
        <a:lstStyle/>
        <a:p>
          <a:endParaRPr lang="en-US"/>
        </a:p>
      </dgm:t>
    </dgm:pt>
    <dgm:pt modelId="{A54ADFC8-E2F9-7E4E-87F7-C01D116DAF4F}" type="pres">
      <dgm:prSet presAssocID="{2C905025-5B7D-0647-AB1F-79B7E7ABBCF1}" presName="linear" presStyleCnt="0">
        <dgm:presLayoutVars>
          <dgm:animLvl val="lvl"/>
          <dgm:resizeHandles val="exact"/>
        </dgm:presLayoutVars>
      </dgm:prSet>
      <dgm:spPr/>
    </dgm:pt>
    <dgm:pt modelId="{37F6EB0B-7455-BC40-9124-5A57A1CF2FEB}" type="pres">
      <dgm:prSet presAssocID="{E2E8E7DF-E32F-8943-AD8C-8D75276DA4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0AE4EDB-A765-BA45-9B70-F97A05DCC327}" type="pres">
      <dgm:prSet presAssocID="{E2E8E7DF-E32F-8943-AD8C-8D75276DA4BB}" presName="childText" presStyleLbl="revTx" presStyleIdx="0" presStyleCnt="3">
        <dgm:presLayoutVars>
          <dgm:bulletEnabled val="1"/>
        </dgm:presLayoutVars>
      </dgm:prSet>
      <dgm:spPr/>
    </dgm:pt>
    <dgm:pt modelId="{2C642E04-1DC5-AC43-A7D2-A921BFF64084}" type="pres">
      <dgm:prSet presAssocID="{5A802A95-55E1-E64A-836D-C7559A5DA60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20FBFD7-CED3-6246-B15D-8519B50255A0}" type="pres">
      <dgm:prSet presAssocID="{5A802A95-55E1-E64A-836D-C7559A5DA603}" presName="childText" presStyleLbl="revTx" presStyleIdx="1" presStyleCnt="3">
        <dgm:presLayoutVars>
          <dgm:bulletEnabled val="1"/>
        </dgm:presLayoutVars>
      </dgm:prSet>
      <dgm:spPr/>
    </dgm:pt>
    <dgm:pt modelId="{3707E21F-D753-5E4F-B670-D5179D57C91C}" type="pres">
      <dgm:prSet presAssocID="{22819BDD-A2AE-524F-81D6-C9F35C849F4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1A2427C-BD74-0647-B45B-7BCCBF442246}" type="pres">
      <dgm:prSet presAssocID="{22819BDD-A2AE-524F-81D6-C9F35C849F4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47EAB11-46C8-074E-9EFD-0739E73B11DA}" srcId="{22819BDD-A2AE-524F-81D6-C9F35C849F4E}" destId="{3C3CBD80-6D29-4A42-9471-B093B0621DE9}" srcOrd="1" destOrd="0" parTransId="{E86F3BDF-9F8B-D542-A74D-55B7B0C71E93}" sibTransId="{C40A887F-F0E7-3349-B92C-C69FF03085E2}"/>
    <dgm:cxn modelId="{4286E315-826F-624F-AA93-8412D35DD662}" type="presOf" srcId="{C208BD3A-E5FE-AA47-AD12-3E05C1208560}" destId="{70AE4EDB-A765-BA45-9B70-F97A05DCC327}" srcOrd="0" destOrd="1" presId="urn:microsoft.com/office/officeart/2005/8/layout/vList2"/>
    <dgm:cxn modelId="{718BE415-49F6-E046-8436-8CE2542F645C}" type="presOf" srcId="{2C905025-5B7D-0647-AB1F-79B7E7ABBCF1}" destId="{A54ADFC8-E2F9-7E4E-87F7-C01D116DAF4F}" srcOrd="0" destOrd="0" presId="urn:microsoft.com/office/officeart/2005/8/layout/vList2"/>
    <dgm:cxn modelId="{59D29116-68E3-794D-B4A7-D655EE339492}" srcId="{2C905025-5B7D-0647-AB1F-79B7E7ABBCF1}" destId="{22819BDD-A2AE-524F-81D6-C9F35C849F4E}" srcOrd="2" destOrd="0" parTransId="{258AC8FB-FD6A-0D4F-80E1-2BF7F72D38C1}" sibTransId="{F954B15C-6A66-0242-9AC6-E780DD88A208}"/>
    <dgm:cxn modelId="{DF213022-14E1-5F47-84FE-24258E57F6F0}" type="presOf" srcId="{5A802A95-55E1-E64A-836D-C7559A5DA603}" destId="{2C642E04-1DC5-AC43-A7D2-A921BFF64084}" srcOrd="0" destOrd="0" presId="urn:microsoft.com/office/officeart/2005/8/layout/vList2"/>
    <dgm:cxn modelId="{E8008C25-1B02-2741-B272-BFF691E0A554}" type="presOf" srcId="{6E4F1746-357F-CB42-884B-95F4768E5A39}" destId="{70AE4EDB-A765-BA45-9B70-F97A05DCC327}" srcOrd="0" destOrd="0" presId="urn:microsoft.com/office/officeart/2005/8/layout/vList2"/>
    <dgm:cxn modelId="{9B4C6F31-C3D0-D14C-B889-164EAD7BA7A4}" srcId="{22819BDD-A2AE-524F-81D6-C9F35C849F4E}" destId="{60989CF2-FC4E-B648-871D-EC5287DA93F9}" srcOrd="0" destOrd="0" parTransId="{735233F9-945C-9542-B21B-E74F1B9D1345}" sibTransId="{D09B9DD0-623D-4C4A-9F2A-C48B5EB8D8B5}"/>
    <dgm:cxn modelId="{8FEDE73A-81FD-3D4E-BC3E-AA0E95F3EE78}" type="presOf" srcId="{3C3CBD80-6D29-4A42-9471-B093B0621DE9}" destId="{91A2427C-BD74-0647-B45B-7BCCBF442246}" srcOrd="0" destOrd="1" presId="urn:microsoft.com/office/officeart/2005/8/layout/vList2"/>
    <dgm:cxn modelId="{FB793E41-2873-9C42-9890-066323C6DE72}" srcId="{5A802A95-55E1-E64A-836D-C7559A5DA603}" destId="{DE47F502-57F3-514E-AD99-95C1451B5AE3}" srcOrd="0" destOrd="0" parTransId="{2AB01321-3EC6-2848-A971-4B52D4E54277}" sibTransId="{D3CE3B77-CA83-E243-9F06-498A2212BBEF}"/>
    <dgm:cxn modelId="{C7753D49-DC5A-D54E-98B0-B76004E2D29E}" type="presOf" srcId="{9D05125A-CA1C-8D4E-881F-F2EFB6D80678}" destId="{920FBFD7-CED3-6246-B15D-8519B50255A0}" srcOrd="0" destOrd="1" presId="urn:microsoft.com/office/officeart/2005/8/layout/vList2"/>
    <dgm:cxn modelId="{3B68764B-5C47-9F43-9040-84C7A0F75C20}" type="presOf" srcId="{DE47F502-57F3-514E-AD99-95C1451B5AE3}" destId="{920FBFD7-CED3-6246-B15D-8519B50255A0}" srcOrd="0" destOrd="0" presId="urn:microsoft.com/office/officeart/2005/8/layout/vList2"/>
    <dgm:cxn modelId="{62EDEF5D-7010-5C48-BA63-3F77263AA8A1}" srcId="{E2E8E7DF-E32F-8943-AD8C-8D75276DA4BB}" destId="{6E4F1746-357F-CB42-884B-95F4768E5A39}" srcOrd="0" destOrd="0" parTransId="{2CF9F790-3F73-324B-AE92-EC983EC1F521}" sibTransId="{1F9FFF69-A4E3-5E4C-897D-BEA8EBA05E11}"/>
    <dgm:cxn modelId="{54636F8C-37D2-AF49-96A2-0A1D3A86D12D}" srcId="{5A802A95-55E1-E64A-836D-C7559A5DA603}" destId="{9D05125A-CA1C-8D4E-881F-F2EFB6D80678}" srcOrd="1" destOrd="0" parTransId="{BA01F0FC-36AC-5E44-BDCF-A35286CDC0BD}" sibTransId="{89C6ADC0-F599-614E-8C56-24F238F5FD47}"/>
    <dgm:cxn modelId="{474AF691-9121-A74E-9D5E-DF986E3B5E46}" srcId="{2C905025-5B7D-0647-AB1F-79B7E7ABBCF1}" destId="{5A802A95-55E1-E64A-836D-C7559A5DA603}" srcOrd="1" destOrd="0" parTransId="{103720AD-124F-1740-B57E-9D4BDA389D7E}" sibTransId="{EAC0734E-4900-F849-B0F8-D3C94578B958}"/>
    <dgm:cxn modelId="{633C7194-F9EE-D64B-AD07-B89404DD11A7}" srcId="{2C905025-5B7D-0647-AB1F-79B7E7ABBCF1}" destId="{E2E8E7DF-E32F-8943-AD8C-8D75276DA4BB}" srcOrd="0" destOrd="0" parTransId="{94AF46BF-8D64-D44C-B49C-6319FCD669CC}" sibTransId="{329DCA5D-E759-6F4A-95FC-15DD06E8D047}"/>
    <dgm:cxn modelId="{85BEF8AB-10FC-3D46-9DC1-8CD8D94007A9}" srcId="{E2E8E7DF-E32F-8943-AD8C-8D75276DA4BB}" destId="{C208BD3A-E5FE-AA47-AD12-3E05C1208560}" srcOrd="1" destOrd="0" parTransId="{32A66E94-1FD2-534D-A915-E848A178146A}" sibTransId="{00405A36-1A58-D44B-8C3D-0224A0B014B1}"/>
    <dgm:cxn modelId="{C567FEC7-B0C7-3A4A-8E48-FE805C823919}" type="presOf" srcId="{60989CF2-FC4E-B648-871D-EC5287DA93F9}" destId="{91A2427C-BD74-0647-B45B-7BCCBF442246}" srcOrd="0" destOrd="0" presId="urn:microsoft.com/office/officeart/2005/8/layout/vList2"/>
    <dgm:cxn modelId="{EFE337ED-70B1-CC49-B946-2E6B96C29001}" type="presOf" srcId="{22819BDD-A2AE-524F-81D6-C9F35C849F4E}" destId="{3707E21F-D753-5E4F-B670-D5179D57C91C}" srcOrd="0" destOrd="0" presId="urn:microsoft.com/office/officeart/2005/8/layout/vList2"/>
    <dgm:cxn modelId="{BCA386F9-BBC2-7448-9BE0-AD8327FC2221}" type="presOf" srcId="{E2E8E7DF-E32F-8943-AD8C-8D75276DA4BB}" destId="{37F6EB0B-7455-BC40-9124-5A57A1CF2FEB}" srcOrd="0" destOrd="0" presId="urn:microsoft.com/office/officeart/2005/8/layout/vList2"/>
    <dgm:cxn modelId="{48C1B0E7-0354-CA47-988F-EEFF5FA9D518}" type="presParOf" srcId="{A54ADFC8-E2F9-7E4E-87F7-C01D116DAF4F}" destId="{37F6EB0B-7455-BC40-9124-5A57A1CF2FEB}" srcOrd="0" destOrd="0" presId="urn:microsoft.com/office/officeart/2005/8/layout/vList2"/>
    <dgm:cxn modelId="{04072950-D2B6-3D43-B005-90A5278B9A6E}" type="presParOf" srcId="{A54ADFC8-E2F9-7E4E-87F7-C01D116DAF4F}" destId="{70AE4EDB-A765-BA45-9B70-F97A05DCC327}" srcOrd="1" destOrd="0" presId="urn:microsoft.com/office/officeart/2005/8/layout/vList2"/>
    <dgm:cxn modelId="{201C5271-DC2D-604E-9918-173E0F0B1A0C}" type="presParOf" srcId="{A54ADFC8-E2F9-7E4E-87F7-C01D116DAF4F}" destId="{2C642E04-1DC5-AC43-A7D2-A921BFF64084}" srcOrd="2" destOrd="0" presId="urn:microsoft.com/office/officeart/2005/8/layout/vList2"/>
    <dgm:cxn modelId="{2F4F8CD2-C9EA-C84E-B140-F30852D5C571}" type="presParOf" srcId="{A54ADFC8-E2F9-7E4E-87F7-C01D116DAF4F}" destId="{920FBFD7-CED3-6246-B15D-8519B50255A0}" srcOrd="3" destOrd="0" presId="urn:microsoft.com/office/officeart/2005/8/layout/vList2"/>
    <dgm:cxn modelId="{B36CD674-2430-5E47-93CA-865C8AFAFF4D}" type="presParOf" srcId="{A54ADFC8-E2F9-7E4E-87F7-C01D116DAF4F}" destId="{3707E21F-D753-5E4F-B670-D5179D57C91C}" srcOrd="4" destOrd="0" presId="urn:microsoft.com/office/officeart/2005/8/layout/vList2"/>
    <dgm:cxn modelId="{46E6391A-0BF9-AC4D-BB33-BF4BD309223A}" type="presParOf" srcId="{A54ADFC8-E2F9-7E4E-87F7-C01D116DAF4F}" destId="{91A2427C-BD74-0647-B45B-7BCCBF44224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D7BAEE1-7703-5346-8741-34701075A3C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0886CF-A59C-1243-BDB6-42D6AC591EF7}">
      <dgm:prSet/>
      <dgm:spPr/>
      <dgm:t>
        <a:bodyPr/>
        <a:lstStyle/>
        <a:p>
          <a:r>
            <a:rPr lang="en-US" baseline="0" dirty="0"/>
            <a:t>Thank You </a:t>
          </a:r>
          <a:endParaRPr lang="en-US" dirty="0"/>
        </a:p>
      </dgm:t>
    </dgm:pt>
    <dgm:pt modelId="{D9B0A8ED-E72A-2847-8550-4B93659B0C6B}" type="parTrans" cxnId="{8DCEF2D8-3CF7-C74E-86C7-58E4E1DA01B6}">
      <dgm:prSet/>
      <dgm:spPr/>
      <dgm:t>
        <a:bodyPr/>
        <a:lstStyle/>
        <a:p>
          <a:endParaRPr lang="en-US"/>
        </a:p>
      </dgm:t>
    </dgm:pt>
    <dgm:pt modelId="{33B294D3-2E0D-E04B-ABBE-ABA9EB8969D4}" type="sibTrans" cxnId="{8DCEF2D8-3CF7-C74E-86C7-58E4E1DA01B6}">
      <dgm:prSet/>
      <dgm:spPr/>
      <dgm:t>
        <a:bodyPr/>
        <a:lstStyle/>
        <a:p>
          <a:endParaRPr lang="en-US"/>
        </a:p>
      </dgm:t>
    </dgm:pt>
    <dgm:pt modelId="{72727261-965D-D34D-8ACD-3CEA170C2B4E}" type="pres">
      <dgm:prSet presAssocID="{AD7BAEE1-7703-5346-8741-34701075A3C5}" presName="Name0" presStyleCnt="0">
        <dgm:presLayoutVars>
          <dgm:dir/>
          <dgm:animLvl val="lvl"/>
          <dgm:resizeHandles val="exact"/>
        </dgm:presLayoutVars>
      </dgm:prSet>
      <dgm:spPr/>
    </dgm:pt>
    <dgm:pt modelId="{916C4B0F-3B7B-8548-80DD-6358C7F4AC42}" type="pres">
      <dgm:prSet presAssocID="{B60886CF-A59C-1243-BDB6-42D6AC591EF7}" presName="linNode" presStyleCnt="0"/>
      <dgm:spPr/>
    </dgm:pt>
    <dgm:pt modelId="{F9C4AFA0-BCFD-BA44-9120-C6344D259601}" type="pres">
      <dgm:prSet presAssocID="{B60886CF-A59C-1243-BDB6-42D6AC591EF7}" presName="parentText" presStyleLbl="node1" presStyleIdx="0" presStyleCnt="1" custLinFactNeighborX="4978" custLinFactNeighborY="26068">
        <dgm:presLayoutVars>
          <dgm:chMax val="1"/>
          <dgm:bulletEnabled val="1"/>
        </dgm:presLayoutVars>
      </dgm:prSet>
      <dgm:spPr/>
    </dgm:pt>
  </dgm:ptLst>
  <dgm:cxnLst>
    <dgm:cxn modelId="{D5D33B73-23ED-1B42-AE62-EFA581AFAD88}" type="presOf" srcId="{B60886CF-A59C-1243-BDB6-42D6AC591EF7}" destId="{F9C4AFA0-BCFD-BA44-9120-C6344D259601}" srcOrd="0" destOrd="0" presId="urn:microsoft.com/office/officeart/2005/8/layout/vList5"/>
    <dgm:cxn modelId="{EC0E71A8-F407-B746-9D08-57C51183A26C}" type="presOf" srcId="{AD7BAEE1-7703-5346-8741-34701075A3C5}" destId="{72727261-965D-D34D-8ACD-3CEA170C2B4E}" srcOrd="0" destOrd="0" presId="urn:microsoft.com/office/officeart/2005/8/layout/vList5"/>
    <dgm:cxn modelId="{8DCEF2D8-3CF7-C74E-86C7-58E4E1DA01B6}" srcId="{AD7BAEE1-7703-5346-8741-34701075A3C5}" destId="{B60886CF-A59C-1243-BDB6-42D6AC591EF7}" srcOrd="0" destOrd="0" parTransId="{D9B0A8ED-E72A-2847-8550-4B93659B0C6B}" sibTransId="{33B294D3-2E0D-E04B-ABBE-ABA9EB8969D4}"/>
    <dgm:cxn modelId="{EB58BADA-47D5-8945-ABC6-3D9C53651874}" type="presParOf" srcId="{72727261-965D-D34D-8ACD-3CEA170C2B4E}" destId="{916C4B0F-3B7B-8548-80DD-6358C7F4AC42}" srcOrd="0" destOrd="0" presId="urn:microsoft.com/office/officeart/2005/8/layout/vList5"/>
    <dgm:cxn modelId="{2A661559-12B0-2948-8584-C110B7FFFBEE}" type="presParOf" srcId="{916C4B0F-3B7B-8548-80DD-6358C7F4AC42}" destId="{F9C4AFA0-BCFD-BA44-9120-C6344D25960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E4BE8B-5FD5-4148-99B5-ABB59F38B1C3}">
      <dsp:nvSpPr>
        <dsp:cNvPr id="0" name=""/>
        <dsp:cNvSpPr/>
      </dsp:nvSpPr>
      <dsp:spPr>
        <a:xfrm>
          <a:off x="0" y="85481"/>
          <a:ext cx="10272782" cy="821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 dirty="0"/>
            <a:t>Why Employees Are Leaving ? Key-Factors?</a:t>
          </a:r>
          <a:endParaRPr lang="en-US" sz="3600" kern="1200" dirty="0"/>
        </a:p>
      </dsp:txBody>
      <dsp:txXfrm>
        <a:off x="40094" y="125575"/>
        <a:ext cx="10192594" cy="741151"/>
      </dsp:txXfrm>
    </dsp:sp>
    <dsp:sp modelId="{91DF4533-22A6-CA45-A49A-874BD9D06C95}">
      <dsp:nvSpPr>
        <dsp:cNvPr id="0" name=""/>
        <dsp:cNvSpPr/>
      </dsp:nvSpPr>
      <dsp:spPr>
        <a:xfrm>
          <a:off x="0" y="906821"/>
          <a:ext cx="10272782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161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baseline="0"/>
            <a:t>Analyze key factors like job satisfaction, salary, promotion history., Working Hours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baseline="0"/>
            <a:t>Develop targeted retention strategies. </a:t>
          </a:r>
          <a:endParaRPr lang="en-US" sz="2800" kern="1200"/>
        </a:p>
      </dsp:txBody>
      <dsp:txXfrm>
        <a:off x="0" y="906821"/>
        <a:ext cx="10272782" cy="1229580"/>
      </dsp:txXfrm>
    </dsp:sp>
    <dsp:sp modelId="{CFD45829-7290-3343-A2B2-D700556F5784}">
      <dsp:nvSpPr>
        <dsp:cNvPr id="0" name=""/>
        <dsp:cNvSpPr/>
      </dsp:nvSpPr>
      <dsp:spPr>
        <a:xfrm>
          <a:off x="0" y="2136401"/>
          <a:ext cx="10272782" cy="821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baseline="0"/>
            <a:t>Primary Goal 2: Proactively Retain At-Risk Employees</a:t>
          </a:r>
          <a:endParaRPr lang="en-US" sz="3600" kern="1200"/>
        </a:p>
      </dsp:txBody>
      <dsp:txXfrm>
        <a:off x="40094" y="2176495"/>
        <a:ext cx="10192594" cy="741151"/>
      </dsp:txXfrm>
    </dsp:sp>
    <dsp:sp modelId="{3FA5F7BF-227B-5D47-B933-2ACE318C9F5C}">
      <dsp:nvSpPr>
        <dsp:cNvPr id="0" name=""/>
        <dsp:cNvSpPr/>
      </dsp:nvSpPr>
      <dsp:spPr>
        <a:xfrm>
          <a:off x="0" y="2957741"/>
          <a:ext cx="10272782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6161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baseline="0"/>
            <a:t>Predicting Turnover Risk: 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baseline="0"/>
            <a:t>Implementing Retention Strategies:</a:t>
          </a:r>
          <a:endParaRPr lang="en-US" sz="2800" kern="1200"/>
        </a:p>
      </dsp:txBody>
      <dsp:txXfrm>
        <a:off x="0" y="2957741"/>
        <a:ext cx="10272782" cy="8756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8CB83-ACF2-2146-ACB2-161FD6B564AC}">
      <dsp:nvSpPr>
        <dsp:cNvPr id="0" name=""/>
        <dsp:cNvSpPr/>
      </dsp:nvSpPr>
      <dsp:spPr>
        <a:xfrm>
          <a:off x="0" y="1066260"/>
          <a:ext cx="7387078" cy="14829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baseline="0" dirty="0"/>
            <a:t>Questions?</a:t>
          </a:r>
          <a:endParaRPr lang="en-US" sz="6500" kern="1200" dirty="0"/>
        </a:p>
      </dsp:txBody>
      <dsp:txXfrm>
        <a:off x="72393" y="1138653"/>
        <a:ext cx="7242292" cy="13381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998C5-87E0-654C-9B14-5C506E9ED9F0}">
      <dsp:nvSpPr>
        <dsp:cNvPr id="0" name=""/>
        <dsp:cNvSpPr/>
      </dsp:nvSpPr>
      <dsp:spPr>
        <a:xfrm>
          <a:off x="0" y="0"/>
          <a:ext cx="4057459" cy="405745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C4811-AF02-294B-AB45-46D62711C66F}">
      <dsp:nvSpPr>
        <dsp:cNvPr id="0" name=""/>
        <dsp:cNvSpPr/>
      </dsp:nvSpPr>
      <dsp:spPr>
        <a:xfrm>
          <a:off x="2028729" y="0"/>
          <a:ext cx="9051574" cy="40574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/>
            <a:t>Primary Analytical Goal</a:t>
          </a:r>
          <a:r>
            <a:rPr lang="en-US" sz="1700" kern="1200" baseline="0" dirty="0"/>
            <a:t>: Leverage statistical analysis and machine learning to identify key turnover drivers and predict which employees are at the highest risk of leaving.</a:t>
          </a:r>
          <a:endParaRPr lang="en-US" sz="1700" kern="1200" dirty="0"/>
        </a:p>
      </dsp:txBody>
      <dsp:txXfrm>
        <a:off x="2028729" y="0"/>
        <a:ext cx="4525787" cy="1217240"/>
      </dsp:txXfrm>
    </dsp:sp>
    <dsp:sp modelId="{A3A8134E-6B6B-9743-AFB8-ED7709E77FD6}">
      <dsp:nvSpPr>
        <dsp:cNvPr id="0" name=""/>
        <dsp:cNvSpPr/>
      </dsp:nvSpPr>
      <dsp:spPr>
        <a:xfrm>
          <a:off x="710056" y="1217240"/>
          <a:ext cx="2637345" cy="263734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E0B6B3-146F-B043-A1D9-FFEE84784068}">
      <dsp:nvSpPr>
        <dsp:cNvPr id="0" name=""/>
        <dsp:cNvSpPr/>
      </dsp:nvSpPr>
      <dsp:spPr>
        <a:xfrm>
          <a:off x="2028729" y="1217240"/>
          <a:ext cx="9051574" cy="26373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/>
            <a:t>Clustering and Segmentation</a:t>
          </a:r>
          <a:r>
            <a:rPr lang="en-US" sz="1700" kern="1200" baseline="0" dirty="0"/>
            <a:t> : Segment employees based on shared characteristics (e.g., satisfaction levels, tenure, performance) using clustering methods to tailor retention strategies. </a:t>
          </a:r>
          <a:endParaRPr lang="en-US" sz="1700" kern="1200" dirty="0"/>
        </a:p>
      </dsp:txBody>
      <dsp:txXfrm>
        <a:off x="2028729" y="1217240"/>
        <a:ext cx="4525787" cy="1217236"/>
      </dsp:txXfrm>
    </dsp:sp>
    <dsp:sp modelId="{47867B90-286C-7041-9FCF-05A982D41778}">
      <dsp:nvSpPr>
        <dsp:cNvPr id="0" name=""/>
        <dsp:cNvSpPr/>
      </dsp:nvSpPr>
      <dsp:spPr>
        <a:xfrm>
          <a:off x="1420111" y="2434476"/>
          <a:ext cx="1217236" cy="1217236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0B7E5-12BD-4449-97F1-1CD9FCD9C1A8}">
      <dsp:nvSpPr>
        <dsp:cNvPr id="0" name=""/>
        <dsp:cNvSpPr/>
      </dsp:nvSpPr>
      <dsp:spPr>
        <a:xfrm>
          <a:off x="2028729" y="2434476"/>
          <a:ext cx="9051574" cy="12172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baseline="0" dirty="0"/>
            <a:t>Specific Analytical Objectives</a:t>
          </a:r>
          <a:r>
            <a:rPr lang="en-US" sz="1700" kern="1200" baseline="0" dirty="0"/>
            <a:t>:</a:t>
          </a:r>
          <a:endParaRPr lang="en-US" sz="1700" kern="1200" dirty="0"/>
        </a:p>
      </dsp:txBody>
      <dsp:txXfrm>
        <a:off x="2028729" y="2434476"/>
        <a:ext cx="4525787" cy="1217236"/>
      </dsp:txXfrm>
    </dsp:sp>
    <dsp:sp modelId="{F954C81E-C56F-474F-ABFE-923173524C78}">
      <dsp:nvSpPr>
        <dsp:cNvPr id="0" name=""/>
        <dsp:cNvSpPr/>
      </dsp:nvSpPr>
      <dsp:spPr>
        <a:xfrm>
          <a:off x="6554516" y="2434476"/>
          <a:ext cx="4525787" cy="121723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baseline="0"/>
            <a:t>Exploratory Data Analysis (EDA)</a:t>
          </a:r>
          <a:r>
            <a:rPr lang="en-US" sz="1100" kern="1200" baseline="0"/>
            <a:t>: Understand patterns, distributions, and relationships in the dataset.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baseline="0" dirty="0"/>
            <a:t>Hypothesis Testing</a:t>
          </a:r>
          <a:r>
            <a:rPr lang="en-US" sz="1100" kern="1200" baseline="0" dirty="0"/>
            <a:t>: Validate assumptions regarding the key factors influencing employee turnover.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baseline="0"/>
            <a:t>Predictive Modeling</a:t>
          </a:r>
          <a:r>
            <a:rPr lang="en-US" sz="1100" kern="1200" baseline="0"/>
            <a:t>: Develop classification models to predict employee turnover.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baseline="0"/>
            <a:t>Model Validation</a:t>
          </a:r>
          <a:r>
            <a:rPr lang="en-US" sz="1100" kern="1200" baseline="0"/>
            <a:t>: Ensure models are robust, reliable, and generalizable.</a:t>
          </a:r>
          <a:endParaRPr lang="en-US" sz="1100" kern="1200"/>
        </a:p>
      </dsp:txBody>
      <dsp:txXfrm>
        <a:off x="6554516" y="2434476"/>
        <a:ext cx="4525787" cy="1217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7C111-3E04-FD4E-A84B-7F93542FFC4B}">
      <dsp:nvSpPr>
        <dsp:cNvPr id="0" name=""/>
        <dsp:cNvSpPr/>
      </dsp:nvSpPr>
      <dsp:spPr>
        <a:xfrm>
          <a:off x="0" y="3661"/>
          <a:ext cx="5106025" cy="8687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/>
            <a:t>Hypothesis 1: Salary Is the Reason Why Employees Left the Company</a:t>
          </a:r>
          <a:endParaRPr lang="en-US" sz="2400" kern="1200" dirty="0"/>
        </a:p>
      </dsp:txBody>
      <dsp:txXfrm>
        <a:off x="42408" y="46069"/>
        <a:ext cx="5021209" cy="783909"/>
      </dsp:txXfrm>
    </dsp:sp>
    <dsp:sp modelId="{A0D20EFA-FF7A-F24F-8E6F-64C6C8BFF5E3}">
      <dsp:nvSpPr>
        <dsp:cNvPr id="0" name=""/>
        <dsp:cNvSpPr/>
      </dsp:nvSpPr>
      <dsp:spPr>
        <a:xfrm>
          <a:off x="0" y="1001986"/>
          <a:ext cx="5106025" cy="589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 dirty="0"/>
            <a:t>Chi-Square Test Results:</a:t>
          </a:r>
          <a:endParaRPr lang="en-US" sz="3200" kern="1200" dirty="0"/>
        </a:p>
      </dsp:txBody>
      <dsp:txXfrm>
        <a:off x="28777" y="1030763"/>
        <a:ext cx="5048471" cy="531936"/>
      </dsp:txXfrm>
    </dsp:sp>
    <dsp:sp modelId="{E9240D82-2364-914C-B48A-5299A2B6FC9C}">
      <dsp:nvSpPr>
        <dsp:cNvPr id="0" name=""/>
        <dsp:cNvSpPr/>
      </dsp:nvSpPr>
      <dsp:spPr>
        <a:xfrm>
          <a:off x="0" y="1591477"/>
          <a:ext cx="5106025" cy="251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116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b="1" kern="1200" baseline="0"/>
            <a:t>Chi-Square Statistic (X-squared):</a:t>
          </a:r>
          <a:r>
            <a:rPr lang="en-US" sz="3500" kern="1200" baseline="0"/>
            <a:t> 381.23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b="1" kern="1200" baseline="0" dirty="0"/>
            <a:t>Degrees of Freedom (</a:t>
          </a:r>
          <a:r>
            <a:rPr lang="en-US" sz="3500" b="1" kern="1200" baseline="0" dirty="0" err="1"/>
            <a:t>df</a:t>
          </a:r>
          <a:r>
            <a:rPr lang="en-US" sz="3500" b="1" kern="1200" baseline="0" dirty="0"/>
            <a:t>):</a:t>
          </a:r>
          <a:r>
            <a:rPr lang="en-US" sz="3500" kern="1200" baseline="0" dirty="0"/>
            <a:t> 2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b="1" kern="1200" baseline="0"/>
            <a:t>p-value:</a:t>
          </a:r>
          <a:r>
            <a:rPr lang="en-US" sz="3500" kern="1200" baseline="0"/>
            <a:t> &lt; 2.2e-16</a:t>
          </a:r>
          <a:endParaRPr lang="en-US" sz="3500" kern="1200"/>
        </a:p>
      </dsp:txBody>
      <dsp:txXfrm>
        <a:off x="0" y="1591477"/>
        <a:ext cx="5106025" cy="2515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67DCE-76DE-C842-BEAB-B5DD901E505B}">
      <dsp:nvSpPr>
        <dsp:cNvPr id="0" name=""/>
        <dsp:cNvSpPr/>
      </dsp:nvSpPr>
      <dsp:spPr>
        <a:xfrm>
          <a:off x="0" y="164575"/>
          <a:ext cx="5332528" cy="943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baseline="0" dirty="0"/>
            <a:t>Hypothesis 2: Employees Leave the Company Because Work Is Not Safe</a:t>
          </a:r>
          <a:endParaRPr lang="en-US" sz="2600" kern="1200" dirty="0"/>
        </a:p>
      </dsp:txBody>
      <dsp:txXfrm>
        <a:off x="46034" y="210609"/>
        <a:ext cx="5240460" cy="8509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A7982C-E76C-874A-A345-D042B583D3BC}">
      <dsp:nvSpPr>
        <dsp:cNvPr id="0" name=""/>
        <dsp:cNvSpPr/>
      </dsp:nvSpPr>
      <dsp:spPr>
        <a:xfrm>
          <a:off x="0" y="59443"/>
          <a:ext cx="5106026" cy="9430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baseline="0"/>
            <a:t>Hypothesis 3: this company is a good place to grow professionally.</a:t>
          </a:r>
          <a:endParaRPr lang="en-US" sz="2600" kern="1200"/>
        </a:p>
      </dsp:txBody>
      <dsp:txXfrm>
        <a:off x="46034" y="105477"/>
        <a:ext cx="5013958" cy="8509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043690-F3F8-294B-BE40-548E8F4B0EE4}">
      <dsp:nvSpPr>
        <dsp:cNvPr id="0" name=""/>
        <dsp:cNvSpPr/>
      </dsp:nvSpPr>
      <dsp:spPr>
        <a:xfrm>
          <a:off x="0" y="4303"/>
          <a:ext cx="5106026" cy="1660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baseline="0"/>
            <a:t>70% Training Data:</a:t>
          </a:r>
          <a:r>
            <a:rPr lang="en-US" sz="3300" kern="1200" baseline="0"/>
            <a:t> Used for building and training the model.</a:t>
          </a:r>
          <a:endParaRPr lang="en-US" sz="3300" kern="1200"/>
        </a:p>
      </dsp:txBody>
      <dsp:txXfrm>
        <a:off x="81046" y="85349"/>
        <a:ext cx="4943934" cy="1498138"/>
      </dsp:txXfrm>
    </dsp:sp>
    <dsp:sp modelId="{6FB3255C-A187-8641-A14F-645362E3C4FA}">
      <dsp:nvSpPr>
        <dsp:cNvPr id="0" name=""/>
        <dsp:cNvSpPr/>
      </dsp:nvSpPr>
      <dsp:spPr>
        <a:xfrm>
          <a:off x="0" y="1759573"/>
          <a:ext cx="5106026" cy="16602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baseline="0"/>
            <a:t>30% Testing Data:</a:t>
          </a:r>
          <a:r>
            <a:rPr lang="en-US" sz="3300" kern="1200" baseline="0"/>
            <a:t> Reserved for evaluating the model's performance.</a:t>
          </a:r>
          <a:endParaRPr lang="en-US" sz="3300" kern="1200"/>
        </a:p>
      </dsp:txBody>
      <dsp:txXfrm>
        <a:off x="81046" y="1840619"/>
        <a:ext cx="4943934" cy="14981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483B9-49C5-E142-A9AA-3C5D8048F261}">
      <dsp:nvSpPr>
        <dsp:cNvPr id="0" name=""/>
        <dsp:cNvSpPr/>
      </dsp:nvSpPr>
      <dsp:spPr>
        <a:xfrm>
          <a:off x="0" y="645630"/>
          <a:ext cx="4607626" cy="838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Employee Turnover Drivers</a:t>
          </a:r>
          <a:r>
            <a:rPr lang="en-US" sz="2800" kern="1200" dirty="0"/>
            <a:t>:</a:t>
          </a:r>
        </a:p>
      </dsp:txBody>
      <dsp:txXfrm>
        <a:off x="40926" y="686556"/>
        <a:ext cx="4525774" cy="756523"/>
      </dsp:txXfrm>
    </dsp:sp>
    <dsp:sp modelId="{E3900930-405F-0C46-8FAC-6AA0F10DF241}">
      <dsp:nvSpPr>
        <dsp:cNvPr id="0" name=""/>
        <dsp:cNvSpPr/>
      </dsp:nvSpPr>
      <dsp:spPr>
        <a:xfrm>
          <a:off x="0" y="1484005"/>
          <a:ext cx="4607626" cy="1480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292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/>
            <a:t>Job Satisfaction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/>
            <a:t>Tenure, Workload and Project Involvement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/>
            <a:t>Promotion and Compensation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 dirty="0"/>
            <a:t>Satisfaction-to-Performance Balance</a:t>
          </a:r>
          <a:endParaRPr lang="en-US" sz="2000" kern="1200" dirty="0"/>
        </a:p>
      </dsp:txBody>
      <dsp:txXfrm>
        <a:off x="0" y="1484005"/>
        <a:ext cx="4607626" cy="14800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F6EB0B-7455-BC40-9124-5A57A1CF2FEB}">
      <dsp:nvSpPr>
        <dsp:cNvPr id="0" name=""/>
        <dsp:cNvSpPr/>
      </dsp:nvSpPr>
      <dsp:spPr>
        <a:xfrm>
          <a:off x="0" y="16170"/>
          <a:ext cx="5427648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For Cluster 3 (High Risk Employees)</a:t>
          </a:r>
          <a:r>
            <a:rPr lang="en-US" sz="2000" kern="1200"/>
            <a:t>:</a:t>
          </a:r>
        </a:p>
      </dsp:txBody>
      <dsp:txXfrm>
        <a:off x="22275" y="38445"/>
        <a:ext cx="5383098" cy="411750"/>
      </dsp:txXfrm>
    </dsp:sp>
    <dsp:sp modelId="{70AE4EDB-A765-BA45-9B70-F97A05DCC327}">
      <dsp:nvSpPr>
        <dsp:cNvPr id="0" name=""/>
        <dsp:cNvSpPr/>
      </dsp:nvSpPr>
      <dsp:spPr>
        <a:xfrm>
          <a:off x="0" y="472470"/>
          <a:ext cx="5427648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32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Address Dissatisfaction</a:t>
          </a:r>
          <a:r>
            <a:rPr lang="en-US" sz="1600" kern="120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Recognition and Career Growth</a:t>
          </a:r>
          <a:r>
            <a:rPr lang="en-US" sz="1600" kern="1200"/>
            <a:t>:</a:t>
          </a:r>
        </a:p>
      </dsp:txBody>
      <dsp:txXfrm>
        <a:off x="0" y="472470"/>
        <a:ext cx="5427648" cy="496800"/>
      </dsp:txXfrm>
    </dsp:sp>
    <dsp:sp modelId="{2C642E04-1DC5-AC43-A7D2-A921BFF64084}">
      <dsp:nvSpPr>
        <dsp:cNvPr id="0" name=""/>
        <dsp:cNvSpPr/>
      </dsp:nvSpPr>
      <dsp:spPr>
        <a:xfrm>
          <a:off x="0" y="969270"/>
          <a:ext cx="5427648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For Cluster 2 (Medium Risk Employees)</a:t>
          </a:r>
          <a:r>
            <a:rPr lang="en-US" sz="2000" kern="1200"/>
            <a:t>:</a:t>
          </a:r>
        </a:p>
      </dsp:txBody>
      <dsp:txXfrm>
        <a:off x="22275" y="991545"/>
        <a:ext cx="5383098" cy="411750"/>
      </dsp:txXfrm>
    </dsp:sp>
    <dsp:sp modelId="{920FBFD7-CED3-6246-B15D-8519B50255A0}">
      <dsp:nvSpPr>
        <dsp:cNvPr id="0" name=""/>
        <dsp:cNvSpPr/>
      </dsp:nvSpPr>
      <dsp:spPr>
        <a:xfrm>
          <a:off x="0" y="1425570"/>
          <a:ext cx="5427648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32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Boost Engagement</a:t>
          </a:r>
          <a:r>
            <a:rPr lang="en-US" sz="1600" kern="120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Preemptive Measures</a:t>
          </a:r>
          <a:r>
            <a:rPr lang="en-US" sz="1600" kern="1200" dirty="0"/>
            <a:t>:</a:t>
          </a:r>
        </a:p>
      </dsp:txBody>
      <dsp:txXfrm>
        <a:off x="0" y="1425570"/>
        <a:ext cx="5427648" cy="496800"/>
      </dsp:txXfrm>
    </dsp:sp>
    <dsp:sp modelId="{3707E21F-D753-5E4F-B670-D5179D57C91C}">
      <dsp:nvSpPr>
        <dsp:cNvPr id="0" name=""/>
        <dsp:cNvSpPr/>
      </dsp:nvSpPr>
      <dsp:spPr>
        <a:xfrm>
          <a:off x="0" y="1922370"/>
          <a:ext cx="5427648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For Cluster 1 (Engaged Employees)</a:t>
          </a:r>
          <a:r>
            <a:rPr lang="en-US" sz="2000" kern="1200"/>
            <a:t>:</a:t>
          </a:r>
        </a:p>
      </dsp:txBody>
      <dsp:txXfrm>
        <a:off x="22275" y="1944645"/>
        <a:ext cx="5383098" cy="411750"/>
      </dsp:txXfrm>
    </dsp:sp>
    <dsp:sp modelId="{91A2427C-BD74-0647-B45B-7BCCBF442246}">
      <dsp:nvSpPr>
        <dsp:cNvPr id="0" name=""/>
        <dsp:cNvSpPr/>
      </dsp:nvSpPr>
      <dsp:spPr>
        <a:xfrm>
          <a:off x="0" y="2378670"/>
          <a:ext cx="5427648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328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Maintain Satisfaction</a:t>
          </a:r>
          <a:r>
            <a:rPr lang="en-US" sz="1600" kern="120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Encourage Advocacy</a:t>
          </a:r>
          <a:r>
            <a:rPr lang="en-US" sz="1600" kern="1200"/>
            <a:t>:</a:t>
          </a:r>
        </a:p>
      </dsp:txBody>
      <dsp:txXfrm>
        <a:off x="0" y="2378670"/>
        <a:ext cx="5427648" cy="496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4AFA0-BCFD-BA44-9120-C6344D259601}">
      <dsp:nvSpPr>
        <dsp:cNvPr id="0" name=""/>
        <dsp:cNvSpPr/>
      </dsp:nvSpPr>
      <dsp:spPr>
        <a:xfrm>
          <a:off x="3502363" y="0"/>
          <a:ext cx="3731202" cy="15961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baseline="0" dirty="0"/>
            <a:t>Thank You </a:t>
          </a:r>
          <a:endParaRPr lang="en-US" sz="6100" kern="1200" dirty="0"/>
        </a:p>
      </dsp:txBody>
      <dsp:txXfrm>
        <a:off x="3580282" y="77919"/>
        <a:ext cx="3575364" cy="1440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4164B-84D9-499E-96F7-2BC6B99FE806}" type="datetimeFigureOut">
              <a:rPr lang="en-US" smtClean="0"/>
              <a:t>12/11/24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6B1CB-AD1B-4088-96DD-6D49B2D12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8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B1CB-AD1B-4088-96DD-6D49B2D121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8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6.jp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microsoft.com/office/2007/relationships/diagramDrawing" Target="../diagrams/drawing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11" Type="http://schemas.openxmlformats.org/officeDocument/2006/relationships/diagramColors" Target="../diagrams/colors10.xml"/><Relationship Id="rId5" Type="http://schemas.openxmlformats.org/officeDocument/2006/relationships/diagramQuickStyle" Target="../diagrams/quickStyle9.xml"/><Relationship Id="rId10" Type="http://schemas.openxmlformats.org/officeDocument/2006/relationships/diagramQuickStyle" Target="../diagrams/quickStyle10.xml"/><Relationship Id="rId4" Type="http://schemas.openxmlformats.org/officeDocument/2006/relationships/diagramLayout" Target="../diagrams/layout9.xml"/><Relationship Id="rId9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Capital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Webster University</a:t>
            </a:r>
          </a:p>
          <a:p>
            <a:r>
              <a:rPr lang="en-US" dirty="0"/>
              <a:t>CSDA 6010 – Project 1</a:t>
            </a:r>
          </a:p>
          <a:p>
            <a:r>
              <a:rPr lang="en-US" dirty="0"/>
              <a:t>Subash Yadav</a:t>
            </a:r>
          </a:p>
        </p:txBody>
      </p:sp>
    </p:spTree>
    <p:extLst>
      <p:ext uri="{BB962C8B-B14F-4D97-AF65-F5344CB8AC3E}">
        <p14:creationId xmlns:p14="http://schemas.microsoft.com/office/powerpoint/2010/main" val="339451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	(Hypothesis)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BBCFD57-6A16-E5A5-6D84-B4698D437A9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21601527"/>
              </p:ext>
            </p:extLst>
          </p:nvPr>
        </p:nvGraphicFramePr>
        <p:xfrm>
          <a:off x="913774" y="2367093"/>
          <a:ext cx="5106026" cy="1061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76091"/>
              </p:ext>
            </p:extLst>
          </p:nvPr>
        </p:nvGraphicFramePr>
        <p:xfrm>
          <a:off x="973777" y="3820898"/>
          <a:ext cx="5211870" cy="12736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8583">
                  <a:extLst>
                    <a:ext uri="{9D8B030D-6E8A-4147-A177-3AD203B41FA5}">
                      <a16:colId xmlns:a16="http://schemas.microsoft.com/office/drawing/2014/main" val="701195865"/>
                    </a:ext>
                  </a:extLst>
                </a:gridCol>
                <a:gridCol w="1114009">
                  <a:extLst>
                    <a:ext uri="{9D8B030D-6E8A-4147-A177-3AD203B41FA5}">
                      <a16:colId xmlns:a16="http://schemas.microsoft.com/office/drawing/2014/main" val="1266250086"/>
                    </a:ext>
                  </a:extLst>
                </a:gridCol>
                <a:gridCol w="994212">
                  <a:extLst>
                    <a:ext uri="{9D8B030D-6E8A-4147-A177-3AD203B41FA5}">
                      <a16:colId xmlns:a16="http://schemas.microsoft.com/office/drawing/2014/main" val="4222345153"/>
                    </a:ext>
                  </a:extLst>
                </a:gridCol>
                <a:gridCol w="1143679">
                  <a:extLst>
                    <a:ext uri="{9D8B030D-6E8A-4147-A177-3AD203B41FA5}">
                      <a16:colId xmlns:a16="http://schemas.microsoft.com/office/drawing/2014/main" val="1983978449"/>
                    </a:ext>
                  </a:extLst>
                </a:gridCol>
                <a:gridCol w="1061387">
                  <a:extLst>
                    <a:ext uri="{9D8B030D-6E8A-4147-A177-3AD203B41FA5}">
                      <a16:colId xmlns:a16="http://schemas.microsoft.com/office/drawing/2014/main" val="2430156935"/>
                    </a:ext>
                  </a:extLst>
                </a:gridCol>
              </a:tblGrid>
              <a:tr h="630638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 dirty="0">
                          <a:effectLst/>
                        </a:rPr>
                        <a:t>Promotion_last_5years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 dirty="0">
                          <a:effectLst/>
                        </a:rPr>
                        <a:t>Total Employees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>
                          <a:effectLst/>
                        </a:rPr>
                        <a:t>Employee_Left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>
                          <a:effectLst/>
                        </a:rPr>
                        <a:t>Employee_Stayed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>
                          <a:effectLst/>
                        </a:rPr>
                        <a:t>Proportion_Left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3713392"/>
                  </a:ext>
                </a:extLst>
              </a:tr>
              <a:tr h="33198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>
                          <a:effectLst/>
                        </a:rPr>
                        <a:t>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 dirty="0">
                          <a:effectLst/>
                        </a:rPr>
                        <a:t>14680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 dirty="0">
                          <a:effectLst/>
                        </a:rPr>
                        <a:t>3552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>
                          <a:effectLst/>
                        </a:rPr>
                        <a:t>11128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>
                          <a:effectLst/>
                        </a:rPr>
                        <a:t>0.242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803275"/>
                  </a:ext>
                </a:extLst>
              </a:tr>
              <a:tr h="310999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>
                          <a:effectLst/>
                        </a:rPr>
                        <a:t>319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>
                          <a:effectLst/>
                        </a:rPr>
                        <a:t>19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 dirty="0">
                          <a:effectLst/>
                        </a:rPr>
                        <a:t>300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 dirty="0">
                          <a:effectLst/>
                        </a:rPr>
                        <a:t>0.0596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2218106"/>
                  </a:ext>
                </a:extLst>
              </a:tr>
            </a:tbl>
          </a:graphicData>
        </a:graphic>
      </p:graphicFrame>
      <p:pic>
        <p:nvPicPr>
          <p:cNvPr id="7" name="Picture 6" descr="A graph of a graph with blue squares&#10;&#10;Description automatically generated with medium confidence">
            <a:extLst>
              <a:ext uri="{FF2B5EF4-FFF2-40B4-BE49-F238E27FC236}">
                <a16:creationId xmlns:a16="http://schemas.microsoft.com/office/drawing/2014/main" id="{5F37F38F-D40A-D28F-AD5E-2C34668AC2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268" y="1991406"/>
            <a:ext cx="5106026" cy="428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268712"/>
            <a:ext cx="10364451" cy="1596177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9" name="Picture 8" descr="A graph of a person&#10;&#10;Description automatically generated with medium confidence">
            <a:extLst>
              <a:ext uri="{FF2B5EF4-FFF2-40B4-BE49-F238E27FC236}">
                <a16:creationId xmlns:a16="http://schemas.microsoft.com/office/drawing/2014/main" id="{0F192AFF-C30F-0240-A899-31086EA2E1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54" y="1350868"/>
            <a:ext cx="3796119" cy="2078132"/>
          </a:xfrm>
          <a:prstGeom prst="rect">
            <a:avLst/>
          </a:prstGeom>
        </p:spPr>
      </p:pic>
      <p:pic>
        <p:nvPicPr>
          <p:cNvPr id="10" name="Picture 9" descr="A graph of blue bars&#10;&#10;Description automatically generated">
            <a:extLst>
              <a:ext uri="{FF2B5EF4-FFF2-40B4-BE49-F238E27FC236}">
                <a16:creationId xmlns:a16="http://schemas.microsoft.com/office/drawing/2014/main" id="{BDC0A1F9-A2AE-CACC-B530-10B2107BC7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81" y="1350868"/>
            <a:ext cx="3586593" cy="2078132"/>
          </a:xfrm>
          <a:prstGeom prst="rect">
            <a:avLst/>
          </a:prstGeom>
        </p:spPr>
      </p:pic>
      <p:pic>
        <p:nvPicPr>
          <p:cNvPr id="11" name="Picture 10" descr="A graph showing a number of blue squares&#10;&#10;Description automatically generated with medium confidence">
            <a:extLst>
              <a:ext uri="{FF2B5EF4-FFF2-40B4-BE49-F238E27FC236}">
                <a16:creationId xmlns:a16="http://schemas.microsoft.com/office/drawing/2014/main" id="{2A7F6540-0828-86CC-7C7F-0457504C09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537" y="1350868"/>
            <a:ext cx="3586593" cy="2078132"/>
          </a:xfrm>
          <a:prstGeom prst="rect">
            <a:avLst/>
          </a:prstGeom>
        </p:spPr>
      </p:pic>
      <p:pic>
        <p:nvPicPr>
          <p:cNvPr id="12" name="Picture 11" descr="A graph showing a diagram&#10;&#10;Description automatically generated with medium confidence">
            <a:extLst>
              <a:ext uri="{FF2B5EF4-FFF2-40B4-BE49-F238E27FC236}">
                <a16:creationId xmlns:a16="http://schemas.microsoft.com/office/drawing/2014/main" id="{7AA3F4A0-9CB5-70E3-A2DA-91573868D2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54" y="3564835"/>
            <a:ext cx="3796119" cy="2550740"/>
          </a:xfrm>
          <a:prstGeom prst="rect">
            <a:avLst/>
          </a:prstGeom>
        </p:spPr>
      </p:pic>
      <p:pic>
        <p:nvPicPr>
          <p:cNvPr id="13" name="Picture 12" descr="A graph of sales&#10;&#10;Description automatically generated">
            <a:extLst>
              <a:ext uri="{FF2B5EF4-FFF2-40B4-BE49-F238E27FC236}">
                <a16:creationId xmlns:a16="http://schemas.microsoft.com/office/drawing/2014/main" id="{2645A94C-464B-A9A4-C1B5-BDABCC99E5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981" y="3564835"/>
            <a:ext cx="3586593" cy="2550740"/>
          </a:xfrm>
          <a:prstGeom prst="rect">
            <a:avLst/>
          </a:prstGeom>
        </p:spPr>
      </p:pic>
      <p:pic>
        <p:nvPicPr>
          <p:cNvPr id="14" name="Picture 13" descr="A graph showing a number of blue dots&#10;&#10;Description automatically generated">
            <a:extLst>
              <a:ext uri="{FF2B5EF4-FFF2-40B4-BE49-F238E27FC236}">
                <a16:creationId xmlns:a16="http://schemas.microsoft.com/office/drawing/2014/main" id="{3ECEE418-00A7-A631-6FF1-2F42058DD1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537" y="3564835"/>
            <a:ext cx="3586593" cy="2550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7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E14EC8-9F9F-AA14-99C6-F93C82068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189711"/>
              </p:ext>
            </p:extLst>
          </p:nvPr>
        </p:nvGraphicFramePr>
        <p:xfrm>
          <a:off x="1018602" y="1716882"/>
          <a:ext cx="4574676" cy="43632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7338">
                  <a:extLst>
                    <a:ext uri="{9D8B030D-6E8A-4147-A177-3AD203B41FA5}">
                      <a16:colId xmlns:a16="http://schemas.microsoft.com/office/drawing/2014/main" val="3467485639"/>
                    </a:ext>
                  </a:extLst>
                </a:gridCol>
                <a:gridCol w="2287338">
                  <a:extLst>
                    <a:ext uri="{9D8B030D-6E8A-4147-A177-3AD203B41FA5}">
                      <a16:colId xmlns:a16="http://schemas.microsoft.com/office/drawing/2014/main" val="3419271726"/>
                    </a:ext>
                  </a:extLst>
                </a:gridCol>
              </a:tblGrid>
              <a:tr h="338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Feature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Coefficient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extLst>
                  <a:ext uri="{0D108BD9-81ED-4DB2-BD59-A6C34878D82A}">
                    <a16:rowId xmlns:a16="http://schemas.microsoft.com/office/drawing/2014/main" val="4206581259"/>
                  </a:ext>
                </a:extLst>
              </a:tr>
              <a:tr h="338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Intercept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1.989884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extLst>
                  <a:ext uri="{0D108BD9-81ED-4DB2-BD59-A6C34878D82A}">
                    <a16:rowId xmlns:a16="http://schemas.microsoft.com/office/drawing/2014/main" val="3897059180"/>
                  </a:ext>
                </a:extLst>
              </a:tr>
              <a:tr h="338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Satisfaction Level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-2.140467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extLst>
                  <a:ext uri="{0D108BD9-81ED-4DB2-BD59-A6C34878D82A}">
                    <a16:rowId xmlns:a16="http://schemas.microsoft.com/office/drawing/2014/main" val="3096377658"/>
                  </a:ext>
                </a:extLst>
              </a:tr>
              <a:tr h="338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Last Evaluation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 (eliminated)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extLst>
                  <a:ext uri="{0D108BD9-81ED-4DB2-BD59-A6C34878D82A}">
                    <a16:rowId xmlns:a16="http://schemas.microsoft.com/office/drawing/2014/main" val="4040455077"/>
                  </a:ext>
                </a:extLst>
              </a:tr>
              <a:tr h="318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Number of Projects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-0.257999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extLst>
                  <a:ext uri="{0D108BD9-81ED-4DB2-BD59-A6C34878D82A}">
                    <a16:rowId xmlns:a16="http://schemas.microsoft.com/office/drawing/2014/main" val="26412992"/>
                  </a:ext>
                </a:extLst>
              </a:tr>
              <a:tr h="338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Time Spent at Company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0.250880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extLst>
                  <a:ext uri="{0D108BD9-81ED-4DB2-BD59-A6C34878D82A}">
                    <a16:rowId xmlns:a16="http://schemas.microsoft.com/office/drawing/2014/main" val="1461946836"/>
                  </a:ext>
                </a:extLst>
              </a:tr>
              <a:tr h="338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Work Accident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-1.511600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extLst>
                  <a:ext uri="{0D108BD9-81ED-4DB2-BD59-A6C34878D82A}">
                    <a16:rowId xmlns:a16="http://schemas.microsoft.com/office/drawing/2014/main" val="876501979"/>
                  </a:ext>
                </a:extLst>
              </a:tr>
              <a:tr h="338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Promotion in Last 5 Years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-1.408971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extLst>
                  <a:ext uri="{0D108BD9-81ED-4DB2-BD59-A6C34878D82A}">
                    <a16:rowId xmlns:a16="http://schemas.microsoft.com/office/drawing/2014/main" val="2476489331"/>
                  </a:ext>
                </a:extLst>
              </a:tr>
              <a:tr h="338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Sales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0.009575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extLst>
                  <a:ext uri="{0D108BD9-81ED-4DB2-BD59-A6C34878D82A}">
                    <a16:rowId xmlns:a16="http://schemas.microsoft.com/office/drawing/2014/main" val="1615012453"/>
                  </a:ext>
                </a:extLst>
              </a:tr>
              <a:tr h="318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Salary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-0.691590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extLst>
                  <a:ext uri="{0D108BD9-81ED-4DB2-BD59-A6C34878D82A}">
                    <a16:rowId xmlns:a16="http://schemas.microsoft.com/office/drawing/2014/main" val="2533270715"/>
                  </a:ext>
                </a:extLst>
              </a:tr>
              <a:tr h="338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Hours Category (Low)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-0.174644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extLst>
                  <a:ext uri="{0D108BD9-81ED-4DB2-BD59-A6C34878D82A}">
                    <a16:rowId xmlns:a16="http://schemas.microsoft.com/office/drawing/2014/main" val="3584407465"/>
                  </a:ext>
                </a:extLst>
              </a:tr>
              <a:tr h="338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Hours Category (Moderate)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-1.110976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extLst>
                  <a:ext uri="{0D108BD9-81ED-4DB2-BD59-A6C34878D82A}">
                    <a16:rowId xmlns:a16="http://schemas.microsoft.com/office/drawing/2014/main" val="2740129251"/>
                  </a:ext>
                </a:extLst>
              </a:tr>
              <a:tr h="3387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Satisfaction-Performance Score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-2.694608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539" marR="8539" marT="8539" marB="8539" anchor="ctr"/>
                </a:tc>
                <a:extLst>
                  <a:ext uri="{0D108BD9-81ED-4DB2-BD59-A6C34878D82A}">
                    <a16:rowId xmlns:a16="http://schemas.microsoft.com/office/drawing/2014/main" val="1444290190"/>
                  </a:ext>
                </a:extLst>
              </a:tr>
            </a:tbl>
          </a:graphicData>
        </a:graphic>
      </p:graphicFrame>
      <p:pic>
        <p:nvPicPr>
          <p:cNvPr id="11" name="Picture 10" descr="A graph with red dots&#10;&#10;Description automatically generated">
            <a:extLst>
              <a:ext uri="{FF2B5EF4-FFF2-40B4-BE49-F238E27FC236}">
                <a16:creationId xmlns:a16="http://schemas.microsoft.com/office/drawing/2014/main" id="{DD56510B-E20C-A2FE-35D9-396B54CB95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774" y="1706244"/>
            <a:ext cx="5943600" cy="437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8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Partition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86F7B1-ECBD-82CF-7C19-9EC8E197B8D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82612722"/>
              </p:ext>
            </p:extLst>
          </p:nvPr>
        </p:nvGraphicFramePr>
        <p:xfrm>
          <a:off x="913774" y="2367092"/>
          <a:ext cx="5106026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957" y="2340373"/>
            <a:ext cx="3957951" cy="34829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16299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C00AAD-72B7-7B39-BEAA-BF1117553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880263"/>
              </p:ext>
            </p:extLst>
          </p:nvPr>
        </p:nvGraphicFramePr>
        <p:xfrm>
          <a:off x="2199236" y="2048381"/>
          <a:ext cx="7978436" cy="2735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4609">
                  <a:extLst>
                    <a:ext uri="{9D8B030D-6E8A-4147-A177-3AD203B41FA5}">
                      <a16:colId xmlns:a16="http://schemas.microsoft.com/office/drawing/2014/main" val="4046584536"/>
                    </a:ext>
                  </a:extLst>
                </a:gridCol>
                <a:gridCol w="1994609">
                  <a:extLst>
                    <a:ext uri="{9D8B030D-6E8A-4147-A177-3AD203B41FA5}">
                      <a16:colId xmlns:a16="http://schemas.microsoft.com/office/drawing/2014/main" val="815117630"/>
                    </a:ext>
                  </a:extLst>
                </a:gridCol>
                <a:gridCol w="1994609">
                  <a:extLst>
                    <a:ext uri="{9D8B030D-6E8A-4147-A177-3AD203B41FA5}">
                      <a16:colId xmlns:a16="http://schemas.microsoft.com/office/drawing/2014/main" val="1191408073"/>
                    </a:ext>
                  </a:extLst>
                </a:gridCol>
                <a:gridCol w="1994609">
                  <a:extLst>
                    <a:ext uri="{9D8B030D-6E8A-4147-A177-3AD203B41FA5}">
                      <a16:colId xmlns:a16="http://schemas.microsoft.com/office/drawing/2014/main" val="1811811248"/>
                    </a:ext>
                  </a:extLst>
                </a:gridCol>
              </a:tblGrid>
              <a:tr h="683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Metric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Logistic Regression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Decision Tree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Random Forest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91564669"/>
                  </a:ext>
                </a:extLst>
              </a:tr>
              <a:tr h="683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80.82%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96.33%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97.71%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9934896"/>
                  </a:ext>
                </a:extLst>
              </a:tr>
              <a:tr h="683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Sensitivity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92.88%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98.51%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99.45%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70491793"/>
                  </a:ext>
                </a:extLst>
              </a:tr>
              <a:tr h="683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Specificity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42.20%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89.36%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92.16%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81793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318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7B209-A853-E825-A434-F22C55BC8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7021-DD42-2BBE-7A3B-108C4D9F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452262"/>
            <a:ext cx="10364451" cy="1596177"/>
          </a:xfrm>
        </p:spPr>
        <p:txBody>
          <a:bodyPr/>
          <a:lstStyle/>
          <a:p>
            <a:r>
              <a:rPr lang="en-US" dirty="0"/>
              <a:t>Classification Model</a:t>
            </a:r>
          </a:p>
        </p:txBody>
      </p:sp>
      <p:pic>
        <p:nvPicPr>
          <p:cNvPr id="3" name="Picture 2" descr="A graph of a logistic regression roc curve&#10;&#10;Description automatically generated">
            <a:extLst>
              <a:ext uri="{FF2B5EF4-FFF2-40B4-BE49-F238E27FC236}">
                <a16:creationId xmlns:a16="http://schemas.microsoft.com/office/drawing/2014/main" id="{15A87CBA-53AD-4539-2CD0-8C356FDB2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1" y="1587183"/>
            <a:ext cx="3727174" cy="4455808"/>
          </a:xfrm>
          <a:prstGeom prst="rect">
            <a:avLst/>
          </a:prstGeom>
        </p:spPr>
      </p:pic>
      <p:pic>
        <p:nvPicPr>
          <p:cNvPr id="4" name="Picture 3" descr="A diagram of a company's company's company's company's company's company's company's company's company's company's company's company'&#10;&#10;Description automatically generated">
            <a:extLst>
              <a:ext uri="{FF2B5EF4-FFF2-40B4-BE49-F238E27FC236}">
                <a16:creationId xmlns:a16="http://schemas.microsoft.com/office/drawing/2014/main" id="{51CA9E72-E9C8-2937-9A5A-FB5EC3273F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50" y="1587183"/>
            <a:ext cx="4079475" cy="4455808"/>
          </a:xfrm>
          <a:prstGeom prst="rect">
            <a:avLst/>
          </a:prstGeom>
        </p:spPr>
      </p:pic>
      <p:pic>
        <p:nvPicPr>
          <p:cNvPr id="5" name="Picture 4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4D094FAD-5FC6-DDDD-1DC3-608CB64A58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40" y="1637347"/>
            <a:ext cx="3886199" cy="440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892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16F0-10DD-8EFF-1E43-52F0ADD0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</a:t>
            </a:r>
            <a:endParaRPr lang="en-US" dirty="0"/>
          </a:p>
        </p:txBody>
      </p:sp>
      <p:pic>
        <p:nvPicPr>
          <p:cNvPr id="5" name="Picture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AEC9F4D-F65A-2A5B-3789-7BC9B3763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56" y="1780622"/>
            <a:ext cx="5832765" cy="3795960"/>
          </a:xfrm>
          <a:prstGeom prst="rect">
            <a:avLst/>
          </a:prstGeom>
        </p:spPr>
      </p:pic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7BD40D6-E3BE-49BC-6F5D-B4B0ECB02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550" y="1773567"/>
            <a:ext cx="5226391" cy="380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38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805AA-4A9F-DC08-EA3F-D7EF98FB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Recommendations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0AE1835-BE42-A3AC-5DB8-D760E2057E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743994"/>
              </p:ext>
            </p:extLst>
          </p:nvPr>
        </p:nvGraphicFramePr>
        <p:xfrm>
          <a:off x="688769" y="1408171"/>
          <a:ext cx="4607626" cy="3609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6601BEB1-2CD5-F516-3F95-45A13F7170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008861"/>
              </p:ext>
            </p:extLst>
          </p:nvPr>
        </p:nvGraphicFramePr>
        <p:xfrm>
          <a:off x="5850577" y="2000992"/>
          <a:ext cx="5427648" cy="28916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35045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1978E02-77C0-2D33-FE6C-7A858BC45B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503021"/>
              </p:ext>
            </p:extLst>
          </p:nvPr>
        </p:nvGraphicFramePr>
        <p:xfrm>
          <a:off x="557515" y="2007930"/>
          <a:ext cx="10364451" cy="1596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F77161E-5A2C-1F24-1EA2-02118038297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13311405"/>
              </p:ext>
            </p:extLst>
          </p:nvPr>
        </p:nvGraphicFramePr>
        <p:xfrm>
          <a:off x="2588194" y="2707574"/>
          <a:ext cx="7387078" cy="2549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60550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Goal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D65879-7D99-FC84-CD7D-DDD902042F4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46450506"/>
              </p:ext>
            </p:extLst>
          </p:nvPr>
        </p:nvGraphicFramePr>
        <p:xfrm>
          <a:off x="1210657" y="1828803"/>
          <a:ext cx="10272782" cy="3918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75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Goal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13E7B1-5045-A0B4-6A86-0E39AFE7988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42703087"/>
              </p:ext>
            </p:extLst>
          </p:nvPr>
        </p:nvGraphicFramePr>
        <p:xfrm>
          <a:off x="197921" y="1832702"/>
          <a:ext cx="11080304" cy="4057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53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Total – 14999 Employees</a:t>
            </a:r>
          </a:p>
          <a:p>
            <a:r>
              <a:rPr lang="en-US" b="1" dirty="0"/>
              <a:t>Key Variables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Satisfaction Level</a:t>
            </a:r>
          </a:p>
          <a:p>
            <a:pPr lvl="1"/>
            <a:r>
              <a:rPr lang="en-US" dirty="0"/>
              <a:t>Last Evaluation</a:t>
            </a:r>
          </a:p>
          <a:p>
            <a:pPr lvl="1"/>
            <a:r>
              <a:rPr lang="en-US" dirty="0"/>
              <a:t>Number of Projects</a:t>
            </a:r>
          </a:p>
          <a:p>
            <a:pPr lvl="1"/>
            <a:r>
              <a:rPr lang="en-US" dirty="0"/>
              <a:t>Average Monthly Hours</a:t>
            </a:r>
          </a:p>
          <a:p>
            <a:pPr lvl="1"/>
            <a:r>
              <a:rPr lang="en-US" dirty="0"/>
              <a:t>Time Spent at Company</a:t>
            </a:r>
          </a:p>
          <a:p>
            <a:pPr lvl="1"/>
            <a:r>
              <a:rPr lang="en-US" dirty="0"/>
              <a:t>Promotion in Last 5 Years</a:t>
            </a:r>
          </a:p>
          <a:p>
            <a:pPr lvl="1"/>
            <a:r>
              <a:rPr lang="en-US" dirty="0"/>
              <a:t>Salary</a:t>
            </a:r>
          </a:p>
          <a:p>
            <a:pPr lvl="1"/>
            <a:r>
              <a:rPr lang="en-US" dirty="0"/>
              <a:t>Sales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463666064"/>
              </p:ext>
            </p:extLst>
          </p:nvPr>
        </p:nvGraphicFramePr>
        <p:xfrm>
          <a:off x="5499463" y="2168437"/>
          <a:ext cx="6126480" cy="3923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5028">
                  <a:extLst>
                    <a:ext uri="{9D8B030D-6E8A-4147-A177-3AD203B41FA5}">
                      <a16:colId xmlns:a16="http://schemas.microsoft.com/office/drawing/2014/main" val="2805720160"/>
                    </a:ext>
                  </a:extLst>
                </a:gridCol>
                <a:gridCol w="3211223">
                  <a:extLst>
                    <a:ext uri="{9D8B030D-6E8A-4147-A177-3AD203B41FA5}">
                      <a16:colId xmlns:a16="http://schemas.microsoft.com/office/drawing/2014/main" val="2972427755"/>
                    </a:ext>
                  </a:extLst>
                </a:gridCol>
                <a:gridCol w="1450229">
                  <a:extLst>
                    <a:ext uri="{9D8B030D-6E8A-4147-A177-3AD203B41FA5}">
                      <a16:colId xmlns:a16="http://schemas.microsoft.com/office/drawing/2014/main" val="798511790"/>
                    </a:ext>
                  </a:extLst>
                </a:gridCol>
              </a:tblGrid>
              <a:tr h="2382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Variable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Description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Type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extLst>
                  <a:ext uri="{0D108BD9-81ED-4DB2-BD59-A6C34878D82A}">
                    <a16:rowId xmlns:a16="http://schemas.microsoft.com/office/drawing/2014/main" val="2644413749"/>
                  </a:ext>
                </a:extLst>
              </a:tr>
              <a:tr h="2382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satisfaction_level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Employee's job satisfaction level (0 to 1 scale)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Numerical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extLst>
                  <a:ext uri="{0D108BD9-81ED-4DB2-BD59-A6C34878D82A}">
                    <a16:rowId xmlns:a16="http://schemas.microsoft.com/office/drawing/2014/main" val="3244203210"/>
                  </a:ext>
                </a:extLst>
              </a:tr>
              <a:tr h="4553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last_evaluation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Score of the employee’s most recent performance evaluation (0 to 1 scale)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Numerical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extLst>
                  <a:ext uri="{0D108BD9-81ED-4DB2-BD59-A6C34878D82A}">
                    <a16:rowId xmlns:a16="http://schemas.microsoft.com/office/drawing/2014/main" val="3957329691"/>
                  </a:ext>
                </a:extLst>
              </a:tr>
              <a:tr h="2382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number_project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Total number of projects the employee has worked on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Numerical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extLst>
                  <a:ext uri="{0D108BD9-81ED-4DB2-BD59-A6C34878D82A}">
                    <a16:rowId xmlns:a16="http://schemas.microsoft.com/office/drawing/2014/main" val="931498213"/>
                  </a:ext>
                </a:extLst>
              </a:tr>
              <a:tr h="2382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average_montly_hours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Average number of hours worked per month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Numerical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extLst>
                  <a:ext uri="{0D108BD9-81ED-4DB2-BD59-A6C34878D82A}">
                    <a16:rowId xmlns:a16="http://schemas.microsoft.com/office/drawing/2014/main" val="1100153673"/>
                  </a:ext>
                </a:extLst>
              </a:tr>
              <a:tr h="4553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time_spent_company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Number of years the employee has been with the company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Numerical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extLst>
                  <a:ext uri="{0D108BD9-81ED-4DB2-BD59-A6C34878D82A}">
                    <a16:rowId xmlns:a16="http://schemas.microsoft.com/office/drawing/2014/main" val="3435471456"/>
                  </a:ext>
                </a:extLst>
              </a:tr>
              <a:tr h="4553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work_accident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Binary indicator if the employee experienced a work accident (1 = Yes, 0 = No)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extLst>
                  <a:ext uri="{0D108BD9-81ED-4DB2-BD59-A6C34878D82A}">
                    <a16:rowId xmlns:a16="http://schemas.microsoft.com/office/drawing/2014/main" val="3158141866"/>
                  </a:ext>
                </a:extLst>
              </a:tr>
              <a:tr h="4553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left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Binary indicator if the employee has left the company (1 = Yes, 0 = No)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extLst>
                  <a:ext uri="{0D108BD9-81ED-4DB2-BD59-A6C34878D82A}">
                    <a16:rowId xmlns:a16="http://schemas.microsoft.com/office/drawing/2014/main" val="3679246655"/>
                  </a:ext>
                </a:extLst>
              </a:tr>
              <a:tr h="4553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promotion_last_5years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Binary indicator if the employee was promoted in the last 5 years (1 = Yes, 0 = No)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extLst>
                  <a:ext uri="{0D108BD9-81ED-4DB2-BD59-A6C34878D82A}">
                    <a16:rowId xmlns:a16="http://schemas.microsoft.com/office/drawing/2014/main" val="2862716953"/>
                  </a:ext>
                </a:extLst>
              </a:tr>
              <a:tr h="4553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department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Department the employee works in (e.g., sales, technical, HR)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Categorical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extLst>
                  <a:ext uri="{0D108BD9-81ED-4DB2-BD59-A6C34878D82A}">
                    <a16:rowId xmlns:a16="http://schemas.microsoft.com/office/drawing/2014/main" val="273938855"/>
                  </a:ext>
                </a:extLst>
              </a:tr>
              <a:tr h="2382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salary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</a:rPr>
                        <a:t>Employee's salary level (low, medium, high)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</a:rPr>
                        <a:t>Categorical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92" marR="4692" marT="4692" marB="4692" anchor="ctr"/>
                </a:tc>
                <a:extLst>
                  <a:ext uri="{0D108BD9-81ED-4DB2-BD59-A6C34878D82A}">
                    <a16:rowId xmlns:a16="http://schemas.microsoft.com/office/drawing/2014/main" val="3083532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06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Data Completeness</a:t>
            </a:r>
          </a:p>
          <a:p>
            <a:pPr lvl="1"/>
            <a:r>
              <a:rPr lang="en-US" dirty="0"/>
              <a:t>All bars have a height of zero, indicating that there are no missing values in any variable.	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096" y="2076993"/>
            <a:ext cx="5826035" cy="36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16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Summary Statistics	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786970590"/>
              </p:ext>
            </p:extLst>
          </p:nvPr>
        </p:nvGraphicFramePr>
        <p:xfrm>
          <a:off x="1267092" y="2847705"/>
          <a:ext cx="10254349" cy="190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53">
                  <a:extLst>
                    <a:ext uri="{9D8B030D-6E8A-4147-A177-3AD203B41FA5}">
                      <a16:colId xmlns:a16="http://schemas.microsoft.com/office/drawing/2014/main" val="908606462"/>
                    </a:ext>
                  </a:extLst>
                </a:gridCol>
                <a:gridCol w="1977996">
                  <a:extLst>
                    <a:ext uri="{9D8B030D-6E8A-4147-A177-3AD203B41FA5}">
                      <a16:colId xmlns:a16="http://schemas.microsoft.com/office/drawing/2014/main" val="2867356440"/>
                    </a:ext>
                  </a:extLst>
                </a:gridCol>
                <a:gridCol w="1821838">
                  <a:extLst>
                    <a:ext uri="{9D8B030D-6E8A-4147-A177-3AD203B41FA5}">
                      <a16:colId xmlns:a16="http://schemas.microsoft.com/office/drawing/2014/main" val="91654882"/>
                    </a:ext>
                  </a:extLst>
                </a:gridCol>
                <a:gridCol w="1630978">
                  <a:extLst>
                    <a:ext uri="{9D8B030D-6E8A-4147-A177-3AD203B41FA5}">
                      <a16:colId xmlns:a16="http://schemas.microsoft.com/office/drawing/2014/main" val="4196516830"/>
                    </a:ext>
                  </a:extLst>
                </a:gridCol>
                <a:gridCol w="2073426">
                  <a:extLst>
                    <a:ext uri="{9D8B030D-6E8A-4147-A177-3AD203B41FA5}">
                      <a16:colId xmlns:a16="http://schemas.microsoft.com/office/drawing/2014/main" val="3032612585"/>
                    </a:ext>
                  </a:extLst>
                </a:gridCol>
                <a:gridCol w="1709058">
                  <a:extLst>
                    <a:ext uri="{9D8B030D-6E8A-4147-A177-3AD203B41FA5}">
                      <a16:colId xmlns:a16="http://schemas.microsoft.com/office/drawing/2014/main" val="2563828666"/>
                    </a:ext>
                  </a:extLst>
                </a:gridCol>
              </a:tblGrid>
              <a:tr h="34945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Satisfaction_leve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Last_evaluation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Number_of_project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Average_Monthly_Hours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Time_Spend_in_Company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053976"/>
                  </a:ext>
                </a:extLst>
              </a:tr>
              <a:tr h="229141">
                <a:tc>
                  <a:txBody>
                    <a:bodyPr/>
                    <a:lstStyle/>
                    <a:p>
                      <a:r>
                        <a:rPr lang="en-US" sz="1100" dirty="0"/>
                        <a:t>Min.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96.0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192760"/>
                  </a:ext>
                </a:extLst>
              </a:tr>
              <a:tr h="229141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  <a:r>
                        <a:rPr lang="en-US" sz="1100" baseline="30000" dirty="0"/>
                        <a:t>st</a:t>
                      </a:r>
                      <a:r>
                        <a:rPr lang="en-US" sz="1100" baseline="0" dirty="0"/>
                        <a:t> Qu.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0.4400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0.5600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097765"/>
                  </a:ext>
                </a:extLst>
              </a:tr>
              <a:tr h="229141">
                <a:tc>
                  <a:txBody>
                    <a:bodyPr/>
                    <a:lstStyle/>
                    <a:p>
                      <a:r>
                        <a:rPr lang="en-US" sz="11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3818"/>
                  </a:ext>
                </a:extLst>
              </a:tr>
              <a:tr h="229141">
                <a:tc>
                  <a:txBody>
                    <a:bodyPr/>
                    <a:lstStyle/>
                    <a:p>
                      <a:r>
                        <a:rPr lang="en-US" sz="11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0.6128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0.7161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3.498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88050"/>
                  </a:ext>
                </a:extLst>
              </a:tr>
              <a:tr h="229141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  <a:r>
                        <a:rPr lang="en-US" sz="1100" baseline="30000" dirty="0"/>
                        <a:t>rd</a:t>
                      </a:r>
                      <a:r>
                        <a:rPr lang="en-US" sz="1100" baseline="0" dirty="0"/>
                        <a:t> Qu.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0.8700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111764"/>
                  </a:ext>
                </a:extLst>
              </a:tr>
              <a:tr h="229141">
                <a:tc>
                  <a:txBody>
                    <a:bodyPr/>
                    <a:lstStyle/>
                    <a:p>
                      <a:r>
                        <a:rPr lang="en-US" sz="1100" dirty="0"/>
                        <a:t>Max.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70873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53034" y="4760258"/>
            <a:ext cx="107038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b="1" dirty="0"/>
              <a:t>Work Accident Rate:</a:t>
            </a:r>
            <a:endParaRPr lang="en-US" sz="1200" dirty="0"/>
          </a:p>
          <a:p>
            <a:pPr lvl="2"/>
            <a:r>
              <a:rPr lang="en-US" sz="1200" dirty="0"/>
              <a:t>Mean: 0.1446 (14.46%)</a:t>
            </a:r>
          </a:p>
          <a:p>
            <a:pPr lvl="2"/>
            <a:r>
              <a:rPr lang="en-US" sz="1200" dirty="0"/>
              <a:t>About 14.46% of employees have experienced a work-related accident. This could lead to dissatisfaction, especially if employees feel unsafe or unsupported after an accident.</a:t>
            </a:r>
          </a:p>
          <a:p>
            <a:pPr lvl="1"/>
            <a:r>
              <a:rPr lang="en-US" sz="1200" b="1" dirty="0"/>
              <a:t>Left:</a:t>
            </a:r>
            <a:endParaRPr lang="en-US" sz="1200" dirty="0"/>
          </a:p>
          <a:p>
            <a:pPr lvl="2"/>
            <a:r>
              <a:rPr lang="en-US" sz="1200" dirty="0"/>
              <a:t>Mean: 0.238 (23.8%)</a:t>
            </a:r>
          </a:p>
          <a:p>
            <a:pPr lvl="1"/>
            <a:r>
              <a:rPr lang="en-US" sz="1200" b="1" dirty="0"/>
              <a:t>Sales and Salary:</a:t>
            </a:r>
            <a:endParaRPr lang="en-US" sz="1200" dirty="0"/>
          </a:p>
          <a:p>
            <a:pPr lvl="2"/>
            <a:r>
              <a:rPr lang="en-US" sz="1200" dirty="0"/>
              <a:t>Sales (Departments): The company is divided into 10 departments</a:t>
            </a:r>
          </a:p>
          <a:p>
            <a:r>
              <a:rPr lang="en-US" sz="1200" dirty="0"/>
              <a:t>	Salary Levels: There are three categories — "low," "medium," and "high,"</a:t>
            </a:r>
          </a:p>
        </p:txBody>
      </p:sp>
    </p:spTree>
    <p:extLst>
      <p:ext uri="{BB962C8B-B14F-4D97-AF65-F5344CB8AC3E}">
        <p14:creationId xmlns:p14="http://schemas.microsoft.com/office/powerpoint/2010/main" val="999279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2891" y="1595703"/>
            <a:ext cx="5106026" cy="852084"/>
          </a:xfrm>
        </p:spPr>
        <p:txBody>
          <a:bodyPr/>
          <a:lstStyle/>
          <a:p>
            <a:r>
              <a:rPr lang="en-US" dirty="0"/>
              <a:t>Correlation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graph with blue squares&#10;&#10;Description automatically generated">
            <a:extLst>
              <a:ext uri="{FF2B5EF4-FFF2-40B4-BE49-F238E27FC236}">
                <a16:creationId xmlns:a16="http://schemas.microsoft.com/office/drawing/2014/main" id="{3D95F1B7-33B6-0954-978C-2182AFC20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835" y="2021745"/>
            <a:ext cx="6092288" cy="4217738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3A4C74-95DA-5708-84BD-D2313C4D7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683237"/>
              </p:ext>
            </p:extLst>
          </p:nvPr>
        </p:nvGraphicFramePr>
        <p:xfrm>
          <a:off x="502891" y="2021745"/>
          <a:ext cx="5380944" cy="4217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6824">
                  <a:extLst>
                    <a:ext uri="{9D8B030D-6E8A-4147-A177-3AD203B41FA5}">
                      <a16:colId xmlns:a16="http://schemas.microsoft.com/office/drawing/2014/main" val="1930781496"/>
                    </a:ext>
                  </a:extLst>
                </a:gridCol>
                <a:gridCol w="896824">
                  <a:extLst>
                    <a:ext uri="{9D8B030D-6E8A-4147-A177-3AD203B41FA5}">
                      <a16:colId xmlns:a16="http://schemas.microsoft.com/office/drawing/2014/main" val="3808760016"/>
                    </a:ext>
                  </a:extLst>
                </a:gridCol>
                <a:gridCol w="896824">
                  <a:extLst>
                    <a:ext uri="{9D8B030D-6E8A-4147-A177-3AD203B41FA5}">
                      <a16:colId xmlns:a16="http://schemas.microsoft.com/office/drawing/2014/main" val="731829511"/>
                    </a:ext>
                  </a:extLst>
                </a:gridCol>
                <a:gridCol w="896824">
                  <a:extLst>
                    <a:ext uri="{9D8B030D-6E8A-4147-A177-3AD203B41FA5}">
                      <a16:colId xmlns:a16="http://schemas.microsoft.com/office/drawing/2014/main" val="3171375642"/>
                    </a:ext>
                  </a:extLst>
                </a:gridCol>
                <a:gridCol w="896824">
                  <a:extLst>
                    <a:ext uri="{9D8B030D-6E8A-4147-A177-3AD203B41FA5}">
                      <a16:colId xmlns:a16="http://schemas.microsoft.com/office/drawing/2014/main" val="2773425859"/>
                    </a:ext>
                  </a:extLst>
                </a:gridCol>
                <a:gridCol w="896824">
                  <a:extLst>
                    <a:ext uri="{9D8B030D-6E8A-4147-A177-3AD203B41FA5}">
                      <a16:colId xmlns:a16="http://schemas.microsoft.com/office/drawing/2014/main" val="3703316255"/>
                    </a:ext>
                  </a:extLst>
                </a:gridCol>
              </a:tblGrid>
              <a:tr h="10072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Variable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Satisfaction Level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Last Evaluation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Number of Projects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 Monthly Hours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Spent at Company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13171422"/>
                  </a:ext>
                </a:extLst>
              </a:tr>
              <a:tr h="6941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Satisfaction Level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3105160"/>
                  </a:ext>
                </a:extLst>
              </a:tr>
              <a:tr h="43400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Last Evaluation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30810602"/>
                  </a:ext>
                </a:extLst>
              </a:tr>
              <a:tr h="6941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Projects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-0.14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69624747"/>
                  </a:ext>
                </a:extLst>
              </a:tr>
              <a:tr h="6941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 Monthly Hours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-0.02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9328036"/>
                  </a:ext>
                </a:extLst>
              </a:tr>
              <a:tr h="69413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Spent at Company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1.00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53576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073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(Hypothesis)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A5346D05-2176-FA7A-2E12-0BD68F24B8D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69717134"/>
              </p:ext>
            </p:extLst>
          </p:nvPr>
        </p:nvGraphicFramePr>
        <p:xfrm>
          <a:off x="913774" y="1851223"/>
          <a:ext cx="5106025" cy="4110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graph of a graph with blue squares&#10;&#10;Description automatically generated with medium confidence">
            <a:extLst>
              <a:ext uri="{FF2B5EF4-FFF2-40B4-BE49-F238E27FC236}">
                <a16:creationId xmlns:a16="http://schemas.microsoft.com/office/drawing/2014/main" id="{B637D384-AB48-B382-5E57-E90386BA81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851223"/>
            <a:ext cx="5892800" cy="41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(Hypothesis)	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539EC6C-C70B-5ADE-CCE5-992C1200BCE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56779664"/>
              </p:ext>
            </p:extLst>
          </p:nvPr>
        </p:nvGraphicFramePr>
        <p:xfrm>
          <a:off x="763472" y="2096671"/>
          <a:ext cx="5332528" cy="1272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48739"/>
              </p:ext>
            </p:extLst>
          </p:nvPr>
        </p:nvGraphicFramePr>
        <p:xfrm>
          <a:off x="763472" y="3578388"/>
          <a:ext cx="5332528" cy="16035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5698">
                  <a:extLst>
                    <a:ext uri="{9D8B030D-6E8A-4147-A177-3AD203B41FA5}">
                      <a16:colId xmlns:a16="http://schemas.microsoft.com/office/drawing/2014/main" val="1356827792"/>
                    </a:ext>
                  </a:extLst>
                </a:gridCol>
                <a:gridCol w="1117142">
                  <a:extLst>
                    <a:ext uri="{9D8B030D-6E8A-4147-A177-3AD203B41FA5}">
                      <a16:colId xmlns:a16="http://schemas.microsoft.com/office/drawing/2014/main" val="2699342940"/>
                    </a:ext>
                  </a:extLst>
                </a:gridCol>
                <a:gridCol w="997583">
                  <a:extLst>
                    <a:ext uri="{9D8B030D-6E8A-4147-A177-3AD203B41FA5}">
                      <a16:colId xmlns:a16="http://schemas.microsoft.com/office/drawing/2014/main" val="2118826727"/>
                    </a:ext>
                  </a:extLst>
                </a:gridCol>
                <a:gridCol w="1147438">
                  <a:extLst>
                    <a:ext uri="{9D8B030D-6E8A-4147-A177-3AD203B41FA5}">
                      <a16:colId xmlns:a16="http://schemas.microsoft.com/office/drawing/2014/main" val="2825675512"/>
                    </a:ext>
                  </a:extLst>
                </a:gridCol>
                <a:gridCol w="1064667">
                  <a:extLst>
                    <a:ext uri="{9D8B030D-6E8A-4147-A177-3AD203B41FA5}">
                      <a16:colId xmlns:a16="http://schemas.microsoft.com/office/drawing/2014/main" val="566675842"/>
                    </a:ext>
                  </a:extLst>
                </a:gridCol>
              </a:tblGrid>
              <a:tr h="587461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 dirty="0">
                          <a:effectLst/>
                        </a:rPr>
                        <a:t>Work accident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>
                          <a:effectLst/>
                        </a:rPr>
                        <a:t>Total_Employees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 dirty="0" err="1">
                          <a:effectLst/>
                        </a:rPr>
                        <a:t>Employee_Left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>
                          <a:effectLst/>
                        </a:rPr>
                        <a:t>Employee_Stayed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>
                          <a:effectLst/>
                        </a:rPr>
                        <a:t>Proportion_Left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0274360"/>
                  </a:ext>
                </a:extLst>
              </a:tr>
              <a:tr h="50804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 dirty="0">
                          <a:effectLst/>
                        </a:rPr>
                        <a:t>0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>
                          <a:effectLst/>
                        </a:rPr>
                        <a:t>12830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>
                          <a:effectLst/>
                        </a:rPr>
                        <a:t>3402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>
                          <a:effectLst/>
                        </a:rPr>
                        <a:t>9428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>
                          <a:effectLst/>
                        </a:rPr>
                        <a:t>0.265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0542210"/>
                  </a:ext>
                </a:extLst>
              </a:tr>
              <a:tr h="508040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>
                          <a:effectLst/>
                        </a:rPr>
                        <a:t>1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>
                          <a:effectLst/>
                        </a:rPr>
                        <a:t>2169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>
                          <a:effectLst/>
                        </a:rPr>
                        <a:t>169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>
                          <a:effectLst/>
                        </a:rPr>
                        <a:t>2000</a:t>
                      </a:r>
                      <a:endParaRPr lang="en-US" sz="105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50" dirty="0">
                          <a:effectLst/>
                        </a:rPr>
                        <a:t>0.0779</a:t>
                      </a:r>
                      <a:endParaRPr lang="en-US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412544"/>
                  </a:ext>
                </a:extLst>
              </a:tr>
            </a:tbl>
          </a:graphicData>
        </a:graphic>
      </p:graphicFrame>
      <p:pic>
        <p:nvPicPr>
          <p:cNvPr id="11" name="Picture 10" descr="A graph of a graph with blue squares&#10;&#10;Description automatically generated with medium confidence">
            <a:extLst>
              <a:ext uri="{FF2B5EF4-FFF2-40B4-BE49-F238E27FC236}">
                <a16:creationId xmlns:a16="http://schemas.microsoft.com/office/drawing/2014/main" id="{2054B6FA-0416-3EB5-AADE-43FA3C2E1B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6303" y="1863253"/>
            <a:ext cx="5620261" cy="393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9275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221</TotalTime>
  <Words>926</Words>
  <Application>Microsoft Macintosh PowerPoint</Application>
  <PresentationFormat>Widescreen</PresentationFormat>
  <Paragraphs>263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Tw Cen MT</vt:lpstr>
      <vt:lpstr>Droplet</vt:lpstr>
      <vt:lpstr>Human Capital Analytics</vt:lpstr>
      <vt:lpstr>Business Goal</vt:lpstr>
      <vt:lpstr>Analytical Goal </vt:lpstr>
      <vt:lpstr>Data Overview</vt:lpstr>
      <vt:lpstr>EDA</vt:lpstr>
      <vt:lpstr>EDA</vt:lpstr>
      <vt:lpstr>EDA</vt:lpstr>
      <vt:lpstr>EDA (Hypothesis)  </vt:lpstr>
      <vt:lpstr>EDA (Hypothesis) </vt:lpstr>
      <vt:lpstr>EDA (Hypothesis)</vt:lpstr>
      <vt:lpstr>EDA</vt:lpstr>
      <vt:lpstr>LASSO</vt:lpstr>
      <vt:lpstr>Data Partition</vt:lpstr>
      <vt:lpstr>Classification Models</vt:lpstr>
      <vt:lpstr>Classification Model</vt:lpstr>
      <vt:lpstr>Clustering</vt:lpstr>
      <vt:lpstr>Conclusion &amp;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 Analytics</dc:title>
  <dc:creator>Subash Yadav</dc:creator>
  <cp:lastModifiedBy>Subash Yadav</cp:lastModifiedBy>
  <cp:revision>71</cp:revision>
  <dcterms:created xsi:type="dcterms:W3CDTF">2024-09-18T18:09:52Z</dcterms:created>
  <dcterms:modified xsi:type="dcterms:W3CDTF">2024-12-11T22:27:42Z</dcterms:modified>
</cp:coreProperties>
</file>