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66B7066-3228-489C-BED8-4877D229A56A}">
  <a:tblStyle styleId="{166B7066-3228-489C-BED8-4877D229A56A}"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cikit-learn/scikit-learn/issues?utf8=%E2%9C%93&amp;q=pipeline%20is%3Aissue%20is%3Aopen%20"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David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Jayashree</a:t>
            </a:r>
          </a:p>
          <a:p>
            <a:pPr lvl="0">
              <a:spcBef>
                <a:spcPts val="0"/>
              </a:spcBef>
              <a:buNone/>
            </a:pPr>
            <a:r>
              <a:t/>
            </a:r>
            <a:endParaRPr/>
          </a:p>
          <a:p>
            <a:pPr lvl="0">
              <a:spcBef>
                <a:spcPts val="0"/>
              </a:spcBef>
              <a:buNone/>
            </a:pPr>
            <a:r>
              <a:rPr lang="en"/>
              <a:t>Our final F1 score is for the model that gave us the highest Kaggle score among the submissions. Our F1 score was 70%, which is near to the F1 score that the Stanford team got who first made this problem famous.  When we submitted our results to Kaggle, we found that our model was better than flipping a coin, so that’s a win at least.  On the RAOP public leaderboard, we can see that our model predicts better than 100 other models in this competition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Jayashree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David</a:t>
            </a:r>
          </a:p>
          <a:p>
            <a:pPr lvl="0">
              <a:spcBef>
                <a:spcPts val="0"/>
              </a:spcBef>
              <a:buNone/>
            </a:pPr>
            <a:r>
              <a:t/>
            </a:r>
            <a:endParaRPr/>
          </a:p>
          <a:p>
            <a:pPr lvl="0">
              <a:spcBef>
                <a:spcPts val="0"/>
              </a:spcBef>
              <a:buNone/>
            </a:pPr>
            <a:r>
              <a:rPr lang="en"/>
              <a:t>We selected the random acts of pizza competition because it sounded like fun at the time.  For those that do not know, RAOP is a reddit community where users can gift pizza to each other.  The Kaggle competition is a machine learning contest designed to predict which pizza requests would be granted.   We didn’t realize it at the time nearly 5 weeks ago that we’d end up with the urge to order many pizzas and net 2 inches on our waistlines before the project was over.</a:t>
            </a:r>
          </a:p>
          <a:p>
            <a:pPr lvl="0">
              <a:spcBef>
                <a:spcPts val="0"/>
              </a:spcBef>
              <a:buNone/>
            </a:pPr>
            <a:r>
              <a:t/>
            </a:r>
            <a:endParaRPr/>
          </a:p>
          <a:p>
            <a:pPr lvl="0">
              <a:spcBef>
                <a:spcPts val="0"/>
              </a:spcBef>
              <a:buNone/>
            </a:pPr>
            <a:r>
              <a:rPr lang="en"/>
              <a:t>The competition hosts provided a training set of 4,040 observations with 32 features.  The testing set sadly only had 17 features, so about half the features could not be used.  The feature space included text data, like the request text and title; numeric data, like the age of the redditor’s account; categorical data, like subreddit membership, time data, like the unix timestamp at request; and boolean data, like if the requester used flair.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David</a:t>
            </a:r>
          </a:p>
          <a:p>
            <a:pPr lvl="0">
              <a:spcBef>
                <a:spcPts val="0"/>
              </a:spcBef>
              <a:buNone/>
            </a:pPr>
            <a:r>
              <a:t/>
            </a:r>
            <a:endParaRPr/>
          </a:p>
          <a:p>
            <a:pPr lvl="0">
              <a:spcBef>
                <a:spcPts val="0"/>
              </a:spcBef>
              <a:buNone/>
            </a:pPr>
            <a:r>
              <a:rPr lang="en"/>
              <a:t>Here’s the anatomy of a RAOP request.  </a:t>
            </a:r>
          </a:p>
          <a:p>
            <a:pPr lvl="0">
              <a:spcBef>
                <a:spcPts val="0"/>
              </a:spcBef>
              <a:buNone/>
            </a:pPr>
            <a:r>
              <a:rPr lang="en"/>
              <a:t>The flair is the cute little nemo guy, and signifies a RAOP redditors status of giving and receiving.  Recipient, Trader, Giver and Pizza </a:t>
            </a:r>
            <a:r>
              <a:rPr lang="en"/>
              <a:t>Tycoon</a:t>
            </a:r>
            <a:r>
              <a:rPr lang="en"/>
              <a:t> are types of flair indicating if a user have given, received, or given and received pizza.  The request title was provided to us, along with the text.  We get total upvotes along with upvotes plus downvotes and upvotes minus downvotes.  We also get some summary stats on the user, like how old their account is, which is not apparent from this view, but can be found out with some digging.  We used these features and some </a:t>
            </a:r>
            <a:r>
              <a:rPr lang="en"/>
              <a:t>engineered</a:t>
            </a:r>
            <a:r>
              <a:rPr lang="en"/>
              <a:t> features to build our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David </a:t>
            </a:r>
          </a:p>
          <a:p>
            <a:pPr lvl="0">
              <a:spcBef>
                <a:spcPts val="0"/>
              </a:spcBef>
              <a:buNone/>
            </a:pPr>
            <a:r>
              <a:t/>
            </a:r>
            <a:endParaRPr/>
          </a:p>
          <a:p>
            <a:pPr lvl="0">
              <a:spcBef>
                <a:spcPts val="0"/>
              </a:spcBef>
              <a:buNone/>
            </a:pPr>
            <a:r>
              <a:rPr lang="en"/>
              <a:t>Our first feature engineering extracted features from the timestamp.  We created a function called human_time that took the unix timestamps for UTC and Local, gave back the proper timestamp, the day of the week, time of day, and month in which the request was made.  We hypothesized that the months of November and December would net more successful pizza requests, because redditors would be feeling more generous in the Christmas season.  We also figured that requests made at the end of the week would be most promising, as paycheck tend to be issued on Thursdays and Fridays from most employers.  Finally, we assumed that extremely early and extremely late requests would not net pizza, as pizza delivery doesn’t really happen in the morning, and not many people are awake extremely late at night.   The PCA analysis Nikki will talk about in a minute confirmed a few of these hypotheses but rejected a few others.  It appears that Wednesday evenings boost your chances of free pizza.</a:t>
            </a:r>
          </a:p>
          <a:p>
            <a:pPr lvl="0">
              <a:spcBef>
                <a:spcPts val="0"/>
              </a:spcBef>
              <a:buNone/>
            </a:pPr>
            <a:r>
              <a:t/>
            </a:r>
            <a:endParaRPr/>
          </a:p>
          <a:p>
            <a:pPr lvl="0">
              <a:spcBef>
                <a:spcPts val="0"/>
              </a:spcBef>
              <a:buNone/>
            </a:pPr>
            <a:r>
              <a:rPr lang="en"/>
              <a:t>Total downvotes seemed like a really handy metric, but it was not included in the test data.  The test data did have total up plus down and total up minus down votes, so through the amazing powers of algebra, we were able to synthesize the total downvotes for both the training and testing set.  We hypothesized that the greater number of total downvotes, the less likely a requests would be granted.  Now, that wasn’t necessarily effective.  A successful request did have less downvotes, but the standard deviations for both sets was pretty big, so we knew the difference wouldn’t matter to the final model statistically.</a:t>
            </a:r>
          </a:p>
          <a:p>
            <a:pPr lvl="0">
              <a:spcBef>
                <a:spcPts val="0"/>
              </a:spcBef>
              <a:buNone/>
            </a:pPr>
            <a:r>
              <a:t/>
            </a:r>
            <a:endParaRPr/>
          </a:p>
          <a:p>
            <a:pPr lvl="0">
              <a:spcBef>
                <a:spcPts val="0"/>
              </a:spcBef>
              <a:buNone/>
            </a:pPr>
            <a:r>
              <a:rPr lang="en"/>
              <a:t>Normalizing the numeric data was one of the most effective things we tried. To normalize numeric data, you subtract the mean and divide by the standard deviation.  That sounded like a lot of work, so we used an SKLearn built in function called MaxAbsScalar() which effectively maps data of any range to (0,1).  Normalizing the numeric data netted us a half a percent accuracy in the model, on average.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Nikki</a:t>
            </a:r>
          </a:p>
          <a:p>
            <a:pPr lvl="0">
              <a:spcBef>
                <a:spcPts val="0"/>
              </a:spcBef>
              <a:buNone/>
            </a:pPr>
            <a:r>
              <a:rPr lang="en"/>
              <a:t>At first glance, the feature for request length seems promising.  Obviously, if some drunk kids post the single word “please” as their request like David showed, this may not be as powerful as a few paragraphs explaining why the request was made.  The average length of a granted request was about 18 words longer than requests that were denied.  However, let’s unpack this a little more.  We checked the standard deviation for both subgroups and found that the standard deviations were very spread out.  Unfortunately, that meant the averages for both groups were within one standard deviation of each other.  We didn’t even have to use </a:t>
            </a:r>
            <a:r>
              <a:rPr lang="en"/>
              <a:t>inference</a:t>
            </a:r>
            <a:r>
              <a:rPr lang="en"/>
              <a:t> to know this was not a spectacular difference.  When we overlay plots of the distribution of the two sets (denied requests are red, granted requests are green), we can see they both follow poisson distributions and have wide spreads.  When allowing for noisy bins like we did here, we can see that they peak at near the same place, given the spread.  Even the logspace of these two distributions didn’t show much of a difference in peaks.  So, the statistics did not support including the request lengths.</a:t>
            </a:r>
          </a:p>
          <a:p>
            <a:pPr lvl="0">
              <a:spcBef>
                <a:spcPts val="0"/>
              </a:spcBef>
              <a:buNone/>
            </a:pPr>
            <a:r>
              <a:t/>
            </a:r>
            <a:endParaRPr/>
          </a:p>
          <a:p>
            <a:pPr lvl="0">
              <a:spcBef>
                <a:spcPts val="0"/>
              </a:spcBef>
              <a:buNone/>
            </a:pPr>
            <a:r>
              <a:rPr lang="en"/>
              <a:t>Next, we checked the tops words in the successful request documents to see what they were, and what we can learn from them.  And the top words are very sweet.  I’d like to think that many successful requests were for a nice surprise of pizza for someone’s unemployed father who </a:t>
            </a:r>
            <a:r>
              <a:rPr lang="en"/>
              <a:t>really</a:t>
            </a:r>
            <a:r>
              <a:rPr lang="en"/>
              <a:t> likes Dominos and has been living on rice.  It’s not here, but trust me on this, one of the top words for unsuccessful requests was “Florida.”  So, Florida doesn’t get much love anywhere, much less RAOP.  We tried parsing down the vocabulary by using only the top words, however we had a better model when used the entire vocabulary.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Nikki</a:t>
            </a:r>
          </a:p>
          <a:p>
            <a:pPr lvl="0">
              <a:spcBef>
                <a:spcPts val="0"/>
              </a:spcBef>
              <a:buNone/>
            </a:pPr>
            <a:r>
              <a:rPr lang="en"/>
              <a:t>Our initial model concentrated on the text data fields, request and title.  We hypothesized that the title would have to be catchy to draw them in, and the text of the request itself would close the deal.  But, we needed to combine the data into one model for two different features of the same data type.  We read on the SKlearn documentation about FeatureUnion and Pipeline.  Pipeline does what it says; it creates a pipeline framework for preprocesisng and model fitting for a single feature in a training set.  Many features can have their own pipelines, and a pipeline can work on any type of data, provided you  define the extractors properly.  Unfortunately, pipeline is prone to errors and many expert data scientists don’t utilize it. We’ve included in the issue page for pipeline in the slide notes, so you can see that it is prone to errors.  Current, 80 issues are open for pipeline on SKLearn’s github </a:t>
            </a:r>
            <a:r>
              <a:rPr lang="en" u="sng">
                <a:solidFill>
                  <a:schemeClr val="hlink"/>
                </a:solidFill>
                <a:hlinkClick r:id="rId2"/>
              </a:rPr>
              <a:t>https://github.com/scikit-learn/scikit-learn/issues?utf8=%E2%9C%93&amp;q=pipeline%20is%3Aissue%20is%3Aopen%20</a:t>
            </a:r>
          </a:p>
          <a:p>
            <a:pPr lvl="0">
              <a:spcBef>
                <a:spcPts val="0"/>
              </a:spcBef>
              <a:buNone/>
            </a:pPr>
            <a:r>
              <a:t/>
            </a:r>
            <a:endParaRPr/>
          </a:p>
          <a:p>
            <a:pPr lvl="0">
              <a:spcBef>
                <a:spcPts val="0"/>
              </a:spcBef>
              <a:buNone/>
            </a:pPr>
            <a:r>
              <a:rPr lang="en"/>
              <a:t>Feature Union is a way of combining disparate models of different data types </a:t>
            </a:r>
            <a:r>
              <a:rPr i="1" lang="en"/>
              <a:t>as-is</a:t>
            </a:r>
            <a:r>
              <a:rPr lang="en"/>
              <a:t> into one single model.  A feature union can include models that use a pipeline, and a pipeline can include a feature union.  Ultimately, we decided to write our own pre-processors and use sparse matrices to feed normalized data into a model of our choosing.  </a:t>
            </a:r>
          </a:p>
          <a:p>
            <a:pPr lvl="0">
              <a:spcBef>
                <a:spcPts val="0"/>
              </a:spcBef>
              <a:buNone/>
            </a:pPr>
            <a:r>
              <a:t/>
            </a:r>
            <a:endParaRPr/>
          </a:p>
          <a:p>
            <a:pPr lvl="0">
              <a:spcBef>
                <a:spcPts val="0"/>
              </a:spcBef>
              <a:buNone/>
            </a:pPr>
            <a:r>
              <a:rPr lang="en"/>
              <a:t>Our first models used Logistic Regression, as our pipeline coerced everything into categorical data. After we started including numeric data, LogisticRegression stopped making sense, so we did not use it in our final model. </a:t>
            </a:r>
          </a:p>
          <a:p>
            <a:pPr lvl="0">
              <a:spcBef>
                <a:spcPts val="0"/>
              </a:spcBef>
              <a:buNone/>
            </a:pPr>
            <a:r>
              <a:t/>
            </a:r>
            <a:endParaRPr/>
          </a:p>
          <a:p>
            <a:pPr lvl="0">
              <a:spcBef>
                <a:spcPts val="0"/>
              </a:spcBef>
              <a:buNone/>
            </a:pPr>
            <a:r>
              <a:rPr lang="en"/>
              <a:t>We tried various text grooming methods within CountVecotorizer and TfidfVectorizer.  Ultimately, Tf-idf with a stemmer and standard English stopwords gave the best results, so we used that over CountVectorizer, which doesn’t consider inverse term frequency as part of its calculations.</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Nikki</a:t>
            </a:r>
          </a:p>
          <a:p>
            <a:pPr lvl="0">
              <a:spcBef>
                <a:spcPts val="0"/>
              </a:spcBef>
              <a:buNone/>
            </a:pPr>
            <a:r>
              <a:rPr lang="en"/>
              <a:t>Our experiments could be split into two categories:  Kitchen Sink models, where we throw in every feature but the kitchen sink, and selective models that used tuning methods to find the best features with which to model. </a:t>
            </a:r>
          </a:p>
          <a:p>
            <a:pPr lvl="0">
              <a:spcBef>
                <a:spcPts val="0"/>
              </a:spcBef>
              <a:buNone/>
            </a:pPr>
            <a:r>
              <a:t/>
            </a:r>
            <a:endParaRPr/>
          </a:p>
          <a:p>
            <a:pPr lvl="0">
              <a:spcBef>
                <a:spcPts val="0"/>
              </a:spcBef>
              <a:buNone/>
            </a:pPr>
            <a:r>
              <a:rPr lang="en"/>
              <a:t>As mentioned before, we used Pipeline and FeatureUnion methods at first but found them unstable in experimentation.  The next methods included binarizing all the categorical data, and engineering new features that represented the subreddits of which the users were a member.  When I say we binarized the categorical model, that means if the day_time category’s selection space is {‘morning’,’afternoon’,’evening’,’late_night’}, we would binarize it to replace it with 4 categories representing the name of the original category’s selection space, then give a 0 or 1 value to that column.  So, day_time would be gone, but we’d have a column called ‘morning’ that would have an entry of 0 for false and 1 for true.   For the subreddits, it ended up not being very useful.  The selection space for subreddit names in the training database was over 7,000 subreddits.  That’s a little noisy ;).  In PCA, we found that the most useful subreddit was ‘Random Acts of Pizza’... which sounds like it is just begging for a type I error in the unsuccessful requests. </a:t>
            </a:r>
          </a:p>
          <a:p>
            <a:pPr lvl="0">
              <a:spcBef>
                <a:spcPts val="0"/>
              </a:spcBef>
              <a:buNone/>
            </a:pPr>
            <a:r>
              <a:t/>
            </a:r>
            <a:endParaRPr/>
          </a:p>
          <a:p>
            <a:pPr lvl="0">
              <a:spcBef>
                <a:spcPts val="0"/>
              </a:spcBef>
              <a:buNone/>
            </a:pPr>
            <a:r>
              <a:rPr lang="en"/>
              <a:t>We also experimented with the Tf-ifd customized vocabulary we defined in the previous slide,  but it ultimately was a little worse than using the whole vocabulary with stopwords.  AdaBooster ended up providing us with the best model, and Jayashree will talk more about that in a minute.  We used GridSearch_CV to find the best n_estimators, but in the end the default setting did better than anything else.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Jayashree</a:t>
            </a:r>
          </a:p>
          <a:p>
            <a:pPr lvl="0">
              <a:spcBef>
                <a:spcPts val="0"/>
              </a:spcBef>
              <a:buNone/>
            </a:pPr>
            <a:r>
              <a:rPr lang="en"/>
              <a:t>Our final model put together the binarized categorical, normalized numeric, and text features. We found that a AdaBoostClassifier with the default base_estimator DecisionsTree() was the best model for classifying random acts of pizza.  It is </a:t>
            </a:r>
            <a:r>
              <a:rPr lang="en"/>
              <a:t>interesting</a:t>
            </a:r>
            <a:r>
              <a:rPr lang="en"/>
              <a:t> to note that our second best model used DecsionTree() on its own, and AdaBoost gave us a 0.2% increase.  For those that didn’t try AdaBooster Classifier for your models, here is an overview:  Adabooster starts off fitting a classifier on the original dataset and then fits additional copies of the classifier on the same dataset but weights incorrectly classified instances so they are not as relevant.  We use GridSearch_CV to try and tune various parameters of AdaBoost, but they were not as effective as the default settings.</a:t>
            </a:r>
          </a:p>
          <a:p>
            <a:pPr lvl="0">
              <a:spcBef>
                <a:spcPts val="0"/>
              </a:spcBef>
              <a:buNone/>
            </a:pPr>
            <a:r>
              <a:t/>
            </a:r>
            <a:endParaRPr/>
          </a:p>
          <a:p>
            <a:pPr lvl="0">
              <a:spcBef>
                <a:spcPts val="0"/>
              </a:spcBef>
              <a:buNone/>
            </a:pPr>
            <a:r>
              <a:rPr lang="en"/>
              <a:t>To groom the text data, we used the Tf-idf algorithms.  TF-IDF reviews both how frequent a term is in a success, and how infrequent it is a in a fail. So, if the word “please” is common in both successful pizza requests and unsuccessful pizza requests, it would be given a low rate by Tf-idf.  But if the word “surprise” is common in a successful request and is uncommon in an </a:t>
            </a:r>
            <a:r>
              <a:rPr lang="en"/>
              <a:t>unsuccessful</a:t>
            </a:r>
            <a:r>
              <a:rPr lang="en"/>
              <a:t> pizza request, it will be given a low weight by Tf-idf.  We netted almost half a </a:t>
            </a:r>
            <a:r>
              <a:rPr lang="en"/>
              <a:t>percent when we used word stemmers in a Tf-idf, so we included them.  A word stemmer returns all tenses of a word as a single word.  So, “go”, “going”, “gone”, and “went” all return the same stem “go.”  The custom pre-processor was used by Nikki in exercise 2 and was very helpful for that assignment.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Jayashree</a:t>
            </a:r>
          </a:p>
          <a:p>
            <a:pPr lvl="0">
              <a:spcBef>
                <a:spcPts val="0"/>
              </a:spcBef>
              <a:buNone/>
            </a:pPr>
            <a:r>
              <a:t/>
            </a:r>
            <a:endParaRPr/>
          </a:p>
          <a:p>
            <a:pPr lvl="0">
              <a:spcBef>
                <a:spcPts val="0"/>
              </a:spcBef>
              <a:buNone/>
            </a:pPr>
            <a:r>
              <a:rPr lang="en"/>
              <a:t>Kaggle submissions are expensive; you only get 5 per day per person.  So before submitting a test result to Kaggle for scoring, we wanted to do our own analysis.  We utilize a </a:t>
            </a:r>
            <a:r>
              <a:rPr lang="en"/>
              <a:t>classification</a:t>
            </a:r>
            <a:r>
              <a:rPr lang="en"/>
              <a:t> report for all models as our first line of defence against bad models.  If a model seems promising (anything over 65%), we would conduct additional analysis.  A confusion matrix would tell us what our type I and type II errors were.  The most common error was type II error where the model incorrectly marked successes as failures.  We suspect this is due to model overfitting  because the most accurate model included all the subreddits in the subreddit membership space.  </a:t>
            </a:r>
          </a:p>
          <a:p>
            <a:pPr lvl="0">
              <a:spcBef>
                <a:spcPts val="0"/>
              </a:spcBef>
              <a:buNone/>
            </a:pPr>
            <a:r>
              <a:t/>
            </a:r>
            <a:endParaRPr/>
          </a:p>
          <a:p>
            <a:pPr lvl="0">
              <a:spcBef>
                <a:spcPts val="0"/>
              </a:spcBef>
              <a:buNone/>
            </a:pPr>
            <a:r>
              <a:rPr lang="en"/>
              <a:t>Before submitting a promising test result set to Kaggle, we also checked to see if the </a:t>
            </a:r>
            <a:r>
              <a:rPr lang="en"/>
              <a:t>average</a:t>
            </a:r>
            <a:r>
              <a:rPr lang="en"/>
              <a:t> of successful predictions was similar to the average of </a:t>
            </a:r>
            <a:r>
              <a:rPr lang="en"/>
              <a:t>successful</a:t>
            </a:r>
            <a:r>
              <a:rPr lang="en"/>
              <a:t> training.   I don’t know if the competition creators split the dataset into training and testing randomly, but if they are good stewards of science they did.  Thus, the correct average prediction over the set would be near or identical to the training set’s average prediction.  The training set’s prediction rate was about 10%, so any model that was too far from that metric was not submitted to Kaggle.  </a:t>
            </a:r>
          </a:p>
          <a:p>
            <a:pPr lvl="0">
              <a:spcBef>
                <a:spcPts val="0"/>
              </a:spcBef>
              <a:buNone/>
            </a:pPr>
            <a:r>
              <a:t/>
            </a:r>
            <a:endParaRPr/>
          </a:p>
          <a:p>
            <a:pPr lvl="0">
              <a:spcBef>
                <a:spcPts val="0"/>
              </a:spcBef>
              <a:buNone/>
            </a:pPr>
            <a:r>
              <a:rPr lang="en"/>
              <a:t>The measures:</a:t>
            </a:r>
          </a:p>
          <a:p>
            <a:pPr lvl="0">
              <a:spcBef>
                <a:spcPts val="0"/>
              </a:spcBef>
              <a:buNone/>
            </a:pPr>
            <a:r>
              <a:rPr lang="en"/>
              <a:t>Error Rate = (FP+FN)/(P+N)</a:t>
            </a:r>
          </a:p>
          <a:p>
            <a:pPr lvl="0">
              <a:spcBef>
                <a:spcPts val="0"/>
              </a:spcBef>
              <a:buNone/>
            </a:pPr>
            <a:r>
              <a:rPr lang="en"/>
              <a:t>Accuracy = (TP+TN)/(P+N)</a:t>
            </a:r>
          </a:p>
          <a:p>
            <a:pPr lvl="0">
              <a:spcBef>
                <a:spcPts val="0"/>
              </a:spcBef>
              <a:buNone/>
            </a:pPr>
            <a:r>
              <a:rPr lang="en"/>
              <a:t>Sensitivity = TP/P</a:t>
            </a:r>
          </a:p>
          <a:p>
            <a:pPr lvl="0">
              <a:spcBef>
                <a:spcPts val="0"/>
              </a:spcBef>
              <a:buNone/>
            </a:pPr>
            <a:r>
              <a:rPr lang="en"/>
              <a:t>Specificity = TN/N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rPr lang="en"/>
              <a:t>W207 Final</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en"/>
              <a:t>Random Acts of Pizza</a:t>
            </a:r>
          </a:p>
        </p:txBody>
      </p:sp>
      <p:sp>
        <p:nvSpPr>
          <p:cNvPr id="56" name="Shape 56"/>
          <p:cNvSpPr txBox="1"/>
          <p:nvPr>
            <p:ph idx="1" type="subTitle"/>
          </p:nvPr>
        </p:nvSpPr>
        <p:spPr>
          <a:xfrm>
            <a:off x="361650" y="3663675"/>
            <a:ext cx="8520600" cy="1085400"/>
          </a:xfrm>
          <a:prstGeom prst="rect">
            <a:avLst/>
          </a:prstGeom>
        </p:spPr>
        <p:txBody>
          <a:bodyPr anchorCtr="0" anchor="ctr" bIns="91425" lIns="91425" rIns="91425" tIns="91425">
            <a:noAutofit/>
          </a:bodyPr>
          <a:lstStyle/>
          <a:p>
            <a:pPr lvl="0" rtl="0">
              <a:spcBef>
                <a:spcPts val="0"/>
              </a:spcBef>
              <a:buNone/>
            </a:pPr>
            <a:r>
              <a:rPr lang="en" sz="1400"/>
              <a:t>Nichole Haas</a:t>
            </a:r>
          </a:p>
          <a:p>
            <a:pPr lvl="0" rtl="0">
              <a:spcBef>
                <a:spcPts val="0"/>
              </a:spcBef>
              <a:buNone/>
            </a:pPr>
            <a:r>
              <a:rPr lang="en" sz="1400"/>
              <a:t>Jayashree Raman</a:t>
            </a:r>
          </a:p>
          <a:p>
            <a:pPr lvl="0" rtl="0">
              <a:spcBef>
                <a:spcPts val="0"/>
              </a:spcBef>
              <a:buNone/>
            </a:pPr>
            <a:r>
              <a:rPr lang="en" sz="1400"/>
              <a:t>David Skarbrevik</a:t>
            </a:r>
          </a:p>
        </p:txBody>
      </p:sp>
      <p:pic>
        <p:nvPicPr>
          <p:cNvPr id="57" name="Shape 57"/>
          <p:cNvPicPr preferRelativeResize="0"/>
          <p:nvPr/>
        </p:nvPicPr>
        <p:blipFill>
          <a:blip r:embed="rId3">
            <a:alphaModFix/>
          </a:blip>
          <a:stretch>
            <a:fillRect/>
          </a:stretch>
        </p:blipFill>
        <p:spPr>
          <a:xfrm>
            <a:off x="153324" y="259250"/>
            <a:ext cx="2648425" cy="1576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Final </a:t>
            </a:r>
            <a:r>
              <a:rPr lang="en"/>
              <a:t>Scores and Overall Results</a:t>
            </a:r>
          </a:p>
        </p:txBody>
      </p:sp>
      <p:sp>
        <p:nvSpPr>
          <p:cNvPr id="139" name="Shape 1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F1 Score of final model:</a:t>
            </a:r>
          </a:p>
          <a:p>
            <a:pPr indent="457200" lvl="0">
              <a:spcBef>
                <a:spcPts val="0"/>
              </a:spcBef>
              <a:buNone/>
            </a:pPr>
            <a:r>
              <a:rPr lang="en"/>
              <a:t>0.70</a:t>
            </a:r>
          </a:p>
          <a:p>
            <a:pPr lvl="0">
              <a:spcBef>
                <a:spcPts val="0"/>
              </a:spcBef>
              <a:buNone/>
            </a:pPr>
            <a:r>
              <a:rPr lang="en"/>
              <a:t>Current kaggle score: </a:t>
            </a:r>
          </a:p>
          <a:p>
            <a:pPr indent="457200" lvl="0" rtl="0">
              <a:spcBef>
                <a:spcPts val="0"/>
              </a:spcBef>
              <a:buNone/>
            </a:pPr>
            <a:r>
              <a:rPr lang="en"/>
              <a:t>0.53656</a:t>
            </a:r>
          </a:p>
          <a:p>
            <a:pPr indent="0" lvl="0" marL="0" rtl="0">
              <a:spcBef>
                <a:spcPts val="0"/>
              </a:spcBef>
              <a:buNone/>
            </a:pPr>
            <a:r>
              <a:rPr lang="en"/>
              <a:t>Future Improvements:</a:t>
            </a:r>
          </a:p>
          <a:p>
            <a:pPr indent="0" lvl="0" marL="0">
              <a:spcBef>
                <a:spcPts val="0"/>
              </a:spcBef>
              <a:buNone/>
            </a:pPr>
            <a:r>
              <a:rPr lang="en"/>
              <a:t>	Research new algorithms beyond the scope of this class to deal with large sparse feature matrices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algn="ctr">
              <a:spcBef>
                <a:spcPts val="0"/>
              </a:spcBef>
              <a:buNone/>
            </a:pPr>
            <a:r>
              <a:t/>
            </a:r>
            <a:endParaRPr sz="2400"/>
          </a:p>
        </p:txBody>
      </p:sp>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lnSpc>
                <a:spcPct val="115000"/>
              </a:lnSpc>
              <a:spcBef>
                <a:spcPts val="0"/>
              </a:spcBef>
              <a:spcAft>
                <a:spcPts val="1600"/>
              </a:spcAft>
              <a:buNone/>
            </a:pPr>
            <a:r>
              <a:rPr lang="en" sz="2400">
                <a:solidFill>
                  <a:schemeClr val="lt2"/>
                </a:solidFill>
              </a:rPr>
              <a:t>Thanks all!</a:t>
            </a:r>
          </a:p>
          <a:p>
            <a:pPr lvl="0">
              <a:spcBef>
                <a:spcPts val="0"/>
              </a:spcBef>
              <a:buNone/>
            </a:pPr>
            <a:r>
              <a:t/>
            </a:r>
            <a:endParaRPr/>
          </a:p>
        </p:txBody>
      </p:sp>
      <p:pic>
        <p:nvPicPr>
          <p:cNvPr id="146" name="Shape 146"/>
          <p:cNvPicPr preferRelativeResize="0"/>
          <p:nvPr/>
        </p:nvPicPr>
        <p:blipFill>
          <a:blip r:embed="rId3">
            <a:alphaModFix/>
          </a:blip>
          <a:stretch>
            <a:fillRect/>
          </a:stretch>
        </p:blipFill>
        <p:spPr>
          <a:xfrm>
            <a:off x="3395650" y="1508125"/>
            <a:ext cx="2352675" cy="270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          Background and Project Description</a:t>
            </a:r>
          </a:p>
        </p:txBody>
      </p:sp>
      <p:sp>
        <p:nvSpPr>
          <p:cNvPr id="63" name="Shape 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Project: Random Acts of Pizza (a subreddit)</a:t>
            </a:r>
          </a:p>
          <a:p>
            <a:pPr lvl="0">
              <a:spcBef>
                <a:spcPts val="0"/>
              </a:spcBef>
              <a:buNone/>
            </a:pPr>
            <a:r>
              <a:rPr lang="en"/>
              <a:t>Data Profile:</a:t>
            </a:r>
          </a:p>
          <a:p>
            <a:pPr indent="-228600" lvl="0" marL="457200" rtl="0">
              <a:spcBef>
                <a:spcPts val="0"/>
              </a:spcBef>
            </a:pPr>
            <a:r>
              <a:rPr lang="en"/>
              <a:t>4040 observations X 32 features</a:t>
            </a:r>
          </a:p>
          <a:p>
            <a:pPr indent="-228600" lvl="0" marL="457200" rtl="0">
              <a:spcBef>
                <a:spcPts val="0"/>
              </a:spcBef>
            </a:pPr>
            <a:r>
              <a:rPr lang="en"/>
              <a:t>Text and numeric data types</a:t>
            </a:r>
          </a:p>
          <a:p>
            <a:pPr indent="-228600" lvl="1" marL="914400" rtl="0">
              <a:spcBef>
                <a:spcPts val="0"/>
              </a:spcBef>
            </a:pPr>
            <a:r>
              <a:rPr lang="en"/>
              <a:t>Eg. sentences, vote counts, dates</a:t>
            </a:r>
          </a:p>
          <a:p>
            <a:pPr lvl="0" rtl="0">
              <a:spcBef>
                <a:spcPts val="0"/>
              </a:spcBef>
              <a:buNone/>
            </a:pPr>
            <a:r>
              <a:rPr lang="en"/>
              <a:t>Goal: </a:t>
            </a:r>
          </a:p>
          <a:p>
            <a:pPr lvl="0">
              <a:spcBef>
                <a:spcPts val="0"/>
              </a:spcBef>
              <a:buNone/>
            </a:pPr>
            <a:r>
              <a:rPr lang="en"/>
              <a:t>	Predict whether a specific post in this subreddit will be rewarded with pizza.</a:t>
            </a:r>
          </a:p>
          <a:p>
            <a:pPr lvl="0">
              <a:spcBef>
                <a:spcPts val="0"/>
              </a:spcBef>
              <a:buNone/>
            </a:pPr>
            <a:r>
              <a:t/>
            </a:r>
            <a:endParaRPr/>
          </a:p>
        </p:txBody>
      </p:sp>
      <p:pic>
        <p:nvPicPr>
          <p:cNvPr id="64" name="Shape 64"/>
          <p:cNvPicPr preferRelativeResize="0"/>
          <p:nvPr/>
        </p:nvPicPr>
        <p:blipFill>
          <a:blip r:embed="rId3">
            <a:alphaModFix/>
          </a:blip>
          <a:stretch>
            <a:fillRect/>
          </a:stretch>
        </p:blipFill>
        <p:spPr>
          <a:xfrm>
            <a:off x="254225" y="228537"/>
            <a:ext cx="1009650" cy="923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 Data and Problem Description</a:t>
            </a:r>
          </a:p>
        </p:txBody>
      </p:sp>
      <p:pic>
        <p:nvPicPr>
          <p:cNvPr descr="RAO_example.JPG" id="70" name="Shape 70"/>
          <p:cNvPicPr preferRelativeResize="0"/>
          <p:nvPr/>
        </p:nvPicPr>
        <p:blipFill rotWithShape="1">
          <a:blip r:embed="rId3">
            <a:alphaModFix/>
          </a:blip>
          <a:srcRect b="0" l="0" r="0" t="44644"/>
          <a:stretch/>
        </p:blipFill>
        <p:spPr>
          <a:xfrm>
            <a:off x="583549" y="2148650"/>
            <a:ext cx="7976900" cy="1222549"/>
          </a:xfrm>
          <a:prstGeom prst="rect">
            <a:avLst/>
          </a:prstGeom>
          <a:noFill/>
          <a:ln>
            <a:noFill/>
          </a:ln>
        </p:spPr>
      </p:pic>
      <p:sp>
        <p:nvSpPr>
          <p:cNvPr id="71" name="Shape 71"/>
          <p:cNvSpPr/>
          <p:nvPr/>
        </p:nvSpPr>
        <p:spPr>
          <a:xfrm>
            <a:off x="704500" y="2380225"/>
            <a:ext cx="246300" cy="3558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2" name="Shape 72"/>
          <p:cNvCxnSpPr/>
          <p:nvPr/>
        </p:nvCxnSpPr>
        <p:spPr>
          <a:xfrm>
            <a:off x="827650" y="1923025"/>
            <a:ext cx="0" cy="457200"/>
          </a:xfrm>
          <a:prstGeom prst="straightConnector1">
            <a:avLst/>
          </a:prstGeom>
          <a:noFill/>
          <a:ln cap="flat" cmpd="sng" w="9525">
            <a:solidFill>
              <a:srgbClr val="FF0000"/>
            </a:solidFill>
            <a:prstDash val="solid"/>
            <a:round/>
            <a:headEnd len="lg" w="lg" type="none"/>
            <a:tailEnd len="lg" w="lg" type="triangle"/>
          </a:ln>
        </p:spPr>
      </p:cxnSp>
      <p:sp>
        <p:nvSpPr>
          <p:cNvPr id="73" name="Shape 73"/>
          <p:cNvSpPr/>
          <p:nvPr/>
        </p:nvSpPr>
        <p:spPr>
          <a:xfrm>
            <a:off x="1356200" y="3107175"/>
            <a:ext cx="627300" cy="1863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4" name="Shape 74"/>
          <p:cNvCxnSpPr/>
          <p:nvPr/>
        </p:nvCxnSpPr>
        <p:spPr>
          <a:xfrm rot="10800000">
            <a:off x="1421225" y="3293275"/>
            <a:ext cx="0" cy="400200"/>
          </a:xfrm>
          <a:prstGeom prst="straightConnector1">
            <a:avLst/>
          </a:prstGeom>
          <a:noFill/>
          <a:ln cap="flat" cmpd="sng" w="9525">
            <a:solidFill>
              <a:srgbClr val="FF0000"/>
            </a:solidFill>
            <a:prstDash val="solid"/>
            <a:round/>
            <a:headEnd len="lg" w="lg" type="none"/>
            <a:tailEnd len="lg" w="lg" type="triangle"/>
          </a:ln>
        </p:spPr>
      </p:cxnSp>
      <p:sp>
        <p:nvSpPr>
          <p:cNvPr id="75" name="Shape 75"/>
          <p:cNvSpPr txBox="1"/>
          <p:nvPr/>
        </p:nvSpPr>
        <p:spPr>
          <a:xfrm>
            <a:off x="687375" y="3693475"/>
            <a:ext cx="2217600" cy="3147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800">
                <a:solidFill>
                  <a:srgbClr val="FF0000"/>
                </a:solidFill>
              </a:rPr>
              <a:t>request_number_of_comments_at_retrieval</a:t>
            </a:r>
          </a:p>
        </p:txBody>
      </p:sp>
      <p:sp>
        <p:nvSpPr>
          <p:cNvPr id="76" name="Shape 76"/>
          <p:cNvSpPr/>
          <p:nvPr/>
        </p:nvSpPr>
        <p:spPr>
          <a:xfrm>
            <a:off x="2202400" y="2380225"/>
            <a:ext cx="4244100" cy="1863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a:off x="1421225" y="2850675"/>
            <a:ext cx="442200" cy="2100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8" name="Shape 78"/>
          <p:cNvCxnSpPr/>
          <p:nvPr/>
        </p:nvCxnSpPr>
        <p:spPr>
          <a:xfrm>
            <a:off x="2719300" y="1898850"/>
            <a:ext cx="0" cy="487200"/>
          </a:xfrm>
          <a:prstGeom prst="straightConnector1">
            <a:avLst/>
          </a:prstGeom>
          <a:noFill/>
          <a:ln cap="flat" cmpd="sng" w="9525">
            <a:solidFill>
              <a:srgbClr val="FF0000"/>
            </a:solidFill>
            <a:prstDash val="solid"/>
            <a:round/>
            <a:headEnd len="lg" w="lg" type="none"/>
            <a:tailEnd len="lg" w="lg" type="triangle"/>
          </a:ln>
        </p:spPr>
      </p:cxnSp>
      <p:cxnSp>
        <p:nvCxnSpPr>
          <p:cNvPr id="79" name="Shape 79"/>
          <p:cNvCxnSpPr>
            <a:endCxn id="77" idx="3"/>
          </p:cNvCxnSpPr>
          <p:nvPr/>
        </p:nvCxnSpPr>
        <p:spPr>
          <a:xfrm flipH="1">
            <a:off x="1863425" y="2952675"/>
            <a:ext cx="1405500" cy="3000"/>
          </a:xfrm>
          <a:prstGeom prst="straightConnector1">
            <a:avLst/>
          </a:prstGeom>
          <a:noFill/>
          <a:ln cap="flat" cmpd="sng" w="9525">
            <a:solidFill>
              <a:srgbClr val="FF0000"/>
            </a:solidFill>
            <a:prstDash val="solid"/>
            <a:round/>
            <a:headEnd len="lg" w="lg" type="none"/>
            <a:tailEnd len="lg" w="lg" type="triangle"/>
          </a:ln>
        </p:spPr>
      </p:cxnSp>
      <p:cxnSp>
        <p:nvCxnSpPr>
          <p:cNvPr id="80" name="Shape 80"/>
          <p:cNvCxnSpPr/>
          <p:nvPr/>
        </p:nvCxnSpPr>
        <p:spPr>
          <a:xfrm>
            <a:off x="3264125" y="2955675"/>
            <a:ext cx="0" cy="1306500"/>
          </a:xfrm>
          <a:prstGeom prst="straightConnector1">
            <a:avLst/>
          </a:prstGeom>
          <a:noFill/>
          <a:ln cap="flat" cmpd="sng" w="9525">
            <a:solidFill>
              <a:srgbClr val="FF0000"/>
            </a:solidFill>
            <a:prstDash val="solid"/>
            <a:round/>
            <a:headEnd len="lg" w="lg" type="none"/>
            <a:tailEnd len="lg" w="lg" type="none"/>
          </a:ln>
        </p:spPr>
      </p:cxnSp>
      <p:sp>
        <p:nvSpPr>
          <p:cNvPr id="81" name="Shape 81"/>
          <p:cNvSpPr txBox="1"/>
          <p:nvPr/>
        </p:nvSpPr>
        <p:spPr>
          <a:xfrm>
            <a:off x="193425" y="1585325"/>
            <a:ext cx="2217600" cy="3147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solidFill>
                  <a:srgbClr val="FF0000"/>
                </a:solidFill>
              </a:rPr>
              <a:t>number_of_upvotes_of_request_at_retrieval</a:t>
            </a:r>
          </a:p>
        </p:txBody>
      </p:sp>
      <p:sp>
        <p:nvSpPr>
          <p:cNvPr id="82" name="Shape 82"/>
          <p:cNvSpPr txBox="1"/>
          <p:nvPr/>
        </p:nvSpPr>
        <p:spPr>
          <a:xfrm>
            <a:off x="2874600" y="4262175"/>
            <a:ext cx="960300" cy="3147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solidFill>
                  <a:srgbClr val="FF0000"/>
                </a:solidFill>
              </a:rPr>
              <a:t>request_text</a:t>
            </a:r>
          </a:p>
        </p:txBody>
      </p:sp>
      <p:sp>
        <p:nvSpPr>
          <p:cNvPr id="83" name="Shape 83"/>
          <p:cNvSpPr txBox="1"/>
          <p:nvPr/>
        </p:nvSpPr>
        <p:spPr>
          <a:xfrm>
            <a:off x="2551675" y="1585325"/>
            <a:ext cx="960300" cy="3147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solidFill>
                  <a:srgbClr val="FF0000"/>
                </a:solidFill>
              </a:rPr>
              <a:t>request_title</a:t>
            </a:r>
          </a:p>
        </p:txBody>
      </p:sp>
      <p:sp>
        <p:nvSpPr>
          <p:cNvPr id="84" name="Shape 84"/>
          <p:cNvSpPr txBox="1"/>
          <p:nvPr/>
        </p:nvSpPr>
        <p:spPr>
          <a:xfrm>
            <a:off x="3511975" y="3636200"/>
            <a:ext cx="960300" cy="3147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solidFill>
                  <a:srgbClr val="FF0000"/>
                </a:solidFill>
              </a:rPr>
              <a:t>flair</a:t>
            </a:r>
          </a:p>
        </p:txBody>
      </p:sp>
      <p:cxnSp>
        <p:nvCxnSpPr>
          <p:cNvPr id="85" name="Shape 85"/>
          <p:cNvCxnSpPr/>
          <p:nvPr/>
        </p:nvCxnSpPr>
        <p:spPr>
          <a:xfrm rot="10800000">
            <a:off x="3862650" y="2792000"/>
            <a:ext cx="19800" cy="844200"/>
          </a:xfrm>
          <a:prstGeom prst="straightConnector1">
            <a:avLst/>
          </a:prstGeom>
          <a:noFill/>
          <a:ln cap="flat" cmpd="sng" w="9525">
            <a:solidFill>
              <a:srgbClr val="FF0000"/>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196800"/>
            <a:ext cx="8520600" cy="572700"/>
          </a:xfrm>
          <a:prstGeom prst="rect">
            <a:avLst/>
          </a:prstGeom>
        </p:spPr>
        <p:txBody>
          <a:bodyPr anchorCtr="0" anchor="t" bIns="91425" lIns="91425" rIns="91425" tIns="91425">
            <a:noAutofit/>
          </a:bodyPr>
          <a:lstStyle/>
          <a:p>
            <a:pPr lvl="0">
              <a:spcBef>
                <a:spcPts val="0"/>
              </a:spcBef>
              <a:buNone/>
            </a:pPr>
            <a:r>
              <a:rPr lang="en"/>
              <a:t>Feature Engineering and EDA</a:t>
            </a:r>
          </a:p>
        </p:txBody>
      </p:sp>
      <p:sp>
        <p:nvSpPr>
          <p:cNvPr id="91" name="Shape 91"/>
          <p:cNvSpPr txBox="1"/>
          <p:nvPr>
            <p:ph idx="1" type="body"/>
          </p:nvPr>
        </p:nvSpPr>
        <p:spPr>
          <a:xfrm>
            <a:off x="311700" y="697050"/>
            <a:ext cx="8520600" cy="3871800"/>
          </a:xfrm>
          <a:prstGeom prst="rect">
            <a:avLst/>
          </a:prstGeom>
        </p:spPr>
        <p:txBody>
          <a:bodyPr anchorCtr="0" anchor="t" bIns="91425" lIns="91425" rIns="91425" tIns="91425">
            <a:noAutofit/>
          </a:bodyPr>
          <a:lstStyle/>
          <a:p>
            <a:pPr indent="-228600" lvl="0" marL="457200" rtl="0">
              <a:spcBef>
                <a:spcPts val="0"/>
              </a:spcBef>
              <a:buChar char="●"/>
            </a:pPr>
            <a:r>
              <a:rPr lang="en"/>
              <a:t>Function </a:t>
            </a:r>
            <a:r>
              <a:rPr lang="en" sz="1400">
                <a:solidFill>
                  <a:srgbClr val="00FF00"/>
                </a:solidFill>
                <a:latin typeface="Courier New"/>
                <a:ea typeface="Courier New"/>
                <a:cs typeface="Courier New"/>
                <a:sym typeface="Courier New"/>
              </a:rPr>
              <a:t>human_time()</a:t>
            </a:r>
            <a:r>
              <a:rPr lang="en"/>
              <a:t> that pulls features for day of the week, month of year, and time of day</a:t>
            </a:r>
          </a:p>
          <a:p>
            <a:pPr indent="-228600" lvl="1" marL="914400" rtl="0">
              <a:spcBef>
                <a:spcPts val="0"/>
              </a:spcBef>
              <a:buChar char="○"/>
            </a:pPr>
            <a:r>
              <a:rPr lang="en"/>
              <a:t>Hypothesis: month of year and day of week will matter</a:t>
            </a:r>
          </a:p>
          <a:p>
            <a:pPr indent="-228600" lvl="1" marL="914400" rtl="0">
              <a:spcBef>
                <a:spcPts val="0"/>
              </a:spcBef>
              <a:buChar char="○"/>
            </a:pPr>
            <a:r>
              <a:rPr lang="en"/>
              <a:t>Findings: Wednesday Evenings is the most promising time to request pizza</a:t>
            </a:r>
          </a:p>
          <a:p>
            <a:pPr indent="-228600" lvl="0" marL="457200" rtl="0">
              <a:spcBef>
                <a:spcPts val="0"/>
              </a:spcBef>
              <a:buChar char="●"/>
            </a:pPr>
            <a:r>
              <a:rPr lang="en"/>
              <a:t>Feature </a:t>
            </a:r>
            <a:r>
              <a:rPr lang="en" sz="1400">
                <a:solidFill>
                  <a:srgbClr val="00FF00"/>
                </a:solidFill>
                <a:latin typeface="Courier New"/>
                <a:ea typeface="Courier New"/>
                <a:cs typeface="Courier New"/>
                <a:sym typeface="Courier New"/>
              </a:rPr>
              <a:t>total_downvotes</a:t>
            </a:r>
            <a:r>
              <a:rPr lang="en">
                <a:latin typeface="Courier New"/>
                <a:ea typeface="Courier New"/>
                <a:cs typeface="Courier New"/>
                <a:sym typeface="Courier New"/>
              </a:rPr>
              <a:t> </a:t>
            </a:r>
          </a:p>
          <a:p>
            <a:pPr indent="-228600" lvl="1" marL="914400" rtl="0">
              <a:spcBef>
                <a:spcPts val="0"/>
              </a:spcBef>
              <a:buChar char="○"/>
            </a:pPr>
            <a:r>
              <a:rPr lang="en"/>
              <a:t>Included with test data, but not train data</a:t>
            </a:r>
          </a:p>
          <a:p>
            <a:pPr indent="-228600" lvl="1" marL="914400" rtl="0">
              <a:spcBef>
                <a:spcPts val="0"/>
              </a:spcBef>
              <a:buChar char="○"/>
            </a:pPr>
            <a:r>
              <a:rPr lang="en"/>
              <a:t>Can be synthesized from data in training set</a:t>
            </a:r>
          </a:p>
          <a:p>
            <a:pPr indent="-304800" lvl="1" marL="914400" rtl="0">
              <a:spcBef>
                <a:spcPts val="0"/>
              </a:spcBef>
              <a:buClr>
                <a:srgbClr val="00FF00"/>
              </a:buClr>
              <a:buSzPct val="100000"/>
              <a:buFont typeface="Courier New"/>
              <a:buChar char="○"/>
            </a:pPr>
            <a:r>
              <a:rPr lang="en" sz="1200">
                <a:solidFill>
                  <a:srgbClr val="00FF00"/>
                </a:solidFill>
                <a:latin typeface="Courier New"/>
                <a:ea typeface="Courier New"/>
                <a:cs typeface="Courier New"/>
                <a:sym typeface="Courier New"/>
              </a:rPr>
              <a:t>b['total_downvotes'] = (b['requester_upvotes_plus_downvotes_at_request'] - b['requester_upvotes_minus_downvotes_at_request'])/2</a:t>
            </a:r>
            <a:r>
              <a:rPr lang="en" sz="1200">
                <a:solidFill>
                  <a:srgbClr val="00FF00"/>
                </a:solidFill>
                <a:latin typeface="Courier New"/>
                <a:ea typeface="Courier New"/>
                <a:cs typeface="Courier New"/>
                <a:sym typeface="Courier New"/>
              </a:rPr>
              <a:t> </a:t>
            </a:r>
          </a:p>
          <a:p>
            <a:pPr lvl="0" rtl="0">
              <a:spcBef>
                <a:spcPts val="0"/>
              </a:spcBef>
              <a:buNone/>
            </a:pPr>
            <a:r>
              <a:t/>
            </a:r>
            <a:endParaRPr/>
          </a:p>
          <a:p>
            <a:pPr lvl="0" rtl="0">
              <a:spcBef>
                <a:spcPts val="0"/>
              </a:spcBef>
              <a:buNone/>
            </a:pPr>
            <a:r>
              <a:t/>
            </a:r>
            <a:endParaRPr/>
          </a:p>
          <a:p>
            <a:pPr indent="-228600" lvl="0" marL="457200" rtl="0">
              <a:spcBef>
                <a:spcPts val="0"/>
              </a:spcBef>
              <a:buChar char="●"/>
            </a:pPr>
            <a:r>
              <a:rPr lang="en"/>
              <a:t>Normalizing Numeric data</a:t>
            </a:r>
          </a:p>
          <a:p>
            <a:pPr indent="-228600" lvl="1" marL="914400">
              <a:spcBef>
                <a:spcPts val="0"/>
              </a:spcBef>
              <a:buClr>
                <a:srgbClr val="00FF00"/>
              </a:buClr>
              <a:buFont typeface="Courier New"/>
              <a:buChar char="○"/>
            </a:pPr>
            <a:r>
              <a:rPr lang="en">
                <a:solidFill>
                  <a:srgbClr val="00FF00"/>
                </a:solidFill>
                <a:latin typeface="Courier New"/>
                <a:ea typeface="Courier New"/>
                <a:cs typeface="Courier New"/>
                <a:sym typeface="Courier New"/>
              </a:rPr>
              <a:t>MaxAbsScaler()</a:t>
            </a:r>
          </a:p>
          <a:p>
            <a:pPr lvl="0">
              <a:spcBef>
                <a:spcPts val="0"/>
              </a:spcBef>
              <a:buNone/>
            </a:pPr>
            <a:r>
              <a:t/>
            </a:r>
            <a:endParaRPr/>
          </a:p>
        </p:txBody>
      </p:sp>
      <p:pic>
        <p:nvPicPr>
          <p:cNvPr id="92" name="Shape 92"/>
          <p:cNvPicPr preferRelativeResize="0"/>
          <p:nvPr/>
        </p:nvPicPr>
        <p:blipFill>
          <a:blip r:embed="rId3">
            <a:alphaModFix/>
          </a:blip>
          <a:stretch>
            <a:fillRect/>
          </a:stretch>
        </p:blipFill>
        <p:spPr>
          <a:xfrm>
            <a:off x="1668149" y="3179700"/>
            <a:ext cx="7164150" cy="1173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Feature Engineering and EDA</a:t>
            </a:r>
          </a:p>
        </p:txBody>
      </p:sp>
      <p:sp>
        <p:nvSpPr>
          <p:cNvPr id="98" name="Shape 98"/>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spcBef>
                <a:spcPts val="0"/>
              </a:spcBef>
              <a:buNone/>
            </a:pPr>
            <a:r>
              <a:rPr lang="en"/>
              <a:t>Does the request length matter?  </a:t>
            </a:r>
          </a:p>
          <a:p>
            <a:pPr lvl="0">
              <a:spcBef>
                <a:spcPts val="0"/>
              </a:spcBef>
              <a:buNone/>
            </a:pPr>
            <a:r>
              <a:t/>
            </a:r>
            <a:endParaRPr/>
          </a:p>
          <a:p>
            <a:pPr lvl="0">
              <a:spcBef>
                <a:spcPts val="0"/>
              </a:spcBef>
              <a:buNone/>
            </a:pPr>
            <a:r>
              <a:t/>
            </a:r>
            <a:endParaRPr/>
          </a:p>
        </p:txBody>
      </p:sp>
      <p:sp>
        <p:nvSpPr>
          <p:cNvPr id="99" name="Shape 99"/>
          <p:cNvSpPr txBox="1"/>
          <p:nvPr>
            <p:ph idx="2" type="body"/>
          </p:nvPr>
        </p:nvSpPr>
        <p:spPr>
          <a:xfrm>
            <a:off x="4832400" y="1017725"/>
            <a:ext cx="3999900" cy="3551100"/>
          </a:xfrm>
          <a:prstGeom prst="rect">
            <a:avLst/>
          </a:prstGeom>
        </p:spPr>
        <p:txBody>
          <a:bodyPr anchorCtr="0" anchor="t" bIns="91425" lIns="91425" rIns="91425" tIns="91425">
            <a:noAutofit/>
          </a:bodyPr>
          <a:lstStyle/>
          <a:p>
            <a:pPr lvl="0">
              <a:spcBef>
                <a:spcPts val="0"/>
              </a:spcBef>
              <a:buNone/>
            </a:pPr>
            <a:r>
              <a:rPr lang="en"/>
              <a:t>What are the most important words in the request documents?  Using Tf-idf</a:t>
            </a:r>
          </a:p>
        </p:txBody>
      </p:sp>
      <p:pic>
        <p:nvPicPr>
          <p:cNvPr id="100" name="Shape 100"/>
          <p:cNvPicPr preferRelativeResize="0"/>
          <p:nvPr/>
        </p:nvPicPr>
        <p:blipFill>
          <a:blip r:embed="rId3">
            <a:alphaModFix/>
          </a:blip>
          <a:stretch>
            <a:fillRect/>
          </a:stretch>
        </p:blipFill>
        <p:spPr>
          <a:xfrm>
            <a:off x="5361950" y="1821672"/>
            <a:ext cx="2940799" cy="2887474"/>
          </a:xfrm>
          <a:prstGeom prst="rect">
            <a:avLst/>
          </a:prstGeom>
          <a:noFill/>
          <a:ln>
            <a:noFill/>
          </a:ln>
        </p:spPr>
      </p:pic>
      <p:pic>
        <p:nvPicPr>
          <p:cNvPr id="101" name="Shape 101"/>
          <p:cNvPicPr preferRelativeResize="0"/>
          <p:nvPr/>
        </p:nvPicPr>
        <p:blipFill>
          <a:blip r:embed="rId4">
            <a:alphaModFix/>
          </a:blip>
          <a:stretch>
            <a:fillRect/>
          </a:stretch>
        </p:blipFill>
        <p:spPr>
          <a:xfrm>
            <a:off x="311700" y="1696678"/>
            <a:ext cx="3999900" cy="2872208"/>
          </a:xfrm>
          <a:prstGeom prst="rect">
            <a:avLst/>
          </a:prstGeom>
          <a:noFill/>
          <a:ln>
            <a:noFill/>
          </a:ln>
        </p:spPr>
      </p:pic>
      <p:pic>
        <p:nvPicPr>
          <p:cNvPr id="102" name="Shape 102"/>
          <p:cNvPicPr preferRelativeResize="0"/>
          <p:nvPr/>
        </p:nvPicPr>
        <p:blipFill>
          <a:blip r:embed="rId5">
            <a:alphaModFix/>
          </a:blip>
          <a:stretch>
            <a:fillRect/>
          </a:stretch>
        </p:blipFill>
        <p:spPr>
          <a:xfrm>
            <a:off x="311700" y="4568875"/>
            <a:ext cx="3999899" cy="3122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Sensible Methods - Initial Model</a:t>
            </a:r>
          </a:p>
        </p:txBody>
      </p:sp>
      <p:sp>
        <p:nvSpPr>
          <p:cNvPr id="108" name="Shape 10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0" rtl="0">
              <a:spcBef>
                <a:spcPts val="0"/>
              </a:spcBef>
              <a:buNone/>
            </a:pPr>
            <a:r>
              <a:rPr lang="en">
                <a:solidFill>
                  <a:srgbClr val="00FF00"/>
                </a:solidFill>
                <a:latin typeface="Courier New"/>
                <a:ea typeface="Courier New"/>
                <a:cs typeface="Courier New"/>
                <a:sym typeface="Courier New"/>
              </a:rPr>
              <a:t>sklearn.pipeline.Pipeline() </a:t>
            </a:r>
            <a:r>
              <a:rPr lang="en">
                <a:solidFill>
                  <a:srgbClr val="999999"/>
                </a:solidFill>
              </a:rPr>
              <a:t>on text data</a:t>
            </a:r>
          </a:p>
          <a:p>
            <a:pPr indent="0" lvl="0" marL="0" rtl="0">
              <a:spcBef>
                <a:spcPts val="0"/>
              </a:spcBef>
              <a:buNone/>
            </a:pPr>
            <a:r>
              <a:rPr lang="en">
                <a:solidFill>
                  <a:srgbClr val="00FF00"/>
                </a:solidFill>
                <a:latin typeface="Courier New"/>
                <a:ea typeface="Courier New"/>
                <a:cs typeface="Courier New"/>
                <a:sym typeface="Courier New"/>
              </a:rPr>
              <a:t>sklearn.pipeline.FeatureUnion() </a:t>
            </a:r>
            <a:r>
              <a:rPr lang="en">
                <a:solidFill>
                  <a:srgbClr val="999999"/>
                </a:solidFill>
              </a:rPr>
              <a:t>to combine pipelines</a:t>
            </a:r>
          </a:p>
          <a:p>
            <a:pPr indent="0" lvl="0" marL="0" rtl="0">
              <a:spcBef>
                <a:spcPts val="0"/>
              </a:spcBef>
              <a:buNone/>
            </a:pPr>
            <a:r>
              <a:rPr lang="en">
                <a:solidFill>
                  <a:srgbClr val="00FF00"/>
                </a:solidFill>
                <a:latin typeface="Courier New"/>
                <a:ea typeface="Courier New"/>
                <a:cs typeface="Courier New"/>
                <a:sym typeface="Courier New"/>
              </a:rPr>
              <a:t>sklearn.linear_model.LogisticRegression() </a:t>
            </a:r>
            <a:r>
              <a:rPr lang="en">
                <a:solidFill>
                  <a:srgbClr val="999999"/>
                </a:solidFill>
              </a:rPr>
              <a:t>strong with categorical data</a:t>
            </a:r>
          </a:p>
          <a:p>
            <a:pPr indent="0" lvl="0" marL="0" rtl="0">
              <a:spcBef>
                <a:spcPts val="0"/>
              </a:spcBef>
              <a:buNone/>
            </a:pPr>
            <a:r>
              <a:rPr lang="en">
                <a:solidFill>
                  <a:srgbClr val="00FF00"/>
                </a:solidFill>
                <a:latin typeface="Courier New"/>
                <a:ea typeface="Courier New"/>
                <a:cs typeface="Courier New"/>
                <a:sym typeface="Courier New"/>
              </a:rPr>
              <a:t>sklearn.feature_extraction.text.TfidfVectorizer() </a:t>
            </a:r>
            <a:r>
              <a:rPr lang="en">
                <a:solidFill>
                  <a:srgbClr val="999999"/>
                </a:solidFill>
              </a:rPr>
              <a:t>takes inverse term frequency into account</a:t>
            </a:r>
          </a:p>
          <a:p>
            <a:pPr lvl="0" rtl="0">
              <a:spcBef>
                <a:spcPts val="0"/>
              </a:spcBef>
              <a:buNone/>
            </a:pPr>
            <a:r>
              <a:rPr lang="en">
                <a:solidFill>
                  <a:srgbClr val="00FF00"/>
                </a:solidFill>
                <a:latin typeface="Courier New"/>
                <a:ea typeface="Courier New"/>
                <a:cs typeface="Courier New"/>
                <a:sym typeface="Courier New"/>
              </a:rPr>
              <a:t>sklearn.feature_extraction.text.CountVectorizer()</a:t>
            </a:r>
            <a:r>
              <a:rPr lang="en">
                <a:solidFill>
                  <a:srgbClr val="999999"/>
                </a:solidFill>
              </a:rPr>
              <a:t> counts terms in all documents</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Sensible Methods - Ensemble techniques</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i="1" lang="en" sz="1600"/>
              <a:t>Kitchen Sink Models:</a:t>
            </a:r>
          </a:p>
          <a:p>
            <a:pPr indent="-317500" lvl="0" marL="457200">
              <a:spcBef>
                <a:spcPts val="0"/>
              </a:spcBef>
              <a:buSzPct val="100000"/>
            </a:pPr>
            <a:r>
              <a:rPr lang="en" sz="1400"/>
              <a:t>Pipeline() with Feature Union()</a:t>
            </a:r>
          </a:p>
          <a:p>
            <a:pPr indent="-317500" lvl="0" marL="457200">
              <a:spcBef>
                <a:spcPts val="0"/>
              </a:spcBef>
              <a:buSzPct val="100000"/>
            </a:pPr>
            <a:r>
              <a:rPr lang="en" sz="1400"/>
              <a:t>Binarize categorical data and normalize numeric data and dump into various ensemble  methods like </a:t>
            </a:r>
            <a:r>
              <a:rPr lang="en" sz="1400">
                <a:solidFill>
                  <a:srgbClr val="00FF00"/>
                </a:solidFill>
                <a:latin typeface="Courier New"/>
                <a:ea typeface="Courier New"/>
                <a:cs typeface="Courier New"/>
                <a:sym typeface="Courier New"/>
              </a:rPr>
              <a:t>DecisionTreeClassifer()</a:t>
            </a:r>
            <a:r>
              <a:rPr lang="en" sz="1400"/>
              <a:t>, </a:t>
            </a:r>
            <a:r>
              <a:rPr lang="en" sz="1400">
                <a:solidFill>
                  <a:srgbClr val="00FF00"/>
                </a:solidFill>
                <a:latin typeface="Courier New"/>
                <a:ea typeface="Courier New"/>
                <a:cs typeface="Courier New"/>
                <a:sym typeface="Courier New"/>
              </a:rPr>
              <a:t>RandomForest(</a:t>
            </a:r>
            <a:r>
              <a:rPr lang="en" sz="1400">
                <a:solidFill>
                  <a:srgbClr val="00FF00"/>
                </a:solidFill>
                <a:latin typeface="Courier New"/>
                <a:ea typeface="Courier New"/>
                <a:cs typeface="Courier New"/>
                <a:sym typeface="Courier New"/>
              </a:rPr>
              <a:t>)</a:t>
            </a:r>
            <a:r>
              <a:rPr lang="en" sz="1400"/>
              <a:t> </a:t>
            </a:r>
            <a:r>
              <a:rPr lang="en" sz="1400"/>
              <a:t>, and </a:t>
            </a:r>
            <a:r>
              <a:rPr lang="en" sz="1400">
                <a:solidFill>
                  <a:srgbClr val="00FF00"/>
                </a:solidFill>
                <a:latin typeface="Courier New"/>
                <a:ea typeface="Courier New"/>
                <a:cs typeface="Courier New"/>
                <a:sym typeface="Courier New"/>
              </a:rPr>
              <a:t>ExtraTreesClassifier</a:t>
            </a:r>
            <a:r>
              <a:rPr lang="en" sz="1400">
                <a:solidFill>
                  <a:srgbClr val="00FF00"/>
                </a:solidFill>
                <a:latin typeface="Courier New"/>
                <a:ea typeface="Courier New"/>
                <a:cs typeface="Courier New"/>
                <a:sym typeface="Courier New"/>
              </a:rPr>
              <a:t>()</a:t>
            </a:r>
          </a:p>
          <a:p>
            <a:pPr lvl="0">
              <a:spcBef>
                <a:spcPts val="0"/>
              </a:spcBef>
              <a:buNone/>
            </a:pPr>
            <a:r>
              <a:rPr i="1" lang="en" sz="1600"/>
              <a:t>Selective Models/Tuning:</a:t>
            </a:r>
          </a:p>
          <a:p>
            <a:pPr indent="-317500" lvl="0" marL="457200">
              <a:spcBef>
                <a:spcPts val="0"/>
              </a:spcBef>
              <a:buSzPct val="100000"/>
            </a:pPr>
            <a:r>
              <a:rPr lang="en" sz="1400"/>
              <a:t>PCA analysis on</a:t>
            </a:r>
            <a:r>
              <a:rPr lang="en" sz="1400"/>
              <a:t> categorical data</a:t>
            </a:r>
          </a:p>
          <a:p>
            <a:pPr indent="-317500" lvl="0" marL="457200" rtl="0">
              <a:spcBef>
                <a:spcPts val="0"/>
              </a:spcBef>
              <a:buSzPct val="100000"/>
            </a:pPr>
            <a:r>
              <a:rPr lang="en" sz="1400"/>
              <a:t>Analyzing custom vocabularies for text data</a:t>
            </a:r>
          </a:p>
          <a:p>
            <a:pPr indent="-317500" lvl="0" marL="457200" rtl="0">
              <a:spcBef>
                <a:spcPts val="0"/>
              </a:spcBef>
              <a:buSzPct val="100000"/>
            </a:pPr>
            <a:r>
              <a:rPr lang="en" sz="1400">
                <a:solidFill>
                  <a:srgbClr val="00FF00"/>
                </a:solidFill>
                <a:latin typeface="Courier New"/>
                <a:ea typeface="Courier New"/>
                <a:cs typeface="Courier New"/>
                <a:sym typeface="Courier New"/>
              </a:rPr>
              <a:t>GradientBoostingClassifier()</a:t>
            </a:r>
            <a:r>
              <a:rPr lang="en" sz="1400"/>
              <a:t> on features selected by PCA analysis</a:t>
            </a:r>
          </a:p>
          <a:p>
            <a:pPr indent="-317500" lvl="0" marL="457200" rtl="0">
              <a:spcBef>
                <a:spcPts val="0"/>
              </a:spcBef>
              <a:buSzPct val="100000"/>
            </a:pPr>
            <a:r>
              <a:rPr lang="en" sz="1400">
                <a:solidFill>
                  <a:srgbClr val="00FF00"/>
                </a:solidFill>
                <a:latin typeface="Courier New"/>
                <a:ea typeface="Courier New"/>
                <a:cs typeface="Courier New"/>
                <a:sym typeface="Courier New"/>
              </a:rPr>
              <a:t>GridSearch_CV()</a:t>
            </a:r>
            <a:r>
              <a:rPr lang="en" sz="1400"/>
              <a:t> for </a:t>
            </a:r>
            <a:r>
              <a:rPr lang="en" sz="1400">
                <a:solidFill>
                  <a:srgbClr val="00FF00"/>
                </a:solidFill>
                <a:latin typeface="Courier New"/>
                <a:ea typeface="Courier New"/>
                <a:cs typeface="Courier New"/>
                <a:sym typeface="Courier New"/>
              </a:rPr>
              <a:t>AdaBoostClassifier()</a:t>
            </a:r>
            <a:r>
              <a:rPr lang="en" sz="1400"/>
              <a:t>’s</a:t>
            </a:r>
            <a:r>
              <a:rPr lang="en" sz="1400"/>
              <a:t> </a:t>
            </a:r>
            <a:r>
              <a:rPr lang="en" sz="1400">
                <a:solidFill>
                  <a:srgbClr val="00FF00"/>
                </a:solidFill>
                <a:latin typeface="Courier New"/>
                <a:ea typeface="Courier New"/>
                <a:cs typeface="Courier New"/>
                <a:sym typeface="Courier New"/>
              </a:rPr>
              <a:t>n_estimators</a:t>
            </a:r>
          </a:p>
          <a:p>
            <a:pPr lvl="0">
              <a:spcBef>
                <a:spcPts val="0"/>
              </a:spcBef>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Sensible Methods - Final Model</a:t>
            </a:r>
          </a:p>
        </p:txBody>
      </p:sp>
      <p:sp>
        <p:nvSpPr>
          <p:cNvPr id="120" name="Shape 120"/>
          <p:cNvSpPr txBox="1"/>
          <p:nvPr>
            <p:ph idx="1" type="body"/>
          </p:nvPr>
        </p:nvSpPr>
        <p:spPr>
          <a:xfrm>
            <a:off x="311700" y="1152475"/>
            <a:ext cx="8578800" cy="37233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Features</a:t>
            </a:r>
          </a:p>
          <a:p>
            <a:pPr indent="-228600" lvl="0" marL="457200" rtl="0">
              <a:spcBef>
                <a:spcPts val="0"/>
              </a:spcBef>
            </a:pPr>
            <a:r>
              <a:rPr lang="en"/>
              <a:t>Binarized Data</a:t>
            </a:r>
          </a:p>
          <a:p>
            <a:pPr indent="-228600" lvl="0" marL="457200" rtl="0">
              <a:spcBef>
                <a:spcPts val="0"/>
              </a:spcBef>
            </a:pPr>
            <a:r>
              <a:rPr lang="en"/>
              <a:t>Normalized Numeric Data</a:t>
            </a:r>
          </a:p>
          <a:p>
            <a:pPr indent="-228600" lvl="0" marL="457200" rtl="0">
              <a:spcBef>
                <a:spcPts val="0"/>
              </a:spcBef>
            </a:pPr>
            <a:r>
              <a:rPr lang="en"/>
              <a:t>Text Data</a:t>
            </a:r>
          </a:p>
          <a:p>
            <a:pPr indent="-228600" lvl="1" marL="914400" rtl="0">
              <a:spcBef>
                <a:spcPts val="0"/>
              </a:spcBef>
            </a:pPr>
            <a:r>
              <a:rPr lang="en"/>
              <a:t>Custom preprocessor</a:t>
            </a:r>
          </a:p>
          <a:p>
            <a:pPr indent="-228600" lvl="1" marL="914400" rtl="0">
              <a:spcBef>
                <a:spcPts val="0"/>
              </a:spcBef>
            </a:pPr>
            <a:r>
              <a:rPr lang="en"/>
              <a:t>English stemmer</a:t>
            </a:r>
          </a:p>
          <a:p>
            <a:pPr indent="-228600" lvl="1" marL="914400" rtl="0">
              <a:spcBef>
                <a:spcPts val="0"/>
              </a:spcBef>
              <a:buClr>
                <a:srgbClr val="00FF00"/>
              </a:buClr>
              <a:buFont typeface="Courier New"/>
            </a:pPr>
            <a:r>
              <a:rPr lang="en">
                <a:solidFill>
                  <a:srgbClr val="00FF00"/>
                </a:solidFill>
                <a:latin typeface="Courier New"/>
                <a:ea typeface="Courier New"/>
                <a:cs typeface="Courier New"/>
                <a:sym typeface="Courier New"/>
              </a:rPr>
              <a:t>TfidfVectorizer()</a:t>
            </a:r>
          </a:p>
          <a:p>
            <a:pPr lvl="0" rtl="0">
              <a:lnSpc>
                <a:spcPct val="100000"/>
              </a:lnSpc>
              <a:spcBef>
                <a:spcPts val="0"/>
              </a:spcBef>
              <a:spcAft>
                <a:spcPts val="0"/>
              </a:spcAft>
              <a:buNone/>
            </a:pPr>
            <a:r>
              <a:rPr lang="en"/>
              <a:t>Classifiers</a:t>
            </a:r>
          </a:p>
          <a:p>
            <a:pPr indent="-228600" lvl="0" marL="457200" rtl="0">
              <a:spcBef>
                <a:spcPts val="0"/>
              </a:spcBef>
              <a:buClr>
                <a:srgbClr val="00FF00"/>
              </a:buClr>
              <a:buFont typeface="Courier New"/>
            </a:pPr>
            <a:r>
              <a:rPr lang="en">
                <a:solidFill>
                  <a:srgbClr val="00FF00"/>
                </a:solidFill>
                <a:latin typeface="Courier New"/>
                <a:ea typeface="Courier New"/>
                <a:cs typeface="Courier New"/>
                <a:sym typeface="Courier New"/>
              </a:rPr>
              <a:t>AdaBoosterClassifier()</a:t>
            </a:r>
          </a:p>
          <a:p>
            <a:pPr indent="-228600" lvl="0" marL="457200">
              <a:spcBef>
                <a:spcPts val="0"/>
              </a:spcBef>
            </a:pPr>
            <a:r>
              <a:rPr lang="en"/>
              <a:t>Base_estimator: </a:t>
            </a:r>
            <a:r>
              <a:rPr lang="en">
                <a:solidFill>
                  <a:srgbClr val="00FF00"/>
                </a:solidFill>
                <a:latin typeface="Courier New"/>
                <a:ea typeface="Courier New"/>
                <a:cs typeface="Courier New"/>
                <a:sym typeface="Courier New"/>
              </a:rPr>
              <a:t>DecisionTree()</a:t>
            </a:r>
          </a:p>
        </p:txBody>
      </p:sp>
      <p:pic>
        <p:nvPicPr>
          <p:cNvPr id="121" name="Shape 121"/>
          <p:cNvPicPr preferRelativeResize="0"/>
          <p:nvPr/>
        </p:nvPicPr>
        <p:blipFill>
          <a:blip r:embed="rId3">
            <a:alphaModFix/>
          </a:blip>
          <a:stretch>
            <a:fillRect/>
          </a:stretch>
        </p:blipFill>
        <p:spPr>
          <a:xfrm>
            <a:off x="4666875" y="1017725"/>
            <a:ext cx="4165425"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Error Analysis</a:t>
            </a:r>
          </a:p>
        </p:txBody>
      </p:sp>
      <p:sp>
        <p:nvSpPr>
          <p:cNvPr id="127" name="Shape 127"/>
          <p:cNvSpPr txBox="1"/>
          <p:nvPr>
            <p:ph idx="1" type="body"/>
          </p:nvPr>
        </p:nvSpPr>
        <p:spPr>
          <a:xfrm>
            <a:off x="311700" y="1182275"/>
            <a:ext cx="3710400" cy="3738300"/>
          </a:xfrm>
          <a:prstGeom prst="rect">
            <a:avLst/>
          </a:prstGeom>
        </p:spPr>
        <p:txBody>
          <a:bodyPr anchorCtr="0" anchor="t" bIns="91425" lIns="91425" rIns="91425" tIns="91425">
            <a:noAutofit/>
          </a:bodyPr>
          <a:lstStyle/>
          <a:p>
            <a:pPr lvl="0" rtl="0">
              <a:spcBef>
                <a:spcPts val="0"/>
              </a:spcBef>
              <a:buNone/>
            </a:pPr>
            <a:r>
              <a:rPr lang="en"/>
              <a:t>Confusion matrix and evaluation measures for final model:</a:t>
            </a:r>
          </a:p>
          <a:p>
            <a:pPr indent="-228600" lvl="0" marL="457200" rtl="0">
              <a:spcBef>
                <a:spcPts val="0"/>
              </a:spcBef>
            </a:pPr>
            <a:r>
              <a:rPr lang="en"/>
              <a:t>There are more false negatives than false positives</a:t>
            </a:r>
          </a:p>
          <a:p>
            <a:pPr indent="-228600" lvl="0" marL="457200" rtl="0">
              <a:lnSpc>
                <a:spcPct val="100000"/>
              </a:lnSpc>
              <a:spcBef>
                <a:spcPts val="0"/>
              </a:spcBef>
            </a:pPr>
            <a:r>
              <a:rPr lang="en"/>
              <a:t>Error rate = 26%</a:t>
            </a:r>
          </a:p>
          <a:p>
            <a:pPr indent="-228600" lvl="0" marL="457200" rtl="0">
              <a:lnSpc>
                <a:spcPct val="100000"/>
              </a:lnSpc>
              <a:spcBef>
                <a:spcPts val="0"/>
              </a:spcBef>
            </a:pPr>
            <a:r>
              <a:rPr lang="en"/>
              <a:t>Accuracy = 74%</a:t>
            </a:r>
          </a:p>
          <a:p>
            <a:pPr indent="-228600" lvl="0" marL="457200" rtl="0">
              <a:lnSpc>
                <a:spcPct val="100000"/>
              </a:lnSpc>
              <a:spcBef>
                <a:spcPts val="0"/>
              </a:spcBef>
            </a:pPr>
            <a:r>
              <a:rPr lang="en"/>
              <a:t>Sensitivity = 43%</a:t>
            </a:r>
          </a:p>
          <a:p>
            <a:pPr indent="-228600" lvl="0" marL="457200" rtl="0">
              <a:lnSpc>
                <a:spcPct val="100000"/>
              </a:lnSpc>
              <a:spcBef>
                <a:spcPts val="0"/>
              </a:spcBef>
            </a:pPr>
            <a:r>
              <a:rPr lang="en"/>
              <a:t>Specificity = 22%</a:t>
            </a:r>
          </a:p>
          <a:p>
            <a:pPr indent="-228600" lvl="0" marL="457200" rtl="0">
              <a:lnSpc>
                <a:spcPct val="100000"/>
              </a:lnSpc>
              <a:spcBef>
                <a:spcPts val="0"/>
              </a:spcBef>
            </a:pPr>
            <a:r>
              <a:rPr lang="en"/>
              <a:t>Errors appear to be from model overfitting</a:t>
            </a:r>
          </a:p>
          <a:p>
            <a:pPr lvl="0">
              <a:spcBef>
                <a:spcPts val="0"/>
              </a:spcBef>
              <a:buNone/>
            </a:pPr>
            <a:r>
              <a:t/>
            </a:r>
            <a:endParaRPr/>
          </a:p>
        </p:txBody>
      </p:sp>
      <p:graphicFrame>
        <p:nvGraphicFramePr>
          <p:cNvPr id="128" name="Shape 128"/>
          <p:cNvGraphicFramePr/>
          <p:nvPr/>
        </p:nvGraphicFramePr>
        <p:xfrm>
          <a:off x="4665762" y="2248900"/>
          <a:ext cx="3000000" cy="3000000"/>
        </p:xfrm>
        <a:graphic>
          <a:graphicData uri="http://schemas.openxmlformats.org/drawingml/2006/table">
            <a:tbl>
              <a:tblPr>
                <a:noFill/>
                <a:tableStyleId>{166B7066-3228-489C-BED8-4877D229A56A}</a:tableStyleId>
              </a:tblPr>
              <a:tblGrid>
                <a:gridCol w="1237300"/>
                <a:gridCol w="1342975"/>
                <a:gridCol w="1386350"/>
              </a:tblGrid>
              <a:tr h="513675">
                <a:tc>
                  <a:txBody>
                    <a:bodyPr>
                      <a:noAutofit/>
                    </a:bodyPr>
                    <a:lstStyle/>
                    <a:p>
                      <a:pPr lvl="0">
                        <a:spcBef>
                          <a:spcPts val="0"/>
                        </a:spcBef>
                        <a:buNone/>
                      </a:pPr>
                      <a:r>
                        <a:t/>
                      </a:r>
                      <a:endParaRPr/>
                    </a:p>
                  </a:txBody>
                  <a:tcPr marT="91425" marB="91425" marR="91425" marL="91425">
                    <a:lnB cap="flat" cmpd="sng" w="9525">
                      <a:solidFill>
                        <a:srgbClr val="B7B7B7"/>
                      </a:solidFill>
                      <a:prstDash val="solid"/>
                      <a:round/>
                      <a:headEnd len="med" w="med" type="none"/>
                      <a:tailEnd len="med" w="med" type="none"/>
                    </a:lnB>
                  </a:tcPr>
                </a:tc>
                <a:tc>
                  <a:txBody>
                    <a:bodyPr>
                      <a:noAutofit/>
                    </a:bodyPr>
                    <a:lstStyle/>
                    <a:p>
                      <a:pPr lvl="0">
                        <a:spcBef>
                          <a:spcPts val="0"/>
                        </a:spcBef>
                        <a:buNone/>
                      </a:pPr>
                      <a:r>
                        <a:rPr lang="en" sz="1800">
                          <a:solidFill>
                            <a:srgbClr val="F3F3F3"/>
                          </a:solidFill>
                        </a:rPr>
                        <a:t>No Pizza</a:t>
                      </a:r>
                    </a:p>
                  </a:txBody>
                  <a:tcPr marT="91425" marB="91425" marR="91425" marL="91425"/>
                </a:tc>
                <a:tc>
                  <a:txBody>
                    <a:bodyPr>
                      <a:noAutofit/>
                    </a:bodyPr>
                    <a:lstStyle/>
                    <a:p>
                      <a:pPr lvl="0">
                        <a:spcBef>
                          <a:spcPts val="0"/>
                        </a:spcBef>
                        <a:buNone/>
                      </a:pPr>
                      <a:r>
                        <a:rPr lang="en" sz="1800">
                          <a:solidFill>
                            <a:srgbClr val="F3F3F3"/>
                          </a:solidFill>
                        </a:rPr>
                        <a:t>Got Pizza</a:t>
                      </a:r>
                    </a:p>
                  </a:txBody>
                  <a:tcPr marT="91425" marB="91425" marR="91425" marL="91425">
                    <a:lnB cap="flat" cmpd="sng" w="9525">
                      <a:solidFill>
                        <a:srgbClr val="000000"/>
                      </a:solidFill>
                      <a:prstDash val="solid"/>
                      <a:round/>
                      <a:headEnd len="med" w="med" type="none"/>
                      <a:tailEnd len="med" w="med" type="none"/>
                    </a:lnB>
                  </a:tcPr>
                </a:tc>
              </a:tr>
              <a:tr h="768475">
                <a:tc>
                  <a:txBody>
                    <a:bodyPr>
                      <a:noAutofit/>
                    </a:bodyPr>
                    <a:lstStyle/>
                    <a:p>
                      <a:pPr lvl="0">
                        <a:spcBef>
                          <a:spcPts val="0"/>
                        </a:spcBef>
                        <a:buNone/>
                      </a:pPr>
                      <a:r>
                        <a:rPr lang="en" sz="1800">
                          <a:solidFill>
                            <a:srgbClr val="F3F3F3"/>
                          </a:solidFill>
                        </a:rPr>
                        <a:t>No Pizza</a:t>
                      </a:r>
                    </a:p>
                  </a:txBody>
                  <a:tcPr marT="91425" marB="91425" marR="91425" marL="91425">
                    <a:lnL cap="flat" cmpd="sng" w="9525">
                      <a:solidFill>
                        <a:srgbClr val="B7B7B7"/>
                      </a:solidFill>
                      <a:prstDash val="solid"/>
                      <a:round/>
                      <a:headEnd len="med" w="med" type="none"/>
                      <a:tailEnd len="med" w="med" type="none"/>
                    </a:lnL>
                    <a:lnR cap="flat" cmpd="sng" w="9525">
                      <a:solidFill>
                        <a:srgbClr val="B7B7B7"/>
                      </a:solidFill>
                      <a:prstDash val="solid"/>
                      <a:round/>
                      <a:headEnd len="med" w="med" type="none"/>
                      <a:tailEnd len="med" w="med" type="none"/>
                    </a:lnR>
                    <a:lnT cap="flat" cmpd="sng" w="9525">
                      <a:solidFill>
                        <a:srgbClr val="B7B7B7"/>
                      </a:solidFill>
                      <a:prstDash val="solid"/>
                      <a:round/>
                      <a:headEnd len="med" w="med" type="none"/>
                      <a:tailEnd len="med" w="med" type="none"/>
                    </a:lnT>
                    <a:lnB cap="flat" cmpd="sng" w="9525">
                      <a:solidFill>
                        <a:srgbClr val="B7B7B7"/>
                      </a:solidFill>
                      <a:prstDash val="solid"/>
                      <a:round/>
                      <a:headEnd len="med" w="med" type="none"/>
                      <a:tailEnd len="med" w="med" type="none"/>
                    </a:lnB>
                  </a:tcPr>
                </a:tc>
                <a:tc>
                  <a:txBody>
                    <a:bodyPr>
                      <a:noAutofit/>
                    </a:bodyPr>
                    <a:lstStyle/>
                    <a:p>
                      <a:pPr lvl="0">
                        <a:spcBef>
                          <a:spcPts val="0"/>
                        </a:spcBef>
                        <a:buNone/>
                      </a:pPr>
                      <a:r>
                        <a:rPr lang="en" sz="2400"/>
                        <a:t>562</a:t>
                      </a:r>
                    </a:p>
                  </a:txBody>
                  <a:tcPr marT="91425" marB="91425" marR="91425" marL="91425">
                    <a:lnL cap="flat" cmpd="sng" w="9525">
                      <a:solidFill>
                        <a:srgbClr val="B7B7B7"/>
                      </a:solidFill>
                      <a:prstDash val="solid"/>
                      <a:round/>
                      <a:headEnd len="med" w="med" type="none"/>
                      <a:tailEnd len="med" w="med" type="none"/>
                    </a:lnL>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solidFill>
                      <a:schemeClr val="dk1"/>
                    </a:solidFill>
                  </a:tcPr>
                </a:tc>
                <a:tc>
                  <a:txBody>
                    <a:bodyPr>
                      <a:noAutofit/>
                    </a:bodyPr>
                    <a:lstStyle/>
                    <a:p>
                      <a:pPr lvl="0">
                        <a:spcBef>
                          <a:spcPts val="0"/>
                        </a:spcBef>
                        <a:buNone/>
                      </a:pPr>
                      <a:r>
                        <a:rPr lang="en" sz="2400">
                          <a:solidFill>
                            <a:srgbClr val="FFFFFF"/>
                          </a:solidFill>
                        </a:rPr>
                        <a:t>47</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C78D8"/>
                    </a:solidFill>
                  </a:tcPr>
                </a:tc>
              </a:tr>
              <a:tr h="768475">
                <a:tc>
                  <a:txBody>
                    <a:bodyPr>
                      <a:noAutofit/>
                    </a:bodyPr>
                    <a:lstStyle/>
                    <a:p>
                      <a:pPr lvl="0">
                        <a:spcBef>
                          <a:spcPts val="0"/>
                        </a:spcBef>
                        <a:buNone/>
                      </a:pPr>
                      <a:r>
                        <a:rPr lang="en" sz="1800">
                          <a:solidFill>
                            <a:srgbClr val="F3F3F3"/>
                          </a:solidFill>
                        </a:rPr>
                        <a:t>Got Pizza</a:t>
                      </a:r>
                    </a:p>
                  </a:txBody>
                  <a:tcPr marT="91425" marB="91425" marR="91425" marL="91425">
                    <a:lnR cap="flat" cmpd="sng" w="9525">
                      <a:solidFill>
                        <a:srgbClr val="000000"/>
                      </a:solidFill>
                      <a:prstDash val="solid"/>
                      <a:round/>
                      <a:headEnd len="med" w="med" type="none"/>
                      <a:tailEnd len="med" w="med" type="none"/>
                    </a:lnR>
                    <a:lnT cap="flat" cmpd="sng" w="9525">
                      <a:solidFill>
                        <a:srgbClr val="B7B7B7"/>
                      </a:solidFill>
                      <a:prstDash val="solid"/>
                      <a:round/>
                      <a:headEnd len="med" w="med" type="none"/>
                      <a:tailEnd len="med" w="med" type="none"/>
                    </a:lnT>
                  </a:tcPr>
                </a:tc>
                <a:tc>
                  <a:txBody>
                    <a:bodyPr>
                      <a:noAutofit/>
                    </a:bodyPr>
                    <a:lstStyle/>
                    <a:p>
                      <a:pPr lvl="0">
                        <a:spcBef>
                          <a:spcPts val="0"/>
                        </a:spcBef>
                        <a:buNone/>
                      </a:pPr>
                      <a:r>
                        <a:rPr lang="en" sz="2400">
                          <a:solidFill>
                            <a:srgbClr val="FFFFFF"/>
                          </a:solidFill>
                        </a:rPr>
                        <a:t>163</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0000FF"/>
                    </a:solidFill>
                  </a:tcPr>
                </a:tc>
                <a:tc>
                  <a:txBody>
                    <a:bodyPr>
                      <a:noAutofit/>
                    </a:bodyPr>
                    <a:lstStyle/>
                    <a:p>
                      <a:pPr lvl="0">
                        <a:spcBef>
                          <a:spcPts val="0"/>
                        </a:spcBef>
                        <a:buNone/>
                      </a:pPr>
                      <a:r>
                        <a:rPr lang="en" sz="2400"/>
                        <a:t>36</a:t>
                      </a:r>
                    </a:p>
                  </a:txBody>
                  <a:tcPr marT="91425" marB="91425" marR="91425" marL="91425">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solidFill>
                      <a:schemeClr val="dk1"/>
                    </a:solidFill>
                  </a:tcPr>
                </a:tc>
              </a:tr>
            </a:tbl>
          </a:graphicData>
        </a:graphic>
      </p:graphicFrame>
      <p:sp>
        <p:nvSpPr>
          <p:cNvPr id="129" name="Shape 129"/>
          <p:cNvSpPr txBox="1"/>
          <p:nvPr/>
        </p:nvSpPr>
        <p:spPr>
          <a:xfrm>
            <a:off x="4267675" y="907675"/>
            <a:ext cx="3296400" cy="652800"/>
          </a:xfrm>
          <a:prstGeom prst="rect">
            <a:avLst/>
          </a:prstGeom>
          <a:noFill/>
          <a:ln>
            <a:noFill/>
          </a:ln>
        </p:spPr>
        <p:txBody>
          <a:bodyPr anchorCtr="0" anchor="t" bIns="91425" lIns="91425" rIns="91425" tIns="91425">
            <a:noAutofit/>
          </a:bodyPr>
          <a:lstStyle/>
          <a:p>
            <a:pPr lvl="0" algn="ctr">
              <a:spcBef>
                <a:spcPts val="0"/>
              </a:spcBef>
              <a:buNone/>
            </a:pPr>
            <a:r>
              <a:rPr lang="en" sz="2800">
                <a:solidFill>
                  <a:srgbClr val="F3F3F3"/>
                </a:solidFill>
              </a:rPr>
              <a:t>Confusion Matrix</a:t>
            </a:r>
          </a:p>
        </p:txBody>
      </p:sp>
      <p:sp>
        <p:nvSpPr>
          <p:cNvPr id="130" name="Shape 130"/>
          <p:cNvSpPr txBox="1"/>
          <p:nvPr/>
        </p:nvSpPr>
        <p:spPr>
          <a:xfrm>
            <a:off x="2302200" y="4474775"/>
            <a:ext cx="1719900" cy="4458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3F3F3"/>
                </a:solidFill>
              </a:rPr>
              <a:t>Actual</a:t>
            </a:r>
            <a:r>
              <a:rPr lang="en" sz="1800">
                <a:solidFill>
                  <a:srgbClr val="F3F3F3"/>
                </a:solidFill>
              </a:rPr>
              <a:t> Values</a:t>
            </a:r>
          </a:p>
        </p:txBody>
      </p:sp>
      <p:cxnSp>
        <p:nvCxnSpPr>
          <p:cNvPr id="131" name="Shape 131"/>
          <p:cNvCxnSpPr>
            <a:stCxn id="130" idx="3"/>
          </p:cNvCxnSpPr>
          <p:nvPr/>
        </p:nvCxnSpPr>
        <p:spPr>
          <a:xfrm flipH="1" rot="10800000">
            <a:off x="4022100" y="3551075"/>
            <a:ext cx="659700" cy="1146600"/>
          </a:xfrm>
          <a:prstGeom prst="straightConnector1">
            <a:avLst/>
          </a:prstGeom>
          <a:noFill/>
          <a:ln cap="flat" cmpd="sng" w="38100">
            <a:solidFill>
              <a:srgbClr val="F3F3F3"/>
            </a:solidFill>
            <a:prstDash val="solid"/>
            <a:round/>
            <a:headEnd len="lg" w="lg" type="none"/>
            <a:tailEnd len="lg" w="lg" type="triangle"/>
          </a:ln>
        </p:spPr>
      </p:cxnSp>
      <p:sp>
        <p:nvSpPr>
          <p:cNvPr id="132" name="Shape 132"/>
          <p:cNvSpPr txBox="1"/>
          <p:nvPr/>
        </p:nvSpPr>
        <p:spPr>
          <a:xfrm>
            <a:off x="6762050" y="1410412"/>
            <a:ext cx="2309100" cy="4458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3F3F3"/>
                </a:solidFill>
              </a:rPr>
              <a:t> Predicted </a:t>
            </a:r>
            <a:r>
              <a:rPr lang="en" sz="1800">
                <a:solidFill>
                  <a:srgbClr val="F3F3F3"/>
                </a:solidFill>
              </a:rPr>
              <a:t>Values</a:t>
            </a:r>
          </a:p>
        </p:txBody>
      </p:sp>
      <p:cxnSp>
        <p:nvCxnSpPr>
          <p:cNvPr id="133" name="Shape 133"/>
          <p:cNvCxnSpPr/>
          <p:nvPr/>
        </p:nvCxnSpPr>
        <p:spPr>
          <a:xfrm flipH="1">
            <a:off x="6314737" y="1882600"/>
            <a:ext cx="668700" cy="366300"/>
          </a:xfrm>
          <a:prstGeom prst="straightConnector1">
            <a:avLst/>
          </a:prstGeom>
          <a:noFill/>
          <a:ln cap="flat" cmpd="sng" w="38100">
            <a:solidFill>
              <a:srgbClr val="F3F3F3"/>
            </a:solidFill>
            <a:prstDash val="solid"/>
            <a:round/>
            <a:headEnd len="lg" w="lg"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