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284" r:id="rId2"/>
    <p:sldId id="27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21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</p:sldIdLst>
  <p:sldSz cx="9144000" cy="6858000" type="screen4x3"/>
  <p:notesSz cx="9240838" cy="6954838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09999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80"/>
    <a:srgbClr val="FFCCCC"/>
    <a:srgbClr val="050000"/>
    <a:srgbClr val="FFFF00"/>
    <a:srgbClr val="2E5352"/>
    <a:srgbClr val="FFBFBF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13" autoAdjust="0"/>
  </p:normalViewPr>
  <p:slideViewPr>
    <p:cSldViewPr snapToGrid="0">
      <p:cViewPr varScale="1">
        <p:scale>
          <a:sx n="96" d="100"/>
          <a:sy n="96" d="100"/>
        </p:scale>
        <p:origin x="8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7163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7163" y="6607175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6A7E2E-D28C-476B-9BC9-32DF2C6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7163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1313" y="522288"/>
            <a:ext cx="3478212" cy="2608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7163" y="6607175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9" rIns="92515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C98F4F-9DD6-4AA3-9834-F5711553D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212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01B0AF-920A-4E4C-AF9D-EE465607E53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301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98F4F-9DD6-4AA3-9834-F5711553DD4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2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BECD5B-2A85-4194-BA53-BFAE95CA4ECC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5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3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4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8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2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0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7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1/19/17</a:t>
            </a: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 dirty="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19F4D-16B7-4C70-8611-204C6ADDFC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492125"/>
            <a:ext cx="8159750" cy="990600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>
                <a:solidFill>
                  <a:srgbClr val="009999"/>
                </a:solidFill>
              </a:rPr>
              <a:t>CMPS 3130/6130: Computational Geometry</a:t>
            </a:r>
            <a:br>
              <a:rPr lang="en-US" altLang="en-US" sz="2800" dirty="0" smtClean="0">
                <a:solidFill>
                  <a:srgbClr val="009999"/>
                </a:solidFill>
              </a:rPr>
            </a:br>
            <a:r>
              <a:rPr lang="en-US" altLang="en-US" sz="2800" dirty="0" smtClean="0">
                <a:solidFill>
                  <a:srgbClr val="009999"/>
                </a:solidFill>
              </a:rPr>
              <a:t>Spring 2017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114800"/>
            <a:ext cx="8458200" cy="1524000"/>
          </a:xfrm>
        </p:spPr>
        <p:txBody>
          <a:bodyPr/>
          <a:lstStyle/>
          <a:p>
            <a:pPr eaLnBrk="1" hangingPunct="1"/>
            <a:r>
              <a:rPr lang="en-US" altLang="en-US" sz="4400" b="1" i="1" smtClean="0">
                <a:solidFill>
                  <a:schemeClr val="accent2"/>
                </a:solidFill>
              </a:rPr>
              <a:t>Convex Hulls</a:t>
            </a:r>
          </a:p>
          <a:p>
            <a:pPr eaLnBrk="1" hangingPunct="1"/>
            <a:r>
              <a:rPr lang="en-US" altLang="en-US" b="1" smtClean="0"/>
              <a:t>Carola Wenk</a:t>
            </a:r>
            <a:endParaRPr lang="en-US" altLang="en-US" smtClean="0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3262313" y="200183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4456113" y="16478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3194050" y="302260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4127500" y="36798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4865688" y="25003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3770313" y="257333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09" name="Oval 11"/>
          <p:cNvSpPr>
            <a:spLocks noChangeArrowheads="1"/>
          </p:cNvSpPr>
          <p:nvPr/>
        </p:nvSpPr>
        <p:spPr bwMode="auto">
          <a:xfrm>
            <a:off x="5162550" y="18192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10" name="Oval 12"/>
          <p:cNvSpPr>
            <a:spLocks noChangeArrowheads="1"/>
          </p:cNvSpPr>
          <p:nvPr/>
        </p:nvSpPr>
        <p:spPr bwMode="auto">
          <a:xfrm>
            <a:off x="5233988" y="320198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11" name="Oval 13"/>
          <p:cNvSpPr>
            <a:spLocks noChangeArrowheads="1"/>
          </p:cNvSpPr>
          <p:nvPr/>
        </p:nvSpPr>
        <p:spPr bwMode="auto">
          <a:xfrm>
            <a:off x="5186363" y="38893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12" name="Oval 14"/>
          <p:cNvSpPr>
            <a:spLocks noChangeArrowheads="1"/>
          </p:cNvSpPr>
          <p:nvPr/>
        </p:nvSpPr>
        <p:spPr bwMode="auto">
          <a:xfrm>
            <a:off x="4178300" y="286226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113" name="Line 15"/>
          <p:cNvSpPr>
            <a:spLocks noChangeShapeType="1"/>
          </p:cNvSpPr>
          <p:nvPr/>
        </p:nvSpPr>
        <p:spPr bwMode="auto">
          <a:xfrm flipH="1">
            <a:off x="3248025" y="2044700"/>
            <a:ext cx="77788" cy="10239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4" name="Line 16"/>
          <p:cNvSpPr>
            <a:spLocks noChangeShapeType="1"/>
          </p:cNvSpPr>
          <p:nvPr/>
        </p:nvSpPr>
        <p:spPr bwMode="auto">
          <a:xfrm>
            <a:off x="3259138" y="3079750"/>
            <a:ext cx="903287" cy="6508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5" name="Line 17"/>
          <p:cNvSpPr>
            <a:spLocks noChangeShapeType="1"/>
          </p:cNvSpPr>
          <p:nvPr/>
        </p:nvSpPr>
        <p:spPr bwMode="auto">
          <a:xfrm flipV="1">
            <a:off x="4162425" y="2892425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" name="Line 18"/>
          <p:cNvSpPr>
            <a:spLocks noChangeShapeType="1"/>
          </p:cNvSpPr>
          <p:nvPr/>
        </p:nvSpPr>
        <p:spPr bwMode="auto">
          <a:xfrm flipH="1" flipV="1">
            <a:off x="3303588" y="2044700"/>
            <a:ext cx="947737" cy="847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7" name="Line 19"/>
          <p:cNvSpPr>
            <a:spLocks noChangeShapeType="1"/>
          </p:cNvSpPr>
          <p:nvPr/>
        </p:nvSpPr>
        <p:spPr bwMode="auto">
          <a:xfrm>
            <a:off x="4505325" y="1714500"/>
            <a:ext cx="736600" cy="226853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8" name="Line 20"/>
          <p:cNvSpPr>
            <a:spLocks noChangeShapeType="1"/>
          </p:cNvSpPr>
          <p:nvPr/>
        </p:nvSpPr>
        <p:spPr bwMode="auto">
          <a:xfrm flipV="1">
            <a:off x="5253038" y="3278188"/>
            <a:ext cx="33337" cy="6715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9" name="Line 21"/>
          <p:cNvSpPr>
            <a:spLocks noChangeShapeType="1"/>
          </p:cNvSpPr>
          <p:nvPr/>
        </p:nvSpPr>
        <p:spPr bwMode="auto">
          <a:xfrm flipH="1" flipV="1">
            <a:off x="5210175" y="1868488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20" name="Line 22"/>
          <p:cNvSpPr>
            <a:spLocks noChangeShapeType="1"/>
          </p:cNvSpPr>
          <p:nvPr/>
        </p:nvSpPr>
        <p:spPr bwMode="auto">
          <a:xfrm flipH="1" flipV="1">
            <a:off x="4505325" y="1692275"/>
            <a:ext cx="704850" cy="1762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21" name="Line 23"/>
          <p:cNvSpPr>
            <a:spLocks noChangeShapeType="1"/>
          </p:cNvSpPr>
          <p:nvPr/>
        </p:nvSpPr>
        <p:spPr bwMode="auto">
          <a:xfrm flipV="1">
            <a:off x="3314700" y="1692275"/>
            <a:ext cx="1190625" cy="3413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22" name="Line 24"/>
          <p:cNvSpPr>
            <a:spLocks noChangeShapeType="1"/>
          </p:cNvSpPr>
          <p:nvPr/>
        </p:nvSpPr>
        <p:spPr bwMode="auto">
          <a:xfrm>
            <a:off x="4184650" y="3730625"/>
            <a:ext cx="1068388" cy="2190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C7B038-FDB4-403B-84C5-1464200A74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Tangent computation</a:t>
            </a:r>
          </a:p>
        </p:txBody>
      </p:sp>
      <p:grpSp>
        <p:nvGrpSpPr>
          <p:cNvPr id="14342" name="Group 36"/>
          <p:cNvGrpSpPr>
            <a:grpSpLocks/>
          </p:cNvGrpSpPr>
          <p:nvPr/>
        </p:nvGrpSpPr>
        <p:grpSpPr bwMode="auto">
          <a:xfrm>
            <a:off x="701675" y="1557338"/>
            <a:ext cx="2459038" cy="2193925"/>
            <a:chOff x="701450" y="1558030"/>
            <a:chExt cx="2459000" cy="2192785"/>
          </a:xfrm>
        </p:grpSpPr>
        <p:sp>
          <p:nvSpPr>
            <p:cNvPr id="14354" name="Freeform 4"/>
            <p:cNvSpPr>
              <a:spLocks/>
            </p:cNvSpPr>
            <p:nvPr/>
          </p:nvSpPr>
          <p:spPr bwMode="auto">
            <a:xfrm>
              <a:off x="763480" y="1633491"/>
              <a:ext cx="2325949" cy="2041864"/>
            </a:xfrm>
            <a:custGeom>
              <a:avLst/>
              <a:gdLst>
                <a:gd name="T0" fmla="*/ 0 w 2325949"/>
                <a:gd name="T1" fmla="*/ 1251752 h 2041864"/>
                <a:gd name="T2" fmla="*/ 328473 w 2325949"/>
                <a:gd name="T3" fmla="*/ 514905 h 2041864"/>
                <a:gd name="T4" fmla="*/ 1580225 w 2325949"/>
                <a:gd name="T5" fmla="*/ 0 h 2041864"/>
                <a:gd name="T6" fmla="*/ 2130640 w 2325949"/>
                <a:gd name="T7" fmla="*/ 390618 h 2041864"/>
                <a:gd name="T8" fmla="*/ 2325949 w 2325949"/>
                <a:gd name="T9" fmla="*/ 1012055 h 2041864"/>
                <a:gd name="T10" fmla="*/ 2290438 w 2325949"/>
                <a:gd name="T11" fmla="*/ 1544715 h 2041864"/>
                <a:gd name="T12" fmla="*/ 1722268 w 2325949"/>
                <a:gd name="T13" fmla="*/ 2041864 h 2041864"/>
                <a:gd name="T14" fmla="*/ 683580 w 2325949"/>
                <a:gd name="T15" fmla="*/ 1979721 h 2041864"/>
                <a:gd name="T16" fmla="*/ 168675 w 2325949"/>
                <a:gd name="T17" fmla="*/ 1713391 h 2041864"/>
                <a:gd name="T18" fmla="*/ 0 w 2325949"/>
                <a:gd name="T19" fmla="*/ 1251752 h 2041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25949" h="2041864">
                  <a:moveTo>
                    <a:pt x="0" y="1251752"/>
                  </a:moveTo>
                  <a:lnTo>
                    <a:pt x="328473" y="514905"/>
                  </a:lnTo>
                  <a:lnTo>
                    <a:pt x="1580225" y="0"/>
                  </a:lnTo>
                  <a:lnTo>
                    <a:pt x="2130640" y="390618"/>
                  </a:lnTo>
                  <a:lnTo>
                    <a:pt x="2325949" y="1012055"/>
                  </a:lnTo>
                  <a:lnTo>
                    <a:pt x="2290438" y="1544715"/>
                  </a:lnTo>
                  <a:lnTo>
                    <a:pt x="1722268" y="2041864"/>
                  </a:lnTo>
                  <a:lnTo>
                    <a:pt x="683580" y="1979721"/>
                  </a:lnTo>
                  <a:lnTo>
                    <a:pt x="168675" y="1713391"/>
                  </a:lnTo>
                  <a:lnTo>
                    <a:pt x="0" y="125175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55" name="Oval 5"/>
            <p:cNvSpPr>
              <a:spLocks noChangeArrowheads="1"/>
            </p:cNvSpPr>
            <p:nvPr/>
          </p:nvSpPr>
          <p:spPr bwMode="auto">
            <a:xfrm>
              <a:off x="1020929" y="2077373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2286546" y="1558030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2826143" y="1950124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3018407" y="2578962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968186" y="3117539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408056" y="3599894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1395271" y="3524434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878886" y="3268460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701450" y="2815699"/>
              <a:ext cx="142043" cy="1509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</p:grpSp>
      <p:sp>
        <p:nvSpPr>
          <p:cNvPr id="14343" name="Oval 28"/>
          <p:cNvSpPr>
            <a:spLocks noChangeArrowheads="1"/>
          </p:cNvSpPr>
          <p:nvPr/>
        </p:nvSpPr>
        <p:spPr bwMode="auto">
          <a:xfrm>
            <a:off x="5105400" y="2579688"/>
            <a:ext cx="142875" cy="1508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cxnSp>
        <p:nvCxnSpPr>
          <p:cNvPr id="14344" name="Straight Connector 7"/>
          <p:cNvCxnSpPr>
            <a:cxnSpLocks noChangeShapeType="1"/>
            <a:stCxn id="14354" idx="2"/>
            <a:endCxn id="14343" idx="2"/>
          </p:cNvCxnSpPr>
          <p:nvPr/>
        </p:nvCxnSpPr>
        <p:spPr bwMode="auto">
          <a:xfrm>
            <a:off x="2343150" y="1633538"/>
            <a:ext cx="2762250" cy="102076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14"/>
          <p:cNvCxnSpPr>
            <a:cxnSpLocks noChangeShapeType="1"/>
            <a:stCxn id="14354" idx="6"/>
            <a:endCxn id="14343" idx="3"/>
          </p:cNvCxnSpPr>
          <p:nvPr/>
        </p:nvCxnSpPr>
        <p:spPr bwMode="auto">
          <a:xfrm flipV="1">
            <a:off x="2486025" y="2708275"/>
            <a:ext cx="2641600" cy="9667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18"/>
          <p:cNvSpPr>
            <a:spLocks noChangeArrowheads="1"/>
          </p:cNvSpPr>
          <p:nvPr/>
        </p:nvSpPr>
        <p:spPr bwMode="auto">
          <a:xfrm>
            <a:off x="5076825" y="2584450"/>
            <a:ext cx="39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 i="1" baseline="-25000">
                <a:solidFill>
                  <a:srgbClr val="008380"/>
                </a:solidFill>
              </a:rPr>
              <a:t>i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79438" y="3932238"/>
            <a:ext cx="7481887" cy="170021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err="1" smtClean="0"/>
              <a:t>upper_tangent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008380"/>
                </a:solidFill>
              </a:rPr>
              <a:t>C,p</a:t>
            </a:r>
            <a:r>
              <a:rPr lang="en-US" sz="1800" i="1" baseline="-25000" dirty="0" err="1" smtClean="0">
                <a:solidFill>
                  <a:srgbClr val="008380"/>
                </a:solidFill>
              </a:rPr>
              <a:t>i</a:t>
            </a:r>
            <a:r>
              <a:rPr lang="en-US" sz="1800" dirty="0" smtClean="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CC9900"/>
                </a:solidFill>
              </a:rPr>
              <a:t>// Compute upper tangent to </a:t>
            </a:r>
            <a:r>
              <a:rPr lang="en-US" sz="1800" i="1" dirty="0" smtClean="0">
                <a:solidFill>
                  <a:srgbClr val="CC9900"/>
                </a:solidFill>
              </a:rPr>
              <a:t>p</a:t>
            </a:r>
            <a:r>
              <a:rPr lang="en-US" sz="1800" i="1" baseline="-25000" dirty="0" smtClean="0">
                <a:solidFill>
                  <a:srgbClr val="CC9900"/>
                </a:solidFill>
              </a:rPr>
              <a:t>i</a:t>
            </a:r>
            <a:r>
              <a:rPr lang="en-US" sz="1800" dirty="0" smtClean="0">
                <a:solidFill>
                  <a:srgbClr val="CC9900"/>
                </a:solidFill>
              </a:rPr>
              <a:t> and </a:t>
            </a:r>
            <a:r>
              <a:rPr lang="en-US" sz="1800" i="1" dirty="0" smtClean="0">
                <a:solidFill>
                  <a:srgbClr val="CC9900"/>
                </a:solidFill>
              </a:rPr>
              <a:t>C</a:t>
            </a:r>
            <a:r>
              <a:rPr lang="en-US" sz="1800" dirty="0" smtClean="0">
                <a:solidFill>
                  <a:srgbClr val="CC9900"/>
                </a:solidFill>
              </a:rPr>
              <a:t>. Return tangent vertex </a:t>
            </a:r>
            <a:r>
              <a:rPr lang="en-US" sz="1800" i="1" dirty="0" err="1" smtClean="0">
                <a:solidFill>
                  <a:srgbClr val="CC9900"/>
                </a:solidFill>
              </a:rPr>
              <a:t>v</a:t>
            </a:r>
            <a:r>
              <a:rPr lang="en-US" sz="1800" i="1" baseline="-25000" dirty="0" err="1" smtClean="0">
                <a:solidFill>
                  <a:srgbClr val="CC9900"/>
                </a:solidFill>
              </a:rPr>
              <a:t>t</a:t>
            </a:r>
            <a:endParaRPr lang="en-US" sz="1800" i="1" baseline="-25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 =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i="1" baseline="-25000" dirty="0" smtClean="0">
                <a:solidFill>
                  <a:srgbClr val="008380"/>
                </a:solidFill>
                <a:sym typeface="Symbol" pitchFamily="18" charset="2"/>
              </a:rPr>
              <a:t>i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-1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while </a:t>
            </a:r>
            <a:r>
              <a:rPr lang="en-US" sz="1800" dirty="0" err="1" smtClean="0">
                <a:solidFill>
                  <a:srgbClr val="008380"/>
                </a:solidFill>
                <a:sym typeface="Symbol" pitchFamily="18" charset="2"/>
              </a:rPr>
              <a:t>succ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(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)</a:t>
            </a:r>
            <a:r>
              <a:rPr lang="en-US" sz="1800" dirty="0" smtClean="0">
                <a:sym typeface="Symbol" pitchFamily="18" charset="2"/>
              </a:rPr>
              <a:t> lies above line through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i="1" baseline="-25000" dirty="0" smtClean="0">
                <a:solidFill>
                  <a:srgbClr val="008380"/>
                </a:solidFill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endParaRPr lang="en-US" sz="1800" baseline="-250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461963" algn="l"/>
              </a:tabLst>
              <a:defRPr/>
            </a:pP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 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 = </a:t>
            </a:r>
            <a:r>
              <a:rPr lang="en-US" sz="1800" dirty="0" err="1" smtClean="0">
                <a:solidFill>
                  <a:srgbClr val="008380"/>
                </a:solidFill>
                <a:sym typeface="Symbol" pitchFamily="18" charset="2"/>
              </a:rPr>
              <a:t>succ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(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461963" algn="l"/>
              </a:tabLst>
              <a:defRPr/>
            </a:pPr>
            <a:r>
              <a:rPr lang="en-US" sz="1800" dirty="0" smtClean="0">
                <a:sym typeface="Symbol" pitchFamily="18" charset="2"/>
              </a:rPr>
              <a:t>return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 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v</a:t>
            </a:r>
            <a:r>
              <a:rPr lang="en-US" sz="1800" i="1" baseline="-25000" dirty="0" err="1" smtClean="0">
                <a:solidFill>
                  <a:srgbClr val="008380"/>
                </a:solidFill>
                <a:sym typeface="Symbol" pitchFamily="18" charset="2"/>
              </a:rPr>
              <a:t>t</a:t>
            </a:r>
            <a:endParaRPr lang="en-US" sz="1800" i="1" dirty="0" smtClean="0">
              <a:solidFill>
                <a:srgbClr val="008380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348" name="Rectangle 33"/>
          <p:cNvSpPr>
            <a:spLocks noChangeArrowheads="1"/>
          </p:cNvSpPr>
          <p:nvPr/>
        </p:nvSpPr>
        <p:spPr bwMode="auto">
          <a:xfrm>
            <a:off x="2319338" y="1200150"/>
            <a:ext cx="377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8380"/>
                </a:solidFill>
              </a:rPr>
              <a:t>v</a:t>
            </a:r>
            <a:r>
              <a:rPr lang="en-US" altLang="en-US" sz="2400" i="1" baseline="-25000">
                <a:solidFill>
                  <a:srgbClr val="008380"/>
                </a:solidFill>
              </a:rPr>
              <a:t>t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14349" name="Rectangle 43"/>
          <p:cNvSpPr>
            <a:spLocks noChangeArrowheads="1"/>
          </p:cNvSpPr>
          <p:nvPr/>
        </p:nvSpPr>
        <p:spPr bwMode="auto">
          <a:xfrm>
            <a:off x="2503488" y="346233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8380"/>
                </a:solidFill>
              </a:rPr>
              <a:t>v</a:t>
            </a:r>
            <a:r>
              <a:rPr lang="en-US" altLang="en-US" sz="2400" i="1" baseline="-25000">
                <a:solidFill>
                  <a:srgbClr val="008380"/>
                </a:solidFill>
              </a:rPr>
              <a:t>b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14350" name="Rectangle 44"/>
          <p:cNvSpPr>
            <a:spLocks noChangeArrowheads="1"/>
          </p:cNvSpPr>
          <p:nvPr/>
        </p:nvSpPr>
        <p:spPr bwMode="auto">
          <a:xfrm>
            <a:off x="3105150" y="2428875"/>
            <a:ext cx="56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 i="1" baseline="-25000">
                <a:solidFill>
                  <a:srgbClr val="008380"/>
                </a:solidFill>
              </a:rPr>
              <a:t>i-1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14351" name="Rectangle 45"/>
          <p:cNvSpPr>
            <a:spLocks noChangeArrowheads="1"/>
          </p:cNvSpPr>
          <p:nvPr/>
        </p:nvSpPr>
        <p:spPr bwMode="auto">
          <a:xfrm>
            <a:off x="1609725" y="1895475"/>
            <a:ext cx="131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</a:rPr>
              <a:t>succ</a:t>
            </a:r>
            <a:r>
              <a:rPr lang="en-US" altLang="en-US" sz="2400" i="1">
                <a:solidFill>
                  <a:srgbClr val="008380"/>
                </a:solidFill>
              </a:rPr>
              <a:t>(p</a:t>
            </a:r>
            <a:r>
              <a:rPr lang="en-US" altLang="en-US" sz="2400" i="1" baseline="-25000">
                <a:solidFill>
                  <a:srgbClr val="008380"/>
                </a:solidFill>
              </a:rPr>
              <a:t>i-1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14352" name="Rectangle 46"/>
          <p:cNvSpPr>
            <a:spLocks noChangeArrowheads="1"/>
          </p:cNvSpPr>
          <p:nvPr/>
        </p:nvSpPr>
        <p:spPr bwMode="auto">
          <a:xfrm>
            <a:off x="1701800" y="2813050"/>
            <a:ext cx="131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</a:rPr>
              <a:t>pred</a:t>
            </a:r>
            <a:r>
              <a:rPr lang="en-US" altLang="en-US" sz="2400" i="1">
                <a:solidFill>
                  <a:srgbClr val="008380"/>
                </a:solidFill>
              </a:rPr>
              <a:t>(p</a:t>
            </a:r>
            <a:r>
              <a:rPr lang="en-US" altLang="en-US" sz="2400" i="1" baseline="-25000">
                <a:solidFill>
                  <a:srgbClr val="008380"/>
                </a:solidFill>
              </a:rPr>
              <a:t>i-1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endParaRPr lang="en-US" altLang="en-US" sz="2400" baseline="-25000">
              <a:solidFill>
                <a:srgbClr val="009999"/>
              </a:solidFill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76263" y="5800725"/>
            <a:ext cx="84455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 b="1">
                <a:sym typeface="Symbol" panose="05050102010706020507" pitchFamily="18" charset="2"/>
              </a:rPr>
              <a:t>Amortization: </a:t>
            </a:r>
            <a:r>
              <a:rPr lang="en-US" altLang="en-US" sz="2400"/>
              <a:t>Every vertex that is checked during tangent computation is afterwards deleted from the current convex hull </a:t>
            </a:r>
            <a:r>
              <a:rPr lang="en-US" altLang="en-US" sz="2400" i="1">
                <a:solidFill>
                  <a:srgbClr val="008380"/>
                </a:solidFill>
              </a:rPr>
              <a:t>C</a:t>
            </a:r>
            <a:endParaRPr lang="en-US" altLang="en-US" sz="2400">
              <a:solidFill>
                <a:srgbClr val="0083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10261-8F97-4C66-A657-CC7FDCBA98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Incremental Insertion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438275"/>
            <a:ext cx="7480300" cy="27511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dirty="0" err="1" smtClean="0"/>
              <a:t>Incremental_CH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CC9900"/>
                </a:solidFill>
              </a:rPr>
              <a:t>// Compute CH(P) by incrementally inserting points from left to right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Input:</a:t>
            </a:r>
            <a:r>
              <a:rPr lang="en-US" sz="1800" dirty="0" smtClean="0"/>
              <a:t> Point set 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>
                <a:solidFill>
                  <a:srgbClr val="008380"/>
                </a:solidFill>
              </a:rPr>
              <a:t>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 </a:t>
            </a:r>
            <a:r>
              <a:rPr lang="en-US" sz="1800" b="1" dirty="0" smtClean="0">
                <a:solidFill>
                  <a:srgbClr val="008380"/>
                </a:solidFill>
                <a:sym typeface="Symbol" pitchFamily="18" charset="2"/>
              </a:rPr>
              <a:t>R</a:t>
            </a:r>
            <a:r>
              <a:rPr lang="en-US" sz="1800" baseline="30000" dirty="0" smtClean="0">
                <a:solidFill>
                  <a:srgbClr val="008380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ym typeface="Symbol" pitchFamily="18" charset="2"/>
              </a:rPr>
              <a:t>Output: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C=CH(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)</a:t>
            </a:r>
            <a:r>
              <a:rPr lang="en-US" sz="1800" dirty="0" smtClean="0">
                <a:sym typeface="Symbol" pitchFamily="18" charset="2"/>
              </a:rPr>
              <a:t>, described as a list of vertices in counter-clockwise order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Sort points in </a:t>
            </a:r>
            <a:r>
              <a:rPr lang="en-US" sz="1800" i="1" dirty="0" smtClean="0">
                <a:solidFill>
                  <a:srgbClr val="008380"/>
                </a:solidFill>
              </a:rPr>
              <a:t>P </a:t>
            </a:r>
            <a:r>
              <a:rPr lang="en-US" sz="1800" dirty="0" smtClean="0">
                <a:sym typeface="Symbol" pitchFamily="18" charset="2"/>
              </a:rPr>
              <a:t>lexicographically (by x-coordinate, break ties by y-coordinate)</a:t>
            </a:r>
          </a:p>
          <a:p>
            <a:pPr marL="115888" indent="-115888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Remove first three points from </a:t>
            </a:r>
            <a:r>
              <a:rPr lang="en-US" sz="1800" i="1" dirty="0" smtClean="0">
                <a:solidFill>
                  <a:srgbClr val="008380"/>
                </a:solidFill>
              </a:rPr>
              <a:t>P </a:t>
            </a:r>
            <a:r>
              <a:rPr lang="en-US" sz="1800" dirty="0" smtClean="0">
                <a:sym typeface="Symbol" pitchFamily="18" charset="2"/>
              </a:rPr>
              <a:t>and insert them into </a:t>
            </a:r>
            <a:r>
              <a:rPr lang="en-US" sz="1800" i="1" dirty="0" smtClean="0">
                <a:solidFill>
                  <a:srgbClr val="008380"/>
                </a:solidFill>
              </a:rPr>
              <a:t>C </a:t>
            </a:r>
            <a:r>
              <a:rPr lang="en-US" sz="1800" dirty="0" smtClean="0">
                <a:sym typeface="Symbol" pitchFamily="18" charset="2"/>
              </a:rPr>
              <a:t>in counter-clockwise order around the triangle described by them.</a:t>
            </a:r>
            <a:endParaRPr lang="en-US" sz="1800" dirty="0" smtClean="0">
              <a:solidFill>
                <a:srgbClr val="008380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for all 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err="1" smtClean="0">
                <a:solidFill>
                  <a:srgbClr val="008380"/>
                </a:solidFill>
                <a:sym typeface="Symbol" pitchFamily="18" charset="2"/>
              </a:rPr>
              <a:t>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1800" dirty="0" smtClean="0">
                <a:solidFill>
                  <a:srgbClr val="CC9900"/>
                </a:solidFill>
                <a:cs typeface="Times New Roman" pitchFamily="18" charset="0"/>
                <a:sym typeface="Symbol" pitchFamily="18" charset="2"/>
              </a:rPr>
              <a:t>// Incrementally add p to hull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Compute the two tangents to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 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Remove enclosed non-hull points from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, and insert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p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698500" y="4484688"/>
            <a:ext cx="84455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Runtime: </a:t>
            </a:r>
            <a:r>
              <a:rPr lang="en-US" altLang="en-US" sz="2400">
                <a:solidFill>
                  <a:srgbClr val="008380"/>
                </a:solidFill>
              </a:rPr>
              <a:t>O(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log </a:t>
            </a:r>
            <a:r>
              <a:rPr lang="en-US" altLang="en-US" sz="2400" i="1">
                <a:solidFill>
                  <a:srgbClr val="008380"/>
                </a:solidFill>
              </a:rPr>
              <a:t>n + n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008380"/>
                </a:solidFill>
              </a:rPr>
              <a:t>= O(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log 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r>
              <a:rPr lang="en-US" altLang="en-US" sz="2400"/>
              <a:t>, where 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= |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|</a:t>
            </a:r>
          </a:p>
        </p:txBody>
      </p:sp>
      <p:sp>
        <p:nvSpPr>
          <p:cNvPr id="15368" name="Rectangle 3"/>
          <p:cNvSpPr txBox="1">
            <a:spLocks noChangeArrowheads="1"/>
          </p:cNvSpPr>
          <p:nvPr/>
        </p:nvSpPr>
        <p:spPr bwMode="auto">
          <a:xfrm>
            <a:off x="71438" y="2514600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</a:rPr>
              <a:t>O(</a:t>
            </a:r>
            <a:r>
              <a:rPr lang="en-US" altLang="en-US" sz="1800" i="1">
                <a:solidFill>
                  <a:srgbClr val="008380"/>
                </a:solidFill>
              </a:rPr>
              <a:t>n</a:t>
            </a:r>
            <a:r>
              <a:rPr lang="en-US" altLang="en-US" sz="1800">
                <a:solidFill>
                  <a:srgbClr val="008380"/>
                </a:solidFill>
              </a:rPr>
              <a:t> log </a:t>
            </a:r>
            <a:r>
              <a:rPr lang="en-US" altLang="en-US" sz="1800" i="1">
                <a:solidFill>
                  <a:srgbClr val="008380"/>
                </a:solidFill>
              </a:rPr>
              <a:t>n</a:t>
            </a:r>
            <a:r>
              <a:rPr lang="en-US" altLang="en-US" sz="1800">
                <a:solidFill>
                  <a:srgbClr val="008380"/>
                </a:solidFill>
              </a:rPr>
              <a:t>)</a:t>
            </a:r>
            <a:endParaRPr lang="en-US" altLang="en-US" sz="1800">
              <a:solidFill>
                <a:srgbClr val="0083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9" name="Rectangle 3"/>
          <p:cNvSpPr txBox="1">
            <a:spLocks noChangeArrowheads="1"/>
          </p:cNvSpPr>
          <p:nvPr/>
        </p:nvSpPr>
        <p:spPr bwMode="auto">
          <a:xfrm>
            <a:off x="71438" y="2797175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</a:rPr>
              <a:t>O(1)</a:t>
            </a:r>
            <a:endParaRPr lang="en-US" altLang="en-US" sz="1800">
              <a:solidFill>
                <a:srgbClr val="0083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70" name="Rectangle 3"/>
          <p:cNvSpPr txBox="1">
            <a:spLocks noChangeArrowheads="1"/>
          </p:cNvSpPr>
          <p:nvPr/>
        </p:nvSpPr>
        <p:spPr bwMode="auto">
          <a:xfrm>
            <a:off x="71438" y="3279775"/>
            <a:ext cx="1193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n-3 </a:t>
            </a:r>
            <a:r>
              <a:rPr lang="en-US" altLang="en-US" sz="1800">
                <a:sym typeface="Symbol" panose="05050102010706020507" pitchFamily="18" charset="2"/>
              </a:rPr>
              <a:t>times</a:t>
            </a: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71" name="Rectangle 3"/>
          <p:cNvSpPr txBox="1">
            <a:spLocks noChangeArrowheads="1"/>
          </p:cNvSpPr>
          <p:nvPr/>
        </p:nvSpPr>
        <p:spPr bwMode="auto">
          <a:xfrm>
            <a:off x="258763" y="3573463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O(1) </a:t>
            </a:r>
            <a:r>
              <a:rPr lang="en-US" altLang="en-US" sz="1200">
                <a:sym typeface="Symbol" panose="05050102010706020507" pitchFamily="18" charset="2"/>
              </a:rPr>
              <a:t>amort.</a:t>
            </a:r>
            <a:endParaRPr lang="en-US" altLang="en-US" sz="12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72" name="Rectangle 3"/>
          <p:cNvSpPr txBox="1">
            <a:spLocks noChangeArrowheads="1"/>
          </p:cNvSpPr>
          <p:nvPr/>
        </p:nvSpPr>
        <p:spPr bwMode="auto">
          <a:xfrm>
            <a:off x="260350" y="3859213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O(1) </a:t>
            </a:r>
            <a:r>
              <a:rPr lang="en-US" altLang="en-US" sz="1200">
                <a:sym typeface="Symbol" panose="05050102010706020507" pitchFamily="18" charset="2"/>
              </a:rPr>
              <a:t>amort.</a:t>
            </a:r>
            <a:endParaRPr lang="en-US" altLang="en-US" sz="12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E9B9D-1BFB-4B54-B965-3C2FA9B3E1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89" name="Oval 56"/>
          <p:cNvSpPr>
            <a:spLocks noChangeArrowheads="1"/>
          </p:cNvSpPr>
          <p:nvPr/>
        </p:nvSpPr>
        <p:spPr bwMode="auto">
          <a:xfrm>
            <a:off x="5794375" y="23558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0" name="Oval 57"/>
          <p:cNvSpPr>
            <a:spLocks noChangeArrowheads="1"/>
          </p:cNvSpPr>
          <p:nvPr/>
        </p:nvSpPr>
        <p:spPr bwMode="auto">
          <a:xfrm>
            <a:off x="5726113" y="33766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1" name="Oval 58"/>
          <p:cNvSpPr>
            <a:spLocks noChangeArrowheads="1"/>
          </p:cNvSpPr>
          <p:nvPr/>
        </p:nvSpPr>
        <p:spPr bwMode="auto">
          <a:xfrm>
            <a:off x="6659563" y="40338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2" name="Oval 59"/>
          <p:cNvSpPr>
            <a:spLocks noChangeArrowheads="1"/>
          </p:cNvSpPr>
          <p:nvPr/>
        </p:nvSpPr>
        <p:spPr bwMode="auto">
          <a:xfrm>
            <a:off x="6302375" y="29273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3" name="Oval 60"/>
          <p:cNvSpPr>
            <a:spLocks noChangeArrowheads="1"/>
          </p:cNvSpPr>
          <p:nvPr/>
        </p:nvSpPr>
        <p:spPr bwMode="auto">
          <a:xfrm>
            <a:off x="6710363" y="32162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Convex Hull: Divide &amp; Conquer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Preprocessing: sort the points by x-coordinate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Divide the set of points into two sets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  <a:r>
              <a:rPr lang="en-US" altLang="en-US" sz="2400"/>
              <a:t> and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  <a:r>
              <a:rPr lang="en-US" altLang="en-US" sz="2400"/>
              <a:t> contains the left </a:t>
            </a:r>
            <a:r>
              <a:rPr lang="en-US" altLang="en-US" sz="2400">
                <a:sym typeface="Symbol" panose="05050102010706020507" pitchFamily="18" charset="2"/>
              </a:rPr>
              <a:t></a:t>
            </a:r>
            <a:r>
              <a:rPr lang="en-US" altLang="en-US" sz="2400"/>
              <a:t>n/2</a:t>
            </a:r>
            <a:r>
              <a:rPr lang="en-US" altLang="en-US" sz="2400">
                <a:sym typeface="Symbol" panose="05050102010706020507" pitchFamily="18" charset="2"/>
              </a:rPr>
              <a:t></a:t>
            </a:r>
            <a:r>
              <a:rPr lang="en-US" altLang="en-US" sz="2400"/>
              <a:t> points,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  <a:r>
              <a:rPr lang="en-US" altLang="en-US" sz="2400"/>
              <a:t> contains the right </a:t>
            </a:r>
            <a:r>
              <a:rPr lang="en-US" altLang="en-US" sz="2400">
                <a:sym typeface="Symbol" panose="05050102010706020507" pitchFamily="18" charset="2"/>
              </a:rPr>
              <a:t></a:t>
            </a:r>
            <a:r>
              <a:rPr lang="en-US" altLang="en-US" sz="2400"/>
              <a:t>n/2</a:t>
            </a:r>
            <a:r>
              <a:rPr lang="en-US" altLang="en-US" sz="2400">
                <a:sym typeface="Symbol" panose="05050102010706020507" pitchFamily="18" charset="2"/>
              </a:rPr>
              <a:t></a:t>
            </a:r>
            <a:r>
              <a:rPr lang="en-US" altLang="en-US" sz="2400"/>
              <a:t> points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Recursively compute the convex hull of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Recursively compute the convex hull of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 b="1">
                <a:solidFill>
                  <a:srgbClr val="CC9900"/>
                </a:solidFill>
              </a:rPr>
              <a:t> </a:t>
            </a:r>
            <a:r>
              <a:rPr lang="en-US" altLang="en-US" sz="2400"/>
              <a:t>Merge the two convex hulls</a:t>
            </a:r>
          </a:p>
        </p:txBody>
      </p:sp>
      <p:sp>
        <p:nvSpPr>
          <p:cNvPr id="16396" name="Oval 5"/>
          <p:cNvSpPr>
            <a:spLocks noChangeArrowheads="1"/>
          </p:cNvSpPr>
          <p:nvPr/>
        </p:nvSpPr>
        <p:spPr bwMode="auto">
          <a:xfrm>
            <a:off x="6991350" y="2005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7" name="Oval 9"/>
          <p:cNvSpPr>
            <a:spLocks noChangeArrowheads="1"/>
          </p:cNvSpPr>
          <p:nvPr/>
        </p:nvSpPr>
        <p:spPr bwMode="auto">
          <a:xfrm>
            <a:off x="7400925" y="28575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8" name="Oval 11"/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99" name="Oval 12"/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400" name="Oval 13"/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729288" y="2359025"/>
            <a:ext cx="1101725" cy="1785938"/>
            <a:chOff x="3609" y="1486"/>
            <a:chExt cx="694" cy="1125"/>
          </a:xfrm>
        </p:grpSpPr>
        <p:sp>
          <p:nvSpPr>
            <p:cNvPr id="16415" name="Oval 4"/>
            <p:cNvSpPr>
              <a:spLocks noChangeArrowheads="1"/>
            </p:cNvSpPr>
            <p:nvPr/>
          </p:nvSpPr>
          <p:spPr bwMode="auto">
            <a:xfrm>
              <a:off x="3652" y="1486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6416" name="Oval 6"/>
            <p:cNvSpPr>
              <a:spLocks noChangeArrowheads="1"/>
            </p:cNvSpPr>
            <p:nvPr/>
          </p:nvSpPr>
          <p:spPr bwMode="auto">
            <a:xfrm>
              <a:off x="3609" y="2129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6417" name="Oval 8"/>
            <p:cNvSpPr>
              <a:spLocks noChangeArrowheads="1"/>
            </p:cNvSpPr>
            <p:nvPr/>
          </p:nvSpPr>
          <p:spPr bwMode="auto">
            <a:xfrm>
              <a:off x="4197" y="2543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6418" name="Oval 10"/>
            <p:cNvSpPr>
              <a:spLocks noChangeArrowheads="1"/>
            </p:cNvSpPr>
            <p:nvPr/>
          </p:nvSpPr>
          <p:spPr bwMode="auto">
            <a:xfrm>
              <a:off x="3972" y="1846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6419" name="Oval 39"/>
            <p:cNvSpPr>
              <a:spLocks noChangeArrowheads="1"/>
            </p:cNvSpPr>
            <p:nvPr/>
          </p:nvSpPr>
          <p:spPr bwMode="auto">
            <a:xfrm>
              <a:off x="4229" y="2028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783263" y="2401888"/>
            <a:ext cx="1003300" cy="1685925"/>
            <a:chOff x="3643" y="1513"/>
            <a:chExt cx="632" cy="1062"/>
          </a:xfrm>
        </p:grpSpPr>
        <p:sp>
          <p:nvSpPr>
            <p:cNvPr id="16411" name="Line 40"/>
            <p:cNvSpPr>
              <a:spLocks noChangeShapeType="1"/>
            </p:cNvSpPr>
            <p:nvPr/>
          </p:nvSpPr>
          <p:spPr bwMode="auto">
            <a:xfrm flipH="1">
              <a:off x="3643" y="1513"/>
              <a:ext cx="49" cy="64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12" name="Line 42"/>
            <p:cNvSpPr>
              <a:spLocks noChangeShapeType="1"/>
            </p:cNvSpPr>
            <p:nvPr/>
          </p:nvSpPr>
          <p:spPr bwMode="auto">
            <a:xfrm>
              <a:off x="3650" y="2165"/>
              <a:ext cx="569" cy="41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13" name="Line 43"/>
            <p:cNvSpPr>
              <a:spLocks noChangeShapeType="1"/>
            </p:cNvSpPr>
            <p:nvPr/>
          </p:nvSpPr>
          <p:spPr bwMode="auto">
            <a:xfrm flipV="1">
              <a:off x="4219" y="2047"/>
              <a:ext cx="56" cy="52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14" name="Line 44"/>
            <p:cNvSpPr>
              <a:spLocks noChangeShapeType="1"/>
            </p:cNvSpPr>
            <p:nvPr/>
          </p:nvSpPr>
          <p:spPr bwMode="auto">
            <a:xfrm flipH="1" flipV="1">
              <a:off x="3678" y="1513"/>
              <a:ext cx="597" cy="53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040563" y="2049463"/>
            <a:ext cx="781050" cy="2290762"/>
            <a:chOff x="4435" y="1291"/>
            <a:chExt cx="492" cy="1443"/>
          </a:xfrm>
        </p:grpSpPr>
        <p:sp>
          <p:nvSpPr>
            <p:cNvPr id="16407" name="Line 45"/>
            <p:cNvSpPr>
              <a:spLocks noChangeShapeType="1"/>
            </p:cNvSpPr>
            <p:nvPr/>
          </p:nvSpPr>
          <p:spPr bwMode="auto">
            <a:xfrm>
              <a:off x="4435" y="1305"/>
              <a:ext cx="464" cy="1429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 flipV="1">
              <a:off x="4906" y="2290"/>
              <a:ext cx="21" cy="423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 flipH="1" flipV="1">
              <a:off x="4879" y="1402"/>
              <a:ext cx="48" cy="888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 flipH="1" flipV="1">
              <a:off x="4435" y="1291"/>
              <a:ext cx="444" cy="111"/>
            </a:xfrm>
            <a:prstGeom prst="line">
              <a:avLst/>
            </a:prstGeom>
            <a:noFill/>
            <a:ln w="254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091238" y="4637088"/>
            <a:ext cx="1817687" cy="587375"/>
            <a:chOff x="3837" y="2921"/>
            <a:chExt cx="1145" cy="370"/>
          </a:xfrm>
        </p:grpSpPr>
        <p:sp>
          <p:nvSpPr>
            <p:cNvPr id="16405" name="Text Box 53"/>
            <p:cNvSpPr txBox="1">
              <a:spLocks noChangeArrowheads="1"/>
            </p:cNvSpPr>
            <p:nvPr/>
          </p:nvSpPr>
          <p:spPr bwMode="auto">
            <a:xfrm>
              <a:off x="3837" y="2921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008000"/>
                  </a:solidFill>
                </a:rPr>
                <a:t>A</a:t>
              </a:r>
            </a:p>
          </p:txBody>
        </p:sp>
        <p:sp>
          <p:nvSpPr>
            <p:cNvPr id="16406" name="Text Box 54"/>
            <p:cNvSpPr txBox="1">
              <a:spLocks noChangeArrowheads="1"/>
            </p:cNvSpPr>
            <p:nvPr/>
          </p:nvSpPr>
          <p:spPr bwMode="auto">
            <a:xfrm>
              <a:off x="4690" y="2926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CC9900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3BC38-E12B-4FFE-983B-AE28AA32F6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 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Find upper and lower tangent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With those tangents the convex hull of A</a:t>
            </a:r>
            <a:r>
              <a:rPr lang="en-US" altLang="en-US" sz="2400">
                <a:sym typeface="Symbol" panose="05050102010706020507" pitchFamily="18" charset="2"/>
              </a:rPr>
              <a:t>B can be computed from the convex hulls of A and the convex hull of B in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linear time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6991350" y="2005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7400925" y="28575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6305550" y="29305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3" name="Oval 12"/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4" name="Oval 13"/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 flipH="1">
            <a:off x="5783263" y="2401888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5794375" y="3436938"/>
            <a:ext cx="903288" cy="6508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6697663" y="3249613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 flipH="1" flipV="1">
            <a:off x="5838825" y="2401888"/>
            <a:ext cx="947738" cy="847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>
            <a:off x="7040563" y="2071688"/>
            <a:ext cx="736600" cy="2268537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V="1">
            <a:off x="7788275" y="3635375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 flipH="1" flipV="1">
            <a:off x="7745413" y="2225675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 flipH="1" flipV="1">
            <a:off x="7040563" y="2049463"/>
            <a:ext cx="704850" cy="1762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6091238" y="4637088"/>
            <a:ext cx="46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7445375" y="4645025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CC9900"/>
                </a:solidFill>
              </a:rPr>
              <a:t>B</a:t>
            </a:r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 flipV="1">
            <a:off x="5849938" y="2049463"/>
            <a:ext cx="1190625" cy="3413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>
            <a:off x="6719888" y="4087813"/>
            <a:ext cx="1068387" cy="2190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816ADA-D620-41C8-A823-1912014C19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498475" y="4405313"/>
            <a:ext cx="8047038" cy="2266950"/>
            <a:chOff x="314" y="2775"/>
            <a:chExt cx="5069" cy="1428"/>
          </a:xfrm>
        </p:grpSpPr>
        <p:sp>
          <p:nvSpPr>
            <p:cNvPr id="18504" name="Freeform 118"/>
            <p:cNvSpPr>
              <a:spLocks/>
            </p:cNvSpPr>
            <p:nvPr/>
          </p:nvSpPr>
          <p:spPr bwMode="auto">
            <a:xfrm>
              <a:off x="3700" y="3306"/>
              <a:ext cx="479" cy="871"/>
            </a:xfrm>
            <a:custGeom>
              <a:avLst/>
              <a:gdLst>
                <a:gd name="T0" fmla="*/ 463 w 479"/>
                <a:gd name="T1" fmla="*/ 0 h 871"/>
                <a:gd name="T2" fmla="*/ 402 w 479"/>
                <a:gd name="T3" fmla="*/ 590 h 871"/>
                <a:gd name="T4" fmla="*/ 0 w 479"/>
                <a:gd name="T5" fmla="*/ 871 h 871"/>
                <a:gd name="T6" fmla="*/ 0 60000 65536"/>
                <a:gd name="T7" fmla="*/ 0 60000 65536"/>
                <a:gd name="T8" fmla="*/ 0 60000 65536"/>
                <a:gd name="T9" fmla="*/ 0 w 479"/>
                <a:gd name="T10" fmla="*/ 0 h 871"/>
                <a:gd name="T11" fmla="*/ 479 w 479"/>
                <a:gd name="T12" fmla="*/ 871 h 8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871">
                  <a:moveTo>
                    <a:pt x="463" y="0"/>
                  </a:moveTo>
                  <a:cubicBezTo>
                    <a:pt x="471" y="222"/>
                    <a:pt x="479" y="445"/>
                    <a:pt x="402" y="590"/>
                  </a:cubicBezTo>
                  <a:cubicBezTo>
                    <a:pt x="325" y="735"/>
                    <a:pt x="162" y="803"/>
                    <a:pt x="0" y="871"/>
                  </a:cubicBezTo>
                </a:path>
              </a:pathLst>
            </a:custGeom>
            <a:noFill/>
            <a:ln w="165100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5" name="Freeform 116"/>
            <p:cNvSpPr>
              <a:spLocks/>
            </p:cNvSpPr>
            <p:nvPr/>
          </p:nvSpPr>
          <p:spPr bwMode="auto">
            <a:xfrm>
              <a:off x="2220" y="3540"/>
              <a:ext cx="922" cy="506"/>
            </a:xfrm>
            <a:custGeom>
              <a:avLst/>
              <a:gdLst>
                <a:gd name="T0" fmla="*/ 922 w 922"/>
                <a:gd name="T1" fmla="*/ 0 h 506"/>
                <a:gd name="T2" fmla="*/ 365 w 922"/>
                <a:gd name="T3" fmla="*/ 230 h 506"/>
                <a:gd name="T4" fmla="*/ 0 w 922"/>
                <a:gd name="T5" fmla="*/ 506 h 506"/>
                <a:gd name="T6" fmla="*/ 0 60000 65536"/>
                <a:gd name="T7" fmla="*/ 0 60000 65536"/>
                <a:gd name="T8" fmla="*/ 0 60000 65536"/>
                <a:gd name="T9" fmla="*/ 0 w 922"/>
                <a:gd name="T10" fmla="*/ 0 h 506"/>
                <a:gd name="T11" fmla="*/ 922 w 922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2" h="506">
                  <a:moveTo>
                    <a:pt x="922" y="0"/>
                  </a:moveTo>
                  <a:cubicBezTo>
                    <a:pt x="720" y="73"/>
                    <a:pt x="519" y="146"/>
                    <a:pt x="365" y="230"/>
                  </a:cubicBezTo>
                  <a:cubicBezTo>
                    <a:pt x="211" y="314"/>
                    <a:pt x="61" y="460"/>
                    <a:pt x="0" y="506"/>
                  </a:cubicBezTo>
                </a:path>
              </a:pathLst>
            </a:custGeom>
            <a:noFill/>
            <a:ln w="165100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6" name="Rectangle 10"/>
            <p:cNvSpPr>
              <a:spLocks noChangeArrowheads="1"/>
            </p:cNvSpPr>
            <p:nvPr/>
          </p:nvSpPr>
          <p:spPr bwMode="auto">
            <a:xfrm>
              <a:off x="587" y="2989"/>
              <a:ext cx="1368" cy="2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07" name="Rectangle 11"/>
            <p:cNvSpPr>
              <a:spLocks noChangeArrowheads="1"/>
            </p:cNvSpPr>
            <p:nvPr/>
          </p:nvSpPr>
          <p:spPr bwMode="auto">
            <a:xfrm>
              <a:off x="977" y="2775"/>
              <a:ext cx="1944" cy="2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08" name="AutoShape 12"/>
            <p:cNvSpPr>
              <a:spLocks noChangeArrowheads="1"/>
            </p:cNvSpPr>
            <p:nvPr/>
          </p:nvSpPr>
          <p:spPr bwMode="auto">
            <a:xfrm>
              <a:off x="314" y="3602"/>
              <a:ext cx="1499" cy="457"/>
            </a:xfrm>
            <a:prstGeom prst="wedgeRoundRectCallout">
              <a:avLst>
                <a:gd name="adj1" fmla="val 43194"/>
                <a:gd name="adj2" fmla="val -138185"/>
                <a:gd name="adj3" fmla="val 16667"/>
              </a:avLst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check with orientation test</a:t>
              </a:r>
            </a:p>
          </p:txBody>
        </p:sp>
        <p:sp>
          <p:nvSpPr>
            <p:cNvPr id="18509" name="Line 13"/>
            <p:cNvSpPr>
              <a:spLocks noChangeShapeType="1"/>
            </p:cNvSpPr>
            <p:nvPr/>
          </p:nvSpPr>
          <p:spPr bwMode="auto">
            <a:xfrm>
              <a:off x="3859" y="3411"/>
              <a:ext cx="263" cy="5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0" name="Line 14"/>
            <p:cNvSpPr>
              <a:spLocks noChangeShapeType="1"/>
            </p:cNvSpPr>
            <p:nvPr/>
          </p:nvSpPr>
          <p:spPr bwMode="auto">
            <a:xfrm flipH="1">
              <a:off x="3742" y="3911"/>
              <a:ext cx="368" cy="26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1" name="Oval 15"/>
            <p:cNvSpPr>
              <a:spLocks noChangeArrowheads="1"/>
            </p:cNvSpPr>
            <p:nvPr/>
          </p:nvSpPr>
          <p:spPr bwMode="auto">
            <a:xfrm>
              <a:off x="3826" y="3384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12" name="Oval 16"/>
            <p:cNvSpPr>
              <a:spLocks noChangeArrowheads="1"/>
            </p:cNvSpPr>
            <p:nvPr/>
          </p:nvSpPr>
          <p:spPr bwMode="auto">
            <a:xfrm>
              <a:off x="4079" y="3883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13" name="Oval 17"/>
            <p:cNvSpPr>
              <a:spLocks noChangeArrowheads="1"/>
            </p:cNvSpPr>
            <p:nvPr/>
          </p:nvSpPr>
          <p:spPr bwMode="auto">
            <a:xfrm flipH="1">
              <a:off x="3713" y="4131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14" name="Line 19"/>
            <p:cNvSpPr>
              <a:spLocks noChangeShapeType="1"/>
            </p:cNvSpPr>
            <p:nvPr/>
          </p:nvSpPr>
          <p:spPr bwMode="auto">
            <a:xfrm>
              <a:off x="4001" y="3614"/>
              <a:ext cx="14" cy="9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5" name="Line 20"/>
            <p:cNvSpPr>
              <a:spLocks noChangeShapeType="1"/>
            </p:cNvSpPr>
            <p:nvPr/>
          </p:nvSpPr>
          <p:spPr bwMode="auto">
            <a:xfrm flipH="1" flipV="1">
              <a:off x="3929" y="3662"/>
              <a:ext cx="81" cy="4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6" name="Line 21"/>
            <p:cNvSpPr>
              <a:spLocks noChangeShapeType="1"/>
            </p:cNvSpPr>
            <p:nvPr/>
          </p:nvSpPr>
          <p:spPr bwMode="auto">
            <a:xfrm flipH="1">
              <a:off x="3839" y="4038"/>
              <a:ext cx="25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7" name="Line 22"/>
            <p:cNvSpPr>
              <a:spLocks noChangeShapeType="1"/>
            </p:cNvSpPr>
            <p:nvPr/>
          </p:nvSpPr>
          <p:spPr bwMode="auto">
            <a:xfrm flipV="1">
              <a:off x="3842" y="4091"/>
              <a:ext cx="91" cy="1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18" name="Text Box 23"/>
            <p:cNvSpPr txBox="1">
              <a:spLocks noChangeArrowheads="1"/>
            </p:cNvSpPr>
            <p:nvPr/>
          </p:nvSpPr>
          <p:spPr bwMode="auto">
            <a:xfrm>
              <a:off x="4231" y="339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right turn</a:t>
              </a:r>
            </a:p>
          </p:txBody>
        </p:sp>
        <p:sp>
          <p:nvSpPr>
            <p:cNvPr id="18519" name="Line 89"/>
            <p:cNvSpPr>
              <a:spLocks noChangeShapeType="1"/>
            </p:cNvSpPr>
            <p:nvPr/>
          </p:nvSpPr>
          <p:spPr bwMode="auto">
            <a:xfrm flipH="1">
              <a:off x="4112" y="3423"/>
              <a:ext cx="49" cy="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0" name="Oval 90"/>
            <p:cNvSpPr>
              <a:spLocks noChangeArrowheads="1"/>
            </p:cNvSpPr>
            <p:nvPr/>
          </p:nvSpPr>
          <p:spPr bwMode="auto">
            <a:xfrm>
              <a:off x="4125" y="3392"/>
              <a:ext cx="74" cy="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21" name="Line 91"/>
            <p:cNvSpPr>
              <a:spLocks noChangeShapeType="1"/>
            </p:cNvSpPr>
            <p:nvPr/>
          </p:nvSpPr>
          <p:spPr bwMode="auto">
            <a:xfrm flipV="1">
              <a:off x="4089" y="3312"/>
              <a:ext cx="82" cy="8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2" name="Line 92"/>
            <p:cNvSpPr>
              <a:spLocks noChangeShapeType="1"/>
            </p:cNvSpPr>
            <p:nvPr/>
          </p:nvSpPr>
          <p:spPr bwMode="auto">
            <a:xfrm flipH="1">
              <a:off x="4134" y="3633"/>
              <a:ext cx="53" cy="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3" name="Line 93"/>
            <p:cNvSpPr>
              <a:spLocks noChangeShapeType="1"/>
            </p:cNvSpPr>
            <p:nvPr/>
          </p:nvSpPr>
          <p:spPr bwMode="auto">
            <a:xfrm flipH="1" flipV="1">
              <a:off x="4094" y="3630"/>
              <a:ext cx="42" cy="6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4" name="Line 95"/>
            <p:cNvSpPr>
              <a:spLocks noChangeShapeType="1"/>
            </p:cNvSpPr>
            <p:nvPr/>
          </p:nvSpPr>
          <p:spPr bwMode="auto">
            <a:xfrm>
              <a:off x="2348" y="3268"/>
              <a:ext cx="263" cy="52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5" name="Line 96"/>
            <p:cNvSpPr>
              <a:spLocks noChangeShapeType="1"/>
            </p:cNvSpPr>
            <p:nvPr/>
          </p:nvSpPr>
          <p:spPr bwMode="auto">
            <a:xfrm flipH="1">
              <a:off x="2231" y="3768"/>
              <a:ext cx="368" cy="26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26" name="Oval 97"/>
            <p:cNvSpPr>
              <a:spLocks noChangeArrowheads="1"/>
            </p:cNvSpPr>
            <p:nvPr/>
          </p:nvSpPr>
          <p:spPr bwMode="auto">
            <a:xfrm>
              <a:off x="2315" y="3241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27" name="Oval 98"/>
            <p:cNvSpPr>
              <a:spLocks noChangeArrowheads="1"/>
            </p:cNvSpPr>
            <p:nvPr/>
          </p:nvSpPr>
          <p:spPr bwMode="auto">
            <a:xfrm>
              <a:off x="2568" y="3740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28" name="Oval 99"/>
            <p:cNvSpPr>
              <a:spLocks noChangeArrowheads="1"/>
            </p:cNvSpPr>
            <p:nvPr/>
          </p:nvSpPr>
          <p:spPr bwMode="auto">
            <a:xfrm flipH="1">
              <a:off x="2202" y="3988"/>
              <a:ext cx="74" cy="6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29" name="Line 100"/>
            <p:cNvSpPr>
              <a:spLocks noChangeShapeType="1"/>
            </p:cNvSpPr>
            <p:nvPr/>
          </p:nvSpPr>
          <p:spPr bwMode="auto">
            <a:xfrm>
              <a:off x="2490" y="3471"/>
              <a:ext cx="14" cy="9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0" name="Line 101"/>
            <p:cNvSpPr>
              <a:spLocks noChangeShapeType="1"/>
            </p:cNvSpPr>
            <p:nvPr/>
          </p:nvSpPr>
          <p:spPr bwMode="auto">
            <a:xfrm flipH="1" flipV="1">
              <a:off x="2418" y="3519"/>
              <a:ext cx="81" cy="4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1" name="Line 102"/>
            <p:cNvSpPr>
              <a:spLocks noChangeShapeType="1"/>
            </p:cNvSpPr>
            <p:nvPr/>
          </p:nvSpPr>
          <p:spPr bwMode="auto">
            <a:xfrm flipH="1">
              <a:off x="2328" y="3895"/>
              <a:ext cx="25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2" name="Line 103"/>
            <p:cNvSpPr>
              <a:spLocks noChangeShapeType="1"/>
            </p:cNvSpPr>
            <p:nvPr/>
          </p:nvSpPr>
          <p:spPr bwMode="auto">
            <a:xfrm flipV="1">
              <a:off x="2331" y="3948"/>
              <a:ext cx="91" cy="1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3" name="Text Box 104"/>
            <p:cNvSpPr txBox="1">
              <a:spLocks noChangeArrowheads="1"/>
            </p:cNvSpPr>
            <p:nvPr/>
          </p:nvSpPr>
          <p:spPr bwMode="auto">
            <a:xfrm>
              <a:off x="2462" y="321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left turn</a:t>
              </a:r>
            </a:p>
          </p:txBody>
        </p:sp>
        <p:sp>
          <p:nvSpPr>
            <p:cNvPr id="18534" name="Line 105"/>
            <p:cNvSpPr>
              <a:spLocks noChangeShapeType="1"/>
            </p:cNvSpPr>
            <p:nvPr/>
          </p:nvSpPr>
          <p:spPr bwMode="auto">
            <a:xfrm flipH="1">
              <a:off x="2596" y="3617"/>
              <a:ext cx="376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5" name="Oval 106"/>
            <p:cNvSpPr>
              <a:spLocks noChangeArrowheads="1"/>
            </p:cNvSpPr>
            <p:nvPr/>
          </p:nvSpPr>
          <p:spPr bwMode="auto">
            <a:xfrm>
              <a:off x="2926" y="3586"/>
              <a:ext cx="74" cy="6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18536" name="Line 107"/>
            <p:cNvSpPr>
              <a:spLocks noChangeShapeType="1"/>
            </p:cNvSpPr>
            <p:nvPr/>
          </p:nvSpPr>
          <p:spPr bwMode="auto">
            <a:xfrm flipV="1">
              <a:off x="2195" y="3554"/>
              <a:ext cx="922" cy="3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7" name="Line 108"/>
            <p:cNvSpPr>
              <a:spLocks noChangeShapeType="1"/>
            </p:cNvSpPr>
            <p:nvPr/>
          </p:nvSpPr>
          <p:spPr bwMode="auto">
            <a:xfrm flipH="1">
              <a:off x="2734" y="3639"/>
              <a:ext cx="29" cy="8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38" name="Line 109"/>
            <p:cNvSpPr>
              <a:spLocks noChangeShapeType="1"/>
            </p:cNvSpPr>
            <p:nvPr/>
          </p:nvSpPr>
          <p:spPr bwMode="auto">
            <a:xfrm flipH="1">
              <a:off x="2721" y="3717"/>
              <a:ext cx="105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117600" y="4995863"/>
            <a:ext cx="898525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108075" y="3840163"/>
            <a:ext cx="727075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998538" y="2454275"/>
            <a:ext cx="727075" cy="3857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829425" y="1970088"/>
            <a:ext cx="749300" cy="2635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39713" y="2005013"/>
            <a:ext cx="3194050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6103938" y="3151188"/>
            <a:ext cx="749300" cy="2635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231775" y="1563688"/>
            <a:ext cx="3194050" cy="3857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45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the lower tangent </a:t>
            </a:r>
          </a:p>
        </p:txBody>
      </p:sp>
      <p:sp>
        <p:nvSpPr>
          <p:cNvPr id="18446" name="Text Box 25"/>
          <p:cNvSpPr txBox="1">
            <a:spLocks noChangeArrowheads="1"/>
          </p:cNvSpPr>
          <p:nvPr/>
        </p:nvSpPr>
        <p:spPr bwMode="auto">
          <a:xfrm>
            <a:off x="152400" y="1592263"/>
            <a:ext cx="5129213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a = rightmost point of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/>
              <a:t> b = leftmost point of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/>
              <a:t> while T=ab not lower tangent to both   </a:t>
            </a:r>
            <a:br>
              <a:rPr lang="en-US" altLang="en-US" sz="2400"/>
            </a:br>
            <a:r>
              <a:rPr lang="en-US" altLang="en-US" sz="2400"/>
              <a:t>          convex hulls of A and B do{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/>
              <a:t>        while T not lower tangent to </a:t>
            </a:r>
            <a:br>
              <a:rPr lang="en-US" altLang="en-US" sz="2400"/>
            </a:br>
            <a:r>
              <a:rPr lang="en-US" altLang="en-US" sz="2400"/>
              <a:t>         convex hull of A do{</a:t>
            </a:r>
            <a:br>
              <a:rPr lang="en-US" altLang="en-US" sz="2400"/>
            </a:br>
            <a:r>
              <a:rPr lang="en-US" altLang="en-US" sz="2400"/>
              <a:t>            a=a-1</a:t>
            </a:r>
            <a:br>
              <a:rPr lang="en-US" altLang="en-US" sz="2400"/>
            </a:br>
            <a:r>
              <a:rPr lang="en-US" altLang="en-US" sz="2400"/>
              <a:t>        }</a:t>
            </a:r>
            <a:br>
              <a:rPr lang="en-US" altLang="en-US" sz="2400"/>
            </a:br>
            <a:r>
              <a:rPr lang="en-US" altLang="en-US" sz="2400"/>
              <a:t>        while T not lower tangent to </a:t>
            </a:r>
            <a:br>
              <a:rPr lang="en-US" altLang="en-US" sz="2400"/>
            </a:br>
            <a:r>
              <a:rPr lang="en-US" altLang="en-US" sz="2400"/>
              <a:t>          convex hull of B do{</a:t>
            </a:r>
            <a:br>
              <a:rPr lang="en-US" altLang="en-US" sz="2400"/>
            </a:br>
            <a:r>
              <a:rPr lang="en-US" altLang="en-US" sz="2400"/>
              <a:t>            b=b+1</a:t>
            </a:r>
            <a:br>
              <a:rPr lang="en-US" altLang="en-US" sz="2400"/>
            </a:br>
            <a:r>
              <a:rPr lang="en-US" altLang="en-US" sz="2400"/>
              <a:t>         }</a:t>
            </a:r>
            <a:br>
              <a:rPr lang="en-US" altLang="en-US" sz="2400"/>
            </a:br>
            <a:r>
              <a:rPr lang="en-US" altLang="en-US" sz="2400"/>
              <a:t> }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18447" name="Oval 26"/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48" name="Oval 27"/>
          <p:cNvSpPr>
            <a:spLocks noChangeArrowheads="1"/>
          </p:cNvSpPr>
          <p:nvPr/>
        </p:nvSpPr>
        <p:spPr bwMode="auto">
          <a:xfrm>
            <a:off x="6902450" y="2027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49" name="Oval 28"/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0" name="Oval 29"/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1" name="Oval 30"/>
          <p:cNvSpPr>
            <a:spLocks noChangeArrowheads="1"/>
          </p:cNvSpPr>
          <p:nvPr/>
        </p:nvSpPr>
        <p:spPr bwMode="auto">
          <a:xfrm>
            <a:off x="7081838" y="29559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2" name="Oval 31"/>
          <p:cNvSpPr>
            <a:spLocks noChangeArrowheads="1"/>
          </p:cNvSpPr>
          <p:nvPr/>
        </p:nvSpPr>
        <p:spPr bwMode="auto">
          <a:xfrm>
            <a:off x="6383338" y="44386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3" name="Oval 32"/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4" name="Oval 33"/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5" name="Oval 34"/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6" name="Oval 35"/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57" name="Line 36"/>
          <p:cNvSpPr>
            <a:spLocks noChangeShapeType="1"/>
          </p:cNvSpPr>
          <p:nvPr/>
        </p:nvSpPr>
        <p:spPr bwMode="auto">
          <a:xfrm flipH="1">
            <a:off x="5783263" y="2401888"/>
            <a:ext cx="77787" cy="102393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8" name="Line 37"/>
          <p:cNvSpPr>
            <a:spLocks noChangeShapeType="1"/>
          </p:cNvSpPr>
          <p:nvPr/>
        </p:nvSpPr>
        <p:spPr bwMode="auto">
          <a:xfrm flipV="1">
            <a:off x="6697663" y="3249613"/>
            <a:ext cx="889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9" name="Line 38"/>
          <p:cNvSpPr>
            <a:spLocks noChangeShapeType="1"/>
          </p:cNvSpPr>
          <p:nvPr/>
        </p:nvSpPr>
        <p:spPr bwMode="auto">
          <a:xfrm flipH="1" flipV="1">
            <a:off x="5838825" y="2401888"/>
            <a:ext cx="617538" cy="263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0" name="Line 39"/>
          <p:cNvSpPr>
            <a:spLocks noChangeShapeType="1"/>
          </p:cNvSpPr>
          <p:nvPr/>
        </p:nvSpPr>
        <p:spPr bwMode="auto">
          <a:xfrm>
            <a:off x="7548563" y="3998913"/>
            <a:ext cx="228600" cy="341312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1" name="Line 40"/>
          <p:cNvSpPr>
            <a:spLocks noChangeShapeType="1"/>
          </p:cNvSpPr>
          <p:nvPr/>
        </p:nvSpPr>
        <p:spPr bwMode="auto">
          <a:xfrm flipV="1">
            <a:off x="7788275" y="3635375"/>
            <a:ext cx="33338" cy="671513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62" name="Line 41"/>
          <p:cNvSpPr>
            <a:spLocks noChangeShapeType="1"/>
          </p:cNvSpPr>
          <p:nvPr/>
        </p:nvSpPr>
        <p:spPr bwMode="auto">
          <a:xfrm flipH="1" flipV="1">
            <a:off x="7745413" y="2225675"/>
            <a:ext cx="76200" cy="140970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63" name="Line 42"/>
          <p:cNvSpPr>
            <a:spLocks noChangeShapeType="1"/>
          </p:cNvSpPr>
          <p:nvPr/>
        </p:nvSpPr>
        <p:spPr bwMode="auto">
          <a:xfrm flipH="1">
            <a:off x="6964363" y="1639888"/>
            <a:ext cx="396875" cy="44132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4" name="Text Box 43"/>
          <p:cNvSpPr txBox="1">
            <a:spLocks noChangeArrowheads="1"/>
          </p:cNvSpPr>
          <p:nvPr/>
        </p:nvSpPr>
        <p:spPr bwMode="auto">
          <a:xfrm>
            <a:off x="6091238" y="4637088"/>
            <a:ext cx="46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8465" name="Text Box 44"/>
          <p:cNvSpPr txBox="1">
            <a:spLocks noChangeArrowheads="1"/>
          </p:cNvSpPr>
          <p:nvPr/>
        </p:nvSpPr>
        <p:spPr bwMode="auto">
          <a:xfrm>
            <a:off x="7445375" y="4645025"/>
            <a:ext cx="46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CC9900"/>
                </a:solidFill>
              </a:rPr>
              <a:t>B</a:t>
            </a:r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 flipV="1">
            <a:off x="6400800" y="4340225"/>
            <a:ext cx="1365250" cy="155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7" name="Oval 46"/>
          <p:cNvSpPr>
            <a:spLocks noChangeArrowheads="1"/>
          </p:cNvSpPr>
          <p:nvPr/>
        </p:nvSpPr>
        <p:spPr bwMode="auto">
          <a:xfrm>
            <a:off x="6381750" y="2630488"/>
            <a:ext cx="117475" cy="107950"/>
          </a:xfrm>
          <a:prstGeom prst="ellipse">
            <a:avLst/>
          </a:prstGeom>
          <a:solidFill>
            <a:srgbClr val="008000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68" name="Line 47"/>
          <p:cNvSpPr>
            <a:spLocks noChangeShapeType="1"/>
          </p:cNvSpPr>
          <p:nvPr/>
        </p:nvSpPr>
        <p:spPr bwMode="auto">
          <a:xfrm>
            <a:off x="6421438" y="2684463"/>
            <a:ext cx="363537" cy="55245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9" name="Line 48"/>
          <p:cNvSpPr>
            <a:spLocks noChangeShapeType="1"/>
          </p:cNvSpPr>
          <p:nvPr/>
        </p:nvSpPr>
        <p:spPr bwMode="auto">
          <a:xfrm flipV="1">
            <a:off x="6442075" y="4062413"/>
            <a:ext cx="263525" cy="44767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0" name="Line 49"/>
          <p:cNvSpPr>
            <a:spLocks noChangeShapeType="1"/>
          </p:cNvSpPr>
          <p:nvPr/>
        </p:nvSpPr>
        <p:spPr bwMode="auto">
          <a:xfrm flipH="1" flipV="1">
            <a:off x="5756275" y="3421063"/>
            <a:ext cx="695325" cy="10541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1" name="Oval 50"/>
          <p:cNvSpPr>
            <a:spLocks noChangeArrowheads="1"/>
          </p:cNvSpPr>
          <p:nvPr/>
        </p:nvSpPr>
        <p:spPr bwMode="auto">
          <a:xfrm>
            <a:off x="7300913" y="34829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72" name="Oval 51"/>
          <p:cNvSpPr>
            <a:spLocks noChangeArrowheads="1"/>
          </p:cNvSpPr>
          <p:nvPr/>
        </p:nvSpPr>
        <p:spPr bwMode="auto">
          <a:xfrm>
            <a:off x="7486650" y="39322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73" name="Line 52"/>
          <p:cNvSpPr>
            <a:spLocks noChangeShapeType="1"/>
          </p:cNvSpPr>
          <p:nvPr/>
        </p:nvSpPr>
        <p:spPr bwMode="auto">
          <a:xfrm flipH="1" flipV="1">
            <a:off x="7356475" y="3568700"/>
            <a:ext cx="168275" cy="3841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4" name="Line 53"/>
          <p:cNvSpPr>
            <a:spLocks noChangeShapeType="1"/>
          </p:cNvSpPr>
          <p:nvPr/>
        </p:nvSpPr>
        <p:spPr bwMode="auto">
          <a:xfrm>
            <a:off x="7126288" y="3003550"/>
            <a:ext cx="228600" cy="552450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5" name="Line 54"/>
          <p:cNvSpPr>
            <a:spLocks noChangeShapeType="1"/>
          </p:cNvSpPr>
          <p:nvPr/>
        </p:nvSpPr>
        <p:spPr bwMode="auto">
          <a:xfrm flipH="1" flipV="1">
            <a:off x="6934200" y="2033588"/>
            <a:ext cx="190500" cy="968375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6" name="Oval 55"/>
          <p:cNvSpPr>
            <a:spLocks noChangeArrowheads="1"/>
          </p:cNvSpPr>
          <p:nvPr/>
        </p:nvSpPr>
        <p:spPr bwMode="auto">
          <a:xfrm>
            <a:off x="7288213" y="15462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77" name="Line 56"/>
          <p:cNvSpPr>
            <a:spLocks noChangeShapeType="1"/>
          </p:cNvSpPr>
          <p:nvPr/>
        </p:nvSpPr>
        <p:spPr bwMode="auto">
          <a:xfrm>
            <a:off x="7348538" y="1593850"/>
            <a:ext cx="428625" cy="617538"/>
          </a:xfrm>
          <a:prstGeom prst="line">
            <a:avLst/>
          </a:prstGeom>
          <a:noFill/>
          <a:ln w="254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8" name="Text Box 57"/>
          <p:cNvSpPr txBox="1">
            <a:spLocks noChangeArrowheads="1"/>
          </p:cNvSpPr>
          <p:nvPr/>
        </p:nvSpPr>
        <p:spPr bwMode="auto">
          <a:xfrm>
            <a:off x="5981700" y="42735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8479" name="Text Box 58"/>
          <p:cNvSpPr txBox="1">
            <a:spLocks noChangeArrowheads="1"/>
          </p:cNvSpPr>
          <p:nvPr/>
        </p:nvSpPr>
        <p:spPr bwMode="auto">
          <a:xfrm>
            <a:off x="6080125" y="311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a=2</a:t>
            </a:r>
          </a:p>
        </p:txBody>
      </p:sp>
      <p:sp>
        <p:nvSpPr>
          <p:cNvPr id="18480" name="Text Box 59"/>
          <p:cNvSpPr txBox="1">
            <a:spLocks noChangeArrowheads="1"/>
          </p:cNvSpPr>
          <p:nvPr/>
        </p:nvSpPr>
        <p:spPr bwMode="auto">
          <a:xfrm>
            <a:off x="6330950" y="38735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481" name="Text Box 60"/>
          <p:cNvSpPr txBox="1">
            <a:spLocks noChangeArrowheads="1"/>
          </p:cNvSpPr>
          <p:nvPr/>
        </p:nvSpPr>
        <p:spPr bwMode="auto">
          <a:xfrm>
            <a:off x="5454650" y="30845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8482" name="Text Box 61"/>
          <p:cNvSpPr txBox="1">
            <a:spLocks noChangeArrowheads="1"/>
          </p:cNvSpPr>
          <p:nvPr/>
        </p:nvSpPr>
        <p:spPr bwMode="auto">
          <a:xfrm>
            <a:off x="6134100" y="26812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8483" name="Text Box 62"/>
          <p:cNvSpPr txBox="1">
            <a:spLocks noChangeArrowheads="1"/>
          </p:cNvSpPr>
          <p:nvPr/>
        </p:nvSpPr>
        <p:spPr bwMode="auto">
          <a:xfrm>
            <a:off x="5778500" y="19732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8484" name="Text Box 63"/>
          <p:cNvSpPr txBox="1">
            <a:spLocks noChangeArrowheads="1"/>
          </p:cNvSpPr>
          <p:nvPr/>
        </p:nvSpPr>
        <p:spPr bwMode="auto">
          <a:xfrm>
            <a:off x="7808913" y="42497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8485" name="Text Box 64"/>
          <p:cNvSpPr txBox="1">
            <a:spLocks noChangeArrowheads="1"/>
          </p:cNvSpPr>
          <p:nvPr/>
        </p:nvSpPr>
        <p:spPr bwMode="auto">
          <a:xfrm>
            <a:off x="7904163" y="34861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486" name="Text Box 65"/>
          <p:cNvSpPr txBox="1">
            <a:spLocks noChangeArrowheads="1"/>
          </p:cNvSpPr>
          <p:nvPr/>
        </p:nvSpPr>
        <p:spPr bwMode="auto">
          <a:xfrm>
            <a:off x="7847013" y="20415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487" name="Text Box 66"/>
          <p:cNvSpPr txBox="1">
            <a:spLocks noChangeArrowheads="1"/>
          </p:cNvSpPr>
          <p:nvPr/>
        </p:nvSpPr>
        <p:spPr bwMode="auto">
          <a:xfrm>
            <a:off x="7439025" y="133667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8488" name="Text Box 67"/>
          <p:cNvSpPr txBox="1">
            <a:spLocks noChangeArrowheads="1"/>
          </p:cNvSpPr>
          <p:nvPr/>
        </p:nvSpPr>
        <p:spPr bwMode="auto">
          <a:xfrm>
            <a:off x="7008813" y="1920875"/>
            <a:ext cx="769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4=b</a:t>
            </a:r>
          </a:p>
        </p:txBody>
      </p:sp>
      <p:sp>
        <p:nvSpPr>
          <p:cNvPr id="18489" name="Text Box 68"/>
          <p:cNvSpPr txBox="1">
            <a:spLocks noChangeArrowheads="1"/>
          </p:cNvSpPr>
          <p:nvPr/>
        </p:nvSpPr>
        <p:spPr bwMode="auto">
          <a:xfrm>
            <a:off x="7229475" y="277971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8490" name="Text Box 69"/>
          <p:cNvSpPr txBox="1">
            <a:spLocks noChangeArrowheads="1"/>
          </p:cNvSpPr>
          <p:nvPr/>
        </p:nvSpPr>
        <p:spPr bwMode="auto">
          <a:xfrm>
            <a:off x="7340600" y="32861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8491" name="Text Box 70"/>
          <p:cNvSpPr txBox="1">
            <a:spLocks noChangeArrowheads="1"/>
          </p:cNvSpPr>
          <p:nvPr/>
        </p:nvSpPr>
        <p:spPr bwMode="auto">
          <a:xfrm>
            <a:off x="7472363" y="36496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44455" name="Line 71"/>
          <p:cNvSpPr>
            <a:spLocks noChangeShapeType="1"/>
          </p:cNvSpPr>
          <p:nvPr/>
        </p:nvSpPr>
        <p:spPr bwMode="auto">
          <a:xfrm flipV="1">
            <a:off x="6753225" y="2093913"/>
            <a:ext cx="198438" cy="1177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56" name="Line 72"/>
          <p:cNvSpPr>
            <a:spLocks noChangeShapeType="1"/>
          </p:cNvSpPr>
          <p:nvPr/>
        </p:nvSpPr>
        <p:spPr bwMode="auto">
          <a:xfrm flipH="1">
            <a:off x="6731000" y="2082800"/>
            <a:ext cx="209550" cy="2036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57" name="Line 73"/>
          <p:cNvSpPr>
            <a:spLocks noChangeShapeType="1"/>
          </p:cNvSpPr>
          <p:nvPr/>
        </p:nvSpPr>
        <p:spPr bwMode="auto">
          <a:xfrm flipV="1">
            <a:off x="6731000" y="2997200"/>
            <a:ext cx="363538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58" name="Line 74"/>
          <p:cNvSpPr>
            <a:spLocks noChangeShapeType="1"/>
          </p:cNvSpPr>
          <p:nvPr/>
        </p:nvSpPr>
        <p:spPr bwMode="auto">
          <a:xfrm flipV="1">
            <a:off x="6731000" y="3525838"/>
            <a:ext cx="650875" cy="593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59" name="Line 75"/>
          <p:cNvSpPr>
            <a:spLocks noChangeShapeType="1"/>
          </p:cNvSpPr>
          <p:nvPr/>
        </p:nvSpPr>
        <p:spPr bwMode="auto">
          <a:xfrm flipV="1">
            <a:off x="6719888" y="3976688"/>
            <a:ext cx="827087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>
            <a:off x="6719888" y="4076700"/>
            <a:ext cx="1079500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1" name="Line 77"/>
          <p:cNvSpPr>
            <a:spLocks noChangeShapeType="1"/>
          </p:cNvSpPr>
          <p:nvPr/>
        </p:nvSpPr>
        <p:spPr bwMode="auto">
          <a:xfrm flipV="1">
            <a:off x="6750050" y="2090738"/>
            <a:ext cx="198438" cy="11779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2" name="Line 78"/>
          <p:cNvSpPr>
            <a:spLocks noChangeShapeType="1"/>
          </p:cNvSpPr>
          <p:nvPr/>
        </p:nvSpPr>
        <p:spPr bwMode="auto">
          <a:xfrm flipH="1">
            <a:off x="6727825" y="2079625"/>
            <a:ext cx="209550" cy="20367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 flipV="1">
            <a:off x="6727825" y="3005138"/>
            <a:ext cx="363538" cy="11334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4" name="Line 80"/>
          <p:cNvSpPr>
            <a:spLocks noChangeShapeType="1"/>
          </p:cNvSpPr>
          <p:nvPr/>
        </p:nvSpPr>
        <p:spPr bwMode="auto">
          <a:xfrm flipV="1">
            <a:off x="6705600" y="3533775"/>
            <a:ext cx="650875" cy="5937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5" name="Line 81"/>
          <p:cNvSpPr>
            <a:spLocks noChangeShapeType="1"/>
          </p:cNvSpPr>
          <p:nvPr/>
        </p:nvSpPr>
        <p:spPr bwMode="auto">
          <a:xfrm flipV="1">
            <a:off x="6716713" y="3984625"/>
            <a:ext cx="827087" cy="1111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4466" name="Line 82"/>
          <p:cNvSpPr>
            <a:spLocks noChangeShapeType="1"/>
          </p:cNvSpPr>
          <p:nvPr/>
        </p:nvSpPr>
        <p:spPr bwMode="auto">
          <a:xfrm>
            <a:off x="6716713" y="4073525"/>
            <a:ext cx="1079500" cy="2206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86" grpId="1" animBg="1"/>
      <p:bldP spid="144387" grpId="0" animBg="1"/>
      <p:bldP spid="144387" grpId="1" animBg="1"/>
      <p:bldP spid="144387" grpId="2" animBg="1"/>
      <p:bldP spid="144387" grpId="3" animBg="1"/>
      <p:bldP spid="144388" grpId="0" animBg="1"/>
      <p:bldP spid="144388" grpId="1" animBg="1"/>
      <p:bldP spid="144388" grpId="2" animBg="1"/>
      <p:bldP spid="144388" grpId="3" animBg="1"/>
      <p:bldP spid="144389" grpId="0" animBg="1"/>
      <p:bldP spid="144389" grpId="1" animBg="1"/>
      <p:bldP spid="144390" grpId="0" animBg="1"/>
      <p:bldP spid="144390" grpId="1" animBg="1"/>
      <p:bldP spid="144391" grpId="0" animBg="1"/>
      <p:bldP spid="144391" grpId="1" animBg="1"/>
      <p:bldP spid="144392" grpId="0" animBg="1"/>
      <p:bldP spid="144392" grpId="1" animBg="1"/>
      <p:bldP spid="144429" grpId="0" animBg="1"/>
      <p:bldP spid="144455" grpId="0" animBg="1"/>
      <p:bldP spid="144456" grpId="0" animBg="1"/>
      <p:bldP spid="144457" grpId="0" animBg="1"/>
      <p:bldP spid="144458" grpId="0" animBg="1"/>
      <p:bldP spid="144459" grpId="0" animBg="1"/>
      <p:bldP spid="144460" grpId="0" animBg="1"/>
      <p:bldP spid="144461" grpId="0" animBg="1"/>
      <p:bldP spid="144461" grpId="1" animBg="1"/>
      <p:bldP spid="144462" grpId="0" animBg="1"/>
      <p:bldP spid="144462" grpId="1" animBg="1"/>
      <p:bldP spid="144463" grpId="0" animBg="1"/>
      <p:bldP spid="144463" grpId="1" animBg="1"/>
      <p:bldP spid="144464" grpId="0" animBg="1"/>
      <p:bldP spid="144464" grpId="1" animBg="1"/>
      <p:bldP spid="144465" grpId="0" animBg="1"/>
      <p:bldP spid="144465" grpId="1" animBg="1"/>
      <p:bldP spid="144466" grpId="0" animBg="1"/>
      <p:bldP spid="14446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C2180-9BA3-427A-9162-6D65311BF9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 Hull: Runtime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152400" y="1592263"/>
            <a:ext cx="48101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Preprocessing: sort the points by x-coordinate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Divide the set of points into two sets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  <a:r>
              <a:rPr lang="en-US" altLang="en-US" sz="2400"/>
              <a:t> and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  <a:r>
              <a:rPr lang="en-US" altLang="en-US" sz="2400"/>
              <a:t> contains the left </a:t>
            </a:r>
            <a:r>
              <a:rPr lang="en-US" altLang="en-US" sz="2400">
                <a:sym typeface="Symbol" panose="05050102010706020507" pitchFamily="18" charset="2"/>
              </a:rPr>
              <a:t></a:t>
            </a:r>
            <a:r>
              <a:rPr lang="en-US" altLang="en-US" sz="2400"/>
              <a:t>n/2</a:t>
            </a:r>
            <a:r>
              <a:rPr lang="en-US" altLang="en-US" sz="2400">
                <a:sym typeface="Symbol" panose="05050102010706020507" pitchFamily="18" charset="2"/>
              </a:rPr>
              <a:t></a:t>
            </a:r>
            <a:r>
              <a:rPr lang="en-US" altLang="en-US" sz="2400"/>
              <a:t> points,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  <a:r>
              <a:rPr lang="en-US" altLang="en-US" sz="2400"/>
              <a:t> contains the right </a:t>
            </a:r>
            <a:r>
              <a:rPr lang="en-US" altLang="en-US" sz="2400">
                <a:sym typeface="Symbol" panose="05050102010706020507" pitchFamily="18" charset="2"/>
              </a:rPr>
              <a:t></a:t>
            </a:r>
            <a:r>
              <a:rPr lang="en-US" altLang="en-US" sz="2400"/>
              <a:t>n/2</a:t>
            </a:r>
            <a:r>
              <a:rPr lang="en-US" altLang="en-US" sz="2400">
                <a:sym typeface="Symbol" panose="05050102010706020507" pitchFamily="18" charset="2"/>
              </a:rPr>
              <a:t></a:t>
            </a:r>
            <a:r>
              <a:rPr lang="en-US" altLang="en-US" sz="2400"/>
              <a:t> points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Recursively compute the convex hull of </a:t>
            </a:r>
            <a:r>
              <a:rPr lang="en-US" altLang="en-US" sz="2400" b="1">
                <a:solidFill>
                  <a:srgbClr val="008000"/>
                </a:solidFill>
              </a:rPr>
              <a:t>A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Recursively compute the convex hull of </a:t>
            </a:r>
            <a:r>
              <a:rPr lang="en-US" altLang="en-US" sz="2400" b="1">
                <a:solidFill>
                  <a:srgbClr val="CC9900"/>
                </a:solidFill>
              </a:rPr>
              <a:t>B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 b="1">
                <a:solidFill>
                  <a:srgbClr val="CC9900"/>
                </a:solidFill>
              </a:rPr>
              <a:t> </a:t>
            </a:r>
            <a:r>
              <a:rPr lang="en-US" altLang="en-US" sz="2400"/>
              <a:t>Merge the two convex hulls</a:t>
            </a:r>
          </a:p>
        </p:txBody>
      </p:sp>
      <p:sp>
        <p:nvSpPr>
          <p:cNvPr id="19463" name="Text Box 24"/>
          <p:cNvSpPr txBox="1">
            <a:spLocks noChangeArrowheads="1"/>
          </p:cNvSpPr>
          <p:nvPr/>
        </p:nvSpPr>
        <p:spPr bwMode="auto">
          <a:xfrm>
            <a:off x="5353050" y="1565275"/>
            <a:ext cx="355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O(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 log 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  </a:t>
            </a:r>
            <a:r>
              <a:rPr lang="en-US" altLang="en-US" sz="2400"/>
              <a:t>just once</a:t>
            </a:r>
          </a:p>
        </p:txBody>
      </p:sp>
      <p:sp>
        <p:nvSpPr>
          <p:cNvPr id="19464" name="Text Box 25"/>
          <p:cNvSpPr txBox="1">
            <a:spLocks noChangeArrowheads="1"/>
          </p:cNvSpPr>
          <p:nvPr/>
        </p:nvSpPr>
        <p:spPr bwMode="auto">
          <a:xfrm>
            <a:off x="5508625" y="2490788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O(1)</a:t>
            </a:r>
          </a:p>
        </p:txBody>
      </p:sp>
      <p:sp>
        <p:nvSpPr>
          <p:cNvPr id="19465" name="Text Box 26"/>
          <p:cNvSpPr txBox="1">
            <a:spLocks noChangeArrowheads="1"/>
          </p:cNvSpPr>
          <p:nvPr/>
        </p:nvSpPr>
        <p:spPr bwMode="auto">
          <a:xfrm>
            <a:off x="5649913" y="4151313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T(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</a:p>
        </p:txBody>
      </p:sp>
      <p:sp>
        <p:nvSpPr>
          <p:cNvPr id="19466" name="Text Box 27"/>
          <p:cNvSpPr txBox="1">
            <a:spLocks noChangeArrowheads="1"/>
          </p:cNvSpPr>
          <p:nvPr/>
        </p:nvSpPr>
        <p:spPr bwMode="auto">
          <a:xfrm>
            <a:off x="5757863" y="507365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T(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/2)</a:t>
            </a:r>
          </a:p>
        </p:txBody>
      </p:sp>
      <p:sp>
        <p:nvSpPr>
          <p:cNvPr id="19467" name="Text Box 28"/>
          <p:cNvSpPr txBox="1">
            <a:spLocks noChangeArrowheads="1"/>
          </p:cNvSpPr>
          <p:nvPr/>
        </p:nvSpPr>
        <p:spPr bwMode="auto">
          <a:xfrm>
            <a:off x="5688013" y="57658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O(</a:t>
            </a:r>
            <a:r>
              <a:rPr lang="en-US" altLang="en-US" i="1">
                <a:solidFill>
                  <a:srgbClr val="009999"/>
                </a:solidFill>
              </a:rPr>
              <a:t>n</a:t>
            </a:r>
            <a:r>
              <a:rPr lang="en-US" altLang="en-US">
                <a:solidFill>
                  <a:srgbClr val="009999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CF93E-BFB4-4505-A429-08148BBDBB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 Hull: Runtime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152400" y="1592263"/>
            <a:ext cx="48101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</a:t>
            </a:r>
            <a:r>
              <a:rPr lang="en-US" altLang="en-US" sz="2800"/>
              <a:t>Runtime</a:t>
            </a:r>
            <a:r>
              <a:rPr lang="en-US" altLang="en-US" sz="2800">
                <a:solidFill>
                  <a:schemeClr val="bg1"/>
                </a:solidFill>
              </a:rPr>
              <a:t> </a:t>
            </a:r>
            <a:r>
              <a:rPr lang="en-US" altLang="en-US" sz="2800"/>
              <a:t>Recurrence: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800"/>
              <a:t>     </a:t>
            </a:r>
            <a:r>
              <a:rPr lang="en-US" altLang="en-US" sz="2800">
                <a:solidFill>
                  <a:srgbClr val="008380"/>
                </a:solidFill>
              </a:rPr>
              <a:t>T(n) = 2 T(</a:t>
            </a:r>
            <a:r>
              <a:rPr lang="en-US" altLang="en-US" sz="2800" i="1">
                <a:solidFill>
                  <a:srgbClr val="008380"/>
                </a:solidFill>
              </a:rPr>
              <a:t>n</a:t>
            </a:r>
            <a:r>
              <a:rPr lang="en-US" altLang="en-US" sz="2800">
                <a:solidFill>
                  <a:srgbClr val="008380"/>
                </a:solidFill>
              </a:rPr>
              <a:t>/2) + c</a:t>
            </a:r>
            <a:r>
              <a:rPr lang="en-US" altLang="en-US" sz="2800" i="1">
                <a:solidFill>
                  <a:srgbClr val="008380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endParaRPr lang="en-US" altLang="en-US" sz="2800">
              <a:solidFill>
                <a:srgbClr val="00838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800"/>
              <a:t> Solves to</a:t>
            </a:r>
            <a:r>
              <a:rPr lang="en-US" altLang="en-US" sz="2800">
                <a:solidFill>
                  <a:srgbClr val="008380"/>
                </a:solidFill>
              </a:rPr>
              <a:t> T(</a:t>
            </a:r>
            <a:r>
              <a:rPr lang="en-US" altLang="en-US" sz="2800" i="1">
                <a:solidFill>
                  <a:srgbClr val="008380"/>
                </a:solidFill>
              </a:rPr>
              <a:t>n</a:t>
            </a:r>
            <a:r>
              <a:rPr lang="en-US" altLang="en-US" sz="2800">
                <a:solidFill>
                  <a:srgbClr val="008380"/>
                </a:solidFill>
              </a:rPr>
              <a:t>) = </a:t>
            </a:r>
            <a:r>
              <a:rPr lang="en-US" altLang="en-US" sz="2800">
                <a:solidFill>
                  <a:srgbClr val="00838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>
                <a:solidFill>
                  <a:srgbClr val="008380"/>
                </a:solidFill>
              </a:rPr>
              <a:t>(</a:t>
            </a:r>
            <a:r>
              <a:rPr lang="en-US" altLang="en-US" sz="2800" i="1">
                <a:solidFill>
                  <a:srgbClr val="008380"/>
                </a:solidFill>
              </a:rPr>
              <a:t>n</a:t>
            </a:r>
            <a:r>
              <a:rPr lang="en-US" altLang="en-US" sz="2800">
                <a:solidFill>
                  <a:srgbClr val="008380"/>
                </a:solidFill>
              </a:rPr>
              <a:t> log </a:t>
            </a:r>
            <a:r>
              <a:rPr lang="en-US" altLang="en-US" sz="2800" i="1">
                <a:solidFill>
                  <a:srgbClr val="008380"/>
                </a:solidFill>
              </a:rPr>
              <a:t>n</a:t>
            </a:r>
            <a:r>
              <a:rPr lang="en-US" altLang="en-US" sz="2800">
                <a:solidFill>
                  <a:srgbClr val="00838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7DA31-5F9C-4A32-8276-DDBE54406DC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rgbClr val="CC00CC"/>
                </a:solidFill>
              </a:rPr>
              <a:t>Another incremental algorithm</a:t>
            </a:r>
          </a:p>
          <a:p>
            <a:pPr lvl="1" eaLnBrk="1" hangingPunct="1"/>
            <a:r>
              <a:rPr lang="en-US" altLang="en-US" sz="2000" smtClean="0"/>
              <a:t>Compute solution by incrementally adding points </a:t>
            </a:r>
          </a:p>
          <a:p>
            <a:pPr lvl="1" eaLnBrk="1" hangingPunct="1"/>
            <a:r>
              <a:rPr lang="en-US" altLang="en-US" sz="2000" smtClean="0"/>
              <a:t>Add points in which order?</a:t>
            </a:r>
          </a:p>
          <a:p>
            <a:pPr lvl="2" eaLnBrk="1" hangingPunct="1"/>
            <a:r>
              <a:rPr lang="en-US" altLang="en-US" sz="1800" smtClean="0"/>
              <a:t>Sorted by </a:t>
            </a:r>
            <a:r>
              <a:rPr lang="en-US" altLang="en-US" sz="1800" i="1" smtClean="0">
                <a:solidFill>
                  <a:srgbClr val="008380"/>
                </a:solidFill>
              </a:rPr>
              <a:t>x</a:t>
            </a:r>
            <a:r>
              <a:rPr lang="en-US" altLang="en-US" sz="1800" smtClean="0"/>
              <a:t>-coordinate</a:t>
            </a:r>
          </a:p>
          <a:p>
            <a:pPr lvl="2" eaLnBrk="1" hangingPunct="1"/>
            <a:r>
              <a:rPr lang="en-US" altLang="en-US" sz="1800" smtClean="0"/>
              <a:t>But convex hulls are cyclically ordered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sym typeface="Symbol" panose="05050102010706020507" pitchFamily="18" charset="2"/>
              </a:rPr>
              <a:t> Split convex hull into </a:t>
            </a:r>
            <a:r>
              <a:rPr lang="en-US" altLang="en-US" sz="1800" b="1" smtClean="0">
                <a:sym typeface="Symbol" panose="05050102010706020507" pitchFamily="18" charset="2"/>
              </a:rPr>
              <a:t>upper</a:t>
            </a:r>
            <a:r>
              <a:rPr lang="en-US" altLang="en-US" sz="1800" smtClean="0">
                <a:sym typeface="Symbol" panose="05050102010706020507" pitchFamily="18" charset="2"/>
              </a:rPr>
              <a:t> and </a:t>
            </a:r>
            <a:r>
              <a:rPr lang="en-US" altLang="en-US" sz="1800" b="1" smtClean="0">
                <a:sym typeface="Symbol" panose="05050102010706020507" pitchFamily="18" charset="2"/>
              </a:rPr>
              <a:t>lower</a:t>
            </a:r>
            <a:r>
              <a:rPr lang="en-US" altLang="en-US" sz="1800" smtClean="0">
                <a:sym typeface="Symbol" panose="05050102010706020507" pitchFamily="18" charset="2"/>
              </a:rPr>
              <a:t> part</a:t>
            </a:r>
          </a:p>
        </p:txBody>
      </p:sp>
      <p:sp>
        <p:nvSpPr>
          <p:cNvPr id="36871" name="Freeform 4"/>
          <p:cNvSpPr>
            <a:spLocks/>
          </p:cNvSpPr>
          <p:nvPr/>
        </p:nvSpPr>
        <p:spPr bwMode="auto">
          <a:xfrm>
            <a:off x="3106738" y="4513263"/>
            <a:ext cx="1816100" cy="1622425"/>
          </a:xfrm>
          <a:custGeom>
            <a:avLst/>
            <a:gdLst>
              <a:gd name="T0" fmla="*/ 2147483646 w 1316"/>
              <a:gd name="T1" fmla="*/ 0 h 1409"/>
              <a:gd name="T2" fmla="*/ 2147483646 w 1316"/>
              <a:gd name="T3" fmla="*/ 2147483646 h 1409"/>
              <a:gd name="T4" fmla="*/ 2147483646 w 1316"/>
              <a:gd name="T5" fmla="*/ 2147483646 h 1409"/>
              <a:gd name="T6" fmla="*/ 0 w 1316"/>
              <a:gd name="T7" fmla="*/ 2147483646 h 1409"/>
              <a:gd name="T8" fmla="*/ 2147483646 w 1316"/>
              <a:gd name="T9" fmla="*/ 2147483646 h 1409"/>
              <a:gd name="T10" fmla="*/ 2147483646 w 1316"/>
              <a:gd name="T11" fmla="*/ 2147483646 h 1409"/>
              <a:gd name="T12" fmla="*/ 2147483646 w 1316"/>
              <a:gd name="T13" fmla="*/ 2147483646 h 1409"/>
              <a:gd name="T14" fmla="*/ 2147483646 w 1316"/>
              <a:gd name="T15" fmla="*/ 2147483646 h 1409"/>
              <a:gd name="T16" fmla="*/ 2147483646 w 1316"/>
              <a:gd name="T17" fmla="*/ 2147483646 h 1409"/>
              <a:gd name="T18" fmla="*/ 2147483646 w 1316"/>
              <a:gd name="T19" fmla="*/ 2147483646 h 1409"/>
              <a:gd name="T20" fmla="*/ 2147483646 w 1316"/>
              <a:gd name="T21" fmla="*/ 2147483646 h 1409"/>
              <a:gd name="T22" fmla="*/ 2147483646 w 1316"/>
              <a:gd name="T23" fmla="*/ 2147483646 h 1409"/>
              <a:gd name="T24" fmla="*/ 2147483646 w 1316"/>
              <a:gd name="T25" fmla="*/ 2147483646 h 1409"/>
              <a:gd name="T26" fmla="*/ 2147483646 w 1316"/>
              <a:gd name="T27" fmla="*/ 0 h 1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16"/>
              <a:gd name="T43" fmla="*/ 0 h 1409"/>
              <a:gd name="T44" fmla="*/ 1316 w 1316"/>
              <a:gd name="T45" fmla="*/ 1409 h 1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16" h="1409">
                <a:moveTo>
                  <a:pt x="806" y="0"/>
                </a:moveTo>
                <a:lnTo>
                  <a:pt x="70" y="215"/>
                </a:lnTo>
                <a:lnTo>
                  <a:pt x="28" y="238"/>
                </a:lnTo>
                <a:lnTo>
                  <a:pt x="0" y="819"/>
                </a:lnTo>
                <a:lnTo>
                  <a:pt x="24" y="885"/>
                </a:lnTo>
                <a:lnTo>
                  <a:pt x="47" y="903"/>
                </a:lnTo>
                <a:lnTo>
                  <a:pt x="572" y="1264"/>
                </a:lnTo>
                <a:lnTo>
                  <a:pt x="637" y="1287"/>
                </a:lnTo>
                <a:lnTo>
                  <a:pt x="1204" y="1409"/>
                </a:lnTo>
                <a:lnTo>
                  <a:pt x="1288" y="1353"/>
                </a:lnTo>
                <a:lnTo>
                  <a:pt x="1316" y="983"/>
                </a:lnTo>
                <a:lnTo>
                  <a:pt x="1307" y="927"/>
                </a:lnTo>
                <a:lnTo>
                  <a:pt x="1232" y="89"/>
                </a:lnTo>
                <a:lnTo>
                  <a:pt x="806" y="0"/>
                </a:lnTo>
                <a:close/>
              </a:path>
            </a:pathLst>
          </a:cu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3698875" y="4922838"/>
            <a:ext cx="101600" cy="77787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0470" name="Oval 6"/>
          <p:cNvSpPr>
            <a:spLocks noChangeArrowheads="1"/>
          </p:cNvSpPr>
          <p:nvPr/>
        </p:nvSpPr>
        <p:spPr bwMode="auto">
          <a:xfrm>
            <a:off x="4603750" y="5765800"/>
            <a:ext cx="101600" cy="77788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4059238" y="5646738"/>
            <a:ext cx="101600" cy="77787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0474" name="Oval 10"/>
          <p:cNvSpPr>
            <a:spLocks noChangeArrowheads="1"/>
          </p:cNvSpPr>
          <p:nvPr/>
        </p:nvSpPr>
        <p:spPr bwMode="auto">
          <a:xfrm>
            <a:off x="4327525" y="4995863"/>
            <a:ext cx="101600" cy="77787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0475" name="Oval 11"/>
          <p:cNvSpPr>
            <a:spLocks noChangeArrowheads="1"/>
          </p:cNvSpPr>
          <p:nvPr/>
        </p:nvSpPr>
        <p:spPr bwMode="auto">
          <a:xfrm>
            <a:off x="3651250" y="5357813"/>
            <a:ext cx="101600" cy="77787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21025" y="4508500"/>
            <a:ext cx="1793875" cy="1647825"/>
            <a:chOff x="1825" y="2110"/>
            <a:chExt cx="1300" cy="1432"/>
          </a:xfrm>
        </p:grpSpPr>
        <p:sp>
          <p:nvSpPr>
            <p:cNvPr id="36895" name="Line 16"/>
            <p:cNvSpPr>
              <a:spLocks noChangeShapeType="1"/>
            </p:cNvSpPr>
            <p:nvPr/>
          </p:nvSpPr>
          <p:spPr bwMode="auto">
            <a:xfrm flipH="1">
              <a:off x="1853" y="2110"/>
              <a:ext cx="770" cy="2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H="1">
              <a:off x="1825" y="2338"/>
              <a:ext cx="28" cy="6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897" name="Line 18"/>
            <p:cNvSpPr>
              <a:spLocks noChangeShapeType="1"/>
            </p:cNvSpPr>
            <p:nvPr/>
          </p:nvSpPr>
          <p:spPr bwMode="auto">
            <a:xfrm>
              <a:off x="1825" y="2983"/>
              <a:ext cx="587" cy="41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>
              <a:off x="2412" y="3393"/>
              <a:ext cx="690" cy="1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899" name="Line 20"/>
            <p:cNvSpPr>
              <a:spLocks noChangeShapeType="1"/>
            </p:cNvSpPr>
            <p:nvPr/>
          </p:nvSpPr>
          <p:spPr bwMode="auto">
            <a:xfrm flipV="1">
              <a:off x="3102" y="3125"/>
              <a:ext cx="23" cy="4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900" name="Line 21"/>
            <p:cNvSpPr>
              <a:spLocks noChangeShapeType="1"/>
            </p:cNvSpPr>
            <p:nvPr/>
          </p:nvSpPr>
          <p:spPr bwMode="auto">
            <a:xfrm flipH="1" flipV="1">
              <a:off x="3062" y="2201"/>
              <a:ext cx="63" cy="9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36901" name="Line 22"/>
            <p:cNvSpPr>
              <a:spLocks noChangeShapeType="1"/>
            </p:cNvSpPr>
            <p:nvPr/>
          </p:nvSpPr>
          <p:spPr bwMode="auto">
            <a:xfrm flipH="1" flipV="1">
              <a:off x="2652" y="2127"/>
              <a:ext cx="410" cy="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116263" y="4511675"/>
            <a:ext cx="1798637" cy="1073150"/>
            <a:chOff x="1963" y="2842"/>
            <a:chExt cx="1133" cy="676"/>
          </a:xfrm>
        </p:grpSpPr>
        <p:sp>
          <p:nvSpPr>
            <p:cNvPr id="36891" name="Line 40"/>
            <p:cNvSpPr>
              <a:spLocks noChangeShapeType="1"/>
            </p:cNvSpPr>
            <p:nvPr/>
          </p:nvSpPr>
          <p:spPr bwMode="auto">
            <a:xfrm flipV="1">
              <a:off x="1963" y="2995"/>
              <a:ext cx="29" cy="4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2" name="Line 42"/>
            <p:cNvSpPr>
              <a:spLocks noChangeShapeType="1"/>
            </p:cNvSpPr>
            <p:nvPr/>
          </p:nvSpPr>
          <p:spPr bwMode="auto">
            <a:xfrm flipV="1">
              <a:off x="1997" y="2842"/>
              <a:ext cx="667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3" name="Line 43"/>
            <p:cNvSpPr>
              <a:spLocks noChangeShapeType="1"/>
            </p:cNvSpPr>
            <p:nvPr/>
          </p:nvSpPr>
          <p:spPr bwMode="auto">
            <a:xfrm>
              <a:off x="2664" y="2842"/>
              <a:ext cx="389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4" name="Line 44"/>
            <p:cNvSpPr>
              <a:spLocks noChangeShapeType="1"/>
            </p:cNvSpPr>
            <p:nvPr/>
          </p:nvSpPr>
          <p:spPr bwMode="auto">
            <a:xfrm>
              <a:off x="3053" y="2899"/>
              <a:ext cx="43" cy="6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79" name="Oval 24"/>
          <p:cNvSpPr>
            <a:spLocks noChangeArrowheads="1"/>
          </p:cNvSpPr>
          <p:nvPr/>
        </p:nvSpPr>
        <p:spPr bwMode="auto">
          <a:xfrm>
            <a:off x="3130550" y="4699000"/>
            <a:ext cx="103188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0" name="Oval 25"/>
          <p:cNvSpPr>
            <a:spLocks noChangeArrowheads="1"/>
          </p:cNvSpPr>
          <p:nvPr/>
        </p:nvSpPr>
        <p:spPr bwMode="auto">
          <a:xfrm>
            <a:off x="4168775" y="4441825"/>
            <a:ext cx="101600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1" name="Oval 26"/>
          <p:cNvSpPr>
            <a:spLocks noChangeArrowheads="1"/>
          </p:cNvSpPr>
          <p:nvPr/>
        </p:nvSpPr>
        <p:spPr bwMode="auto">
          <a:xfrm>
            <a:off x="3071813" y="5438775"/>
            <a:ext cx="101600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3883025" y="5915025"/>
            <a:ext cx="101600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3" name="Oval 28"/>
          <p:cNvSpPr>
            <a:spLocks noChangeArrowheads="1"/>
          </p:cNvSpPr>
          <p:nvPr/>
        </p:nvSpPr>
        <p:spPr bwMode="auto">
          <a:xfrm>
            <a:off x="4783138" y="4565650"/>
            <a:ext cx="101600" cy="79375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4" name="Oval 29"/>
          <p:cNvSpPr>
            <a:spLocks noChangeArrowheads="1"/>
          </p:cNvSpPr>
          <p:nvPr/>
        </p:nvSpPr>
        <p:spPr bwMode="auto">
          <a:xfrm>
            <a:off x="4845050" y="5568950"/>
            <a:ext cx="101600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5" name="Oval 30"/>
          <p:cNvSpPr>
            <a:spLocks noChangeArrowheads="1"/>
          </p:cNvSpPr>
          <p:nvPr/>
        </p:nvSpPr>
        <p:spPr bwMode="auto">
          <a:xfrm>
            <a:off x="4803775" y="6067425"/>
            <a:ext cx="101600" cy="77788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86" name="Text Box 46"/>
          <p:cNvSpPr txBox="1">
            <a:spLocks noChangeArrowheads="1"/>
          </p:cNvSpPr>
          <p:nvPr/>
        </p:nvSpPr>
        <p:spPr bwMode="auto">
          <a:xfrm>
            <a:off x="4756150" y="4618038"/>
            <a:ext cx="374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upper convex hull UCH(P)</a:t>
            </a:r>
          </a:p>
        </p:txBody>
      </p:sp>
      <p:sp>
        <p:nvSpPr>
          <p:cNvPr id="36887" name="Line 47"/>
          <p:cNvSpPr>
            <a:spLocks noChangeShapeType="1"/>
          </p:cNvSpPr>
          <p:nvPr/>
        </p:nvSpPr>
        <p:spPr bwMode="auto">
          <a:xfrm>
            <a:off x="3124200" y="5524500"/>
            <a:ext cx="792163" cy="4572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8" name="Line 48"/>
          <p:cNvSpPr>
            <a:spLocks noChangeShapeType="1"/>
          </p:cNvSpPr>
          <p:nvPr/>
        </p:nvSpPr>
        <p:spPr bwMode="auto">
          <a:xfrm>
            <a:off x="3932238" y="5989638"/>
            <a:ext cx="9525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9" name="Line 49"/>
          <p:cNvSpPr>
            <a:spLocks noChangeShapeType="1"/>
          </p:cNvSpPr>
          <p:nvPr/>
        </p:nvSpPr>
        <p:spPr bwMode="auto">
          <a:xfrm flipV="1">
            <a:off x="4892675" y="5646738"/>
            <a:ext cx="30163" cy="449262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0" name="Text Box 50"/>
          <p:cNvSpPr txBox="1">
            <a:spLocks noChangeArrowheads="1"/>
          </p:cNvSpPr>
          <p:nvPr/>
        </p:nvSpPr>
        <p:spPr bwMode="auto">
          <a:xfrm>
            <a:off x="4832350" y="5608638"/>
            <a:ext cx="374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lower convex hull LCH(P)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0C75FF-D881-4141-810D-9168C89127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LCH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649413" y="1681163"/>
            <a:ext cx="7332662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Algorithm</a:t>
            </a:r>
            <a:r>
              <a:rPr lang="en-US" altLang="en-US" sz="1800"/>
              <a:t> Grahams_LCH(</a:t>
            </a:r>
            <a:r>
              <a:rPr lang="en-US" altLang="en-US" sz="1800" i="1">
                <a:solidFill>
                  <a:srgbClr val="008380"/>
                </a:solidFill>
              </a:rPr>
              <a:t>P</a:t>
            </a:r>
            <a:r>
              <a:rPr lang="en-US" altLang="en-US" sz="180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CC9900"/>
                </a:solidFill>
              </a:rPr>
              <a:t>// Incrementally compute the lower convex hull of P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Input:</a:t>
            </a:r>
            <a:r>
              <a:rPr lang="en-US" altLang="en-US" sz="1800"/>
              <a:t> Point set </a:t>
            </a:r>
            <a:r>
              <a:rPr lang="en-US" altLang="en-US" sz="1800" i="1">
                <a:solidFill>
                  <a:srgbClr val="008380"/>
                </a:solidFill>
              </a:rPr>
              <a:t>P</a:t>
            </a:r>
            <a:r>
              <a:rPr lang="en-US" altLang="en-US" sz="1800">
                <a:solidFill>
                  <a:srgbClr val="008380"/>
                </a:solidFill>
              </a:rPr>
              <a:t>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1800" b="1">
                <a:solidFill>
                  <a:srgbClr val="00838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 baseline="30000">
                <a:solidFill>
                  <a:srgbClr val="008380"/>
                </a:solidFill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ym typeface="Symbol" panose="05050102010706020507" pitchFamily="18" charset="2"/>
              </a:rPr>
              <a:t>Output:</a:t>
            </a:r>
            <a:r>
              <a:rPr lang="en-US" altLang="en-US" sz="1800">
                <a:sym typeface="Symbol" panose="05050102010706020507" pitchFamily="18" charset="2"/>
              </a:rPr>
              <a:t> A stack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of vertices describing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LCH(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>
                <a:sym typeface="Symbol" panose="05050102010706020507" pitchFamily="18" charset="2"/>
              </a:rPr>
              <a:t> in counter-clockwise 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Sort </a:t>
            </a:r>
            <a:r>
              <a:rPr lang="en-US" altLang="en-US" sz="1800" i="1">
                <a:solidFill>
                  <a:srgbClr val="008380"/>
                </a:solidFill>
              </a:rPr>
              <a:t>P</a:t>
            </a:r>
            <a:r>
              <a:rPr lang="en-US" altLang="en-US" sz="1800"/>
              <a:t> in increasing order by </a:t>
            </a:r>
            <a:r>
              <a:rPr lang="en-US" altLang="en-US" sz="1800" i="1">
                <a:solidFill>
                  <a:srgbClr val="008380"/>
                </a:solidFill>
              </a:rPr>
              <a:t>x</a:t>
            </a:r>
            <a:r>
              <a:rPr lang="en-US" altLang="en-US" sz="1800"/>
              <a:t>-coordinate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 = {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,…,p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8380"/>
                </a:solidFill>
              </a:rPr>
              <a:t>S.</a:t>
            </a:r>
            <a:r>
              <a:rPr lang="en-US" altLang="en-US" sz="1800">
                <a:solidFill>
                  <a:srgbClr val="008380"/>
                </a:solidFill>
              </a:rPr>
              <a:t>push(</a:t>
            </a:r>
            <a:r>
              <a:rPr lang="en-US" altLang="en-US" sz="1800" i="1">
                <a:solidFill>
                  <a:srgbClr val="008380"/>
                </a:solidFill>
              </a:rPr>
              <a:t>p</a:t>
            </a:r>
            <a:r>
              <a:rPr lang="en-US" altLang="en-US" sz="1800" i="1" baseline="-25000">
                <a:solidFill>
                  <a:srgbClr val="008380"/>
                </a:solidFill>
              </a:rPr>
              <a:t>1</a:t>
            </a:r>
            <a:r>
              <a:rPr lang="en-US" altLang="en-US" sz="180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8380"/>
                </a:solidFill>
              </a:rPr>
              <a:t>S.</a:t>
            </a:r>
            <a:r>
              <a:rPr lang="en-US" altLang="en-US" sz="1800">
                <a:solidFill>
                  <a:srgbClr val="008380"/>
                </a:solidFill>
              </a:rPr>
              <a:t>push(</a:t>
            </a:r>
            <a:r>
              <a:rPr lang="en-US" altLang="en-US" sz="1800" i="1">
                <a:solidFill>
                  <a:srgbClr val="008380"/>
                </a:solidFill>
              </a:rPr>
              <a:t>p</a:t>
            </a:r>
            <a:r>
              <a:rPr lang="en-US" altLang="en-US" sz="1800" i="1" baseline="-25000">
                <a:solidFill>
                  <a:srgbClr val="008380"/>
                </a:solidFill>
              </a:rPr>
              <a:t>2</a:t>
            </a:r>
            <a:r>
              <a:rPr lang="en-US" altLang="en-US" sz="1800">
                <a:solidFill>
                  <a:srgbClr val="008380"/>
                </a:solidFill>
              </a:rPr>
              <a:t>)</a:t>
            </a:r>
            <a:endParaRPr lang="en-US" altLang="en-US" sz="1800">
              <a:solidFill>
                <a:srgbClr val="00838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=3</a:t>
            </a:r>
            <a:r>
              <a:rPr lang="en-US" altLang="en-US" sz="1800">
                <a:sym typeface="Symbol" panose="05050102010706020507" pitchFamily="18" charset="2"/>
              </a:rPr>
              <a:t> to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while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|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|&gt;=2</a:t>
            </a:r>
            <a:r>
              <a:rPr lang="en-US" altLang="en-US" sz="1800">
                <a:sym typeface="Symbol" panose="05050102010706020507" pitchFamily="18" charset="2"/>
              </a:rPr>
              <a:t> and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orientation(S.second(), S.top(), p</a:t>
            </a:r>
            <a:r>
              <a:rPr lang="en-US" altLang="en-US" sz="1800" baseline="-25000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,) &lt;= 0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CC9900"/>
                </a:solidFill>
                <a:sym typeface="Symbol" panose="05050102010706020507" pitchFamily="18" charset="2"/>
              </a:rPr>
              <a:t>// no left turn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.pop()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      S.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push(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	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17525" y="5241925"/>
            <a:ext cx="8305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 Each element is appended only once, and hence only deleted at most once  </a:t>
            </a:r>
            <a:r>
              <a:rPr lang="en-US" altLang="en-US" sz="2400">
                <a:sym typeface="Symbol" panose="05050102010706020507" pitchFamily="18" charset="2"/>
              </a:rPr>
              <a:t> the for-loop takes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time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 log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 time total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0013" y="3001963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009999"/>
                </a:solidFill>
              </a:rPr>
              <a:t>O(n log n)</a:t>
            </a:r>
          </a:p>
        </p:txBody>
      </p:sp>
      <p:sp>
        <p:nvSpPr>
          <p:cNvPr id="9225" name="AutoShape 8"/>
          <p:cNvSpPr>
            <a:spLocks/>
          </p:cNvSpPr>
          <p:nvPr/>
        </p:nvSpPr>
        <p:spPr bwMode="auto">
          <a:xfrm>
            <a:off x="1516063" y="3687763"/>
            <a:ext cx="88900" cy="1173162"/>
          </a:xfrm>
          <a:prstGeom prst="leftBrace">
            <a:avLst>
              <a:gd name="adj1" fmla="val 10997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01600" y="3971925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009999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926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F4E29-9700-462D-8194-8859B42FCC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10246" name="Rectangle 44"/>
          <p:cNvSpPr>
            <a:spLocks noChangeArrowheads="1"/>
          </p:cNvSpPr>
          <p:nvPr/>
        </p:nvSpPr>
        <p:spPr bwMode="auto">
          <a:xfrm>
            <a:off x="1093788" y="13652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977900" y="211613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722438" y="28178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74763" y="2719388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495425" y="21764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854075" y="24780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2" name="Oval 24"/>
          <p:cNvSpPr>
            <a:spLocks noChangeArrowheads="1"/>
          </p:cNvSpPr>
          <p:nvPr/>
        </p:nvSpPr>
        <p:spPr bwMode="auto">
          <a:xfrm>
            <a:off x="509588" y="19304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3" name="Oval 25"/>
          <p:cNvSpPr>
            <a:spLocks noChangeArrowheads="1"/>
          </p:cNvSpPr>
          <p:nvPr/>
        </p:nvSpPr>
        <p:spPr bwMode="auto">
          <a:xfrm>
            <a:off x="1363663" y="17160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4" name="Oval 26"/>
          <p:cNvSpPr>
            <a:spLocks noChangeArrowheads="1"/>
          </p:cNvSpPr>
          <p:nvPr/>
        </p:nvSpPr>
        <p:spPr bwMode="auto">
          <a:xfrm>
            <a:off x="460375" y="2546350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5" name="Oval 27"/>
          <p:cNvSpPr>
            <a:spLocks noChangeArrowheads="1"/>
          </p:cNvSpPr>
          <p:nvPr/>
        </p:nvSpPr>
        <p:spPr bwMode="auto">
          <a:xfrm>
            <a:off x="1128713" y="29416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6" name="Oval 28"/>
          <p:cNvSpPr>
            <a:spLocks noChangeArrowheads="1"/>
          </p:cNvSpPr>
          <p:nvPr/>
        </p:nvSpPr>
        <p:spPr bwMode="auto">
          <a:xfrm>
            <a:off x="1833563" y="181927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7" name="Oval 29"/>
          <p:cNvSpPr>
            <a:spLocks noChangeArrowheads="1"/>
          </p:cNvSpPr>
          <p:nvPr/>
        </p:nvSpPr>
        <p:spPr bwMode="auto">
          <a:xfrm>
            <a:off x="2041525" y="25320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8" name="Oval 30"/>
          <p:cNvSpPr>
            <a:spLocks noChangeArrowheads="1"/>
          </p:cNvSpPr>
          <p:nvPr/>
        </p:nvSpPr>
        <p:spPr bwMode="auto">
          <a:xfrm>
            <a:off x="1908175" y="30686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59" name="Rectangle 4"/>
          <p:cNvSpPr>
            <a:spLocks noChangeArrowheads="1"/>
          </p:cNvSpPr>
          <p:nvPr/>
        </p:nvSpPr>
        <p:spPr bwMode="auto">
          <a:xfrm>
            <a:off x="177800" y="23701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0260" name="Rectangle 39"/>
          <p:cNvSpPr>
            <a:spLocks noChangeArrowheads="1"/>
          </p:cNvSpPr>
          <p:nvPr/>
        </p:nvSpPr>
        <p:spPr bwMode="auto">
          <a:xfrm>
            <a:off x="287338" y="1655763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0261" name="Rectangle 40"/>
          <p:cNvSpPr>
            <a:spLocks noChangeArrowheads="1"/>
          </p:cNvSpPr>
          <p:nvPr/>
        </p:nvSpPr>
        <p:spPr bwMode="auto">
          <a:xfrm>
            <a:off x="685800" y="21875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0262" name="Rectangle 41"/>
          <p:cNvSpPr>
            <a:spLocks noChangeArrowheads="1"/>
          </p:cNvSpPr>
          <p:nvPr/>
        </p:nvSpPr>
        <p:spPr bwMode="auto">
          <a:xfrm>
            <a:off x="879475" y="179070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0263" name="Rectangle 42"/>
          <p:cNvSpPr>
            <a:spLocks noChangeArrowheads="1"/>
          </p:cNvSpPr>
          <p:nvPr/>
        </p:nvSpPr>
        <p:spPr bwMode="auto">
          <a:xfrm>
            <a:off x="985838" y="26352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0264" name="Rectangle 43"/>
          <p:cNvSpPr>
            <a:spLocks noChangeArrowheads="1"/>
          </p:cNvSpPr>
          <p:nvPr/>
        </p:nvSpPr>
        <p:spPr bwMode="auto">
          <a:xfrm>
            <a:off x="1165225" y="244157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0265" name="Rectangle 45"/>
          <p:cNvSpPr>
            <a:spLocks noChangeArrowheads="1"/>
          </p:cNvSpPr>
          <p:nvPr/>
        </p:nvSpPr>
        <p:spPr bwMode="auto">
          <a:xfrm>
            <a:off x="1381125" y="18748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0266" name="Rectangle 46"/>
          <p:cNvSpPr>
            <a:spLocks noChangeArrowheads="1"/>
          </p:cNvSpPr>
          <p:nvPr/>
        </p:nvSpPr>
        <p:spPr bwMode="auto">
          <a:xfrm>
            <a:off x="1570038" y="25050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0267" name="Rectangle 47"/>
          <p:cNvSpPr>
            <a:spLocks noChangeArrowheads="1"/>
          </p:cNvSpPr>
          <p:nvPr/>
        </p:nvSpPr>
        <p:spPr bwMode="auto">
          <a:xfrm>
            <a:off x="1689100" y="1524000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0268" name="Rectangle 50"/>
          <p:cNvSpPr>
            <a:spLocks noChangeArrowheads="1"/>
          </p:cNvSpPr>
          <p:nvPr/>
        </p:nvSpPr>
        <p:spPr bwMode="auto">
          <a:xfrm>
            <a:off x="1803400" y="279241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0269" name="Rectangle 51"/>
          <p:cNvSpPr>
            <a:spLocks noChangeArrowheads="1"/>
          </p:cNvSpPr>
          <p:nvPr/>
        </p:nvSpPr>
        <p:spPr bwMode="auto">
          <a:xfrm>
            <a:off x="2008188" y="2189163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0270" name="Freeform 7"/>
          <p:cNvSpPr>
            <a:spLocks/>
          </p:cNvSpPr>
          <p:nvPr/>
        </p:nvSpPr>
        <p:spPr bwMode="auto">
          <a:xfrm>
            <a:off x="2660650" y="17748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Rectangle 53"/>
          <p:cNvSpPr>
            <a:spLocks noChangeArrowheads="1"/>
          </p:cNvSpPr>
          <p:nvPr/>
        </p:nvSpPr>
        <p:spPr bwMode="auto">
          <a:xfrm>
            <a:off x="2647950" y="25066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0272" name="Rectangle 54"/>
          <p:cNvSpPr>
            <a:spLocks noChangeArrowheads="1"/>
          </p:cNvSpPr>
          <p:nvPr/>
        </p:nvSpPr>
        <p:spPr bwMode="auto">
          <a:xfrm>
            <a:off x="2663825" y="23225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0273" name="Freeform 8"/>
          <p:cNvSpPr>
            <a:spLocks/>
          </p:cNvSpPr>
          <p:nvPr/>
        </p:nvSpPr>
        <p:spPr bwMode="auto">
          <a:xfrm>
            <a:off x="504825" y="1979613"/>
            <a:ext cx="396875" cy="592137"/>
          </a:xfrm>
          <a:custGeom>
            <a:avLst/>
            <a:gdLst>
              <a:gd name="T0" fmla="*/ 0 w 482600"/>
              <a:gd name="T1" fmla="*/ 492825 h 711200"/>
              <a:gd name="T2" fmla="*/ 34405 w 482600"/>
              <a:gd name="T3" fmla="*/ 0 h 711200"/>
              <a:gd name="T4" fmla="*/ 326850 w 482600"/>
              <a:gd name="T5" fmla="*/ 466424 h 71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2600" h="711200">
                <a:moveTo>
                  <a:pt x="0" y="711200"/>
                </a:moveTo>
                <a:lnTo>
                  <a:pt x="50800" y="0"/>
                </a:lnTo>
                <a:lnTo>
                  <a:pt x="482600" y="6731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08225" y="2895600"/>
            <a:ext cx="12366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3743325" y="2428875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227638" y="12985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5111750" y="20494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5856288" y="275113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5408613" y="265271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5629275" y="210978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4987925" y="2411413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6" name="Oval 24"/>
          <p:cNvSpPr>
            <a:spLocks noChangeArrowheads="1"/>
          </p:cNvSpPr>
          <p:nvPr/>
        </p:nvSpPr>
        <p:spPr bwMode="auto">
          <a:xfrm>
            <a:off x="4643438" y="1863725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7" name="Oval 25"/>
          <p:cNvSpPr>
            <a:spLocks noChangeArrowheads="1"/>
          </p:cNvSpPr>
          <p:nvPr/>
        </p:nvSpPr>
        <p:spPr bwMode="auto">
          <a:xfrm>
            <a:off x="5497513" y="16494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4594225" y="2479675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262563" y="287496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5967413" y="175260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175375" y="246538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042025" y="30019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311650" y="23034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421188" y="15890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819650" y="212090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013325" y="172402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119688" y="25685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299075" y="237490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5514975" y="18081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703888" y="24384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822950" y="145732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937250" y="272573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142038" y="212248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6794500" y="170815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781800" y="24399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flipV="1">
            <a:off x="4665663" y="2444750"/>
            <a:ext cx="365125" cy="5715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531938" y="37750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1416050" y="45259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2160588" y="522763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1712913" y="512921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7" name="Oval 10"/>
          <p:cNvSpPr>
            <a:spLocks noChangeArrowheads="1"/>
          </p:cNvSpPr>
          <p:nvPr/>
        </p:nvSpPr>
        <p:spPr bwMode="auto">
          <a:xfrm>
            <a:off x="1933575" y="458628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8" name="Oval 11"/>
          <p:cNvSpPr>
            <a:spLocks noChangeArrowheads="1"/>
          </p:cNvSpPr>
          <p:nvPr/>
        </p:nvSpPr>
        <p:spPr bwMode="auto">
          <a:xfrm>
            <a:off x="1292225" y="4887913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947738" y="4340225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0" name="Oval 25"/>
          <p:cNvSpPr>
            <a:spLocks noChangeArrowheads="1"/>
          </p:cNvSpPr>
          <p:nvPr/>
        </p:nvSpPr>
        <p:spPr bwMode="auto">
          <a:xfrm>
            <a:off x="1801813" y="41259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898525" y="4956175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2" name="Oval 27"/>
          <p:cNvSpPr>
            <a:spLocks noChangeArrowheads="1"/>
          </p:cNvSpPr>
          <p:nvPr/>
        </p:nvSpPr>
        <p:spPr bwMode="auto">
          <a:xfrm>
            <a:off x="1566863" y="535146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2271713" y="422910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2479675" y="494188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2346325" y="54784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15950" y="47799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25488" y="40655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123950" y="459740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317625" y="420052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1423988" y="50450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603375" y="485140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19275" y="42846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2008188" y="49149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2127250" y="393382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241550" y="520223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446338" y="459898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3098800" y="418465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3086100" y="49164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2794000" y="5305425"/>
            <a:ext cx="1181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969963" y="4921250"/>
            <a:ext cx="365125" cy="5715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Connector 120"/>
          <p:cNvCxnSpPr>
            <a:cxnSpLocks noChangeShapeType="1"/>
            <a:endCxn id="94" idx="4"/>
          </p:cNvCxnSpPr>
          <p:nvPr/>
        </p:nvCxnSpPr>
        <p:spPr bwMode="auto">
          <a:xfrm flipV="1">
            <a:off x="1341438" y="4591050"/>
            <a:ext cx="115887" cy="320675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3670300" y="2028825"/>
            <a:ext cx="608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24" name="Right Arrow 123"/>
          <p:cNvSpPr>
            <a:spLocks noChangeArrowheads="1"/>
          </p:cNvSpPr>
          <p:nvPr/>
        </p:nvSpPr>
        <p:spPr bwMode="auto">
          <a:xfrm>
            <a:off x="7429500" y="2562225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7356475" y="2162175"/>
            <a:ext cx="715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3095625" y="47545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32" name="Right Arrow 131"/>
          <p:cNvSpPr>
            <a:spLocks noChangeArrowheads="1"/>
          </p:cNvSpPr>
          <p:nvPr/>
        </p:nvSpPr>
        <p:spPr bwMode="auto">
          <a:xfrm>
            <a:off x="3676650" y="491490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3603625" y="4514850"/>
            <a:ext cx="715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922963" y="37655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139" name="Oval 5"/>
          <p:cNvSpPr>
            <a:spLocks noChangeArrowheads="1"/>
          </p:cNvSpPr>
          <p:nvPr/>
        </p:nvSpPr>
        <p:spPr bwMode="auto">
          <a:xfrm>
            <a:off x="5807075" y="451643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0" name="Oval 6"/>
          <p:cNvSpPr>
            <a:spLocks noChangeArrowheads="1"/>
          </p:cNvSpPr>
          <p:nvPr/>
        </p:nvSpPr>
        <p:spPr bwMode="auto">
          <a:xfrm>
            <a:off x="6551613" y="52181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1" name="Oval 8"/>
          <p:cNvSpPr>
            <a:spLocks noChangeArrowheads="1"/>
          </p:cNvSpPr>
          <p:nvPr/>
        </p:nvSpPr>
        <p:spPr bwMode="auto">
          <a:xfrm>
            <a:off x="6103938" y="5119688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2" name="Oval 10"/>
          <p:cNvSpPr>
            <a:spLocks noChangeArrowheads="1"/>
          </p:cNvSpPr>
          <p:nvPr/>
        </p:nvSpPr>
        <p:spPr bwMode="auto">
          <a:xfrm>
            <a:off x="6324600" y="45767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5683250" y="48783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" name="Oval 24"/>
          <p:cNvSpPr>
            <a:spLocks noChangeArrowheads="1"/>
          </p:cNvSpPr>
          <p:nvPr/>
        </p:nvSpPr>
        <p:spPr bwMode="auto">
          <a:xfrm>
            <a:off x="5338763" y="43307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5" name="Oval 25"/>
          <p:cNvSpPr>
            <a:spLocks noChangeArrowheads="1"/>
          </p:cNvSpPr>
          <p:nvPr/>
        </p:nvSpPr>
        <p:spPr bwMode="auto">
          <a:xfrm>
            <a:off x="6192838" y="41163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6" name="Oval 26"/>
          <p:cNvSpPr>
            <a:spLocks noChangeArrowheads="1"/>
          </p:cNvSpPr>
          <p:nvPr/>
        </p:nvSpPr>
        <p:spPr bwMode="auto">
          <a:xfrm>
            <a:off x="5289550" y="4946650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7" name="Oval 27"/>
          <p:cNvSpPr>
            <a:spLocks noChangeArrowheads="1"/>
          </p:cNvSpPr>
          <p:nvPr/>
        </p:nvSpPr>
        <p:spPr bwMode="auto">
          <a:xfrm>
            <a:off x="5957888" y="53419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" name="Oval 28"/>
          <p:cNvSpPr>
            <a:spLocks noChangeArrowheads="1"/>
          </p:cNvSpPr>
          <p:nvPr/>
        </p:nvSpPr>
        <p:spPr bwMode="auto">
          <a:xfrm>
            <a:off x="6662738" y="421957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" name="Oval 29"/>
          <p:cNvSpPr>
            <a:spLocks noChangeArrowheads="1"/>
          </p:cNvSpPr>
          <p:nvPr/>
        </p:nvSpPr>
        <p:spPr bwMode="auto">
          <a:xfrm>
            <a:off x="6870700" y="49323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6737350" y="54689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5006975" y="47704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116513" y="4056063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5514975" y="45878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5708650" y="419100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5815013" y="50355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994400" y="484187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6210300" y="42751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6399213" y="49053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6518275" y="3924300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632575" y="519271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837363" y="4589463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7489825" y="41751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7477125" y="49069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164" name="Straight Connector 163"/>
          <p:cNvCxnSpPr>
            <a:cxnSpLocks noChangeShapeType="1"/>
            <a:endCxn id="147" idx="1"/>
          </p:cNvCxnSpPr>
          <p:nvPr/>
        </p:nvCxnSpPr>
        <p:spPr bwMode="auto">
          <a:xfrm>
            <a:off x="5875338" y="4530725"/>
            <a:ext cx="95250" cy="820738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Connector 164"/>
          <p:cNvCxnSpPr>
            <a:cxnSpLocks noChangeShapeType="1"/>
            <a:endCxn id="139" idx="4"/>
          </p:cNvCxnSpPr>
          <p:nvPr/>
        </p:nvCxnSpPr>
        <p:spPr bwMode="auto">
          <a:xfrm flipV="1">
            <a:off x="5732463" y="4581525"/>
            <a:ext cx="115887" cy="320675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7486650" y="47450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7486650" y="45545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5351463" y="4902200"/>
            <a:ext cx="339725" cy="8255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7156450" y="5248275"/>
            <a:ext cx="12366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sp>
        <p:nvSpPr>
          <p:cNvPr id="172" name="Right Arrow 171"/>
          <p:cNvSpPr>
            <a:spLocks noChangeArrowheads="1"/>
          </p:cNvSpPr>
          <p:nvPr/>
        </p:nvSpPr>
        <p:spPr bwMode="auto">
          <a:xfrm>
            <a:off x="8420100" y="483870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3" name="TextBox 172"/>
          <p:cNvSpPr txBox="1">
            <a:spLocks noChangeArrowheads="1"/>
          </p:cNvSpPr>
          <p:nvPr/>
        </p:nvSpPr>
        <p:spPr bwMode="auto">
          <a:xfrm>
            <a:off x="8347075" y="4438650"/>
            <a:ext cx="608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332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/>
      <p:bldP spid="119" grpId="0"/>
      <p:bldP spid="123" grpId="0"/>
      <p:bldP spid="124" grpId="0" animBg="1"/>
      <p:bldP spid="125" grpId="0"/>
      <p:bldP spid="131" grpId="0"/>
      <p:bldP spid="132" grpId="0" animBg="1"/>
      <p:bldP spid="133" grpId="0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3" grpId="0"/>
      <p:bldP spid="166" grpId="0"/>
      <p:bldP spid="168" grpId="0"/>
      <p:bldP spid="171" grpId="0"/>
      <p:bldP spid="172" grpId="0" animBg="1"/>
      <p:bldP spid="1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198BD-E858-44B7-9D10-7F0023678F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 Hull Problem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52400" y="1758950"/>
            <a:ext cx="46990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Given a set of pins on a pinboard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/>
              <a:t>    and a rubber band around them.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 sz="2400"/>
              <a:t>   How does the rubber band look   </a:t>
            </a:r>
            <a:br>
              <a:rPr lang="en-US" altLang="en-US" sz="2400"/>
            </a:br>
            <a:r>
              <a:rPr lang="en-US" altLang="en-US" sz="2400"/>
              <a:t>   when it snaps tight?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/>
              <a:t> The convex hull of a point set is one of the simplest shape approximations for a set of points.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None/>
            </a:pPr>
            <a:endParaRPr lang="en-US" altLang="en-US" sz="2400"/>
          </a:p>
        </p:txBody>
      </p:sp>
      <p:sp>
        <p:nvSpPr>
          <p:cNvPr id="115733" name="Oval 21"/>
          <p:cNvSpPr>
            <a:spLocks noChangeArrowheads="1"/>
          </p:cNvSpPr>
          <p:nvPr/>
        </p:nvSpPr>
        <p:spPr bwMode="auto">
          <a:xfrm>
            <a:off x="5797550" y="23590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4" name="Oval 22"/>
          <p:cNvSpPr>
            <a:spLocks noChangeArrowheads="1"/>
          </p:cNvSpPr>
          <p:nvPr/>
        </p:nvSpPr>
        <p:spPr bwMode="auto">
          <a:xfrm>
            <a:off x="6991350" y="2005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5" name="Oval 23"/>
          <p:cNvSpPr>
            <a:spLocks noChangeArrowheads="1"/>
          </p:cNvSpPr>
          <p:nvPr/>
        </p:nvSpPr>
        <p:spPr bwMode="auto">
          <a:xfrm>
            <a:off x="5729288" y="337978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6" name="Oval 24"/>
          <p:cNvSpPr>
            <a:spLocks noChangeArrowheads="1"/>
          </p:cNvSpPr>
          <p:nvPr/>
        </p:nvSpPr>
        <p:spPr bwMode="auto">
          <a:xfrm>
            <a:off x="6713538" y="321945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7" name="Oval 25"/>
          <p:cNvSpPr>
            <a:spLocks noChangeArrowheads="1"/>
          </p:cNvSpPr>
          <p:nvPr/>
        </p:nvSpPr>
        <p:spPr bwMode="auto">
          <a:xfrm>
            <a:off x="6662738" y="40370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8" name="Oval 26"/>
          <p:cNvSpPr>
            <a:spLocks noChangeArrowheads="1"/>
          </p:cNvSpPr>
          <p:nvPr/>
        </p:nvSpPr>
        <p:spPr bwMode="auto">
          <a:xfrm>
            <a:off x="7400925" y="28575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39" name="Oval 27"/>
          <p:cNvSpPr>
            <a:spLocks noChangeArrowheads="1"/>
          </p:cNvSpPr>
          <p:nvPr/>
        </p:nvSpPr>
        <p:spPr bwMode="auto">
          <a:xfrm>
            <a:off x="6305550" y="29305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40" name="Oval 28"/>
          <p:cNvSpPr>
            <a:spLocks noChangeArrowheads="1"/>
          </p:cNvSpPr>
          <p:nvPr/>
        </p:nvSpPr>
        <p:spPr bwMode="auto">
          <a:xfrm>
            <a:off x="7697788" y="2176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41" name="Oval 29"/>
          <p:cNvSpPr>
            <a:spLocks noChangeArrowheads="1"/>
          </p:cNvSpPr>
          <p:nvPr/>
        </p:nvSpPr>
        <p:spPr bwMode="auto">
          <a:xfrm>
            <a:off x="7769225" y="35591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42" name="Oval 30"/>
          <p:cNvSpPr>
            <a:spLocks noChangeArrowheads="1"/>
          </p:cNvSpPr>
          <p:nvPr/>
        </p:nvSpPr>
        <p:spPr bwMode="auto">
          <a:xfrm>
            <a:off x="7721600" y="42465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5743" name="Freeform 31"/>
          <p:cNvSpPr>
            <a:spLocks/>
          </p:cNvSpPr>
          <p:nvPr/>
        </p:nvSpPr>
        <p:spPr bwMode="auto">
          <a:xfrm>
            <a:off x="4851400" y="1600200"/>
            <a:ext cx="3835400" cy="2952750"/>
          </a:xfrm>
          <a:custGeom>
            <a:avLst/>
            <a:gdLst>
              <a:gd name="T0" fmla="*/ 2147483646 w 2416"/>
              <a:gd name="T1" fmla="*/ 2147483646 h 1860"/>
              <a:gd name="T2" fmla="*/ 2147483646 w 2416"/>
              <a:gd name="T3" fmla="*/ 2147483646 h 1860"/>
              <a:gd name="T4" fmla="*/ 2147483646 w 2416"/>
              <a:gd name="T5" fmla="*/ 2147483646 h 1860"/>
              <a:gd name="T6" fmla="*/ 2147483646 w 2416"/>
              <a:gd name="T7" fmla="*/ 2147483646 h 1860"/>
              <a:gd name="T8" fmla="*/ 2147483646 w 2416"/>
              <a:gd name="T9" fmla="*/ 2147483646 h 1860"/>
              <a:gd name="T10" fmla="*/ 2147483646 w 2416"/>
              <a:gd name="T11" fmla="*/ 2147483646 h 1860"/>
              <a:gd name="T12" fmla="*/ 2147483646 w 2416"/>
              <a:gd name="T13" fmla="*/ 2147483646 h 1860"/>
              <a:gd name="T14" fmla="*/ 2147483646 w 2416"/>
              <a:gd name="T15" fmla="*/ 2147483646 h 1860"/>
              <a:gd name="T16" fmla="*/ 2147483646 w 2416"/>
              <a:gd name="T17" fmla="*/ 2147483646 h 1860"/>
              <a:gd name="T18" fmla="*/ 2147483646 w 2416"/>
              <a:gd name="T19" fmla="*/ 2147483646 h 1860"/>
              <a:gd name="T20" fmla="*/ 2147483646 w 2416"/>
              <a:gd name="T21" fmla="*/ 2147483646 h 1860"/>
              <a:gd name="T22" fmla="*/ 2147483646 w 2416"/>
              <a:gd name="T23" fmla="*/ 2147483646 h 1860"/>
              <a:gd name="T24" fmla="*/ 2147483646 w 2416"/>
              <a:gd name="T25" fmla="*/ 2147483646 h 1860"/>
              <a:gd name="T26" fmla="*/ 2147483646 w 2416"/>
              <a:gd name="T27" fmla="*/ 2147483646 h 1860"/>
              <a:gd name="T28" fmla="*/ 2147483646 w 2416"/>
              <a:gd name="T29" fmla="*/ 2147483646 h 1860"/>
              <a:gd name="T30" fmla="*/ 2147483646 w 2416"/>
              <a:gd name="T31" fmla="*/ 2147483646 h 1860"/>
              <a:gd name="T32" fmla="*/ 2147483646 w 2416"/>
              <a:gd name="T33" fmla="*/ 2147483646 h 1860"/>
              <a:gd name="T34" fmla="*/ 2147483646 w 2416"/>
              <a:gd name="T35" fmla="*/ 2147483646 h 1860"/>
              <a:gd name="T36" fmla="*/ 2147483646 w 2416"/>
              <a:gd name="T37" fmla="*/ 2147483646 h 1860"/>
              <a:gd name="T38" fmla="*/ 2147483646 w 2416"/>
              <a:gd name="T39" fmla="*/ 2147483646 h 1860"/>
              <a:gd name="T40" fmla="*/ 2147483646 w 2416"/>
              <a:gd name="T41" fmla="*/ 2147483646 h 1860"/>
              <a:gd name="T42" fmla="*/ 2147483646 w 2416"/>
              <a:gd name="T43" fmla="*/ 2147483646 h 1860"/>
              <a:gd name="T44" fmla="*/ 2147483646 w 2416"/>
              <a:gd name="T45" fmla="*/ 2147483646 h 1860"/>
              <a:gd name="T46" fmla="*/ 2147483646 w 2416"/>
              <a:gd name="T47" fmla="*/ 2147483646 h 1860"/>
              <a:gd name="T48" fmla="*/ 2147483646 w 2416"/>
              <a:gd name="T49" fmla="*/ 2147483646 h 1860"/>
              <a:gd name="T50" fmla="*/ 2147483646 w 2416"/>
              <a:gd name="T51" fmla="*/ 2147483646 h 1860"/>
              <a:gd name="T52" fmla="*/ 2147483646 w 2416"/>
              <a:gd name="T53" fmla="*/ 2147483646 h 1860"/>
              <a:gd name="T54" fmla="*/ 2147483646 w 2416"/>
              <a:gd name="T55" fmla="*/ 2147483646 h 1860"/>
              <a:gd name="T56" fmla="*/ 2147483646 w 2416"/>
              <a:gd name="T57" fmla="*/ 2147483646 h 1860"/>
              <a:gd name="T58" fmla="*/ 2147483646 w 2416"/>
              <a:gd name="T59" fmla="*/ 2147483646 h 1860"/>
              <a:gd name="T60" fmla="*/ 2147483646 w 2416"/>
              <a:gd name="T61" fmla="*/ 2147483646 h 1860"/>
              <a:gd name="T62" fmla="*/ 2147483646 w 2416"/>
              <a:gd name="T63" fmla="*/ 2147483646 h 1860"/>
              <a:gd name="T64" fmla="*/ 2147483646 w 2416"/>
              <a:gd name="T65" fmla="*/ 2147483646 h 1860"/>
              <a:gd name="T66" fmla="*/ 2147483646 w 2416"/>
              <a:gd name="T67" fmla="*/ 2147483646 h 1860"/>
              <a:gd name="T68" fmla="*/ 2147483646 w 2416"/>
              <a:gd name="T69" fmla="*/ 2147483646 h 1860"/>
              <a:gd name="T70" fmla="*/ 2147483646 w 2416"/>
              <a:gd name="T71" fmla="*/ 2147483646 h 1860"/>
              <a:gd name="T72" fmla="*/ 2147483646 w 2416"/>
              <a:gd name="T73" fmla="*/ 2147483646 h 1860"/>
              <a:gd name="T74" fmla="*/ 2147483646 w 2416"/>
              <a:gd name="T75" fmla="*/ 2147483646 h 1860"/>
              <a:gd name="T76" fmla="*/ 2147483646 w 2416"/>
              <a:gd name="T77" fmla="*/ 2147483646 h 1860"/>
              <a:gd name="T78" fmla="*/ 2147483646 w 2416"/>
              <a:gd name="T79" fmla="*/ 2147483646 h 1860"/>
              <a:gd name="T80" fmla="*/ 2147483646 w 2416"/>
              <a:gd name="T81" fmla="*/ 0 h 1860"/>
              <a:gd name="T82" fmla="*/ 2147483646 w 2416"/>
              <a:gd name="T83" fmla="*/ 2147483646 h 18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16"/>
              <a:gd name="T127" fmla="*/ 0 h 1860"/>
              <a:gd name="T128" fmla="*/ 2416 w 2416"/>
              <a:gd name="T129" fmla="*/ 1860 h 186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16" h="1860">
                <a:moveTo>
                  <a:pt x="950" y="12"/>
                </a:moveTo>
                <a:cubicBezTo>
                  <a:pt x="876" y="73"/>
                  <a:pt x="780" y="110"/>
                  <a:pt x="693" y="149"/>
                </a:cubicBezTo>
                <a:cubicBezTo>
                  <a:pt x="658" y="164"/>
                  <a:pt x="658" y="154"/>
                  <a:pt x="625" y="177"/>
                </a:cubicBezTo>
                <a:cubicBezTo>
                  <a:pt x="580" y="209"/>
                  <a:pt x="538" y="247"/>
                  <a:pt x="494" y="280"/>
                </a:cubicBezTo>
                <a:cubicBezTo>
                  <a:pt x="421" y="335"/>
                  <a:pt x="335" y="379"/>
                  <a:pt x="254" y="422"/>
                </a:cubicBezTo>
                <a:cubicBezTo>
                  <a:pt x="228" y="450"/>
                  <a:pt x="177" y="476"/>
                  <a:pt x="146" y="497"/>
                </a:cubicBezTo>
                <a:cubicBezTo>
                  <a:pt x="135" y="505"/>
                  <a:pt x="112" y="519"/>
                  <a:pt x="112" y="519"/>
                </a:cubicBezTo>
                <a:cubicBezTo>
                  <a:pt x="94" y="544"/>
                  <a:pt x="68" y="556"/>
                  <a:pt x="43" y="576"/>
                </a:cubicBezTo>
                <a:cubicBezTo>
                  <a:pt x="33" y="584"/>
                  <a:pt x="15" y="605"/>
                  <a:pt x="15" y="605"/>
                </a:cubicBezTo>
                <a:cubicBezTo>
                  <a:pt x="0" y="703"/>
                  <a:pt x="3" y="831"/>
                  <a:pt x="32" y="930"/>
                </a:cubicBezTo>
                <a:cubicBezTo>
                  <a:pt x="40" y="956"/>
                  <a:pt x="42" y="990"/>
                  <a:pt x="60" y="1010"/>
                </a:cubicBezTo>
                <a:cubicBezTo>
                  <a:pt x="69" y="1045"/>
                  <a:pt x="81" y="1063"/>
                  <a:pt x="112" y="1078"/>
                </a:cubicBezTo>
                <a:cubicBezTo>
                  <a:pt x="135" y="1109"/>
                  <a:pt x="211" y="1160"/>
                  <a:pt x="254" y="1175"/>
                </a:cubicBezTo>
                <a:cubicBezTo>
                  <a:pt x="281" y="1202"/>
                  <a:pt x="310" y="1215"/>
                  <a:pt x="340" y="1238"/>
                </a:cubicBezTo>
                <a:cubicBezTo>
                  <a:pt x="373" y="1263"/>
                  <a:pt x="404" y="1294"/>
                  <a:pt x="437" y="1318"/>
                </a:cubicBezTo>
                <a:cubicBezTo>
                  <a:pt x="491" y="1357"/>
                  <a:pt x="562" y="1391"/>
                  <a:pt x="613" y="1432"/>
                </a:cubicBezTo>
                <a:cubicBezTo>
                  <a:pt x="657" y="1467"/>
                  <a:pt x="764" y="1545"/>
                  <a:pt x="819" y="1557"/>
                </a:cubicBezTo>
                <a:cubicBezTo>
                  <a:pt x="858" y="1577"/>
                  <a:pt x="901" y="1593"/>
                  <a:pt x="939" y="1614"/>
                </a:cubicBezTo>
                <a:cubicBezTo>
                  <a:pt x="980" y="1637"/>
                  <a:pt x="1017" y="1661"/>
                  <a:pt x="1064" y="1671"/>
                </a:cubicBezTo>
                <a:cubicBezTo>
                  <a:pt x="1113" y="1697"/>
                  <a:pt x="1163" y="1712"/>
                  <a:pt x="1218" y="1723"/>
                </a:cubicBezTo>
                <a:cubicBezTo>
                  <a:pt x="1246" y="1736"/>
                  <a:pt x="1275" y="1745"/>
                  <a:pt x="1304" y="1757"/>
                </a:cubicBezTo>
                <a:cubicBezTo>
                  <a:pt x="1351" y="1777"/>
                  <a:pt x="1401" y="1811"/>
                  <a:pt x="1452" y="1820"/>
                </a:cubicBezTo>
                <a:cubicBezTo>
                  <a:pt x="1587" y="1844"/>
                  <a:pt x="1726" y="1840"/>
                  <a:pt x="1862" y="1860"/>
                </a:cubicBezTo>
                <a:cubicBezTo>
                  <a:pt x="1917" y="1858"/>
                  <a:pt x="1973" y="1859"/>
                  <a:pt x="2028" y="1854"/>
                </a:cubicBezTo>
                <a:cubicBezTo>
                  <a:pt x="2045" y="1852"/>
                  <a:pt x="2089" y="1810"/>
                  <a:pt x="2091" y="1808"/>
                </a:cubicBezTo>
                <a:cubicBezTo>
                  <a:pt x="2159" y="1746"/>
                  <a:pt x="2207" y="1665"/>
                  <a:pt x="2262" y="1591"/>
                </a:cubicBezTo>
                <a:cubicBezTo>
                  <a:pt x="2277" y="1539"/>
                  <a:pt x="2249" y="1626"/>
                  <a:pt x="2290" y="1546"/>
                </a:cubicBezTo>
                <a:cubicBezTo>
                  <a:pt x="2294" y="1537"/>
                  <a:pt x="2292" y="1526"/>
                  <a:pt x="2296" y="1517"/>
                </a:cubicBezTo>
                <a:cubicBezTo>
                  <a:pt x="2310" y="1489"/>
                  <a:pt x="2331" y="1465"/>
                  <a:pt x="2347" y="1438"/>
                </a:cubicBezTo>
                <a:cubicBezTo>
                  <a:pt x="2364" y="1379"/>
                  <a:pt x="2383" y="1321"/>
                  <a:pt x="2398" y="1261"/>
                </a:cubicBezTo>
                <a:cubicBezTo>
                  <a:pt x="2411" y="1071"/>
                  <a:pt x="2413" y="926"/>
                  <a:pt x="2416" y="713"/>
                </a:cubicBezTo>
                <a:cubicBezTo>
                  <a:pt x="2414" y="629"/>
                  <a:pt x="2415" y="546"/>
                  <a:pt x="2410" y="462"/>
                </a:cubicBezTo>
                <a:cubicBezTo>
                  <a:pt x="2408" y="431"/>
                  <a:pt x="2388" y="419"/>
                  <a:pt x="2370" y="400"/>
                </a:cubicBezTo>
                <a:cubicBezTo>
                  <a:pt x="2305" y="328"/>
                  <a:pt x="2243" y="262"/>
                  <a:pt x="2148" y="228"/>
                </a:cubicBezTo>
                <a:cubicBezTo>
                  <a:pt x="2104" y="185"/>
                  <a:pt x="2057" y="161"/>
                  <a:pt x="2005" y="132"/>
                </a:cubicBezTo>
                <a:cubicBezTo>
                  <a:pt x="1970" y="112"/>
                  <a:pt x="1935" y="83"/>
                  <a:pt x="1897" y="69"/>
                </a:cubicBezTo>
                <a:cubicBezTo>
                  <a:pt x="1857" y="54"/>
                  <a:pt x="1813" y="49"/>
                  <a:pt x="1771" y="40"/>
                </a:cubicBezTo>
                <a:cubicBezTo>
                  <a:pt x="1676" y="44"/>
                  <a:pt x="1586" y="51"/>
                  <a:pt x="1492" y="57"/>
                </a:cubicBezTo>
                <a:cubicBezTo>
                  <a:pt x="1410" y="86"/>
                  <a:pt x="1319" y="63"/>
                  <a:pt x="1235" y="52"/>
                </a:cubicBezTo>
                <a:cubicBezTo>
                  <a:pt x="1190" y="39"/>
                  <a:pt x="1144" y="27"/>
                  <a:pt x="1098" y="17"/>
                </a:cubicBezTo>
                <a:cubicBezTo>
                  <a:pt x="1073" y="12"/>
                  <a:pt x="1024" y="0"/>
                  <a:pt x="1024" y="0"/>
                </a:cubicBezTo>
                <a:cubicBezTo>
                  <a:pt x="1001" y="6"/>
                  <a:pt x="973" y="22"/>
                  <a:pt x="950" y="12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775325" y="2081213"/>
            <a:ext cx="2063750" cy="2273300"/>
            <a:chOff x="1825" y="2110"/>
            <a:chExt cx="1300" cy="1432"/>
          </a:xfrm>
        </p:grpSpPr>
        <p:sp>
          <p:nvSpPr>
            <p:cNvPr id="6171" name="Line 50"/>
            <p:cNvSpPr>
              <a:spLocks noChangeShapeType="1"/>
            </p:cNvSpPr>
            <p:nvPr/>
          </p:nvSpPr>
          <p:spPr bwMode="auto">
            <a:xfrm flipH="1">
              <a:off x="1853" y="2110"/>
              <a:ext cx="770" cy="2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2" name="Line 51"/>
            <p:cNvSpPr>
              <a:spLocks noChangeShapeType="1"/>
            </p:cNvSpPr>
            <p:nvPr/>
          </p:nvSpPr>
          <p:spPr bwMode="auto">
            <a:xfrm flipH="1">
              <a:off x="1825" y="2338"/>
              <a:ext cx="28" cy="6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3" name="Line 52"/>
            <p:cNvSpPr>
              <a:spLocks noChangeShapeType="1"/>
            </p:cNvSpPr>
            <p:nvPr/>
          </p:nvSpPr>
          <p:spPr bwMode="auto">
            <a:xfrm>
              <a:off x="1825" y="2983"/>
              <a:ext cx="587" cy="41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4" name="Line 53"/>
            <p:cNvSpPr>
              <a:spLocks noChangeShapeType="1"/>
            </p:cNvSpPr>
            <p:nvPr/>
          </p:nvSpPr>
          <p:spPr bwMode="auto">
            <a:xfrm>
              <a:off x="2412" y="3393"/>
              <a:ext cx="690" cy="1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5" name="Line 54"/>
            <p:cNvSpPr>
              <a:spLocks noChangeShapeType="1"/>
            </p:cNvSpPr>
            <p:nvPr/>
          </p:nvSpPr>
          <p:spPr bwMode="auto">
            <a:xfrm flipV="1">
              <a:off x="3102" y="3125"/>
              <a:ext cx="23" cy="4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6" name="Line 55"/>
            <p:cNvSpPr>
              <a:spLocks noChangeShapeType="1"/>
            </p:cNvSpPr>
            <p:nvPr/>
          </p:nvSpPr>
          <p:spPr bwMode="auto">
            <a:xfrm flipH="1" flipV="1">
              <a:off x="3062" y="2201"/>
              <a:ext cx="63" cy="9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6177" name="Line 56"/>
            <p:cNvSpPr>
              <a:spLocks noChangeShapeType="1"/>
            </p:cNvSpPr>
            <p:nvPr/>
          </p:nvSpPr>
          <p:spPr bwMode="auto">
            <a:xfrm flipH="1" flipV="1">
              <a:off x="2652" y="2127"/>
              <a:ext cx="410" cy="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5726113" y="2014538"/>
            <a:ext cx="2157412" cy="2349500"/>
            <a:chOff x="3705" y="1359"/>
            <a:chExt cx="1359" cy="1480"/>
          </a:xfrm>
        </p:grpSpPr>
        <p:sp>
          <p:nvSpPr>
            <p:cNvPr id="6164" name="Oval 57"/>
            <p:cNvSpPr>
              <a:spLocks noChangeArrowheads="1"/>
            </p:cNvSpPr>
            <p:nvPr/>
          </p:nvSpPr>
          <p:spPr bwMode="auto">
            <a:xfrm>
              <a:off x="3748" y="1582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65" name="Oval 58"/>
            <p:cNvSpPr>
              <a:spLocks noChangeArrowheads="1"/>
            </p:cNvSpPr>
            <p:nvPr/>
          </p:nvSpPr>
          <p:spPr bwMode="auto">
            <a:xfrm>
              <a:off x="4500" y="1359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66" name="Oval 59"/>
            <p:cNvSpPr>
              <a:spLocks noChangeArrowheads="1"/>
            </p:cNvSpPr>
            <p:nvPr/>
          </p:nvSpPr>
          <p:spPr bwMode="auto">
            <a:xfrm>
              <a:off x="3705" y="2225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67" name="Oval 60"/>
            <p:cNvSpPr>
              <a:spLocks noChangeArrowheads="1"/>
            </p:cNvSpPr>
            <p:nvPr/>
          </p:nvSpPr>
          <p:spPr bwMode="auto">
            <a:xfrm>
              <a:off x="4293" y="2639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68" name="Oval 61"/>
            <p:cNvSpPr>
              <a:spLocks noChangeArrowheads="1"/>
            </p:cNvSpPr>
            <p:nvPr/>
          </p:nvSpPr>
          <p:spPr bwMode="auto">
            <a:xfrm>
              <a:off x="4945" y="1467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69" name="Oval 62"/>
            <p:cNvSpPr>
              <a:spLocks noChangeArrowheads="1"/>
            </p:cNvSpPr>
            <p:nvPr/>
          </p:nvSpPr>
          <p:spPr bwMode="auto">
            <a:xfrm>
              <a:off x="4990" y="2338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6170" name="Oval 63"/>
            <p:cNvSpPr>
              <a:spLocks noChangeArrowheads="1"/>
            </p:cNvSpPr>
            <p:nvPr/>
          </p:nvSpPr>
          <p:spPr bwMode="auto">
            <a:xfrm>
              <a:off x="4960" y="2771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2" grpId="0" build="p"/>
      <p:bldP spid="115733" grpId="0" animBg="1"/>
      <p:bldP spid="115734" grpId="0" animBg="1"/>
      <p:bldP spid="115735" grpId="0" animBg="1"/>
      <p:bldP spid="115736" grpId="0" animBg="1"/>
      <p:bldP spid="115737" grpId="0" animBg="1"/>
      <p:bldP spid="115738" grpId="0" animBg="1"/>
      <p:bldP spid="115739" grpId="0" animBg="1"/>
      <p:bldP spid="115740" grpId="0" animBg="1"/>
      <p:bldP spid="115741" grpId="0" animBg="1"/>
      <p:bldP spid="115742" grpId="0" animBg="1"/>
      <p:bldP spid="115743" grpId="0" animBg="1"/>
      <p:bldP spid="1157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85C60C-6357-4251-BF13-A40840976E2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312863" y="14986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139" name="Oval 5"/>
          <p:cNvSpPr>
            <a:spLocks noChangeArrowheads="1"/>
          </p:cNvSpPr>
          <p:nvPr/>
        </p:nvSpPr>
        <p:spPr bwMode="auto">
          <a:xfrm>
            <a:off x="1196975" y="224948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0" name="Oval 6"/>
          <p:cNvSpPr>
            <a:spLocks noChangeArrowheads="1"/>
          </p:cNvSpPr>
          <p:nvPr/>
        </p:nvSpPr>
        <p:spPr bwMode="auto">
          <a:xfrm>
            <a:off x="1941513" y="295116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1" name="Oval 8"/>
          <p:cNvSpPr>
            <a:spLocks noChangeArrowheads="1"/>
          </p:cNvSpPr>
          <p:nvPr/>
        </p:nvSpPr>
        <p:spPr bwMode="auto">
          <a:xfrm>
            <a:off x="1493838" y="2852738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2" name="Oval 10"/>
          <p:cNvSpPr>
            <a:spLocks noChangeArrowheads="1"/>
          </p:cNvSpPr>
          <p:nvPr/>
        </p:nvSpPr>
        <p:spPr bwMode="auto">
          <a:xfrm>
            <a:off x="1714500" y="23098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3" name="Oval 11"/>
          <p:cNvSpPr>
            <a:spLocks noChangeArrowheads="1"/>
          </p:cNvSpPr>
          <p:nvPr/>
        </p:nvSpPr>
        <p:spPr bwMode="auto">
          <a:xfrm>
            <a:off x="1073150" y="261143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4" name="Oval 24"/>
          <p:cNvSpPr>
            <a:spLocks noChangeArrowheads="1"/>
          </p:cNvSpPr>
          <p:nvPr/>
        </p:nvSpPr>
        <p:spPr bwMode="auto">
          <a:xfrm>
            <a:off x="728663" y="206375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5" name="Oval 25"/>
          <p:cNvSpPr>
            <a:spLocks noChangeArrowheads="1"/>
          </p:cNvSpPr>
          <p:nvPr/>
        </p:nvSpPr>
        <p:spPr bwMode="auto">
          <a:xfrm>
            <a:off x="1582738" y="18494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6" name="Oval 26"/>
          <p:cNvSpPr>
            <a:spLocks noChangeArrowheads="1"/>
          </p:cNvSpPr>
          <p:nvPr/>
        </p:nvSpPr>
        <p:spPr bwMode="auto">
          <a:xfrm>
            <a:off x="679450" y="2679700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7" name="Oval 27"/>
          <p:cNvSpPr>
            <a:spLocks noChangeArrowheads="1"/>
          </p:cNvSpPr>
          <p:nvPr/>
        </p:nvSpPr>
        <p:spPr bwMode="auto">
          <a:xfrm>
            <a:off x="1347788" y="30749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" name="Oval 28"/>
          <p:cNvSpPr>
            <a:spLocks noChangeArrowheads="1"/>
          </p:cNvSpPr>
          <p:nvPr/>
        </p:nvSpPr>
        <p:spPr bwMode="auto">
          <a:xfrm>
            <a:off x="2052638" y="195262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" name="Oval 29"/>
          <p:cNvSpPr>
            <a:spLocks noChangeArrowheads="1"/>
          </p:cNvSpPr>
          <p:nvPr/>
        </p:nvSpPr>
        <p:spPr bwMode="auto">
          <a:xfrm>
            <a:off x="2260600" y="266541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2127250" y="320198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96875" y="25034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506413" y="1789113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904875" y="232092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098550" y="192405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204913" y="27686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1384300" y="257492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600200" y="20081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789113" y="263842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1908175" y="1657350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2022475" y="292576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227263" y="2322513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2879725" y="190817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2867025" y="264001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165" name="Straight Connector 164"/>
          <p:cNvCxnSpPr>
            <a:cxnSpLocks noChangeShapeType="1"/>
            <a:endCxn id="147" idx="1"/>
          </p:cNvCxnSpPr>
          <p:nvPr/>
        </p:nvCxnSpPr>
        <p:spPr bwMode="auto">
          <a:xfrm>
            <a:off x="1122363" y="2635250"/>
            <a:ext cx="238125" cy="449263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2876550" y="24780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2546350" y="2981325"/>
            <a:ext cx="12366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167" name="Straight Connector 166"/>
          <p:cNvCxnSpPr>
            <a:cxnSpLocks noChangeShapeType="1"/>
          </p:cNvCxnSpPr>
          <p:nvPr/>
        </p:nvCxnSpPr>
        <p:spPr bwMode="auto">
          <a:xfrm flipV="1">
            <a:off x="760413" y="2644775"/>
            <a:ext cx="365125" cy="5715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Right Arrow 168"/>
          <p:cNvSpPr>
            <a:spLocks noChangeArrowheads="1"/>
          </p:cNvSpPr>
          <p:nvPr/>
        </p:nvSpPr>
        <p:spPr bwMode="auto">
          <a:xfrm>
            <a:off x="3743325" y="2428875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0" name="TextBox 169"/>
          <p:cNvSpPr txBox="1">
            <a:spLocks noChangeArrowheads="1"/>
          </p:cNvSpPr>
          <p:nvPr/>
        </p:nvSpPr>
        <p:spPr bwMode="auto">
          <a:xfrm>
            <a:off x="3670300" y="2028825"/>
            <a:ext cx="608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5684838" y="143192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173" name="Oval 5"/>
          <p:cNvSpPr>
            <a:spLocks noChangeArrowheads="1"/>
          </p:cNvSpPr>
          <p:nvPr/>
        </p:nvSpPr>
        <p:spPr bwMode="auto">
          <a:xfrm>
            <a:off x="5568950" y="21828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4" name="Oval 6"/>
          <p:cNvSpPr>
            <a:spLocks noChangeArrowheads="1"/>
          </p:cNvSpPr>
          <p:nvPr/>
        </p:nvSpPr>
        <p:spPr bwMode="auto">
          <a:xfrm>
            <a:off x="6313488" y="288448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5" name="Oval 8"/>
          <p:cNvSpPr>
            <a:spLocks noChangeArrowheads="1"/>
          </p:cNvSpPr>
          <p:nvPr/>
        </p:nvSpPr>
        <p:spPr bwMode="auto">
          <a:xfrm>
            <a:off x="5865813" y="278606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6" name="Oval 10"/>
          <p:cNvSpPr>
            <a:spLocks noChangeArrowheads="1"/>
          </p:cNvSpPr>
          <p:nvPr/>
        </p:nvSpPr>
        <p:spPr bwMode="auto">
          <a:xfrm>
            <a:off x="6086475" y="224313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7" name="Oval 11"/>
          <p:cNvSpPr>
            <a:spLocks noChangeArrowheads="1"/>
          </p:cNvSpPr>
          <p:nvPr/>
        </p:nvSpPr>
        <p:spPr bwMode="auto">
          <a:xfrm>
            <a:off x="5445125" y="2544763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8" name="Oval 24"/>
          <p:cNvSpPr>
            <a:spLocks noChangeArrowheads="1"/>
          </p:cNvSpPr>
          <p:nvPr/>
        </p:nvSpPr>
        <p:spPr bwMode="auto">
          <a:xfrm>
            <a:off x="5100638" y="1997075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9" name="Oval 25"/>
          <p:cNvSpPr>
            <a:spLocks noChangeArrowheads="1"/>
          </p:cNvSpPr>
          <p:nvPr/>
        </p:nvSpPr>
        <p:spPr bwMode="auto">
          <a:xfrm>
            <a:off x="5954713" y="178276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0" name="Oval 26"/>
          <p:cNvSpPr>
            <a:spLocks noChangeArrowheads="1"/>
          </p:cNvSpPr>
          <p:nvPr/>
        </p:nvSpPr>
        <p:spPr bwMode="auto">
          <a:xfrm>
            <a:off x="5051425" y="2613025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1" name="Oval 27"/>
          <p:cNvSpPr>
            <a:spLocks noChangeArrowheads="1"/>
          </p:cNvSpPr>
          <p:nvPr/>
        </p:nvSpPr>
        <p:spPr bwMode="auto">
          <a:xfrm>
            <a:off x="5719763" y="30083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6424613" y="18859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3" name="Oval 29"/>
          <p:cNvSpPr>
            <a:spLocks noChangeArrowheads="1"/>
          </p:cNvSpPr>
          <p:nvPr/>
        </p:nvSpPr>
        <p:spPr bwMode="auto">
          <a:xfrm>
            <a:off x="6632575" y="25987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4" name="Oval 30"/>
          <p:cNvSpPr>
            <a:spLocks noChangeArrowheads="1"/>
          </p:cNvSpPr>
          <p:nvPr/>
        </p:nvSpPr>
        <p:spPr bwMode="auto">
          <a:xfrm>
            <a:off x="6499225" y="313531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4768850" y="24368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4878388" y="17224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5276850" y="225425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5470525" y="185737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5576888" y="270192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5756275" y="250825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5972175" y="19415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6161088" y="25717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6280150" y="159067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6394450" y="285908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6599238" y="225583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7251700" y="184150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7239000" y="25733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201" name="Straight Connector 200"/>
          <p:cNvCxnSpPr>
            <a:cxnSpLocks noChangeShapeType="1"/>
            <a:endCxn id="181" idx="7"/>
          </p:cNvCxnSpPr>
          <p:nvPr/>
        </p:nvCxnSpPr>
        <p:spPr bwMode="auto">
          <a:xfrm>
            <a:off x="5132388" y="2635250"/>
            <a:ext cx="658812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Right Arrow 203"/>
          <p:cNvSpPr>
            <a:spLocks noChangeArrowheads="1"/>
          </p:cNvSpPr>
          <p:nvPr/>
        </p:nvSpPr>
        <p:spPr bwMode="auto">
          <a:xfrm>
            <a:off x="7829550" y="260985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7756525" y="2209800"/>
            <a:ext cx="715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1265238" y="39560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243" name="Oval 5"/>
          <p:cNvSpPr>
            <a:spLocks noChangeArrowheads="1"/>
          </p:cNvSpPr>
          <p:nvPr/>
        </p:nvSpPr>
        <p:spPr bwMode="auto">
          <a:xfrm>
            <a:off x="1149350" y="470693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4" name="Oval 6"/>
          <p:cNvSpPr>
            <a:spLocks noChangeArrowheads="1"/>
          </p:cNvSpPr>
          <p:nvPr/>
        </p:nvSpPr>
        <p:spPr bwMode="auto">
          <a:xfrm>
            <a:off x="1893888" y="54086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5" name="Oval 8"/>
          <p:cNvSpPr>
            <a:spLocks noChangeArrowheads="1"/>
          </p:cNvSpPr>
          <p:nvPr/>
        </p:nvSpPr>
        <p:spPr bwMode="auto">
          <a:xfrm>
            <a:off x="1446213" y="5310188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6" name="Oval 10"/>
          <p:cNvSpPr>
            <a:spLocks noChangeArrowheads="1"/>
          </p:cNvSpPr>
          <p:nvPr/>
        </p:nvSpPr>
        <p:spPr bwMode="auto">
          <a:xfrm>
            <a:off x="1666875" y="47672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7" name="Oval 11"/>
          <p:cNvSpPr>
            <a:spLocks noChangeArrowheads="1"/>
          </p:cNvSpPr>
          <p:nvPr/>
        </p:nvSpPr>
        <p:spPr bwMode="auto">
          <a:xfrm>
            <a:off x="1025525" y="50688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8" name="Oval 24"/>
          <p:cNvSpPr>
            <a:spLocks noChangeArrowheads="1"/>
          </p:cNvSpPr>
          <p:nvPr/>
        </p:nvSpPr>
        <p:spPr bwMode="auto">
          <a:xfrm>
            <a:off x="681038" y="45212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9" name="Oval 25"/>
          <p:cNvSpPr>
            <a:spLocks noChangeArrowheads="1"/>
          </p:cNvSpPr>
          <p:nvPr/>
        </p:nvSpPr>
        <p:spPr bwMode="auto">
          <a:xfrm>
            <a:off x="1535113" y="43068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0" name="Oval 26"/>
          <p:cNvSpPr>
            <a:spLocks noChangeArrowheads="1"/>
          </p:cNvSpPr>
          <p:nvPr/>
        </p:nvSpPr>
        <p:spPr bwMode="auto">
          <a:xfrm>
            <a:off x="631825" y="5137150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1" name="Oval 27"/>
          <p:cNvSpPr>
            <a:spLocks noChangeArrowheads="1"/>
          </p:cNvSpPr>
          <p:nvPr/>
        </p:nvSpPr>
        <p:spPr bwMode="auto">
          <a:xfrm>
            <a:off x="1300163" y="55324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2" name="Oval 28"/>
          <p:cNvSpPr>
            <a:spLocks noChangeArrowheads="1"/>
          </p:cNvSpPr>
          <p:nvPr/>
        </p:nvSpPr>
        <p:spPr bwMode="auto">
          <a:xfrm>
            <a:off x="2005013" y="441007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3" name="Oval 29"/>
          <p:cNvSpPr>
            <a:spLocks noChangeArrowheads="1"/>
          </p:cNvSpPr>
          <p:nvPr/>
        </p:nvSpPr>
        <p:spPr bwMode="auto">
          <a:xfrm>
            <a:off x="2212975" y="51228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4" name="Oval 30"/>
          <p:cNvSpPr>
            <a:spLocks noChangeArrowheads="1"/>
          </p:cNvSpPr>
          <p:nvPr/>
        </p:nvSpPr>
        <p:spPr bwMode="auto">
          <a:xfrm>
            <a:off x="2079625" y="56594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349250" y="49609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56" name="Rectangle 255"/>
          <p:cNvSpPr>
            <a:spLocks noChangeArrowheads="1"/>
          </p:cNvSpPr>
          <p:nvPr/>
        </p:nvSpPr>
        <p:spPr bwMode="auto">
          <a:xfrm>
            <a:off x="458788" y="4246563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857250" y="47783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1050925" y="438150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1157288" y="52260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1336675" y="503237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1552575" y="44656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1741488" y="50958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1860550" y="4114800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1974850" y="538321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2179638" y="4779963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2832100" y="43656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2819400" y="50974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68" name="TextBox 267"/>
          <p:cNvSpPr txBox="1">
            <a:spLocks noChangeArrowheads="1"/>
          </p:cNvSpPr>
          <p:nvPr/>
        </p:nvSpPr>
        <p:spPr bwMode="auto">
          <a:xfrm>
            <a:off x="2498725" y="5438775"/>
            <a:ext cx="1181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269" name="Straight Connector 268"/>
          <p:cNvCxnSpPr>
            <a:cxnSpLocks noChangeShapeType="1"/>
            <a:endCxn id="251" idx="7"/>
          </p:cNvCxnSpPr>
          <p:nvPr/>
        </p:nvCxnSpPr>
        <p:spPr bwMode="auto">
          <a:xfrm>
            <a:off x="712788" y="5159375"/>
            <a:ext cx="658812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Right Arrow 269"/>
          <p:cNvSpPr>
            <a:spLocks noChangeArrowheads="1"/>
          </p:cNvSpPr>
          <p:nvPr/>
        </p:nvSpPr>
        <p:spPr bwMode="auto">
          <a:xfrm>
            <a:off x="3409950" y="5133975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1" name="TextBox 270"/>
          <p:cNvSpPr txBox="1">
            <a:spLocks noChangeArrowheads="1"/>
          </p:cNvSpPr>
          <p:nvPr/>
        </p:nvSpPr>
        <p:spPr bwMode="auto">
          <a:xfrm>
            <a:off x="3336925" y="4733925"/>
            <a:ext cx="715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274" name="Rectangle 273"/>
          <p:cNvSpPr>
            <a:spLocks noChangeArrowheads="1"/>
          </p:cNvSpPr>
          <p:nvPr/>
        </p:nvSpPr>
        <p:spPr bwMode="auto">
          <a:xfrm>
            <a:off x="2838450" y="492601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cxnSp>
        <p:nvCxnSpPr>
          <p:cNvPr id="275" name="Straight Connector 274"/>
          <p:cNvCxnSpPr>
            <a:cxnSpLocks noChangeShapeType="1"/>
            <a:endCxn id="245" idx="4"/>
          </p:cNvCxnSpPr>
          <p:nvPr/>
        </p:nvCxnSpPr>
        <p:spPr bwMode="auto">
          <a:xfrm flipV="1">
            <a:off x="1322388" y="5373688"/>
            <a:ext cx="165100" cy="185737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5827713" y="39274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279" name="Oval 5"/>
          <p:cNvSpPr>
            <a:spLocks noChangeArrowheads="1"/>
          </p:cNvSpPr>
          <p:nvPr/>
        </p:nvSpPr>
        <p:spPr bwMode="auto">
          <a:xfrm>
            <a:off x="5711825" y="467836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0" name="Oval 6"/>
          <p:cNvSpPr>
            <a:spLocks noChangeArrowheads="1"/>
          </p:cNvSpPr>
          <p:nvPr/>
        </p:nvSpPr>
        <p:spPr bwMode="auto">
          <a:xfrm>
            <a:off x="6456363" y="538003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" name="Oval 8"/>
          <p:cNvSpPr>
            <a:spLocks noChangeArrowheads="1"/>
          </p:cNvSpPr>
          <p:nvPr/>
        </p:nvSpPr>
        <p:spPr bwMode="auto">
          <a:xfrm>
            <a:off x="6008688" y="528161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2" name="Oval 10"/>
          <p:cNvSpPr>
            <a:spLocks noChangeArrowheads="1"/>
          </p:cNvSpPr>
          <p:nvPr/>
        </p:nvSpPr>
        <p:spPr bwMode="auto">
          <a:xfrm>
            <a:off x="6229350" y="473868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3" name="Oval 11"/>
          <p:cNvSpPr>
            <a:spLocks noChangeArrowheads="1"/>
          </p:cNvSpPr>
          <p:nvPr/>
        </p:nvSpPr>
        <p:spPr bwMode="auto">
          <a:xfrm>
            <a:off x="5588000" y="5040313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4" name="Oval 24"/>
          <p:cNvSpPr>
            <a:spLocks noChangeArrowheads="1"/>
          </p:cNvSpPr>
          <p:nvPr/>
        </p:nvSpPr>
        <p:spPr bwMode="auto">
          <a:xfrm>
            <a:off x="5243513" y="4492625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5" name="Oval 25"/>
          <p:cNvSpPr>
            <a:spLocks noChangeArrowheads="1"/>
          </p:cNvSpPr>
          <p:nvPr/>
        </p:nvSpPr>
        <p:spPr bwMode="auto">
          <a:xfrm>
            <a:off x="6097588" y="42783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6" name="Oval 26"/>
          <p:cNvSpPr>
            <a:spLocks noChangeArrowheads="1"/>
          </p:cNvSpPr>
          <p:nvPr/>
        </p:nvSpPr>
        <p:spPr bwMode="auto">
          <a:xfrm>
            <a:off x="5194300" y="5108575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7" name="Oval 27"/>
          <p:cNvSpPr>
            <a:spLocks noChangeArrowheads="1"/>
          </p:cNvSpPr>
          <p:nvPr/>
        </p:nvSpPr>
        <p:spPr bwMode="auto">
          <a:xfrm>
            <a:off x="5862638" y="550386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8" name="Oval 28"/>
          <p:cNvSpPr>
            <a:spLocks noChangeArrowheads="1"/>
          </p:cNvSpPr>
          <p:nvPr/>
        </p:nvSpPr>
        <p:spPr bwMode="auto">
          <a:xfrm>
            <a:off x="6567488" y="438150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9" name="Oval 29"/>
          <p:cNvSpPr>
            <a:spLocks noChangeArrowheads="1"/>
          </p:cNvSpPr>
          <p:nvPr/>
        </p:nvSpPr>
        <p:spPr bwMode="auto">
          <a:xfrm>
            <a:off x="6775450" y="509428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0" name="Oval 30"/>
          <p:cNvSpPr>
            <a:spLocks noChangeArrowheads="1"/>
          </p:cNvSpPr>
          <p:nvPr/>
        </p:nvSpPr>
        <p:spPr bwMode="auto">
          <a:xfrm>
            <a:off x="6642100" y="563086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4911725" y="49323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92" name="Rectangle 291"/>
          <p:cNvSpPr>
            <a:spLocks noChangeArrowheads="1"/>
          </p:cNvSpPr>
          <p:nvPr/>
        </p:nvSpPr>
        <p:spPr bwMode="auto">
          <a:xfrm>
            <a:off x="5021263" y="42179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93" name="Rectangle 292"/>
          <p:cNvSpPr>
            <a:spLocks noChangeArrowheads="1"/>
          </p:cNvSpPr>
          <p:nvPr/>
        </p:nvSpPr>
        <p:spPr bwMode="auto">
          <a:xfrm>
            <a:off x="5419725" y="474980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94" name="Rectangle 293"/>
          <p:cNvSpPr>
            <a:spLocks noChangeArrowheads="1"/>
          </p:cNvSpPr>
          <p:nvPr/>
        </p:nvSpPr>
        <p:spPr bwMode="auto">
          <a:xfrm>
            <a:off x="5613400" y="435292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95" name="Rectangle 294"/>
          <p:cNvSpPr>
            <a:spLocks noChangeArrowheads="1"/>
          </p:cNvSpPr>
          <p:nvPr/>
        </p:nvSpPr>
        <p:spPr bwMode="auto">
          <a:xfrm>
            <a:off x="5719763" y="51974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>
            <a:off x="5899150" y="500380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6115050" y="443706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6303963" y="50673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6423025" y="408622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6537325" y="535463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01" name="Rectangle 300"/>
          <p:cNvSpPr>
            <a:spLocks noChangeArrowheads="1"/>
          </p:cNvSpPr>
          <p:nvPr/>
        </p:nvSpPr>
        <p:spPr bwMode="auto">
          <a:xfrm>
            <a:off x="6742113" y="475138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7394575" y="433705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7381875" y="50688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04" name="TextBox 303"/>
          <p:cNvSpPr txBox="1">
            <a:spLocks noChangeArrowheads="1"/>
          </p:cNvSpPr>
          <p:nvPr/>
        </p:nvSpPr>
        <p:spPr bwMode="auto">
          <a:xfrm>
            <a:off x="7061200" y="5410200"/>
            <a:ext cx="1181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305" name="Straight Connector 304"/>
          <p:cNvCxnSpPr>
            <a:cxnSpLocks noChangeShapeType="1"/>
            <a:endCxn id="287" idx="7"/>
          </p:cNvCxnSpPr>
          <p:nvPr/>
        </p:nvCxnSpPr>
        <p:spPr bwMode="auto">
          <a:xfrm>
            <a:off x="5275263" y="5130800"/>
            <a:ext cx="658812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Right Arrow 305"/>
          <p:cNvSpPr>
            <a:spLocks noChangeArrowheads="1"/>
          </p:cNvSpPr>
          <p:nvPr/>
        </p:nvSpPr>
        <p:spPr bwMode="auto">
          <a:xfrm>
            <a:off x="7972425" y="510540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7" name="TextBox 306"/>
          <p:cNvSpPr txBox="1">
            <a:spLocks noChangeArrowheads="1"/>
          </p:cNvSpPr>
          <p:nvPr/>
        </p:nvSpPr>
        <p:spPr bwMode="auto">
          <a:xfrm>
            <a:off x="7899400" y="4705350"/>
            <a:ext cx="715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8680450" y="429895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" name="Rectangle 308"/>
          <p:cNvSpPr>
            <a:spLocks noChangeArrowheads="1"/>
          </p:cNvSpPr>
          <p:nvPr/>
        </p:nvSpPr>
        <p:spPr bwMode="auto">
          <a:xfrm>
            <a:off x="8667750" y="50307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7400925" y="48974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cxnSp>
        <p:nvCxnSpPr>
          <p:cNvPr id="311" name="Straight Connector 310"/>
          <p:cNvCxnSpPr>
            <a:cxnSpLocks noChangeShapeType="1"/>
            <a:endCxn id="281" idx="4"/>
          </p:cNvCxnSpPr>
          <p:nvPr/>
        </p:nvCxnSpPr>
        <p:spPr bwMode="auto">
          <a:xfrm flipV="1">
            <a:off x="5884863" y="5345113"/>
            <a:ext cx="165100" cy="185737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Rectangle 311"/>
          <p:cNvSpPr>
            <a:spLocks noChangeArrowheads="1"/>
          </p:cNvSpPr>
          <p:nvPr/>
        </p:nvSpPr>
        <p:spPr bwMode="auto">
          <a:xfrm>
            <a:off x="8667750" y="48402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13" name="Rectangle 312"/>
          <p:cNvSpPr>
            <a:spLocks noChangeArrowheads="1"/>
          </p:cNvSpPr>
          <p:nvPr/>
        </p:nvSpPr>
        <p:spPr bwMode="auto">
          <a:xfrm>
            <a:off x="8677275" y="46307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cxnSp>
        <p:nvCxnSpPr>
          <p:cNvPr id="314" name="Straight Connector 313"/>
          <p:cNvCxnSpPr>
            <a:cxnSpLocks noChangeShapeType="1"/>
            <a:endCxn id="285" idx="3"/>
          </p:cNvCxnSpPr>
          <p:nvPr/>
        </p:nvCxnSpPr>
        <p:spPr bwMode="auto">
          <a:xfrm flipV="1">
            <a:off x="6094413" y="4333875"/>
            <a:ext cx="15875" cy="930275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Rectangle 314"/>
          <p:cNvSpPr>
            <a:spLocks noChangeArrowheads="1"/>
          </p:cNvSpPr>
          <p:nvPr/>
        </p:nvSpPr>
        <p:spPr bwMode="auto">
          <a:xfrm>
            <a:off x="7410450" y="469741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16" name="Rectangle 315"/>
          <p:cNvSpPr>
            <a:spLocks noChangeArrowheads="1"/>
          </p:cNvSpPr>
          <p:nvPr/>
        </p:nvSpPr>
        <p:spPr bwMode="auto">
          <a:xfrm>
            <a:off x="8667750" y="44211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056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3" grpId="0"/>
      <p:bldP spid="166" grpId="0"/>
      <p:bldP spid="171" grpId="0"/>
      <p:bldP spid="169" grpId="0" animBg="1"/>
      <p:bldP spid="170" grpId="0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 animBg="1"/>
      <p:bldP spid="197" grpId="0"/>
      <p:bldP spid="204" grpId="0" animBg="1"/>
      <p:bldP spid="205" grpId="0"/>
      <p:bldP spid="242" grpId="0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 animBg="1"/>
      <p:bldP spid="267" grpId="0"/>
      <p:bldP spid="268" grpId="0"/>
      <p:bldP spid="270" grpId="0" animBg="1"/>
      <p:bldP spid="271" grpId="0"/>
      <p:bldP spid="274" grpId="0"/>
      <p:bldP spid="278" grpId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 animBg="1"/>
      <p:bldP spid="303" grpId="0"/>
      <p:bldP spid="304" grpId="0"/>
      <p:bldP spid="306" grpId="0" animBg="1"/>
      <p:bldP spid="307" grpId="0"/>
      <p:bldP spid="308" grpId="0" animBg="1"/>
      <p:bldP spid="309" grpId="0"/>
      <p:bldP spid="310" grpId="0"/>
      <p:bldP spid="312" grpId="0"/>
      <p:bldP spid="313" grpId="0"/>
      <p:bldP spid="315" grpId="0"/>
      <p:bldP spid="3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51C8D-C2E4-40D2-8CF7-2725D7534B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1274763" y="147002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sp>
        <p:nvSpPr>
          <p:cNvPr id="279" name="Oval 5"/>
          <p:cNvSpPr>
            <a:spLocks noChangeArrowheads="1"/>
          </p:cNvSpPr>
          <p:nvPr/>
        </p:nvSpPr>
        <p:spPr bwMode="auto">
          <a:xfrm>
            <a:off x="1158875" y="22209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0" name="Oval 6"/>
          <p:cNvSpPr>
            <a:spLocks noChangeArrowheads="1"/>
          </p:cNvSpPr>
          <p:nvPr/>
        </p:nvSpPr>
        <p:spPr bwMode="auto">
          <a:xfrm>
            <a:off x="1903413" y="292258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" name="Oval 8"/>
          <p:cNvSpPr>
            <a:spLocks noChangeArrowheads="1"/>
          </p:cNvSpPr>
          <p:nvPr/>
        </p:nvSpPr>
        <p:spPr bwMode="auto">
          <a:xfrm>
            <a:off x="1455738" y="282416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2" name="Oval 10"/>
          <p:cNvSpPr>
            <a:spLocks noChangeArrowheads="1"/>
          </p:cNvSpPr>
          <p:nvPr/>
        </p:nvSpPr>
        <p:spPr bwMode="auto">
          <a:xfrm>
            <a:off x="1676400" y="2281238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3" name="Oval 11"/>
          <p:cNvSpPr>
            <a:spLocks noChangeArrowheads="1"/>
          </p:cNvSpPr>
          <p:nvPr/>
        </p:nvSpPr>
        <p:spPr bwMode="auto">
          <a:xfrm>
            <a:off x="1035050" y="2582863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4" name="Oval 24"/>
          <p:cNvSpPr>
            <a:spLocks noChangeArrowheads="1"/>
          </p:cNvSpPr>
          <p:nvPr/>
        </p:nvSpPr>
        <p:spPr bwMode="auto">
          <a:xfrm>
            <a:off x="690563" y="2035175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5" name="Oval 25"/>
          <p:cNvSpPr>
            <a:spLocks noChangeArrowheads="1"/>
          </p:cNvSpPr>
          <p:nvPr/>
        </p:nvSpPr>
        <p:spPr bwMode="auto">
          <a:xfrm>
            <a:off x="1544638" y="182086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6" name="Oval 26"/>
          <p:cNvSpPr>
            <a:spLocks noChangeArrowheads="1"/>
          </p:cNvSpPr>
          <p:nvPr/>
        </p:nvSpPr>
        <p:spPr bwMode="auto">
          <a:xfrm>
            <a:off x="641350" y="2651125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7" name="Oval 27"/>
          <p:cNvSpPr>
            <a:spLocks noChangeArrowheads="1"/>
          </p:cNvSpPr>
          <p:nvPr/>
        </p:nvSpPr>
        <p:spPr bwMode="auto">
          <a:xfrm>
            <a:off x="1309688" y="30464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8" name="Oval 28"/>
          <p:cNvSpPr>
            <a:spLocks noChangeArrowheads="1"/>
          </p:cNvSpPr>
          <p:nvPr/>
        </p:nvSpPr>
        <p:spPr bwMode="auto">
          <a:xfrm>
            <a:off x="2014538" y="19240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9" name="Oval 29"/>
          <p:cNvSpPr>
            <a:spLocks noChangeArrowheads="1"/>
          </p:cNvSpPr>
          <p:nvPr/>
        </p:nvSpPr>
        <p:spPr bwMode="auto">
          <a:xfrm>
            <a:off x="2222500" y="26368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0" name="Oval 30"/>
          <p:cNvSpPr>
            <a:spLocks noChangeArrowheads="1"/>
          </p:cNvSpPr>
          <p:nvPr/>
        </p:nvSpPr>
        <p:spPr bwMode="auto">
          <a:xfrm>
            <a:off x="2089150" y="317341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358775" y="24749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92" name="Rectangle 291"/>
          <p:cNvSpPr>
            <a:spLocks noChangeArrowheads="1"/>
          </p:cNvSpPr>
          <p:nvPr/>
        </p:nvSpPr>
        <p:spPr bwMode="auto">
          <a:xfrm>
            <a:off x="468313" y="17605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93" name="Rectangle 292"/>
          <p:cNvSpPr>
            <a:spLocks noChangeArrowheads="1"/>
          </p:cNvSpPr>
          <p:nvPr/>
        </p:nvSpPr>
        <p:spPr bwMode="auto">
          <a:xfrm>
            <a:off x="866775" y="229235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94" name="Rectangle 293"/>
          <p:cNvSpPr>
            <a:spLocks noChangeArrowheads="1"/>
          </p:cNvSpPr>
          <p:nvPr/>
        </p:nvSpPr>
        <p:spPr bwMode="auto">
          <a:xfrm>
            <a:off x="1060450" y="189547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95" name="Rectangle 294"/>
          <p:cNvSpPr>
            <a:spLocks noChangeArrowheads="1"/>
          </p:cNvSpPr>
          <p:nvPr/>
        </p:nvSpPr>
        <p:spPr bwMode="auto">
          <a:xfrm>
            <a:off x="1166813" y="274002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96" name="Rectangle 295"/>
          <p:cNvSpPr>
            <a:spLocks noChangeArrowheads="1"/>
          </p:cNvSpPr>
          <p:nvPr/>
        </p:nvSpPr>
        <p:spPr bwMode="auto">
          <a:xfrm>
            <a:off x="1346200" y="254635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1562100" y="19796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1751013" y="26098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1870075" y="162877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1984375" y="2897188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01" name="Rectangle 300"/>
          <p:cNvSpPr>
            <a:spLocks noChangeArrowheads="1"/>
          </p:cNvSpPr>
          <p:nvPr/>
        </p:nvSpPr>
        <p:spPr bwMode="auto">
          <a:xfrm>
            <a:off x="2189163" y="229393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04" name="TextBox 303"/>
          <p:cNvSpPr txBox="1">
            <a:spLocks noChangeArrowheads="1"/>
          </p:cNvSpPr>
          <p:nvPr/>
        </p:nvSpPr>
        <p:spPr bwMode="auto">
          <a:xfrm>
            <a:off x="2508250" y="2952750"/>
            <a:ext cx="1501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305" name="Straight Connector 304"/>
          <p:cNvCxnSpPr>
            <a:cxnSpLocks noChangeShapeType="1"/>
            <a:endCxn id="287" idx="7"/>
          </p:cNvCxnSpPr>
          <p:nvPr/>
        </p:nvCxnSpPr>
        <p:spPr bwMode="auto">
          <a:xfrm>
            <a:off x="722313" y="2673350"/>
            <a:ext cx="658812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" name="Freeform 307"/>
          <p:cNvSpPr>
            <a:spLocks/>
          </p:cNvSpPr>
          <p:nvPr/>
        </p:nvSpPr>
        <p:spPr bwMode="auto">
          <a:xfrm>
            <a:off x="2840038" y="184150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" name="Rectangle 308"/>
          <p:cNvSpPr>
            <a:spLocks noChangeArrowheads="1"/>
          </p:cNvSpPr>
          <p:nvPr/>
        </p:nvSpPr>
        <p:spPr bwMode="auto">
          <a:xfrm>
            <a:off x="2827338" y="25733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311" name="Straight Connector 310"/>
          <p:cNvCxnSpPr>
            <a:cxnSpLocks noChangeShapeType="1"/>
            <a:endCxn id="281" idx="4"/>
          </p:cNvCxnSpPr>
          <p:nvPr/>
        </p:nvCxnSpPr>
        <p:spPr bwMode="auto">
          <a:xfrm flipV="1">
            <a:off x="1331913" y="2887663"/>
            <a:ext cx="165100" cy="185737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Rectangle 311"/>
          <p:cNvSpPr>
            <a:spLocks noChangeArrowheads="1"/>
          </p:cNvSpPr>
          <p:nvPr/>
        </p:nvSpPr>
        <p:spPr bwMode="auto">
          <a:xfrm>
            <a:off x="2827338" y="23828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13" name="Rectangle 312"/>
          <p:cNvSpPr>
            <a:spLocks noChangeArrowheads="1"/>
          </p:cNvSpPr>
          <p:nvPr/>
        </p:nvSpPr>
        <p:spPr bwMode="auto">
          <a:xfrm>
            <a:off x="2836863" y="21732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cxnSp>
        <p:nvCxnSpPr>
          <p:cNvPr id="314" name="Straight Connector 313"/>
          <p:cNvCxnSpPr>
            <a:cxnSpLocks noChangeShapeType="1"/>
            <a:endCxn id="285" idx="3"/>
          </p:cNvCxnSpPr>
          <p:nvPr/>
        </p:nvCxnSpPr>
        <p:spPr bwMode="auto">
          <a:xfrm flipV="1">
            <a:off x="1541463" y="1876425"/>
            <a:ext cx="15875" cy="930275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" name="Rectangle 315"/>
          <p:cNvSpPr>
            <a:spLocks noChangeArrowheads="1"/>
          </p:cNvSpPr>
          <p:nvPr/>
        </p:nvSpPr>
        <p:spPr bwMode="auto">
          <a:xfrm>
            <a:off x="2827338" y="19637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7</a:t>
            </a:r>
            <a:endParaRPr lang="en-US" altLang="en-US" sz="1200"/>
          </a:p>
        </p:txBody>
      </p:sp>
      <p:cxnSp>
        <p:nvCxnSpPr>
          <p:cNvPr id="164" name="Straight Connector 163"/>
          <p:cNvCxnSpPr>
            <a:cxnSpLocks noChangeShapeType="1"/>
            <a:stCxn id="282" idx="3"/>
            <a:endCxn id="285" idx="1"/>
          </p:cNvCxnSpPr>
          <p:nvPr/>
        </p:nvCxnSpPr>
        <p:spPr bwMode="auto">
          <a:xfrm flipH="1" flipV="1">
            <a:off x="1557338" y="1830388"/>
            <a:ext cx="131762" cy="50641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Right Arrow 167"/>
          <p:cNvSpPr>
            <a:spLocks noChangeArrowheads="1"/>
          </p:cNvSpPr>
          <p:nvPr/>
        </p:nvSpPr>
        <p:spPr bwMode="auto">
          <a:xfrm>
            <a:off x="3743325" y="2428875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3670300" y="2028825"/>
            <a:ext cx="608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99" name="Oval 5"/>
          <p:cNvSpPr>
            <a:spLocks noChangeArrowheads="1"/>
          </p:cNvSpPr>
          <p:nvPr/>
        </p:nvSpPr>
        <p:spPr bwMode="auto">
          <a:xfrm>
            <a:off x="5661025" y="2251075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2" name="Oval 6"/>
          <p:cNvSpPr>
            <a:spLocks noChangeArrowheads="1"/>
          </p:cNvSpPr>
          <p:nvPr/>
        </p:nvSpPr>
        <p:spPr bwMode="auto">
          <a:xfrm>
            <a:off x="6407150" y="295275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3" name="Oval 8"/>
          <p:cNvSpPr>
            <a:spLocks noChangeArrowheads="1"/>
          </p:cNvSpPr>
          <p:nvPr/>
        </p:nvSpPr>
        <p:spPr bwMode="auto">
          <a:xfrm>
            <a:off x="5957888" y="28543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9" name="Oval 10"/>
          <p:cNvSpPr>
            <a:spLocks noChangeArrowheads="1"/>
          </p:cNvSpPr>
          <p:nvPr/>
        </p:nvSpPr>
        <p:spPr bwMode="auto">
          <a:xfrm>
            <a:off x="6180138" y="231140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0" name="Oval 11"/>
          <p:cNvSpPr>
            <a:spLocks noChangeArrowheads="1"/>
          </p:cNvSpPr>
          <p:nvPr/>
        </p:nvSpPr>
        <p:spPr bwMode="auto">
          <a:xfrm>
            <a:off x="5538788" y="26130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1" name="Oval 24"/>
          <p:cNvSpPr>
            <a:spLocks noChangeArrowheads="1"/>
          </p:cNvSpPr>
          <p:nvPr/>
        </p:nvSpPr>
        <p:spPr bwMode="auto">
          <a:xfrm>
            <a:off x="5194300" y="2065338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2" name="Oval 25"/>
          <p:cNvSpPr>
            <a:spLocks noChangeArrowheads="1"/>
          </p:cNvSpPr>
          <p:nvPr/>
        </p:nvSpPr>
        <p:spPr bwMode="auto">
          <a:xfrm>
            <a:off x="6048375" y="185102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3" name="Oval 26"/>
          <p:cNvSpPr>
            <a:spLocks noChangeArrowheads="1"/>
          </p:cNvSpPr>
          <p:nvPr/>
        </p:nvSpPr>
        <p:spPr bwMode="auto">
          <a:xfrm>
            <a:off x="5145088" y="2681288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4" name="Oval 27"/>
          <p:cNvSpPr>
            <a:spLocks noChangeArrowheads="1"/>
          </p:cNvSpPr>
          <p:nvPr/>
        </p:nvSpPr>
        <p:spPr bwMode="auto">
          <a:xfrm>
            <a:off x="5813425" y="30765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5" name="Oval 28"/>
          <p:cNvSpPr>
            <a:spLocks noChangeArrowheads="1"/>
          </p:cNvSpPr>
          <p:nvPr/>
        </p:nvSpPr>
        <p:spPr bwMode="auto">
          <a:xfrm>
            <a:off x="6518275" y="1954213"/>
            <a:ext cx="84138" cy="66675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6" name="Oval 29"/>
          <p:cNvSpPr>
            <a:spLocks noChangeArrowheads="1"/>
          </p:cNvSpPr>
          <p:nvPr/>
        </p:nvSpPr>
        <p:spPr bwMode="auto">
          <a:xfrm>
            <a:off x="6726238" y="266700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7" name="Oval 30"/>
          <p:cNvSpPr>
            <a:spLocks noChangeArrowheads="1"/>
          </p:cNvSpPr>
          <p:nvPr/>
        </p:nvSpPr>
        <p:spPr bwMode="auto">
          <a:xfrm>
            <a:off x="6592888" y="320357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4862513" y="25050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4972050" y="179070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5370513" y="23225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5564188" y="19256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5670550" y="277018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5849938" y="25765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6065838" y="20097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6254750" y="26400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6373813" y="1658938"/>
            <a:ext cx="36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227" name="Rectangle 226"/>
          <p:cNvSpPr>
            <a:spLocks noChangeArrowheads="1"/>
          </p:cNvSpPr>
          <p:nvPr/>
        </p:nvSpPr>
        <p:spPr bwMode="auto">
          <a:xfrm>
            <a:off x="6488113" y="2927350"/>
            <a:ext cx="357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6692900" y="2325688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7011988" y="2984500"/>
            <a:ext cx="1181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230" name="Straight Connector 229"/>
          <p:cNvCxnSpPr>
            <a:cxnSpLocks noChangeShapeType="1"/>
            <a:endCxn id="214" idx="7"/>
          </p:cNvCxnSpPr>
          <p:nvPr/>
        </p:nvCxnSpPr>
        <p:spPr bwMode="auto">
          <a:xfrm>
            <a:off x="5226050" y="2705100"/>
            <a:ext cx="658813" cy="3810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Freeform 230"/>
          <p:cNvSpPr>
            <a:spLocks/>
          </p:cNvSpPr>
          <p:nvPr/>
        </p:nvSpPr>
        <p:spPr bwMode="auto">
          <a:xfrm>
            <a:off x="7343775" y="1871663"/>
            <a:ext cx="296863" cy="1046162"/>
          </a:xfrm>
          <a:custGeom>
            <a:avLst/>
            <a:gdLst>
              <a:gd name="T0" fmla="*/ 0 w 361950"/>
              <a:gd name="T1" fmla="*/ 4397 h 1257300"/>
              <a:gd name="T2" fmla="*/ 8578 w 361950"/>
              <a:gd name="T3" fmla="*/ 870702 h 1257300"/>
              <a:gd name="T4" fmla="*/ 214460 w 361950"/>
              <a:gd name="T5" fmla="*/ 870702 h 1257300"/>
              <a:gd name="T6" fmla="*/ 244484 w 361950"/>
              <a:gd name="T7" fmla="*/ 870702 h 1257300"/>
              <a:gd name="T8" fmla="*/ 227328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7331075" y="26050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cxnSp>
        <p:nvCxnSpPr>
          <p:cNvPr id="233" name="Straight Connector 232"/>
          <p:cNvCxnSpPr>
            <a:cxnSpLocks noChangeShapeType="1"/>
            <a:endCxn id="203" idx="4"/>
          </p:cNvCxnSpPr>
          <p:nvPr/>
        </p:nvCxnSpPr>
        <p:spPr bwMode="auto">
          <a:xfrm flipV="1">
            <a:off x="5835650" y="2919413"/>
            <a:ext cx="165100" cy="185737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7331075" y="24145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35" name="Rectangle 234"/>
          <p:cNvSpPr>
            <a:spLocks noChangeArrowheads="1"/>
          </p:cNvSpPr>
          <p:nvPr/>
        </p:nvSpPr>
        <p:spPr bwMode="auto">
          <a:xfrm>
            <a:off x="7340600" y="22050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cxnSp>
        <p:nvCxnSpPr>
          <p:cNvPr id="236" name="Straight Connector 235"/>
          <p:cNvCxnSpPr>
            <a:cxnSpLocks noChangeShapeType="1"/>
            <a:endCxn id="209" idx="4"/>
          </p:cNvCxnSpPr>
          <p:nvPr/>
        </p:nvCxnSpPr>
        <p:spPr bwMode="auto">
          <a:xfrm flipV="1">
            <a:off x="6045200" y="2376488"/>
            <a:ext cx="176213" cy="4619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9" name="Right Arrow 238"/>
          <p:cNvSpPr>
            <a:spLocks noChangeArrowheads="1"/>
          </p:cNvSpPr>
          <p:nvPr/>
        </p:nvSpPr>
        <p:spPr bwMode="auto">
          <a:xfrm>
            <a:off x="7942263" y="2459038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0" name="TextBox 239"/>
          <p:cNvSpPr txBox="1">
            <a:spLocks noChangeArrowheads="1"/>
          </p:cNvSpPr>
          <p:nvPr/>
        </p:nvSpPr>
        <p:spPr bwMode="auto">
          <a:xfrm>
            <a:off x="7869238" y="2060575"/>
            <a:ext cx="715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321" name="Oval 5"/>
          <p:cNvSpPr>
            <a:spLocks noChangeArrowheads="1"/>
          </p:cNvSpPr>
          <p:nvPr/>
        </p:nvSpPr>
        <p:spPr bwMode="auto">
          <a:xfrm>
            <a:off x="1158875" y="459105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2" name="Oval 6"/>
          <p:cNvSpPr>
            <a:spLocks noChangeArrowheads="1"/>
          </p:cNvSpPr>
          <p:nvPr/>
        </p:nvSpPr>
        <p:spPr bwMode="auto">
          <a:xfrm>
            <a:off x="1903413" y="52927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3" name="Oval 8"/>
          <p:cNvSpPr>
            <a:spLocks noChangeArrowheads="1"/>
          </p:cNvSpPr>
          <p:nvPr/>
        </p:nvSpPr>
        <p:spPr bwMode="auto">
          <a:xfrm>
            <a:off x="1455738" y="51927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4" name="Oval 10"/>
          <p:cNvSpPr>
            <a:spLocks noChangeArrowheads="1"/>
          </p:cNvSpPr>
          <p:nvPr/>
        </p:nvSpPr>
        <p:spPr bwMode="auto">
          <a:xfrm>
            <a:off x="1676400" y="465137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5" name="Oval 11"/>
          <p:cNvSpPr>
            <a:spLocks noChangeArrowheads="1"/>
          </p:cNvSpPr>
          <p:nvPr/>
        </p:nvSpPr>
        <p:spPr bwMode="auto">
          <a:xfrm>
            <a:off x="1035050" y="495300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6" name="Oval 24"/>
          <p:cNvSpPr>
            <a:spLocks noChangeArrowheads="1"/>
          </p:cNvSpPr>
          <p:nvPr/>
        </p:nvSpPr>
        <p:spPr bwMode="auto">
          <a:xfrm>
            <a:off x="690563" y="440372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7" name="Oval 25"/>
          <p:cNvSpPr>
            <a:spLocks noChangeArrowheads="1"/>
          </p:cNvSpPr>
          <p:nvPr/>
        </p:nvSpPr>
        <p:spPr bwMode="auto">
          <a:xfrm>
            <a:off x="1544638" y="41910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8" name="Oval 26"/>
          <p:cNvSpPr>
            <a:spLocks noChangeArrowheads="1"/>
          </p:cNvSpPr>
          <p:nvPr/>
        </p:nvSpPr>
        <p:spPr bwMode="auto">
          <a:xfrm>
            <a:off x="641350" y="50196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29" name="Oval 27"/>
          <p:cNvSpPr>
            <a:spLocks noChangeArrowheads="1"/>
          </p:cNvSpPr>
          <p:nvPr/>
        </p:nvSpPr>
        <p:spPr bwMode="auto">
          <a:xfrm>
            <a:off x="1309688" y="54165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30" name="Oval 28"/>
          <p:cNvSpPr>
            <a:spLocks noChangeArrowheads="1"/>
          </p:cNvSpPr>
          <p:nvPr/>
        </p:nvSpPr>
        <p:spPr bwMode="auto">
          <a:xfrm>
            <a:off x="2014538" y="42941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31" name="Oval 29"/>
          <p:cNvSpPr>
            <a:spLocks noChangeArrowheads="1"/>
          </p:cNvSpPr>
          <p:nvPr/>
        </p:nvSpPr>
        <p:spPr bwMode="auto">
          <a:xfrm>
            <a:off x="2222500" y="50069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32" name="Oval 30"/>
          <p:cNvSpPr>
            <a:spLocks noChangeArrowheads="1"/>
          </p:cNvSpPr>
          <p:nvPr/>
        </p:nvSpPr>
        <p:spPr bwMode="auto">
          <a:xfrm>
            <a:off x="2089150" y="55435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33" name="Rectangle 332"/>
          <p:cNvSpPr>
            <a:spLocks noChangeArrowheads="1"/>
          </p:cNvSpPr>
          <p:nvPr/>
        </p:nvSpPr>
        <p:spPr bwMode="auto">
          <a:xfrm>
            <a:off x="358775" y="48434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34" name="Rectangle 333"/>
          <p:cNvSpPr>
            <a:spLocks noChangeArrowheads="1"/>
          </p:cNvSpPr>
          <p:nvPr/>
        </p:nvSpPr>
        <p:spPr bwMode="auto">
          <a:xfrm>
            <a:off x="468313" y="41306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335" name="Rectangle 334"/>
          <p:cNvSpPr>
            <a:spLocks noChangeArrowheads="1"/>
          </p:cNvSpPr>
          <p:nvPr/>
        </p:nvSpPr>
        <p:spPr bwMode="auto">
          <a:xfrm>
            <a:off x="866775" y="46624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336" name="Rectangle 335"/>
          <p:cNvSpPr>
            <a:spLocks noChangeArrowheads="1"/>
          </p:cNvSpPr>
          <p:nvPr/>
        </p:nvSpPr>
        <p:spPr bwMode="auto">
          <a:xfrm>
            <a:off x="1060450" y="42656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337" name="Rectangle 336"/>
          <p:cNvSpPr>
            <a:spLocks noChangeArrowheads="1"/>
          </p:cNvSpPr>
          <p:nvPr/>
        </p:nvSpPr>
        <p:spPr bwMode="auto">
          <a:xfrm>
            <a:off x="1166813" y="511016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38" name="Rectangle 337"/>
          <p:cNvSpPr>
            <a:spLocks noChangeArrowheads="1"/>
          </p:cNvSpPr>
          <p:nvPr/>
        </p:nvSpPr>
        <p:spPr bwMode="auto">
          <a:xfrm>
            <a:off x="1346200" y="491490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39" name="Rectangle 338"/>
          <p:cNvSpPr>
            <a:spLocks noChangeArrowheads="1"/>
          </p:cNvSpPr>
          <p:nvPr/>
        </p:nvSpPr>
        <p:spPr bwMode="auto">
          <a:xfrm>
            <a:off x="1562100" y="43481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340" name="Rectangle 339"/>
          <p:cNvSpPr>
            <a:spLocks noChangeArrowheads="1"/>
          </p:cNvSpPr>
          <p:nvPr/>
        </p:nvSpPr>
        <p:spPr bwMode="auto">
          <a:xfrm>
            <a:off x="1751013" y="49784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341" name="Rectangle 340"/>
          <p:cNvSpPr>
            <a:spLocks noChangeArrowheads="1"/>
          </p:cNvSpPr>
          <p:nvPr/>
        </p:nvSpPr>
        <p:spPr bwMode="auto">
          <a:xfrm>
            <a:off x="1870075" y="3998913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42" name="Rectangle 341"/>
          <p:cNvSpPr>
            <a:spLocks noChangeArrowheads="1"/>
          </p:cNvSpPr>
          <p:nvPr/>
        </p:nvSpPr>
        <p:spPr bwMode="auto">
          <a:xfrm>
            <a:off x="1984375" y="5267325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43" name="Rectangle 342"/>
          <p:cNvSpPr>
            <a:spLocks noChangeArrowheads="1"/>
          </p:cNvSpPr>
          <p:nvPr/>
        </p:nvSpPr>
        <p:spPr bwMode="auto">
          <a:xfrm>
            <a:off x="2189163" y="4664075"/>
            <a:ext cx="3635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44" name="TextBox 343"/>
          <p:cNvSpPr txBox="1">
            <a:spLocks noChangeArrowheads="1"/>
          </p:cNvSpPr>
          <p:nvPr/>
        </p:nvSpPr>
        <p:spPr bwMode="auto">
          <a:xfrm>
            <a:off x="2508250" y="5322888"/>
            <a:ext cx="1501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345" name="Straight Connector 344"/>
          <p:cNvCxnSpPr>
            <a:cxnSpLocks noChangeShapeType="1"/>
            <a:endCxn id="329" idx="7"/>
          </p:cNvCxnSpPr>
          <p:nvPr/>
        </p:nvCxnSpPr>
        <p:spPr bwMode="auto">
          <a:xfrm>
            <a:off x="722313" y="5043488"/>
            <a:ext cx="658812" cy="382587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" name="Straight Connector 347"/>
          <p:cNvCxnSpPr>
            <a:cxnSpLocks noChangeShapeType="1"/>
            <a:endCxn id="323" idx="4"/>
          </p:cNvCxnSpPr>
          <p:nvPr/>
        </p:nvCxnSpPr>
        <p:spPr bwMode="auto">
          <a:xfrm flipV="1">
            <a:off x="1331913" y="5257800"/>
            <a:ext cx="165100" cy="18573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1" name="Straight Connector 350"/>
          <p:cNvCxnSpPr>
            <a:cxnSpLocks noChangeShapeType="1"/>
            <a:endCxn id="324" idx="4"/>
          </p:cNvCxnSpPr>
          <p:nvPr/>
        </p:nvCxnSpPr>
        <p:spPr bwMode="auto">
          <a:xfrm flipV="1">
            <a:off x="1541463" y="4716463"/>
            <a:ext cx="176212" cy="460375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4" name="Freeform 353"/>
          <p:cNvSpPr>
            <a:spLocks/>
          </p:cNvSpPr>
          <p:nvPr/>
        </p:nvSpPr>
        <p:spPr bwMode="auto">
          <a:xfrm>
            <a:off x="2801938" y="42259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" name="Rectangle 354"/>
          <p:cNvSpPr>
            <a:spLocks noChangeArrowheads="1"/>
          </p:cNvSpPr>
          <p:nvPr/>
        </p:nvSpPr>
        <p:spPr bwMode="auto">
          <a:xfrm>
            <a:off x="2789238" y="49593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56" name="Rectangle 355"/>
          <p:cNvSpPr>
            <a:spLocks noChangeArrowheads="1"/>
          </p:cNvSpPr>
          <p:nvPr/>
        </p:nvSpPr>
        <p:spPr bwMode="auto">
          <a:xfrm>
            <a:off x="2789238" y="47688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57" name="Rectangle 356"/>
          <p:cNvSpPr>
            <a:spLocks noChangeArrowheads="1"/>
          </p:cNvSpPr>
          <p:nvPr/>
        </p:nvSpPr>
        <p:spPr bwMode="auto">
          <a:xfrm>
            <a:off x="2798763" y="45593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58" name="Rectangle 357"/>
          <p:cNvSpPr>
            <a:spLocks noChangeArrowheads="1"/>
          </p:cNvSpPr>
          <p:nvPr/>
        </p:nvSpPr>
        <p:spPr bwMode="auto">
          <a:xfrm>
            <a:off x="2806700" y="43386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cxnSp>
        <p:nvCxnSpPr>
          <p:cNvPr id="359" name="Straight Connector 358"/>
          <p:cNvCxnSpPr>
            <a:cxnSpLocks noChangeShapeType="1"/>
            <a:stCxn id="322" idx="0"/>
            <a:endCxn id="324" idx="4"/>
          </p:cNvCxnSpPr>
          <p:nvPr/>
        </p:nvCxnSpPr>
        <p:spPr bwMode="auto">
          <a:xfrm flipH="1" flipV="1">
            <a:off x="1717675" y="4716463"/>
            <a:ext cx="227013" cy="5762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0" name="Right Arrow 359"/>
          <p:cNvSpPr>
            <a:spLocks noChangeArrowheads="1"/>
          </p:cNvSpPr>
          <p:nvPr/>
        </p:nvSpPr>
        <p:spPr bwMode="auto">
          <a:xfrm>
            <a:off x="3575050" y="4837113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1" name="TextBox 360"/>
          <p:cNvSpPr txBox="1">
            <a:spLocks noChangeArrowheads="1"/>
          </p:cNvSpPr>
          <p:nvPr/>
        </p:nvSpPr>
        <p:spPr bwMode="auto">
          <a:xfrm>
            <a:off x="3502025" y="4437063"/>
            <a:ext cx="608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362" name="Oval 5"/>
          <p:cNvSpPr>
            <a:spLocks noChangeArrowheads="1"/>
          </p:cNvSpPr>
          <p:nvPr/>
        </p:nvSpPr>
        <p:spPr bwMode="auto">
          <a:xfrm>
            <a:off x="5105400" y="451485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3" name="Oval 6"/>
          <p:cNvSpPr>
            <a:spLocks noChangeArrowheads="1"/>
          </p:cNvSpPr>
          <p:nvPr/>
        </p:nvSpPr>
        <p:spPr bwMode="auto">
          <a:xfrm>
            <a:off x="5849938" y="52165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4" name="Oval 8"/>
          <p:cNvSpPr>
            <a:spLocks noChangeArrowheads="1"/>
          </p:cNvSpPr>
          <p:nvPr/>
        </p:nvSpPr>
        <p:spPr bwMode="auto">
          <a:xfrm>
            <a:off x="5402263" y="51165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5" name="Oval 10"/>
          <p:cNvSpPr>
            <a:spLocks noChangeArrowheads="1"/>
          </p:cNvSpPr>
          <p:nvPr/>
        </p:nvSpPr>
        <p:spPr bwMode="auto">
          <a:xfrm>
            <a:off x="5622925" y="4575175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6" name="Oval 11"/>
          <p:cNvSpPr>
            <a:spLocks noChangeArrowheads="1"/>
          </p:cNvSpPr>
          <p:nvPr/>
        </p:nvSpPr>
        <p:spPr bwMode="auto">
          <a:xfrm>
            <a:off x="4983163" y="487680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7" name="Oval 24"/>
          <p:cNvSpPr>
            <a:spLocks noChangeArrowheads="1"/>
          </p:cNvSpPr>
          <p:nvPr/>
        </p:nvSpPr>
        <p:spPr bwMode="auto">
          <a:xfrm>
            <a:off x="4637088" y="4327525"/>
            <a:ext cx="85725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" name="Oval 25"/>
          <p:cNvSpPr>
            <a:spLocks noChangeArrowheads="1"/>
          </p:cNvSpPr>
          <p:nvPr/>
        </p:nvSpPr>
        <p:spPr bwMode="auto">
          <a:xfrm>
            <a:off x="5492750" y="4114800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9" name="Oval 26"/>
          <p:cNvSpPr>
            <a:spLocks noChangeArrowheads="1"/>
          </p:cNvSpPr>
          <p:nvPr/>
        </p:nvSpPr>
        <p:spPr bwMode="auto">
          <a:xfrm>
            <a:off x="4589463" y="4943475"/>
            <a:ext cx="82550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0" name="Oval 27"/>
          <p:cNvSpPr>
            <a:spLocks noChangeArrowheads="1"/>
          </p:cNvSpPr>
          <p:nvPr/>
        </p:nvSpPr>
        <p:spPr bwMode="auto">
          <a:xfrm>
            <a:off x="5257800" y="5340350"/>
            <a:ext cx="82550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1" name="Oval 28"/>
          <p:cNvSpPr>
            <a:spLocks noChangeArrowheads="1"/>
          </p:cNvSpPr>
          <p:nvPr/>
        </p:nvSpPr>
        <p:spPr bwMode="auto">
          <a:xfrm>
            <a:off x="5961063" y="42179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2" name="Oval 29"/>
          <p:cNvSpPr>
            <a:spLocks noChangeArrowheads="1"/>
          </p:cNvSpPr>
          <p:nvPr/>
        </p:nvSpPr>
        <p:spPr bwMode="auto">
          <a:xfrm>
            <a:off x="6169025" y="49307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3" name="Oval 30"/>
          <p:cNvSpPr>
            <a:spLocks noChangeArrowheads="1"/>
          </p:cNvSpPr>
          <p:nvPr/>
        </p:nvSpPr>
        <p:spPr bwMode="auto">
          <a:xfrm>
            <a:off x="6035675" y="54673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4" name="Rectangle 373"/>
          <p:cNvSpPr>
            <a:spLocks noChangeArrowheads="1"/>
          </p:cNvSpPr>
          <p:nvPr/>
        </p:nvSpPr>
        <p:spPr bwMode="auto">
          <a:xfrm>
            <a:off x="4305300" y="47672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75" name="Rectangle 374"/>
          <p:cNvSpPr>
            <a:spLocks noChangeArrowheads="1"/>
          </p:cNvSpPr>
          <p:nvPr/>
        </p:nvSpPr>
        <p:spPr bwMode="auto">
          <a:xfrm>
            <a:off x="4414838" y="4054475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376" name="Rectangle 375"/>
          <p:cNvSpPr>
            <a:spLocks noChangeArrowheads="1"/>
          </p:cNvSpPr>
          <p:nvPr/>
        </p:nvSpPr>
        <p:spPr bwMode="auto">
          <a:xfrm>
            <a:off x="4814888" y="4586288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377" name="Rectangle 376"/>
          <p:cNvSpPr>
            <a:spLocks noChangeArrowheads="1"/>
          </p:cNvSpPr>
          <p:nvPr/>
        </p:nvSpPr>
        <p:spPr bwMode="auto">
          <a:xfrm>
            <a:off x="5008563" y="41894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378" name="Rectangle 377"/>
          <p:cNvSpPr>
            <a:spLocks noChangeArrowheads="1"/>
          </p:cNvSpPr>
          <p:nvPr/>
        </p:nvSpPr>
        <p:spPr bwMode="auto">
          <a:xfrm>
            <a:off x="5113338" y="503396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79" name="Rectangle 378"/>
          <p:cNvSpPr>
            <a:spLocks noChangeArrowheads="1"/>
          </p:cNvSpPr>
          <p:nvPr/>
        </p:nvSpPr>
        <p:spPr bwMode="auto">
          <a:xfrm>
            <a:off x="5294313" y="48387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80" name="Rectangle 379"/>
          <p:cNvSpPr>
            <a:spLocks noChangeArrowheads="1"/>
          </p:cNvSpPr>
          <p:nvPr/>
        </p:nvSpPr>
        <p:spPr bwMode="auto">
          <a:xfrm>
            <a:off x="5510213" y="4271963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381" name="Rectangle 380"/>
          <p:cNvSpPr>
            <a:spLocks noChangeArrowheads="1"/>
          </p:cNvSpPr>
          <p:nvPr/>
        </p:nvSpPr>
        <p:spPr bwMode="auto">
          <a:xfrm>
            <a:off x="5697538" y="49022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382" name="Rectangle 381"/>
          <p:cNvSpPr>
            <a:spLocks noChangeArrowheads="1"/>
          </p:cNvSpPr>
          <p:nvPr/>
        </p:nvSpPr>
        <p:spPr bwMode="auto">
          <a:xfrm>
            <a:off x="5816600" y="3922713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>
            <a:off x="5932488" y="5191125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84" name="Rectangle 383"/>
          <p:cNvSpPr>
            <a:spLocks noChangeArrowheads="1"/>
          </p:cNvSpPr>
          <p:nvPr/>
        </p:nvSpPr>
        <p:spPr bwMode="auto">
          <a:xfrm>
            <a:off x="6135688" y="4587875"/>
            <a:ext cx="365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85" name="TextBox 384"/>
          <p:cNvSpPr txBox="1">
            <a:spLocks noChangeArrowheads="1"/>
          </p:cNvSpPr>
          <p:nvPr/>
        </p:nvSpPr>
        <p:spPr bwMode="auto">
          <a:xfrm>
            <a:off x="6454775" y="5246688"/>
            <a:ext cx="15033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386" name="Straight Connector 385"/>
          <p:cNvCxnSpPr>
            <a:cxnSpLocks noChangeShapeType="1"/>
            <a:endCxn id="370" idx="7"/>
          </p:cNvCxnSpPr>
          <p:nvPr/>
        </p:nvCxnSpPr>
        <p:spPr bwMode="auto">
          <a:xfrm>
            <a:off x="4670425" y="4967288"/>
            <a:ext cx="658813" cy="382587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traight Connector 386"/>
          <p:cNvCxnSpPr>
            <a:cxnSpLocks noChangeShapeType="1"/>
            <a:endCxn id="364" idx="4"/>
          </p:cNvCxnSpPr>
          <p:nvPr/>
        </p:nvCxnSpPr>
        <p:spPr bwMode="auto">
          <a:xfrm flipV="1">
            <a:off x="5280025" y="5181600"/>
            <a:ext cx="163513" cy="18573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Connector 387"/>
          <p:cNvCxnSpPr>
            <a:cxnSpLocks noChangeShapeType="1"/>
            <a:endCxn id="363" idx="4"/>
          </p:cNvCxnSpPr>
          <p:nvPr/>
        </p:nvCxnSpPr>
        <p:spPr bwMode="auto">
          <a:xfrm>
            <a:off x="5489575" y="5162550"/>
            <a:ext cx="403225" cy="119063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" name="Freeform 388"/>
          <p:cNvSpPr>
            <a:spLocks/>
          </p:cNvSpPr>
          <p:nvPr/>
        </p:nvSpPr>
        <p:spPr bwMode="auto">
          <a:xfrm>
            <a:off x="6748463" y="41497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0" name="Rectangle 389"/>
          <p:cNvSpPr>
            <a:spLocks noChangeArrowheads="1"/>
          </p:cNvSpPr>
          <p:nvPr/>
        </p:nvSpPr>
        <p:spPr bwMode="auto">
          <a:xfrm>
            <a:off x="6735763" y="48831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91" name="Rectangle 390"/>
          <p:cNvSpPr>
            <a:spLocks noChangeArrowheads="1"/>
          </p:cNvSpPr>
          <p:nvPr/>
        </p:nvSpPr>
        <p:spPr bwMode="auto">
          <a:xfrm>
            <a:off x="6735763" y="46926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92" name="Rectangle 391"/>
          <p:cNvSpPr>
            <a:spLocks noChangeArrowheads="1"/>
          </p:cNvSpPr>
          <p:nvPr/>
        </p:nvSpPr>
        <p:spPr bwMode="auto">
          <a:xfrm>
            <a:off x="6745288" y="448310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95" name="Right Arrow 394"/>
          <p:cNvSpPr>
            <a:spLocks noChangeArrowheads="1"/>
          </p:cNvSpPr>
          <p:nvPr/>
        </p:nvSpPr>
        <p:spPr bwMode="auto">
          <a:xfrm>
            <a:off x="7523163" y="4760913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96" name="TextBox 395"/>
          <p:cNvSpPr txBox="1">
            <a:spLocks noChangeArrowheads="1"/>
          </p:cNvSpPr>
          <p:nvPr/>
        </p:nvSpPr>
        <p:spPr bwMode="auto">
          <a:xfrm>
            <a:off x="7450138" y="4360863"/>
            <a:ext cx="60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2198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4" grpId="0"/>
      <p:bldP spid="308" grpId="0" animBg="1"/>
      <p:bldP spid="309" grpId="0"/>
      <p:bldP spid="312" grpId="0"/>
      <p:bldP spid="313" grpId="0"/>
      <p:bldP spid="316" grpId="0"/>
      <p:bldP spid="168" grpId="0" animBg="1"/>
      <p:bldP spid="198" grpId="0"/>
      <p:bldP spid="199" grpId="0" animBg="1"/>
      <p:bldP spid="202" grpId="0" animBg="1"/>
      <p:bldP spid="203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1" grpId="0" animBg="1"/>
      <p:bldP spid="232" grpId="0"/>
      <p:bldP spid="234" grpId="0"/>
      <p:bldP spid="235" grpId="0"/>
      <p:bldP spid="239" grpId="0" animBg="1"/>
      <p:bldP spid="240" grpId="0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54" grpId="0" animBg="1"/>
      <p:bldP spid="355" grpId="0"/>
      <p:bldP spid="356" grpId="0"/>
      <p:bldP spid="357" grpId="0"/>
      <p:bldP spid="358" grpId="0"/>
      <p:bldP spid="360" grpId="0" animBg="1"/>
      <p:bldP spid="361" grpId="0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/>
      <p:bldP spid="375" grpId="0"/>
      <p:bldP spid="376" grpId="0"/>
      <p:bldP spid="377" grpId="0"/>
      <p:bldP spid="378" grpId="0"/>
      <p:bldP spid="379" grpId="0"/>
      <p:bldP spid="380" grpId="0"/>
      <p:bldP spid="381" grpId="0"/>
      <p:bldP spid="382" grpId="0"/>
      <p:bldP spid="383" grpId="0"/>
      <p:bldP spid="384" grpId="0"/>
      <p:bldP spid="385" grpId="0"/>
      <p:bldP spid="389" grpId="0" animBg="1"/>
      <p:bldP spid="390" grpId="0"/>
      <p:bldP spid="391" grpId="0"/>
      <p:bldP spid="392" grpId="0"/>
      <p:bldP spid="395" grpId="0" animBg="1"/>
      <p:bldP spid="3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50150-FBFC-4727-AAA4-87B68DAF39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362" name="Oval 5"/>
          <p:cNvSpPr>
            <a:spLocks noChangeArrowheads="1"/>
          </p:cNvSpPr>
          <p:nvPr/>
        </p:nvSpPr>
        <p:spPr bwMode="auto">
          <a:xfrm>
            <a:off x="1196975" y="226695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3" name="Oval 6"/>
          <p:cNvSpPr>
            <a:spLocks noChangeArrowheads="1"/>
          </p:cNvSpPr>
          <p:nvPr/>
        </p:nvSpPr>
        <p:spPr bwMode="auto">
          <a:xfrm>
            <a:off x="1941513" y="29686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4" name="Oval 8"/>
          <p:cNvSpPr>
            <a:spLocks noChangeArrowheads="1"/>
          </p:cNvSpPr>
          <p:nvPr/>
        </p:nvSpPr>
        <p:spPr bwMode="auto">
          <a:xfrm>
            <a:off x="1493838" y="28686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5" name="Oval 10"/>
          <p:cNvSpPr>
            <a:spLocks noChangeArrowheads="1"/>
          </p:cNvSpPr>
          <p:nvPr/>
        </p:nvSpPr>
        <p:spPr bwMode="auto">
          <a:xfrm>
            <a:off x="1714500" y="232727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6" name="Oval 11"/>
          <p:cNvSpPr>
            <a:spLocks noChangeArrowheads="1"/>
          </p:cNvSpPr>
          <p:nvPr/>
        </p:nvSpPr>
        <p:spPr bwMode="auto">
          <a:xfrm>
            <a:off x="1073150" y="262890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7" name="Oval 24"/>
          <p:cNvSpPr>
            <a:spLocks noChangeArrowheads="1"/>
          </p:cNvSpPr>
          <p:nvPr/>
        </p:nvSpPr>
        <p:spPr bwMode="auto">
          <a:xfrm>
            <a:off x="728663" y="207962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8" name="Oval 25"/>
          <p:cNvSpPr>
            <a:spLocks noChangeArrowheads="1"/>
          </p:cNvSpPr>
          <p:nvPr/>
        </p:nvSpPr>
        <p:spPr bwMode="auto">
          <a:xfrm>
            <a:off x="1582738" y="18669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69" name="Oval 26"/>
          <p:cNvSpPr>
            <a:spLocks noChangeArrowheads="1"/>
          </p:cNvSpPr>
          <p:nvPr/>
        </p:nvSpPr>
        <p:spPr bwMode="auto">
          <a:xfrm>
            <a:off x="679450" y="26955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0" name="Oval 27"/>
          <p:cNvSpPr>
            <a:spLocks noChangeArrowheads="1"/>
          </p:cNvSpPr>
          <p:nvPr/>
        </p:nvSpPr>
        <p:spPr bwMode="auto">
          <a:xfrm>
            <a:off x="1347788" y="30924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1" name="Oval 28"/>
          <p:cNvSpPr>
            <a:spLocks noChangeArrowheads="1"/>
          </p:cNvSpPr>
          <p:nvPr/>
        </p:nvSpPr>
        <p:spPr bwMode="auto">
          <a:xfrm>
            <a:off x="2052638" y="19700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2" name="Oval 29"/>
          <p:cNvSpPr>
            <a:spLocks noChangeArrowheads="1"/>
          </p:cNvSpPr>
          <p:nvPr/>
        </p:nvSpPr>
        <p:spPr bwMode="auto">
          <a:xfrm>
            <a:off x="2260600" y="26828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3" name="Oval 30"/>
          <p:cNvSpPr>
            <a:spLocks noChangeArrowheads="1"/>
          </p:cNvSpPr>
          <p:nvPr/>
        </p:nvSpPr>
        <p:spPr bwMode="auto">
          <a:xfrm>
            <a:off x="2127250" y="32194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74" name="Rectangle 373"/>
          <p:cNvSpPr>
            <a:spLocks noChangeArrowheads="1"/>
          </p:cNvSpPr>
          <p:nvPr/>
        </p:nvSpPr>
        <p:spPr bwMode="auto">
          <a:xfrm>
            <a:off x="396875" y="25193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75" name="Rectangle 374"/>
          <p:cNvSpPr>
            <a:spLocks noChangeArrowheads="1"/>
          </p:cNvSpPr>
          <p:nvPr/>
        </p:nvSpPr>
        <p:spPr bwMode="auto">
          <a:xfrm>
            <a:off x="506413" y="18065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376" name="Rectangle 375"/>
          <p:cNvSpPr>
            <a:spLocks noChangeArrowheads="1"/>
          </p:cNvSpPr>
          <p:nvPr/>
        </p:nvSpPr>
        <p:spPr bwMode="auto">
          <a:xfrm>
            <a:off x="904875" y="23383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377" name="Rectangle 376"/>
          <p:cNvSpPr>
            <a:spLocks noChangeArrowheads="1"/>
          </p:cNvSpPr>
          <p:nvPr/>
        </p:nvSpPr>
        <p:spPr bwMode="auto">
          <a:xfrm>
            <a:off x="1098550" y="19415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378" name="Rectangle 377"/>
          <p:cNvSpPr>
            <a:spLocks noChangeArrowheads="1"/>
          </p:cNvSpPr>
          <p:nvPr/>
        </p:nvSpPr>
        <p:spPr bwMode="auto">
          <a:xfrm>
            <a:off x="1204913" y="278606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79" name="Rectangle 378"/>
          <p:cNvSpPr>
            <a:spLocks noChangeArrowheads="1"/>
          </p:cNvSpPr>
          <p:nvPr/>
        </p:nvSpPr>
        <p:spPr bwMode="auto">
          <a:xfrm>
            <a:off x="1384300" y="259080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80" name="Rectangle 379"/>
          <p:cNvSpPr>
            <a:spLocks noChangeArrowheads="1"/>
          </p:cNvSpPr>
          <p:nvPr/>
        </p:nvSpPr>
        <p:spPr bwMode="auto">
          <a:xfrm>
            <a:off x="1600200" y="20240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381" name="Rectangle 380"/>
          <p:cNvSpPr>
            <a:spLocks noChangeArrowheads="1"/>
          </p:cNvSpPr>
          <p:nvPr/>
        </p:nvSpPr>
        <p:spPr bwMode="auto">
          <a:xfrm>
            <a:off x="1789113" y="26543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382" name="Rectangle 381"/>
          <p:cNvSpPr>
            <a:spLocks noChangeArrowheads="1"/>
          </p:cNvSpPr>
          <p:nvPr/>
        </p:nvSpPr>
        <p:spPr bwMode="auto">
          <a:xfrm>
            <a:off x="1908175" y="1674813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>
            <a:off x="2022475" y="2943225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84" name="Rectangle 383"/>
          <p:cNvSpPr>
            <a:spLocks noChangeArrowheads="1"/>
          </p:cNvSpPr>
          <p:nvPr/>
        </p:nvSpPr>
        <p:spPr bwMode="auto">
          <a:xfrm>
            <a:off x="2227263" y="2339975"/>
            <a:ext cx="3635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85" name="TextBox 384"/>
          <p:cNvSpPr txBox="1">
            <a:spLocks noChangeArrowheads="1"/>
          </p:cNvSpPr>
          <p:nvPr/>
        </p:nvSpPr>
        <p:spPr bwMode="auto">
          <a:xfrm>
            <a:off x="2546350" y="2998788"/>
            <a:ext cx="1181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386" name="Straight Connector 385"/>
          <p:cNvCxnSpPr>
            <a:cxnSpLocks noChangeShapeType="1"/>
            <a:endCxn id="370" idx="7"/>
          </p:cNvCxnSpPr>
          <p:nvPr/>
        </p:nvCxnSpPr>
        <p:spPr bwMode="auto">
          <a:xfrm>
            <a:off x="760413" y="2719388"/>
            <a:ext cx="658812" cy="382587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Connector 387"/>
          <p:cNvCxnSpPr>
            <a:cxnSpLocks noChangeShapeType="1"/>
            <a:stCxn id="370" idx="7"/>
            <a:endCxn id="363" idx="4"/>
          </p:cNvCxnSpPr>
          <p:nvPr/>
        </p:nvCxnSpPr>
        <p:spPr bwMode="auto">
          <a:xfrm flipV="1">
            <a:off x="1419225" y="3033713"/>
            <a:ext cx="563563" cy="682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" name="Freeform 388"/>
          <p:cNvSpPr>
            <a:spLocks/>
          </p:cNvSpPr>
          <p:nvPr/>
        </p:nvSpPr>
        <p:spPr bwMode="auto">
          <a:xfrm>
            <a:off x="2840038" y="19018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0" name="Rectangle 389"/>
          <p:cNvSpPr>
            <a:spLocks noChangeArrowheads="1"/>
          </p:cNvSpPr>
          <p:nvPr/>
        </p:nvSpPr>
        <p:spPr bwMode="auto">
          <a:xfrm>
            <a:off x="2827338" y="26352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91" name="Rectangle 390"/>
          <p:cNvSpPr>
            <a:spLocks noChangeArrowheads="1"/>
          </p:cNvSpPr>
          <p:nvPr/>
        </p:nvSpPr>
        <p:spPr bwMode="auto">
          <a:xfrm>
            <a:off x="2827338" y="24447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95" name="Right Arrow 394"/>
          <p:cNvSpPr>
            <a:spLocks noChangeArrowheads="1"/>
          </p:cNvSpPr>
          <p:nvPr/>
        </p:nvSpPr>
        <p:spPr bwMode="auto">
          <a:xfrm>
            <a:off x="3613150" y="2513013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96" name="TextBox 395"/>
          <p:cNvSpPr txBox="1">
            <a:spLocks noChangeArrowheads="1"/>
          </p:cNvSpPr>
          <p:nvPr/>
        </p:nvSpPr>
        <p:spPr bwMode="auto">
          <a:xfrm>
            <a:off x="3540125" y="2112963"/>
            <a:ext cx="717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56" name="Oval 5"/>
          <p:cNvSpPr>
            <a:spLocks noChangeArrowheads="1"/>
          </p:cNvSpPr>
          <p:nvPr/>
        </p:nvSpPr>
        <p:spPr bwMode="auto">
          <a:xfrm>
            <a:off x="5524500" y="2327275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7" name="Oval 6"/>
          <p:cNvSpPr>
            <a:spLocks noChangeArrowheads="1"/>
          </p:cNvSpPr>
          <p:nvPr/>
        </p:nvSpPr>
        <p:spPr bwMode="auto">
          <a:xfrm>
            <a:off x="6269038" y="3028950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8" name="Oval 8"/>
          <p:cNvSpPr>
            <a:spLocks noChangeArrowheads="1"/>
          </p:cNvSpPr>
          <p:nvPr/>
        </p:nvSpPr>
        <p:spPr bwMode="auto">
          <a:xfrm>
            <a:off x="5821363" y="29305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9" name="Oval 10"/>
          <p:cNvSpPr>
            <a:spLocks noChangeArrowheads="1"/>
          </p:cNvSpPr>
          <p:nvPr/>
        </p:nvSpPr>
        <p:spPr bwMode="auto">
          <a:xfrm>
            <a:off x="6042025" y="238760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0" name="Oval 11"/>
          <p:cNvSpPr>
            <a:spLocks noChangeArrowheads="1"/>
          </p:cNvSpPr>
          <p:nvPr/>
        </p:nvSpPr>
        <p:spPr bwMode="auto">
          <a:xfrm>
            <a:off x="5402263" y="268922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1" name="Oval 24"/>
          <p:cNvSpPr>
            <a:spLocks noChangeArrowheads="1"/>
          </p:cNvSpPr>
          <p:nvPr/>
        </p:nvSpPr>
        <p:spPr bwMode="auto">
          <a:xfrm>
            <a:off x="5056188" y="2141538"/>
            <a:ext cx="85725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2" name="Oval 25"/>
          <p:cNvSpPr>
            <a:spLocks noChangeArrowheads="1"/>
          </p:cNvSpPr>
          <p:nvPr/>
        </p:nvSpPr>
        <p:spPr bwMode="auto">
          <a:xfrm>
            <a:off x="5911850" y="192722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3" name="Oval 26"/>
          <p:cNvSpPr>
            <a:spLocks noChangeArrowheads="1"/>
          </p:cNvSpPr>
          <p:nvPr/>
        </p:nvSpPr>
        <p:spPr bwMode="auto">
          <a:xfrm>
            <a:off x="5008563" y="2757488"/>
            <a:ext cx="82550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5" name="Oval 27"/>
          <p:cNvSpPr>
            <a:spLocks noChangeArrowheads="1"/>
          </p:cNvSpPr>
          <p:nvPr/>
        </p:nvSpPr>
        <p:spPr bwMode="auto">
          <a:xfrm>
            <a:off x="5676900" y="3152775"/>
            <a:ext cx="82550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>
            <a:off x="6380163" y="2030413"/>
            <a:ext cx="84137" cy="66675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7" name="Oval 29"/>
          <p:cNvSpPr>
            <a:spLocks noChangeArrowheads="1"/>
          </p:cNvSpPr>
          <p:nvPr/>
        </p:nvSpPr>
        <p:spPr bwMode="auto">
          <a:xfrm>
            <a:off x="6588125" y="274320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9" name="Oval 30"/>
          <p:cNvSpPr>
            <a:spLocks noChangeArrowheads="1"/>
          </p:cNvSpPr>
          <p:nvPr/>
        </p:nvSpPr>
        <p:spPr bwMode="auto">
          <a:xfrm>
            <a:off x="6454775" y="32797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4724400" y="25812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833938" y="186690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5233988" y="23987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427663" y="20018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5532438" y="28463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5713413" y="26527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929313" y="20859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6116638" y="27162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6235700" y="1735138"/>
            <a:ext cx="365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6351588" y="3003550"/>
            <a:ext cx="355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6554788" y="2401888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181" name="TextBox 180"/>
          <p:cNvSpPr txBox="1">
            <a:spLocks noChangeArrowheads="1"/>
          </p:cNvSpPr>
          <p:nvPr/>
        </p:nvSpPr>
        <p:spPr bwMode="auto">
          <a:xfrm>
            <a:off x="6873875" y="3060700"/>
            <a:ext cx="1182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182" name="Straight Connector 181"/>
          <p:cNvCxnSpPr>
            <a:cxnSpLocks noChangeShapeType="1"/>
            <a:endCxn id="165" idx="7"/>
          </p:cNvCxnSpPr>
          <p:nvPr/>
        </p:nvCxnSpPr>
        <p:spPr bwMode="auto">
          <a:xfrm>
            <a:off x="5089525" y="2781300"/>
            <a:ext cx="658813" cy="3810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Straight Connector 182"/>
          <p:cNvCxnSpPr>
            <a:cxnSpLocks noChangeShapeType="1"/>
            <a:stCxn id="165" idx="7"/>
            <a:endCxn id="157" idx="4"/>
          </p:cNvCxnSpPr>
          <p:nvPr/>
        </p:nvCxnSpPr>
        <p:spPr bwMode="auto">
          <a:xfrm flipV="1">
            <a:off x="5748338" y="3094038"/>
            <a:ext cx="563562" cy="682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" name="Freeform 183"/>
          <p:cNvSpPr>
            <a:spLocks/>
          </p:cNvSpPr>
          <p:nvPr/>
        </p:nvSpPr>
        <p:spPr bwMode="auto">
          <a:xfrm>
            <a:off x="7167563" y="1962150"/>
            <a:ext cx="298450" cy="1047750"/>
          </a:xfrm>
          <a:custGeom>
            <a:avLst/>
            <a:gdLst>
              <a:gd name="T0" fmla="*/ 0 w 361950"/>
              <a:gd name="T1" fmla="*/ 4404 h 1257300"/>
              <a:gd name="T2" fmla="*/ 8624 w 361950"/>
              <a:gd name="T3" fmla="*/ 872023 h 1257300"/>
              <a:gd name="T4" fmla="*/ 215606 w 361950"/>
              <a:gd name="T5" fmla="*/ 872023 h 1257300"/>
              <a:gd name="T6" fmla="*/ 245791 w 361950"/>
              <a:gd name="T7" fmla="*/ 87202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7154863" y="26955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7154863" y="25050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187" name="Right Arrow 186"/>
          <p:cNvSpPr>
            <a:spLocks noChangeArrowheads="1"/>
          </p:cNvSpPr>
          <p:nvPr/>
        </p:nvSpPr>
        <p:spPr bwMode="auto">
          <a:xfrm>
            <a:off x="7942263" y="2573338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88" name="TextBox 187"/>
          <p:cNvSpPr txBox="1">
            <a:spLocks noChangeArrowheads="1"/>
          </p:cNvSpPr>
          <p:nvPr/>
        </p:nvSpPr>
        <p:spPr bwMode="auto">
          <a:xfrm>
            <a:off x="7869238" y="2174875"/>
            <a:ext cx="715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193" name="Straight Connector 192"/>
          <p:cNvCxnSpPr>
            <a:cxnSpLocks noChangeShapeType="1"/>
            <a:endCxn id="166" idx="0"/>
          </p:cNvCxnSpPr>
          <p:nvPr/>
        </p:nvCxnSpPr>
        <p:spPr bwMode="auto">
          <a:xfrm flipV="1">
            <a:off x="6326188" y="2030413"/>
            <a:ext cx="96837" cy="10334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7154863" y="22764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196" name="Oval 5"/>
          <p:cNvSpPr>
            <a:spLocks noChangeArrowheads="1"/>
          </p:cNvSpPr>
          <p:nvPr/>
        </p:nvSpPr>
        <p:spPr bwMode="auto">
          <a:xfrm>
            <a:off x="1249363" y="449103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7" name="Oval 6"/>
          <p:cNvSpPr>
            <a:spLocks noChangeArrowheads="1"/>
          </p:cNvSpPr>
          <p:nvPr/>
        </p:nvSpPr>
        <p:spPr bwMode="auto">
          <a:xfrm>
            <a:off x="1995488" y="51927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0" name="Oval 8"/>
          <p:cNvSpPr>
            <a:spLocks noChangeArrowheads="1"/>
          </p:cNvSpPr>
          <p:nvPr/>
        </p:nvSpPr>
        <p:spPr bwMode="auto">
          <a:xfrm>
            <a:off x="1546225" y="50942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1" name="Oval 10"/>
          <p:cNvSpPr>
            <a:spLocks noChangeArrowheads="1"/>
          </p:cNvSpPr>
          <p:nvPr/>
        </p:nvSpPr>
        <p:spPr bwMode="auto">
          <a:xfrm>
            <a:off x="1766888" y="4552950"/>
            <a:ext cx="84137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4" name="Oval 11"/>
          <p:cNvSpPr>
            <a:spLocks noChangeArrowheads="1"/>
          </p:cNvSpPr>
          <p:nvPr/>
        </p:nvSpPr>
        <p:spPr bwMode="auto">
          <a:xfrm>
            <a:off x="1127125" y="48529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5" name="Oval 24"/>
          <p:cNvSpPr>
            <a:spLocks noChangeArrowheads="1"/>
          </p:cNvSpPr>
          <p:nvPr/>
        </p:nvSpPr>
        <p:spPr bwMode="auto">
          <a:xfrm>
            <a:off x="781050" y="4305300"/>
            <a:ext cx="85725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6" name="Oval 25"/>
          <p:cNvSpPr>
            <a:spLocks noChangeArrowheads="1"/>
          </p:cNvSpPr>
          <p:nvPr/>
        </p:nvSpPr>
        <p:spPr bwMode="auto">
          <a:xfrm>
            <a:off x="1636713" y="40909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7" name="Oval 26"/>
          <p:cNvSpPr>
            <a:spLocks noChangeArrowheads="1"/>
          </p:cNvSpPr>
          <p:nvPr/>
        </p:nvSpPr>
        <p:spPr bwMode="auto">
          <a:xfrm>
            <a:off x="733425" y="49212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08" name="Oval 27"/>
          <p:cNvSpPr>
            <a:spLocks noChangeArrowheads="1"/>
          </p:cNvSpPr>
          <p:nvPr/>
        </p:nvSpPr>
        <p:spPr bwMode="auto">
          <a:xfrm>
            <a:off x="1401763" y="5318125"/>
            <a:ext cx="82550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2106613" y="4194175"/>
            <a:ext cx="82550" cy="66675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8" name="Oval 29"/>
          <p:cNvSpPr>
            <a:spLocks noChangeArrowheads="1"/>
          </p:cNvSpPr>
          <p:nvPr/>
        </p:nvSpPr>
        <p:spPr bwMode="auto">
          <a:xfrm>
            <a:off x="2314575" y="4908550"/>
            <a:ext cx="82550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2" name="Oval 30"/>
          <p:cNvSpPr>
            <a:spLocks noChangeArrowheads="1"/>
          </p:cNvSpPr>
          <p:nvPr/>
        </p:nvSpPr>
        <p:spPr bwMode="auto">
          <a:xfrm>
            <a:off x="2181225" y="5443538"/>
            <a:ext cx="82550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449263" y="4745038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44" name="Rectangle 243"/>
          <p:cNvSpPr>
            <a:spLocks noChangeArrowheads="1"/>
          </p:cNvSpPr>
          <p:nvPr/>
        </p:nvSpPr>
        <p:spPr bwMode="auto">
          <a:xfrm>
            <a:off x="560388" y="40322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958850" y="4562475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46" name="Rectangle 245"/>
          <p:cNvSpPr>
            <a:spLocks noChangeArrowheads="1"/>
          </p:cNvSpPr>
          <p:nvPr/>
        </p:nvSpPr>
        <p:spPr bwMode="auto">
          <a:xfrm>
            <a:off x="1152525" y="41671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47" name="Rectangle 246"/>
          <p:cNvSpPr>
            <a:spLocks noChangeArrowheads="1"/>
          </p:cNvSpPr>
          <p:nvPr/>
        </p:nvSpPr>
        <p:spPr bwMode="auto">
          <a:xfrm>
            <a:off x="1257300" y="501015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48" name="Rectangle 247"/>
          <p:cNvSpPr>
            <a:spLocks noChangeArrowheads="1"/>
          </p:cNvSpPr>
          <p:nvPr/>
        </p:nvSpPr>
        <p:spPr bwMode="auto">
          <a:xfrm>
            <a:off x="1438275" y="48164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49" name="Rectangle 248"/>
          <p:cNvSpPr>
            <a:spLocks noChangeArrowheads="1"/>
          </p:cNvSpPr>
          <p:nvPr/>
        </p:nvSpPr>
        <p:spPr bwMode="auto">
          <a:xfrm>
            <a:off x="1654175" y="42497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1843088" y="487997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51" name="Rectangle 250"/>
          <p:cNvSpPr>
            <a:spLocks noChangeArrowheads="1"/>
          </p:cNvSpPr>
          <p:nvPr/>
        </p:nvSpPr>
        <p:spPr bwMode="auto">
          <a:xfrm>
            <a:off x="1962150" y="3898900"/>
            <a:ext cx="363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2076450" y="5167313"/>
            <a:ext cx="357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253" name="Rectangle 252"/>
          <p:cNvSpPr>
            <a:spLocks noChangeArrowheads="1"/>
          </p:cNvSpPr>
          <p:nvPr/>
        </p:nvSpPr>
        <p:spPr bwMode="auto">
          <a:xfrm>
            <a:off x="2279650" y="456565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598738" y="5224463"/>
            <a:ext cx="15033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255" name="Straight Connector 254"/>
          <p:cNvCxnSpPr>
            <a:cxnSpLocks noChangeShapeType="1"/>
            <a:endCxn id="208" idx="7"/>
          </p:cNvCxnSpPr>
          <p:nvPr/>
        </p:nvCxnSpPr>
        <p:spPr bwMode="auto">
          <a:xfrm>
            <a:off x="814388" y="4945063"/>
            <a:ext cx="658812" cy="382587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Straight Connector 255"/>
          <p:cNvCxnSpPr>
            <a:cxnSpLocks noChangeShapeType="1"/>
            <a:stCxn id="208" idx="7"/>
            <a:endCxn id="197" idx="4"/>
          </p:cNvCxnSpPr>
          <p:nvPr/>
        </p:nvCxnSpPr>
        <p:spPr bwMode="auto">
          <a:xfrm flipV="1">
            <a:off x="1473200" y="5257800"/>
            <a:ext cx="563563" cy="6985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Freeform 256"/>
          <p:cNvSpPr>
            <a:spLocks/>
          </p:cNvSpPr>
          <p:nvPr/>
        </p:nvSpPr>
        <p:spPr bwMode="auto">
          <a:xfrm>
            <a:off x="2892425" y="4127500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2879725" y="4859338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2879725" y="4668838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60" name="Right Arrow 259"/>
          <p:cNvSpPr>
            <a:spLocks noChangeArrowheads="1"/>
          </p:cNvSpPr>
          <p:nvPr/>
        </p:nvSpPr>
        <p:spPr bwMode="auto">
          <a:xfrm>
            <a:off x="3667125" y="473710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61" name="TextBox 260"/>
          <p:cNvSpPr txBox="1">
            <a:spLocks noChangeArrowheads="1"/>
          </p:cNvSpPr>
          <p:nvPr/>
        </p:nvSpPr>
        <p:spPr bwMode="auto">
          <a:xfrm>
            <a:off x="3594100" y="4338638"/>
            <a:ext cx="6080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cxnSp>
        <p:nvCxnSpPr>
          <p:cNvPr id="266" name="Straight Connector 265"/>
          <p:cNvCxnSpPr>
            <a:cxnSpLocks noChangeShapeType="1"/>
            <a:endCxn id="237" idx="0"/>
          </p:cNvCxnSpPr>
          <p:nvPr/>
        </p:nvCxnSpPr>
        <p:spPr bwMode="auto">
          <a:xfrm flipV="1">
            <a:off x="2052638" y="4194175"/>
            <a:ext cx="95250" cy="1033463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2879725" y="4440238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2873375" y="4257675"/>
            <a:ext cx="363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cxnSp>
        <p:nvCxnSpPr>
          <p:cNvPr id="269" name="Straight Connector 268"/>
          <p:cNvCxnSpPr>
            <a:cxnSpLocks noChangeShapeType="1"/>
            <a:stCxn id="242" idx="0"/>
            <a:endCxn id="237" idx="0"/>
          </p:cNvCxnSpPr>
          <p:nvPr/>
        </p:nvCxnSpPr>
        <p:spPr bwMode="auto">
          <a:xfrm flipH="1" flipV="1">
            <a:off x="2147888" y="4194175"/>
            <a:ext cx="74612" cy="1249363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Oval 5"/>
          <p:cNvSpPr>
            <a:spLocks noChangeArrowheads="1"/>
          </p:cNvSpPr>
          <p:nvPr/>
        </p:nvSpPr>
        <p:spPr bwMode="auto">
          <a:xfrm>
            <a:off x="5616575" y="449897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1" name="Oval 6"/>
          <p:cNvSpPr>
            <a:spLocks noChangeArrowheads="1"/>
          </p:cNvSpPr>
          <p:nvPr/>
        </p:nvSpPr>
        <p:spPr bwMode="auto">
          <a:xfrm>
            <a:off x="6361113" y="5200650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2" name="Oval 8"/>
          <p:cNvSpPr>
            <a:spLocks noChangeArrowheads="1"/>
          </p:cNvSpPr>
          <p:nvPr/>
        </p:nvSpPr>
        <p:spPr bwMode="auto">
          <a:xfrm>
            <a:off x="5913438" y="510222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6134100" y="455930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4" name="Oval 11"/>
          <p:cNvSpPr>
            <a:spLocks noChangeArrowheads="1"/>
          </p:cNvSpPr>
          <p:nvPr/>
        </p:nvSpPr>
        <p:spPr bwMode="auto">
          <a:xfrm>
            <a:off x="5492750" y="4860925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5" name="Oval 24"/>
          <p:cNvSpPr>
            <a:spLocks noChangeArrowheads="1"/>
          </p:cNvSpPr>
          <p:nvPr/>
        </p:nvSpPr>
        <p:spPr bwMode="auto">
          <a:xfrm>
            <a:off x="5148263" y="43132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" name="Oval 25"/>
          <p:cNvSpPr>
            <a:spLocks noChangeArrowheads="1"/>
          </p:cNvSpPr>
          <p:nvPr/>
        </p:nvSpPr>
        <p:spPr bwMode="auto">
          <a:xfrm>
            <a:off x="6002338" y="409892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7" name="Oval 26"/>
          <p:cNvSpPr>
            <a:spLocks noChangeArrowheads="1"/>
          </p:cNvSpPr>
          <p:nvPr/>
        </p:nvSpPr>
        <p:spPr bwMode="auto">
          <a:xfrm>
            <a:off x="5099050" y="4929188"/>
            <a:ext cx="84138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2" name="Oval 27"/>
          <p:cNvSpPr>
            <a:spLocks noChangeArrowheads="1"/>
          </p:cNvSpPr>
          <p:nvPr/>
        </p:nvSpPr>
        <p:spPr bwMode="auto">
          <a:xfrm>
            <a:off x="5767388" y="532447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3" name="Oval 28"/>
          <p:cNvSpPr>
            <a:spLocks noChangeArrowheads="1"/>
          </p:cNvSpPr>
          <p:nvPr/>
        </p:nvSpPr>
        <p:spPr bwMode="auto">
          <a:xfrm>
            <a:off x="6472238" y="4202113"/>
            <a:ext cx="84137" cy="66675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6" name="Oval 29"/>
          <p:cNvSpPr>
            <a:spLocks noChangeArrowheads="1"/>
          </p:cNvSpPr>
          <p:nvPr/>
        </p:nvSpPr>
        <p:spPr bwMode="auto">
          <a:xfrm>
            <a:off x="6680200" y="491490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7" name="Oval 30"/>
          <p:cNvSpPr>
            <a:spLocks noChangeArrowheads="1"/>
          </p:cNvSpPr>
          <p:nvPr/>
        </p:nvSpPr>
        <p:spPr bwMode="auto">
          <a:xfrm>
            <a:off x="6546850" y="54514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4816475" y="47529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15" name="Rectangle 314"/>
          <p:cNvSpPr>
            <a:spLocks noChangeArrowheads="1"/>
          </p:cNvSpPr>
          <p:nvPr/>
        </p:nvSpPr>
        <p:spPr bwMode="auto">
          <a:xfrm>
            <a:off x="4926013" y="40386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346" name="Rectangle 345"/>
          <p:cNvSpPr>
            <a:spLocks noChangeArrowheads="1"/>
          </p:cNvSpPr>
          <p:nvPr/>
        </p:nvSpPr>
        <p:spPr bwMode="auto">
          <a:xfrm>
            <a:off x="5324475" y="45704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347" name="Rectangle 346"/>
          <p:cNvSpPr>
            <a:spLocks noChangeArrowheads="1"/>
          </p:cNvSpPr>
          <p:nvPr/>
        </p:nvSpPr>
        <p:spPr bwMode="auto">
          <a:xfrm>
            <a:off x="5518150" y="41735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5624513" y="501808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5803900" y="4824413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52" name="Rectangle 351"/>
          <p:cNvSpPr>
            <a:spLocks noChangeArrowheads="1"/>
          </p:cNvSpPr>
          <p:nvPr/>
        </p:nvSpPr>
        <p:spPr bwMode="auto">
          <a:xfrm>
            <a:off x="6019800" y="425767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353" name="Rectangle 352"/>
          <p:cNvSpPr>
            <a:spLocks noChangeArrowheads="1"/>
          </p:cNvSpPr>
          <p:nvPr/>
        </p:nvSpPr>
        <p:spPr bwMode="auto">
          <a:xfrm>
            <a:off x="6208713" y="48879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393" name="Rectangle 392"/>
          <p:cNvSpPr>
            <a:spLocks noChangeArrowheads="1"/>
          </p:cNvSpPr>
          <p:nvPr/>
        </p:nvSpPr>
        <p:spPr bwMode="auto">
          <a:xfrm>
            <a:off x="6327775" y="3906838"/>
            <a:ext cx="363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94" name="Rectangle 393"/>
          <p:cNvSpPr>
            <a:spLocks noChangeArrowheads="1"/>
          </p:cNvSpPr>
          <p:nvPr/>
        </p:nvSpPr>
        <p:spPr bwMode="auto">
          <a:xfrm>
            <a:off x="6442075" y="5175250"/>
            <a:ext cx="3571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97" name="Rectangle 396"/>
          <p:cNvSpPr>
            <a:spLocks noChangeArrowheads="1"/>
          </p:cNvSpPr>
          <p:nvPr/>
        </p:nvSpPr>
        <p:spPr bwMode="auto">
          <a:xfrm>
            <a:off x="6646863" y="4573588"/>
            <a:ext cx="363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98" name="TextBox 397"/>
          <p:cNvSpPr txBox="1">
            <a:spLocks noChangeArrowheads="1"/>
          </p:cNvSpPr>
          <p:nvPr/>
        </p:nvSpPr>
        <p:spPr bwMode="auto">
          <a:xfrm>
            <a:off x="6965950" y="5232400"/>
            <a:ext cx="15017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 left turn</a:t>
            </a:r>
          </a:p>
        </p:txBody>
      </p:sp>
      <p:cxnSp>
        <p:nvCxnSpPr>
          <p:cNvPr id="399" name="Straight Connector 398"/>
          <p:cNvCxnSpPr>
            <a:cxnSpLocks noChangeShapeType="1"/>
            <a:endCxn id="302" idx="7"/>
          </p:cNvCxnSpPr>
          <p:nvPr/>
        </p:nvCxnSpPr>
        <p:spPr bwMode="auto">
          <a:xfrm>
            <a:off x="5180013" y="4953000"/>
            <a:ext cx="658812" cy="3810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" name="Straight Connector 399"/>
          <p:cNvCxnSpPr>
            <a:cxnSpLocks noChangeShapeType="1"/>
            <a:stCxn id="302" idx="7"/>
            <a:endCxn id="271" idx="4"/>
          </p:cNvCxnSpPr>
          <p:nvPr/>
        </p:nvCxnSpPr>
        <p:spPr bwMode="auto">
          <a:xfrm flipV="1">
            <a:off x="5838825" y="5265738"/>
            <a:ext cx="563563" cy="682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1" name="Freeform 400"/>
          <p:cNvSpPr>
            <a:spLocks/>
          </p:cNvSpPr>
          <p:nvPr/>
        </p:nvSpPr>
        <p:spPr bwMode="auto">
          <a:xfrm>
            <a:off x="7259638" y="4133850"/>
            <a:ext cx="298450" cy="1047750"/>
          </a:xfrm>
          <a:custGeom>
            <a:avLst/>
            <a:gdLst>
              <a:gd name="T0" fmla="*/ 0 w 361950"/>
              <a:gd name="T1" fmla="*/ 4404 h 1257300"/>
              <a:gd name="T2" fmla="*/ 8624 w 361950"/>
              <a:gd name="T3" fmla="*/ 872023 h 1257300"/>
              <a:gd name="T4" fmla="*/ 215606 w 361950"/>
              <a:gd name="T5" fmla="*/ 872023 h 1257300"/>
              <a:gd name="T6" fmla="*/ 245791 w 361950"/>
              <a:gd name="T7" fmla="*/ 87202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2" name="Rectangle 401"/>
          <p:cNvSpPr>
            <a:spLocks noChangeArrowheads="1"/>
          </p:cNvSpPr>
          <p:nvPr/>
        </p:nvSpPr>
        <p:spPr bwMode="auto">
          <a:xfrm>
            <a:off x="7246938" y="48672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403" name="Rectangle 402"/>
          <p:cNvSpPr>
            <a:spLocks noChangeArrowheads="1"/>
          </p:cNvSpPr>
          <p:nvPr/>
        </p:nvSpPr>
        <p:spPr bwMode="auto">
          <a:xfrm>
            <a:off x="7246938" y="46767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404" name="Right Arrow 403"/>
          <p:cNvSpPr>
            <a:spLocks noChangeArrowheads="1"/>
          </p:cNvSpPr>
          <p:nvPr/>
        </p:nvSpPr>
        <p:spPr bwMode="auto">
          <a:xfrm>
            <a:off x="8032750" y="4745038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05" name="TextBox 404"/>
          <p:cNvSpPr txBox="1">
            <a:spLocks noChangeArrowheads="1"/>
          </p:cNvSpPr>
          <p:nvPr/>
        </p:nvSpPr>
        <p:spPr bwMode="auto">
          <a:xfrm>
            <a:off x="7959725" y="4346575"/>
            <a:ext cx="608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407" name="Rectangle 406"/>
          <p:cNvSpPr>
            <a:spLocks noChangeArrowheads="1"/>
          </p:cNvSpPr>
          <p:nvPr/>
        </p:nvSpPr>
        <p:spPr bwMode="auto">
          <a:xfrm>
            <a:off x="7246938" y="44481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cxnSp>
        <p:nvCxnSpPr>
          <p:cNvPr id="409" name="Straight Connector 408"/>
          <p:cNvCxnSpPr>
            <a:cxnSpLocks noChangeShapeType="1"/>
            <a:stCxn id="307" idx="0"/>
            <a:endCxn id="271" idx="5"/>
          </p:cNvCxnSpPr>
          <p:nvPr/>
        </p:nvCxnSpPr>
        <p:spPr bwMode="auto">
          <a:xfrm flipH="1" flipV="1">
            <a:off x="6432550" y="5256213"/>
            <a:ext cx="155575" cy="195262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602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/>
      <p:bldP spid="375" grpId="0"/>
      <p:bldP spid="376" grpId="0"/>
      <p:bldP spid="377" grpId="0"/>
      <p:bldP spid="378" grpId="0"/>
      <p:bldP spid="379" grpId="0"/>
      <p:bldP spid="380" grpId="0"/>
      <p:bldP spid="381" grpId="0"/>
      <p:bldP spid="382" grpId="0"/>
      <p:bldP spid="383" grpId="0"/>
      <p:bldP spid="384" grpId="0"/>
      <p:bldP spid="385" grpId="0"/>
      <p:bldP spid="389" grpId="0" animBg="1"/>
      <p:bldP spid="390" grpId="0"/>
      <p:bldP spid="391" grpId="0"/>
      <p:bldP spid="395" grpId="0" animBg="1"/>
      <p:bldP spid="396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5" grpId="0" animBg="1"/>
      <p:bldP spid="166" grpId="0" animBg="1"/>
      <p:bldP spid="167" grpId="0" animBg="1"/>
      <p:bldP spid="169" grpId="0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4" grpId="0" animBg="1"/>
      <p:bldP spid="185" grpId="0"/>
      <p:bldP spid="186" grpId="0"/>
      <p:bldP spid="187" grpId="0" animBg="1"/>
      <p:bldP spid="188" grpId="0"/>
      <p:bldP spid="194" grpId="0"/>
      <p:bldP spid="196" grpId="0" animBg="1"/>
      <p:bldP spid="197" grpId="0" animBg="1"/>
      <p:bldP spid="200" grpId="0" animBg="1"/>
      <p:bldP spid="201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37" grpId="0" animBg="1"/>
      <p:bldP spid="238" grpId="0" animBg="1"/>
      <p:bldP spid="242" grpId="0" animBg="1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7" grpId="0" animBg="1"/>
      <p:bldP spid="258" grpId="0"/>
      <p:bldP spid="259" grpId="0"/>
      <p:bldP spid="260" grpId="0" animBg="1"/>
      <p:bldP spid="261" grpId="0"/>
      <p:bldP spid="267" grpId="0"/>
      <p:bldP spid="268" grpId="0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302" grpId="0" animBg="1"/>
      <p:bldP spid="303" grpId="0" animBg="1"/>
      <p:bldP spid="306" grpId="0" animBg="1"/>
      <p:bldP spid="307" grpId="0" animBg="1"/>
      <p:bldP spid="310" grpId="0"/>
      <p:bldP spid="315" grpId="0"/>
      <p:bldP spid="346" grpId="0"/>
      <p:bldP spid="347" grpId="0"/>
      <p:bldP spid="349" grpId="0"/>
      <p:bldP spid="350" grpId="0"/>
      <p:bldP spid="352" grpId="0"/>
      <p:bldP spid="353" grpId="0"/>
      <p:bldP spid="393" grpId="0"/>
      <p:bldP spid="394" grpId="0"/>
      <p:bldP spid="397" grpId="0"/>
      <p:bldP spid="398" grpId="0"/>
      <p:bldP spid="401" grpId="0" animBg="1"/>
      <p:bldP spid="402" grpId="0"/>
      <p:bldP spid="403" grpId="0"/>
      <p:bldP spid="404" grpId="0" animBg="1"/>
      <p:bldP spid="405" grpId="0"/>
      <p:bldP spid="4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  <a:endParaRPr lang="en-US" alt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  <a:endParaRPr lang="en-US" altLang="en-US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0F6AD-934D-44F4-8FA8-04B59AEDB7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Graham’s Scan</a:t>
            </a:r>
          </a:p>
        </p:txBody>
      </p:sp>
      <p:sp>
        <p:nvSpPr>
          <p:cNvPr id="270" name="Oval 5"/>
          <p:cNvSpPr>
            <a:spLocks noChangeArrowheads="1"/>
          </p:cNvSpPr>
          <p:nvPr/>
        </p:nvSpPr>
        <p:spPr bwMode="auto">
          <a:xfrm>
            <a:off x="1196975" y="2190750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1" name="Oval 6"/>
          <p:cNvSpPr>
            <a:spLocks noChangeArrowheads="1"/>
          </p:cNvSpPr>
          <p:nvPr/>
        </p:nvSpPr>
        <p:spPr bwMode="auto">
          <a:xfrm>
            <a:off x="1941513" y="2892425"/>
            <a:ext cx="84137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2" name="Oval 8"/>
          <p:cNvSpPr>
            <a:spLocks noChangeArrowheads="1"/>
          </p:cNvSpPr>
          <p:nvPr/>
        </p:nvSpPr>
        <p:spPr bwMode="auto">
          <a:xfrm>
            <a:off x="1493838" y="2792413"/>
            <a:ext cx="82550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1714500" y="2251075"/>
            <a:ext cx="82550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4" name="Oval 11"/>
          <p:cNvSpPr>
            <a:spLocks noChangeArrowheads="1"/>
          </p:cNvSpPr>
          <p:nvPr/>
        </p:nvSpPr>
        <p:spPr bwMode="auto">
          <a:xfrm>
            <a:off x="1073150" y="255270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5" name="Oval 24"/>
          <p:cNvSpPr>
            <a:spLocks noChangeArrowheads="1"/>
          </p:cNvSpPr>
          <p:nvPr/>
        </p:nvSpPr>
        <p:spPr bwMode="auto">
          <a:xfrm>
            <a:off x="728663" y="2003425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6" name="Oval 25"/>
          <p:cNvSpPr>
            <a:spLocks noChangeArrowheads="1"/>
          </p:cNvSpPr>
          <p:nvPr/>
        </p:nvSpPr>
        <p:spPr bwMode="auto">
          <a:xfrm>
            <a:off x="1582738" y="1790700"/>
            <a:ext cx="84137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77" name="Oval 26"/>
          <p:cNvSpPr>
            <a:spLocks noChangeArrowheads="1"/>
          </p:cNvSpPr>
          <p:nvPr/>
        </p:nvSpPr>
        <p:spPr bwMode="auto">
          <a:xfrm>
            <a:off x="679450" y="26193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2" name="Oval 27"/>
          <p:cNvSpPr>
            <a:spLocks noChangeArrowheads="1"/>
          </p:cNvSpPr>
          <p:nvPr/>
        </p:nvSpPr>
        <p:spPr bwMode="auto">
          <a:xfrm>
            <a:off x="1347788" y="30162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3" name="Oval 28"/>
          <p:cNvSpPr>
            <a:spLocks noChangeArrowheads="1"/>
          </p:cNvSpPr>
          <p:nvPr/>
        </p:nvSpPr>
        <p:spPr bwMode="auto">
          <a:xfrm>
            <a:off x="2052638" y="189388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6" name="Oval 29"/>
          <p:cNvSpPr>
            <a:spLocks noChangeArrowheads="1"/>
          </p:cNvSpPr>
          <p:nvPr/>
        </p:nvSpPr>
        <p:spPr bwMode="auto">
          <a:xfrm>
            <a:off x="2260600" y="2606675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07" name="Oval 30"/>
          <p:cNvSpPr>
            <a:spLocks noChangeArrowheads="1"/>
          </p:cNvSpPr>
          <p:nvPr/>
        </p:nvSpPr>
        <p:spPr bwMode="auto">
          <a:xfrm>
            <a:off x="2127250" y="31432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396875" y="24431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315" name="Rectangle 314"/>
          <p:cNvSpPr>
            <a:spLocks noChangeArrowheads="1"/>
          </p:cNvSpPr>
          <p:nvPr/>
        </p:nvSpPr>
        <p:spPr bwMode="auto">
          <a:xfrm>
            <a:off x="506413" y="17303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346" name="Rectangle 345"/>
          <p:cNvSpPr>
            <a:spLocks noChangeArrowheads="1"/>
          </p:cNvSpPr>
          <p:nvPr/>
        </p:nvSpPr>
        <p:spPr bwMode="auto">
          <a:xfrm>
            <a:off x="904875" y="226218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347" name="Rectangle 346"/>
          <p:cNvSpPr>
            <a:spLocks noChangeArrowheads="1"/>
          </p:cNvSpPr>
          <p:nvPr/>
        </p:nvSpPr>
        <p:spPr bwMode="auto">
          <a:xfrm>
            <a:off x="1098550" y="18653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1204913" y="270986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1384300" y="251460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352" name="Rectangle 351"/>
          <p:cNvSpPr>
            <a:spLocks noChangeArrowheads="1"/>
          </p:cNvSpPr>
          <p:nvPr/>
        </p:nvSpPr>
        <p:spPr bwMode="auto">
          <a:xfrm>
            <a:off x="1600200" y="1947863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353" name="Rectangle 352"/>
          <p:cNvSpPr>
            <a:spLocks noChangeArrowheads="1"/>
          </p:cNvSpPr>
          <p:nvPr/>
        </p:nvSpPr>
        <p:spPr bwMode="auto">
          <a:xfrm>
            <a:off x="1789113" y="2578100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393" name="Rectangle 392"/>
          <p:cNvSpPr>
            <a:spLocks noChangeArrowheads="1"/>
          </p:cNvSpPr>
          <p:nvPr/>
        </p:nvSpPr>
        <p:spPr bwMode="auto">
          <a:xfrm>
            <a:off x="1908175" y="1598613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394" name="Rectangle 393"/>
          <p:cNvSpPr>
            <a:spLocks noChangeArrowheads="1"/>
          </p:cNvSpPr>
          <p:nvPr/>
        </p:nvSpPr>
        <p:spPr bwMode="auto">
          <a:xfrm>
            <a:off x="2022475" y="2867025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397" name="Rectangle 396"/>
          <p:cNvSpPr>
            <a:spLocks noChangeArrowheads="1"/>
          </p:cNvSpPr>
          <p:nvPr/>
        </p:nvSpPr>
        <p:spPr bwMode="auto">
          <a:xfrm>
            <a:off x="2227263" y="2263775"/>
            <a:ext cx="3635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398" name="TextBox 397"/>
          <p:cNvSpPr txBox="1">
            <a:spLocks noChangeArrowheads="1"/>
          </p:cNvSpPr>
          <p:nvPr/>
        </p:nvSpPr>
        <p:spPr bwMode="auto">
          <a:xfrm>
            <a:off x="2546350" y="2922588"/>
            <a:ext cx="1181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399" name="Straight Connector 398"/>
          <p:cNvCxnSpPr>
            <a:cxnSpLocks noChangeShapeType="1"/>
            <a:endCxn id="302" idx="7"/>
          </p:cNvCxnSpPr>
          <p:nvPr/>
        </p:nvCxnSpPr>
        <p:spPr bwMode="auto">
          <a:xfrm>
            <a:off x="760413" y="2643188"/>
            <a:ext cx="658812" cy="382587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" name="Straight Connector 399"/>
          <p:cNvCxnSpPr>
            <a:cxnSpLocks noChangeShapeType="1"/>
            <a:stCxn id="302" idx="7"/>
            <a:endCxn id="307" idx="1"/>
          </p:cNvCxnSpPr>
          <p:nvPr/>
        </p:nvCxnSpPr>
        <p:spPr bwMode="auto">
          <a:xfrm>
            <a:off x="1419225" y="3025775"/>
            <a:ext cx="720725" cy="12700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1" name="Freeform 400"/>
          <p:cNvSpPr>
            <a:spLocks/>
          </p:cNvSpPr>
          <p:nvPr/>
        </p:nvSpPr>
        <p:spPr bwMode="auto">
          <a:xfrm>
            <a:off x="2840038" y="1825625"/>
            <a:ext cx="298450" cy="1046163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3 h 1257300"/>
              <a:gd name="T4" fmla="*/ 215606 w 361950"/>
              <a:gd name="T5" fmla="*/ 870703 h 1257300"/>
              <a:gd name="T6" fmla="*/ 245791 w 361950"/>
              <a:gd name="T7" fmla="*/ 870703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2" name="Rectangle 401"/>
          <p:cNvSpPr>
            <a:spLocks noChangeArrowheads="1"/>
          </p:cNvSpPr>
          <p:nvPr/>
        </p:nvSpPr>
        <p:spPr bwMode="auto">
          <a:xfrm>
            <a:off x="2827338" y="25590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403" name="Rectangle 402"/>
          <p:cNvSpPr>
            <a:spLocks noChangeArrowheads="1"/>
          </p:cNvSpPr>
          <p:nvPr/>
        </p:nvSpPr>
        <p:spPr bwMode="auto">
          <a:xfrm>
            <a:off x="2827338" y="2368550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404" name="Right Arrow 403"/>
          <p:cNvSpPr>
            <a:spLocks noChangeArrowheads="1"/>
          </p:cNvSpPr>
          <p:nvPr/>
        </p:nvSpPr>
        <p:spPr bwMode="auto">
          <a:xfrm>
            <a:off x="3613150" y="2436813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05" name="TextBox 404"/>
          <p:cNvSpPr txBox="1">
            <a:spLocks noChangeArrowheads="1"/>
          </p:cNvSpPr>
          <p:nvPr/>
        </p:nvSpPr>
        <p:spPr bwMode="auto">
          <a:xfrm>
            <a:off x="3540125" y="2036763"/>
            <a:ext cx="717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44" name="Oval 5"/>
          <p:cNvSpPr>
            <a:spLocks noChangeArrowheads="1"/>
          </p:cNvSpPr>
          <p:nvPr/>
        </p:nvSpPr>
        <p:spPr bwMode="auto">
          <a:xfrm>
            <a:off x="5821363" y="2427288"/>
            <a:ext cx="84137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5" name="Oval 6"/>
          <p:cNvSpPr>
            <a:spLocks noChangeArrowheads="1"/>
          </p:cNvSpPr>
          <p:nvPr/>
        </p:nvSpPr>
        <p:spPr bwMode="auto">
          <a:xfrm>
            <a:off x="6567488" y="3128963"/>
            <a:ext cx="82550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6" name="Oval 8"/>
          <p:cNvSpPr>
            <a:spLocks noChangeArrowheads="1"/>
          </p:cNvSpPr>
          <p:nvPr/>
        </p:nvSpPr>
        <p:spPr bwMode="auto">
          <a:xfrm>
            <a:off x="6118225" y="3028950"/>
            <a:ext cx="84138" cy="6508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7" name="Oval 10"/>
          <p:cNvSpPr>
            <a:spLocks noChangeArrowheads="1"/>
          </p:cNvSpPr>
          <p:nvPr/>
        </p:nvSpPr>
        <p:spPr bwMode="auto">
          <a:xfrm>
            <a:off x="6338888" y="24876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" name="Oval 11"/>
          <p:cNvSpPr>
            <a:spLocks noChangeArrowheads="1"/>
          </p:cNvSpPr>
          <p:nvPr/>
        </p:nvSpPr>
        <p:spPr bwMode="auto">
          <a:xfrm>
            <a:off x="5699125" y="2789238"/>
            <a:ext cx="84138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" name="Oval 24"/>
          <p:cNvSpPr>
            <a:spLocks noChangeArrowheads="1"/>
          </p:cNvSpPr>
          <p:nvPr/>
        </p:nvSpPr>
        <p:spPr bwMode="auto">
          <a:xfrm>
            <a:off x="5353050" y="2239963"/>
            <a:ext cx="85725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0" name="Oval 25"/>
          <p:cNvSpPr>
            <a:spLocks noChangeArrowheads="1"/>
          </p:cNvSpPr>
          <p:nvPr/>
        </p:nvSpPr>
        <p:spPr bwMode="auto">
          <a:xfrm>
            <a:off x="6208713" y="2025650"/>
            <a:ext cx="84137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1" name="Oval 26"/>
          <p:cNvSpPr>
            <a:spLocks noChangeArrowheads="1"/>
          </p:cNvSpPr>
          <p:nvPr/>
        </p:nvSpPr>
        <p:spPr bwMode="auto">
          <a:xfrm>
            <a:off x="5305425" y="285591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2" name="Oval 27"/>
          <p:cNvSpPr>
            <a:spLocks noChangeArrowheads="1"/>
          </p:cNvSpPr>
          <p:nvPr/>
        </p:nvSpPr>
        <p:spPr bwMode="auto">
          <a:xfrm>
            <a:off x="5973763" y="3252788"/>
            <a:ext cx="82550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3" name="Oval 28"/>
          <p:cNvSpPr>
            <a:spLocks noChangeArrowheads="1"/>
          </p:cNvSpPr>
          <p:nvPr/>
        </p:nvSpPr>
        <p:spPr bwMode="auto">
          <a:xfrm>
            <a:off x="6678613" y="2128838"/>
            <a:ext cx="82550" cy="66675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" name="Oval 29"/>
          <p:cNvSpPr>
            <a:spLocks noChangeArrowheads="1"/>
          </p:cNvSpPr>
          <p:nvPr/>
        </p:nvSpPr>
        <p:spPr bwMode="auto">
          <a:xfrm>
            <a:off x="6886575" y="2843213"/>
            <a:ext cx="82550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6753225" y="3379788"/>
            <a:ext cx="82550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5021263" y="2679700"/>
            <a:ext cx="314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132388" y="19669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5530850" y="24971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5724525" y="210185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5829300" y="294640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6010275" y="27511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6226175" y="2184400"/>
            <a:ext cx="312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6415088" y="2814638"/>
            <a:ext cx="312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6534150" y="1835150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6648450" y="310356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6851650" y="2500313"/>
            <a:ext cx="365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sp>
        <p:nvSpPr>
          <p:cNvPr id="214" name="TextBox 213"/>
          <p:cNvSpPr txBox="1">
            <a:spLocks noChangeArrowheads="1"/>
          </p:cNvSpPr>
          <p:nvPr/>
        </p:nvSpPr>
        <p:spPr bwMode="auto">
          <a:xfrm>
            <a:off x="7170738" y="3159125"/>
            <a:ext cx="11826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Left turn</a:t>
            </a:r>
          </a:p>
        </p:txBody>
      </p:sp>
      <p:cxnSp>
        <p:nvCxnSpPr>
          <p:cNvPr id="215" name="Straight Connector 214"/>
          <p:cNvCxnSpPr>
            <a:cxnSpLocks noChangeShapeType="1"/>
            <a:endCxn id="152" idx="7"/>
          </p:cNvCxnSpPr>
          <p:nvPr/>
        </p:nvCxnSpPr>
        <p:spPr bwMode="auto">
          <a:xfrm>
            <a:off x="5386388" y="2879725"/>
            <a:ext cx="658812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Connector 215"/>
          <p:cNvCxnSpPr>
            <a:cxnSpLocks noChangeShapeType="1"/>
            <a:stCxn id="152" idx="7"/>
            <a:endCxn id="155" idx="1"/>
          </p:cNvCxnSpPr>
          <p:nvPr/>
        </p:nvCxnSpPr>
        <p:spPr bwMode="auto">
          <a:xfrm>
            <a:off x="6045200" y="3262313"/>
            <a:ext cx="719138" cy="12700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reeform 216"/>
          <p:cNvSpPr>
            <a:spLocks/>
          </p:cNvSpPr>
          <p:nvPr/>
        </p:nvSpPr>
        <p:spPr bwMode="auto">
          <a:xfrm>
            <a:off x="7464425" y="2062163"/>
            <a:ext cx="298450" cy="1046162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2 h 1257300"/>
              <a:gd name="T4" fmla="*/ 215606 w 361950"/>
              <a:gd name="T5" fmla="*/ 870702 h 1257300"/>
              <a:gd name="T6" fmla="*/ 245791 w 361950"/>
              <a:gd name="T7" fmla="*/ 870702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7451725" y="2795588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7451725" y="2605088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20" name="Right Arrow 219"/>
          <p:cNvSpPr>
            <a:spLocks noChangeArrowheads="1"/>
          </p:cNvSpPr>
          <p:nvPr/>
        </p:nvSpPr>
        <p:spPr bwMode="auto">
          <a:xfrm>
            <a:off x="8239125" y="2673350"/>
            <a:ext cx="419100" cy="152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8166100" y="2273300"/>
            <a:ext cx="715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7456488" y="2432050"/>
            <a:ext cx="355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cxnSp>
        <p:nvCxnSpPr>
          <p:cNvPr id="223" name="Straight Connector 222"/>
          <p:cNvCxnSpPr>
            <a:cxnSpLocks noChangeShapeType="1"/>
            <a:endCxn id="154" idx="0"/>
          </p:cNvCxnSpPr>
          <p:nvPr/>
        </p:nvCxnSpPr>
        <p:spPr bwMode="auto">
          <a:xfrm flipV="1">
            <a:off x="6799263" y="2843213"/>
            <a:ext cx="128587" cy="571500"/>
          </a:xfrm>
          <a:prstGeom prst="line">
            <a:avLst/>
          </a:prstGeom>
          <a:noFill/>
          <a:ln w="127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Oval 5"/>
          <p:cNvSpPr>
            <a:spLocks noChangeArrowheads="1"/>
          </p:cNvSpPr>
          <p:nvPr/>
        </p:nvSpPr>
        <p:spPr bwMode="auto">
          <a:xfrm>
            <a:off x="1303338" y="477361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5" name="Oval 6"/>
          <p:cNvSpPr>
            <a:spLocks noChangeArrowheads="1"/>
          </p:cNvSpPr>
          <p:nvPr/>
        </p:nvSpPr>
        <p:spPr bwMode="auto">
          <a:xfrm>
            <a:off x="2047875" y="5475288"/>
            <a:ext cx="84138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6" name="Oval 8"/>
          <p:cNvSpPr>
            <a:spLocks noChangeArrowheads="1"/>
          </p:cNvSpPr>
          <p:nvPr/>
        </p:nvSpPr>
        <p:spPr bwMode="auto">
          <a:xfrm>
            <a:off x="1600200" y="5376863"/>
            <a:ext cx="84138" cy="635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7" name="Oval 10"/>
          <p:cNvSpPr>
            <a:spLocks noChangeArrowheads="1"/>
          </p:cNvSpPr>
          <p:nvPr/>
        </p:nvSpPr>
        <p:spPr bwMode="auto">
          <a:xfrm>
            <a:off x="1820863" y="4833938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8" name="Oval 11"/>
          <p:cNvSpPr>
            <a:spLocks noChangeArrowheads="1"/>
          </p:cNvSpPr>
          <p:nvPr/>
        </p:nvSpPr>
        <p:spPr bwMode="auto">
          <a:xfrm>
            <a:off x="1179513" y="5135563"/>
            <a:ext cx="84137" cy="6508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29" name="Oval 24"/>
          <p:cNvSpPr>
            <a:spLocks noChangeArrowheads="1"/>
          </p:cNvSpPr>
          <p:nvPr/>
        </p:nvSpPr>
        <p:spPr bwMode="auto">
          <a:xfrm>
            <a:off x="835025" y="4587875"/>
            <a:ext cx="85725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0" name="Oval 25"/>
          <p:cNvSpPr>
            <a:spLocks noChangeArrowheads="1"/>
          </p:cNvSpPr>
          <p:nvPr/>
        </p:nvSpPr>
        <p:spPr bwMode="auto">
          <a:xfrm>
            <a:off x="1690688" y="4373563"/>
            <a:ext cx="82550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1" name="Oval 26"/>
          <p:cNvSpPr>
            <a:spLocks noChangeArrowheads="1"/>
          </p:cNvSpPr>
          <p:nvPr/>
        </p:nvSpPr>
        <p:spPr bwMode="auto">
          <a:xfrm>
            <a:off x="787400" y="5203825"/>
            <a:ext cx="82550" cy="63500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2" name="Oval 27"/>
          <p:cNvSpPr>
            <a:spLocks noChangeArrowheads="1"/>
          </p:cNvSpPr>
          <p:nvPr/>
        </p:nvSpPr>
        <p:spPr bwMode="auto">
          <a:xfrm>
            <a:off x="1454150" y="5599113"/>
            <a:ext cx="84138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3" name="Oval 28"/>
          <p:cNvSpPr>
            <a:spLocks noChangeArrowheads="1"/>
          </p:cNvSpPr>
          <p:nvPr/>
        </p:nvSpPr>
        <p:spPr bwMode="auto">
          <a:xfrm>
            <a:off x="2159000" y="4476750"/>
            <a:ext cx="84138" cy="65088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4" name="Oval 29"/>
          <p:cNvSpPr>
            <a:spLocks noChangeArrowheads="1"/>
          </p:cNvSpPr>
          <p:nvPr/>
        </p:nvSpPr>
        <p:spPr bwMode="auto">
          <a:xfrm>
            <a:off x="2366963" y="5189538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5" name="Oval 30"/>
          <p:cNvSpPr>
            <a:spLocks noChangeArrowheads="1"/>
          </p:cNvSpPr>
          <p:nvPr/>
        </p:nvSpPr>
        <p:spPr bwMode="auto">
          <a:xfrm>
            <a:off x="2233613" y="5726113"/>
            <a:ext cx="84137" cy="65087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503238" y="5027613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612775" y="4313238"/>
            <a:ext cx="3127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2</a:t>
            </a:r>
            <a:endParaRPr lang="en-US" altLang="en-US" sz="1200"/>
          </a:p>
        </p:txBody>
      </p:sp>
      <p:sp>
        <p:nvSpPr>
          <p:cNvPr id="240" name="Rectangle 239"/>
          <p:cNvSpPr>
            <a:spLocks noChangeArrowheads="1"/>
          </p:cNvSpPr>
          <p:nvPr/>
        </p:nvSpPr>
        <p:spPr bwMode="auto">
          <a:xfrm>
            <a:off x="1011238" y="4845050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3</a:t>
            </a:r>
            <a:endParaRPr lang="en-US" altLang="en-US" sz="1200"/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1204913" y="4448175"/>
            <a:ext cx="312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4</a:t>
            </a:r>
            <a:endParaRPr lang="en-US" altLang="en-US" sz="1200"/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1311275" y="5292725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1492250" y="509905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6</a:t>
            </a:r>
            <a:endParaRPr lang="en-US" altLang="en-US" sz="1200"/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1708150" y="45323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8</a:t>
            </a:r>
            <a:endParaRPr lang="en-US" altLang="en-US" sz="1200"/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1895475" y="5162550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9</a:t>
            </a:r>
            <a:endParaRPr lang="en-US" altLang="en-US" sz="1200"/>
          </a:p>
        </p:txBody>
      </p:sp>
      <p:sp>
        <p:nvSpPr>
          <p:cNvPr id="278" name="Rectangle 277"/>
          <p:cNvSpPr>
            <a:spLocks noChangeArrowheads="1"/>
          </p:cNvSpPr>
          <p:nvPr/>
        </p:nvSpPr>
        <p:spPr bwMode="auto">
          <a:xfrm>
            <a:off x="2014538" y="4181475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10</a:t>
            </a:r>
            <a:endParaRPr lang="en-US" altLang="en-US" sz="1200"/>
          </a:p>
        </p:txBody>
      </p:sp>
      <p:sp>
        <p:nvSpPr>
          <p:cNvPr id="279" name="Rectangle 278"/>
          <p:cNvSpPr>
            <a:spLocks noChangeArrowheads="1"/>
          </p:cNvSpPr>
          <p:nvPr/>
        </p:nvSpPr>
        <p:spPr bwMode="auto">
          <a:xfrm>
            <a:off x="2130425" y="5449888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sp>
        <p:nvSpPr>
          <p:cNvPr id="280" name="Rectangle 279"/>
          <p:cNvSpPr>
            <a:spLocks noChangeArrowheads="1"/>
          </p:cNvSpPr>
          <p:nvPr/>
        </p:nvSpPr>
        <p:spPr bwMode="auto">
          <a:xfrm>
            <a:off x="2333625" y="4846638"/>
            <a:ext cx="363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  <p:cxnSp>
        <p:nvCxnSpPr>
          <p:cNvPr id="282" name="Straight Connector 281"/>
          <p:cNvCxnSpPr>
            <a:cxnSpLocks noChangeShapeType="1"/>
            <a:endCxn id="232" idx="7"/>
          </p:cNvCxnSpPr>
          <p:nvPr/>
        </p:nvCxnSpPr>
        <p:spPr bwMode="auto">
          <a:xfrm>
            <a:off x="868363" y="5226050"/>
            <a:ext cx="657225" cy="382588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3" name="Straight Connector 282"/>
          <p:cNvCxnSpPr>
            <a:cxnSpLocks noChangeShapeType="1"/>
            <a:stCxn id="232" idx="7"/>
            <a:endCxn id="235" idx="1"/>
          </p:cNvCxnSpPr>
          <p:nvPr/>
        </p:nvCxnSpPr>
        <p:spPr bwMode="auto">
          <a:xfrm>
            <a:off x="1525588" y="5608638"/>
            <a:ext cx="720725" cy="1270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" name="Freeform 283"/>
          <p:cNvSpPr>
            <a:spLocks/>
          </p:cNvSpPr>
          <p:nvPr/>
        </p:nvSpPr>
        <p:spPr bwMode="auto">
          <a:xfrm>
            <a:off x="2946400" y="4408488"/>
            <a:ext cx="298450" cy="1046162"/>
          </a:xfrm>
          <a:custGeom>
            <a:avLst/>
            <a:gdLst>
              <a:gd name="T0" fmla="*/ 0 w 361950"/>
              <a:gd name="T1" fmla="*/ 4397 h 1257300"/>
              <a:gd name="T2" fmla="*/ 8624 w 361950"/>
              <a:gd name="T3" fmla="*/ 870702 h 1257300"/>
              <a:gd name="T4" fmla="*/ 215606 w 361950"/>
              <a:gd name="T5" fmla="*/ 870702 h 1257300"/>
              <a:gd name="T6" fmla="*/ 245791 w 361950"/>
              <a:gd name="T7" fmla="*/ 870702 h 1257300"/>
              <a:gd name="T8" fmla="*/ 228543 w 361950"/>
              <a:gd name="T9" fmla="*/ 0 h 1257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950" h="1257300">
                <a:moveTo>
                  <a:pt x="0" y="6350"/>
                </a:moveTo>
                <a:lnTo>
                  <a:pt x="12700" y="1257300"/>
                </a:lnTo>
                <a:lnTo>
                  <a:pt x="317500" y="1257300"/>
                </a:lnTo>
                <a:lnTo>
                  <a:pt x="361950" y="1257300"/>
                </a:lnTo>
                <a:lnTo>
                  <a:pt x="33655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2933700" y="51419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</a:t>
            </a:r>
            <a:endParaRPr lang="en-US" altLang="en-US" sz="1200"/>
          </a:p>
        </p:txBody>
      </p:sp>
      <p:sp>
        <p:nvSpPr>
          <p:cNvPr id="286" name="Rectangle 285"/>
          <p:cNvSpPr>
            <a:spLocks noChangeArrowheads="1"/>
          </p:cNvSpPr>
          <p:nvPr/>
        </p:nvSpPr>
        <p:spPr bwMode="auto">
          <a:xfrm>
            <a:off x="2933700" y="4951413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5</a:t>
            </a:r>
            <a:endParaRPr lang="en-US" altLang="en-US" sz="1200"/>
          </a:p>
        </p:txBody>
      </p:sp>
      <p:sp>
        <p:nvSpPr>
          <p:cNvPr id="289" name="Rectangle 288"/>
          <p:cNvSpPr>
            <a:spLocks noChangeArrowheads="1"/>
          </p:cNvSpPr>
          <p:nvPr/>
        </p:nvSpPr>
        <p:spPr bwMode="auto">
          <a:xfrm>
            <a:off x="2936875" y="4779963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11</a:t>
            </a:r>
            <a:endParaRPr lang="en-US" altLang="en-US" sz="1200"/>
          </a:p>
        </p:txBody>
      </p:sp>
      <p:cxnSp>
        <p:nvCxnSpPr>
          <p:cNvPr id="290" name="Straight Connector 289"/>
          <p:cNvCxnSpPr>
            <a:cxnSpLocks noChangeShapeType="1"/>
            <a:endCxn id="234" idx="0"/>
          </p:cNvCxnSpPr>
          <p:nvPr/>
        </p:nvCxnSpPr>
        <p:spPr bwMode="auto">
          <a:xfrm flipV="1">
            <a:off x="2281238" y="5189538"/>
            <a:ext cx="128587" cy="57150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0" name="Rectangle 329"/>
          <p:cNvSpPr>
            <a:spLocks noChangeArrowheads="1"/>
          </p:cNvSpPr>
          <p:nvPr/>
        </p:nvSpPr>
        <p:spPr bwMode="auto">
          <a:xfrm>
            <a:off x="2944813" y="4595813"/>
            <a:ext cx="365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p</a:t>
            </a:r>
            <a:r>
              <a:rPr lang="en-US" altLang="en-US" sz="1200" i="1" baseline="-25000"/>
              <a:t>12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20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302" grpId="0" animBg="1"/>
      <p:bldP spid="303" grpId="0" animBg="1"/>
      <p:bldP spid="306" grpId="0" animBg="1"/>
      <p:bldP spid="307" grpId="0" animBg="1"/>
      <p:bldP spid="310" grpId="0"/>
      <p:bldP spid="315" grpId="0"/>
      <p:bldP spid="346" grpId="0"/>
      <p:bldP spid="347" grpId="0"/>
      <p:bldP spid="349" grpId="0"/>
      <p:bldP spid="350" grpId="0"/>
      <p:bldP spid="352" grpId="0"/>
      <p:bldP spid="353" grpId="0"/>
      <p:bldP spid="393" grpId="0"/>
      <p:bldP spid="394" grpId="0"/>
      <p:bldP spid="397" grpId="0"/>
      <p:bldP spid="398" grpId="0"/>
      <p:bldP spid="401" grpId="0" animBg="1"/>
      <p:bldP spid="402" grpId="0"/>
      <p:bldP spid="403" grpId="0"/>
      <p:bldP spid="404" grpId="0" animBg="1"/>
      <p:bldP spid="405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64" grpId="0"/>
      <p:bldP spid="168" grpId="0"/>
      <p:bldP spid="198" grpId="0"/>
      <p:bldP spid="199" grpId="0"/>
      <p:bldP spid="202" grpId="0"/>
      <p:bldP spid="203" grpId="0"/>
      <p:bldP spid="209" grpId="0"/>
      <p:bldP spid="210" grpId="0"/>
      <p:bldP spid="211" grpId="0"/>
      <p:bldP spid="212" grpId="0"/>
      <p:bldP spid="213" grpId="0"/>
      <p:bldP spid="214" grpId="0"/>
      <p:bldP spid="217" grpId="0" animBg="1"/>
      <p:bldP spid="218" grpId="0"/>
      <p:bldP spid="219" grpId="0"/>
      <p:bldP spid="220" grpId="0" animBg="1"/>
      <p:bldP spid="221" grpId="0"/>
      <p:bldP spid="222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/>
      <p:bldP spid="239" grpId="0"/>
      <p:bldP spid="240" grpId="0"/>
      <p:bldP spid="241" grpId="0"/>
      <p:bldP spid="262" grpId="0"/>
      <p:bldP spid="263" grpId="0"/>
      <p:bldP spid="264" grpId="0"/>
      <p:bldP spid="265" grpId="0"/>
      <p:bldP spid="278" grpId="0"/>
      <p:bldP spid="279" grpId="0"/>
      <p:bldP spid="280" grpId="0"/>
      <p:bldP spid="284" grpId="0" animBg="1"/>
      <p:bldP spid="285" grpId="0"/>
      <p:bldP spid="286" grpId="0"/>
      <p:bldP spid="289" grpId="0"/>
      <p:bldP spid="3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2823E-CC97-4110-8EF9-12D3E9478E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8444753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Convex Hull Summary So Far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 smtClean="0"/>
              <a:t>Brute force algorithm:	</a:t>
            </a:r>
            <a:r>
              <a:rPr lang="en-US" altLang="en-US" sz="2400" dirty="0" smtClean="0">
                <a:solidFill>
                  <a:srgbClr val="008380"/>
                </a:solidFill>
              </a:rPr>
              <a:t>O(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baseline="30000" dirty="0" smtClean="0">
                <a:solidFill>
                  <a:srgbClr val="008380"/>
                </a:solidFill>
              </a:rPr>
              <a:t>3</a:t>
            </a:r>
            <a:r>
              <a:rPr lang="en-US" altLang="en-US" sz="2400" dirty="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 smtClean="0"/>
              <a:t>Jarvis’ march (gift wrapping):	</a:t>
            </a:r>
            <a:r>
              <a:rPr lang="en-US" altLang="en-US" sz="2400" dirty="0" smtClean="0">
                <a:solidFill>
                  <a:srgbClr val="008380"/>
                </a:solidFill>
              </a:rPr>
              <a:t>O(</a:t>
            </a:r>
            <a:r>
              <a:rPr lang="en-US" altLang="en-US" sz="2400" i="1" dirty="0" err="1" smtClean="0">
                <a:solidFill>
                  <a:srgbClr val="008380"/>
                </a:solidFill>
              </a:rPr>
              <a:t>nh</a:t>
            </a:r>
            <a:r>
              <a:rPr lang="en-US" altLang="en-US" sz="2400" dirty="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 smtClean="0"/>
              <a:t>Incremental insertion:	</a:t>
            </a:r>
            <a:r>
              <a:rPr lang="en-US" altLang="en-US" sz="2400" dirty="0" smtClean="0">
                <a:solidFill>
                  <a:srgbClr val="008380"/>
                </a:solidFill>
              </a:rPr>
              <a:t>O(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 log 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 smtClean="0"/>
              <a:t>Divide-and-conquer:	</a:t>
            </a:r>
            <a:r>
              <a:rPr lang="en-US" altLang="en-US" sz="2400" dirty="0" smtClean="0">
                <a:solidFill>
                  <a:srgbClr val="008380"/>
                </a:solidFill>
              </a:rPr>
              <a:t> O(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 log 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)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dirty="0" smtClean="0"/>
              <a:t>Graham’s scan:	</a:t>
            </a:r>
            <a:r>
              <a:rPr lang="en-US" altLang="en-US" sz="2400" dirty="0" smtClean="0">
                <a:solidFill>
                  <a:srgbClr val="008380"/>
                </a:solidFill>
              </a:rPr>
              <a:t> O(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 log 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endParaRPr lang="en-US" altLang="en-US" sz="2400" dirty="0">
              <a:solidFill>
                <a:srgbClr val="00838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4687888" algn="l"/>
              </a:tabLst>
            </a:pPr>
            <a:r>
              <a:rPr lang="en-US" altLang="en-US" sz="2400" dirty="0" smtClean="0"/>
              <a:t>Is </a:t>
            </a:r>
            <a:r>
              <a:rPr lang="en-US" altLang="en-US" sz="2400" dirty="0" smtClean="0">
                <a:solidFill>
                  <a:srgbClr val="008380"/>
                </a:solidFill>
              </a:rPr>
              <a:t>O(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 log </a:t>
            </a:r>
            <a:r>
              <a:rPr lang="en-US" altLang="en-US" sz="2400" i="1" dirty="0" smtClean="0">
                <a:solidFill>
                  <a:srgbClr val="008380"/>
                </a:solidFill>
              </a:rPr>
              <a:t>n</a:t>
            </a:r>
            <a:r>
              <a:rPr lang="en-US" altLang="en-US" sz="2400" dirty="0" smtClean="0">
                <a:solidFill>
                  <a:srgbClr val="008380"/>
                </a:solidFill>
              </a:rPr>
              <a:t>) </a:t>
            </a:r>
            <a:r>
              <a:rPr lang="en-US" altLang="en-US" sz="2400" dirty="0" smtClean="0"/>
              <a:t>the best we can do? Is there a lower bound? 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4687888" algn="l"/>
              </a:tabLst>
            </a:pPr>
            <a:endParaRPr lang="en-US" altLang="en-US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5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A310C-3544-4F53-A5BA-47BCB4FF23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	Lower Bound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Comparison-based sorting of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/>
              <a:t> elements takes</a:t>
            </a:r>
            <a:br>
              <a:rPr lang="en-US" altLang="en-US" sz="2800" smtClean="0"/>
            </a:b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00838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smtClean="0">
                <a:solidFill>
                  <a:srgbClr val="008380"/>
                </a:solidFill>
              </a:rPr>
              <a:t>(</a:t>
            </a:r>
            <a:r>
              <a:rPr lang="en-US" altLang="en-US" sz="2800" i="1" smtClean="0">
                <a:solidFill>
                  <a:srgbClr val="008380"/>
                </a:solidFill>
              </a:rPr>
              <a:t>n </a:t>
            </a:r>
            <a:r>
              <a:rPr lang="en-US" altLang="en-US" sz="2800" smtClean="0">
                <a:solidFill>
                  <a:srgbClr val="008380"/>
                </a:solidFill>
              </a:rPr>
              <a:t>log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>
                <a:solidFill>
                  <a:srgbClr val="008380"/>
                </a:solidFill>
              </a:rPr>
              <a:t>)</a:t>
            </a:r>
            <a:r>
              <a:rPr lang="en-US" altLang="en-US" sz="2800" smtClean="0"/>
              <a:t> time.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How can we use this lower bound to show a lower bound for the computation of the convex hull of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/>
              <a:t> points in </a:t>
            </a:r>
            <a:r>
              <a:rPr lang="en-US" altLang="en-US" sz="2800" b="1" smtClean="0">
                <a:solidFill>
                  <a:srgbClr val="008380"/>
                </a:solidFill>
              </a:rPr>
              <a:t>R</a:t>
            </a:r>
            <a:r>
              <a:rPr lang="en-US" altLang="en-US" sz="2800" baseline="30000" smtClean="0">
                <a:solidFill>
                  <a:srgbClr val="008380"/>
                </a:solidFill>
              </a:rPr>
              <a:t>2</a:t>
            </a:r>
            <a:r>
              <a:rPr lang="en-US" altLang="en-US" sz="280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2670815-77D8-40C9-85EE-55253FC6B193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model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4072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i="1">
                <a:ea typeface="Arial Unicode MS" panose="020B0604020202020204" pitchFamily="34" charset="-128"/>
                <a:cs typeface="Arial Unicode MS" panose="020B0604020202020204" pitchFamily="34" charset="-128"/>
              </a:rPr>
              <a:t>A decision tree models the execution of any comparison sorting algorithm: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7630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One tree per input size </a:t>
            </a:r>
            <a:r>
              <a:rPr lang="en-US" altLang="en-US" sz="28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tree contains </a:t>
            </a:r>
            <a:r>
              <a:rPr lang="en-US" altLang="en-US" sz="2800" b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possible comparisons (= if-branches)  that could be executed for </a:t>
            </a:r>
            <a:r>
              <a:rPr lang="en-US" altLang="en-US" sz="2800" b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any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input of size </a:t>
            </a:r>
            <a:r>
              <a:rPr lang="en-US" altLang="en-US" sz="28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The tree contains </a:t>
            </a:r>
            <a:r>
              <a:rPr lang="en-US" altLang="en-US" sz="2800" b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comparisons along </a:t>
            </a:r>
            <a:r>
              <a:rPr lang="en-US" altLang="en-US" sz="2800" b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possible instruction traces (= control flows) for </a:t>
            </a:r>
            <a:r>
              <a:rPr lang="en-US" altLang="en-US" sz="2800" b="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inputs of size </a:t>
            </a:r>
            <a:r>
              <a:rPr lang="en-US" altLang="en-US" sz="28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For one input, only one path to a leaf is executed.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Running time </a:t>
            </a:r>
            <a:r>
              <a:rPr lang="en-US" altLang="en-US" sz="28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 length of the path taken.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</a:pP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Worst-case running time </a:t>
            </a:r>
            <a:r>
              <a:rPr lang="en-US" altLang="en-US" sz="28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en-US" sz="2800">
                <a:ea typeface="Arial Unicode MS" panose="020B0604020202020204" pitchFamily="34" charset="-128"/>
                <a:cs typeface="Arial Unicode MS" panose="020B0604020202020204" pitchFamily="34" charset="-128"/>
              </a:rPr>
              <a:t> height of tree.</a:t>
            </a:r>
          </a:p>
        </p:txBody>
      </p:sp>
      <p:pic>
        <p:nvPicPr>
          <p:cNvPr id="40966" name="Picture 6" descr="Lecture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21829" r="3854" b="28612"/>
          <a:stretch>
            <a:fillRect/>
          </a:stretch>
        </p:blipFill>
        <p:spPr bwMode="auto">
          <a:xfrm>
            <a:off x="6443663" y="114300"/>
            <a:ext cx="25923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096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2BDD31C-C257-4C8B-9D65-45BAC2D9FA01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02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1603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281605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281608" name="AutoShape 8"/>
          <p:cNvCxnSpPr>
            <a:cxnSpLocks noChangeShapeType="1"/>
            <a:stCxn id="281607" idx="0"/>
            <a:endCxn id="281606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09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281611" name="AutoShape 11"/>
          <p:cNvCxnSpPr>
            <a:cxnSpLocks noChangeShapeType="1"/>
            <a:stCxn id="281610" idx="0"/>
            <a:endCxn id="281609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281613" name="AutoShape 13"/>
          <p:cNvCxnSpPr>
            <a:cxnSpLocks noChangeShapeType="1"/>
            <a:stCxn id="281612" idx="0"/>
            <a:endCxn id="281609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14" name="AutoShape 14"/>
          <p:cNvCxnSpPr>
            <a:cxnSpLocks noChangeShapeType="1"/>
            <a:stCxn id="281606" idx="5"/>
            <a:endCxn id="281609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15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281617" name="AutoShape 17"/>
          <p:cNvCxnSpPr>
            <a:cxnSpLocks noChangeShapeType="1"/>
            <a:stCxn id="281616" idx="0"/>
            <a:endCxn id="281615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18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59182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281620" name="AutoShape 20"/>
          <p:cNvCxnSpPr>
            <a:cxnSpLocks noChangeShapeType="1"/>
            <a:stCxn id="281619" idx="0"/>
            <a:endCxn id="281618" idx="3"/>
          </p:cNvCxnSpPr>
          <p:nvPr/>
        </p:nvCxnSpPr>
        <p:spPr bwMode="auto">
          <a:xfrm flipV="1">
            <a:off x="6519863" y="4075113"/>
            <a:ext cx="30956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281622" name="AutoShape 22"/>
          <p:cNvCxnSpPr>
            <a:cxnSpLocks noChangeShapeType="1"/>
            <a:stCxn id="281621" idx="0"/>
            <a:endCxn id="281618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23" name="AutoShape 23"/>
          <p:cNvCxnSpPr>
            <a:cxnSpLocks noChangeShapeType="1"/>
            <a:stCxn id="281615" idx="5"/>
            <a:endCxn id="281618" idx="0"/>
          </p:cNvCxnSpPr>
          <p:nvPr/>
        </p:nvCxnSpPr>
        <p:spPr bwMode="auto">
          <a:xfrm>
            <a:off x="6967538" y="3201988"/>
            <a:ext cx="323850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24" name="AutoShape 24"/>
          <p:cNvCxnSpPr>
            <a:cxnSpLocks noChangeShapeType="1"/>
            <a:stCxn id="281606" idx="7"/>
            <a:endCxn id="281605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25" name="AutoShape 25"/>
          <p:cNvCxnSpPr>
            <a:cxnSpLocks noChangeShapeType="1"/>
            <a:stCxn id="281605" idx="5"/>
            <a:endCxn id="281615" idx="1"/>
          </p:cNvCxnSpPr>
          <p:nvPr/>
        </p:nvCxnSpPr>
        <p:spPr bwMode="auto">
          <a:xfrm>
            <a:off x="5148263" y="2541588"/>
            <a:ext cx="89535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32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2023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2024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2025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1641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81643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1644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81646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032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2033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2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3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654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81655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1656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7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58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281659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81660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1661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62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1663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281664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2050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4205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20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/>
      <p:bldP spid="281603" grpId="0" animBg="1"/>
      <p:bldP spid="281605" grpId="0" animBg="1"/>
      <p:bldP spid="281606" grpId="0" animBg="1"/>
      <p:bldP spid="281607" grpId="0" animBg="1"/>
      <p:bldP spid="281610" grpId="0" animBg="1"/>
      <p:bldP spid="281612" grpId="0" animBg="1"/>
      <p:bldP spid="281615" grpId="0" animBg="1"/>
      <p:bldP spid="281616" grpId="0" animBg="1"/>
      <p:bldP spid="281618" grpId="0" animBg="1"/>
      <p:bldP spid="281619" grpId="0" animBg="1"/>
      <p:bldP spid="281621" grpId="0" animBg="1"/>
      <p:bldP spid="281626" grpId="0"/>
      <p:bldP spid="281628" grpId="0"/>
      <p:bldP spid="281629" grpId="0"/>
      <p:bldP spid="281631" grpId="0"/>
      <p:bldP spid="281632" grpId="0"/>
      <p:bldP spid="281633" grpId="0"/>
      <p:bldP spid="281634" grpId="0"/>
      <p:bldP spid="281636" grpId="0"/>
      <p:bldP spid="281637" grpId="0"/>
      <p:bldP spid="281641" grpId="0" animBg="1"/>
      <p:bldP spid="281642" grpId="0"/>
      <p:bldP spid="281643" grpId="0" animBg="1"/>
      <p:bldP spid="281644" grpId="0" animBg="1"/>
      <p:bldP spid="281645" grpId="0"/>
      <p:bldP spid="281646" grpId="0" animBg="1"/>
      <p:bldP spid="281649" grpId="0"/>
      <p:bldP spid="281650" grpId="0"/>
      <p:bldP spid="281651" grpId="0"/>
      <p:bldP spid="281652" grpId="0"/>
      <p:bldP spid="281653" grpId="0" animBg="1"/>
      <p:bldP spid="281654" grpId="0"/>
      <p:bldP spid="281655" grpId="0" animBg="1"/>
      <p:bldP spid="281656" grpId="0"/>
      <p:bldP spid="281657" grpId="0"/>
      <p:bldP spid="281658" grpId="0" animBg="1"/>
      <p:bldP spid="281659" grpId="0"/>
      <p:bldP spid="281660" grpId="0" animBg="1"/>
      <p:bldP spid="281661" grpId="0"/>
      <p:bldP spid="281662" grpId="0"/>
      <p:bldP spid="281663" grpId="0"/>
      <p:bldP spid="2816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273DE0-03A2-4877-A962-685E696C0A97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11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2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3017" name="AutoShape 8"/>
          <p:cNvCxnSpPr>
            <a:cxnSpLocks noChangeShapeType="1"/>
            <a:stCxn id="43016" idx="0"/>
            <a:endCxn id="43015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3020" name="AutoShape 11"/>
          <p:cNvCxnSpPr>
            <a:cxnSpLocks noChangeShapeType="1"/>
            <a:stCxn id="43019" idx="0"/>
            <a:endCxn id="43018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3022" name="AutoShape 13"/>
          <p:cNvCxnSpPr>
            <a:cxnSpLocks noChangeShapeType="1"/>
            <a:stCxn id="43021" idx="0"/>
            <a:endCxn id="43018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4"/>
          <p:cNvCxnSpPr>
            <a:cxnSpLocks noChangeShapeType="1"/>
            <a:stCxn id="43015" idx="5"/>
            <a:endCxn id="43018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3026" name="AutoShape 17"/>
          <p:cNvCxnSpPr>
            <a:cxnSpLocks noChangeShapeType="1"/>
            <a:stCxn id="43025" idx="0"/>
            <a:endCxn id="43024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59182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3029" name="AutoShape 20"/>
          <p:cNvCxnSpPr>
            <a:cxnSpLocks noChangeShapeType="1"/>
            <a:stCxn id="43028" idx="0"/>
            <a:endCxn id="43027" idx="3"/>
          </p:cNvCxnSpPr>
          <p:nvPr/>
        </p:nvCxnSpPr>
        <p:spPr bwMode="auto">
          <a:xfrm flipV="1">
            <a:off x="6519863" y="4075113"/>
            <a:ext cx="30956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3031" name="AutoShape 22"/>
          <p:cNvCxnSpPr>
            <a:cxnSpLocks noChangeShapeType="1"/>
            <a:stCxn id="43030" idx="0"/>
            <a:endCxn id="43027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3"/>
          <p:cNvCxnSpPr>
            <a:cxnSpLocks noChangeShapeType="1"/>
            <a:stCxn id="43024" idx="5"/>
            <a:endCxn id="43027" idx="0"/>
          </p:cNvCxnSpPr>
          <p:nvPr/>
        </p:nvCxnSpPr>
        <p:spPr bwMode="auto">
          <a:xfrm>
            <a:off x="6967538" y="3201988"/>
            <a:ext cx="323850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4"/>
          <p:cNvCxnSpPr>
            <a:cxnSpLocks noChangeShapeType="1"/>
            <a:stCxn id="43015" idx="7"/>
            <a:endCxn id="43014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5"/>
          <p:cNvCxnSpPr>
            <a:cxnSpLocks noChangeShapeType="1"/>
            <a:stCxn id="43014" idx="5"/>
            <a:endCxn id="43024" idx="1"/>
          </p:cNvCxnSpPr>
          <p:nvPr/>
        </p:nvCxnSpPr>
        <p:spPr bwMode="auto">
          <a:xfrm>
            <a:off x="5148263" y="2541588"/>
            <a:ext cx="89535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3036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37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39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40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41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42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3044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3045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3046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3047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3048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49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50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3051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52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53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3054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55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56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57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58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59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60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61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62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3063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64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65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66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67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3068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69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70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71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072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73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3074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430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307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373D848-FF95-437B-8F1E-CE6C92E7763A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35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4010025" y="1843088"/>
            <a:ext cx="1352550" cy="838200"/>
          </a:xfrm>
          <a:prstGeom prst="ellipse">
            <a:avLst/>
          </a:prstGeom>
          <a:solidFill>
            <a:srgbClr val="FFCCCC"/>
          </a:solidFill>
          <a:ln w="5715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4041" name="AutoShape 8"/>
          <p:cNvCxnSpPr>
            <a:cxnSpLocks noChangeShapeType="1"/>
            <a:stCxn id="44040" idx="0"/>
            <a:endCxn id="44039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4044" name="AutoShape 11"/>
          <p:cNvCxnSpPr>
            <a:cxnSpLocks noChangeShapeType="1"/>
            <a:stCxn id="44043" idx="0"/>
            <a:endCxn id="44042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4046" name="AutoShape 13"/>
          <p:cNvCxnSpPr>
            <a:cxnSpLocks noChangeShapeType="1"/>
            <a:stCxn id="44045" idx="0"/>
            <a:endCxn id="44042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4"/>
          <p:cNvCxnSpPr>
            <a:cxnSpLocks noChangeShapeType="1"/>
            <a:stCxn id="44039" idx="5"/>
            <a:endCxn id="44042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4050" name="AutoShape 17"/>
          <p:cNvCxnSpPr>
            <a:cxnSpLocks noChangeShapeType="1"/>
            <a:stCxn id="44049" idx="0"/>
            <a:endCxn id="44048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59182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4053" name="AutoShape 20"/>
          <p:cNvCxnSpPr>
            <a:cxnSpLocks noChangeShapeType="1"/>
            <a:stCxn id="44052" idx="0"/>
            <a:endCxn id="44051" idx="3"/>
          </p:cNvCxnSpPr>
          <p:nvPr/>
        </p:nvCxnSpPr>
        <p:spPr bwMode="auto">
          <a:xfrm flipV="1">
            <a:off x="6519863" y="4075113"/>
            <a:ext cx="30956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4055" name="AutoShape 22"/>
          <p:cNvCxnSpPr>
            <a:cxnSpLocks noChangeShapeType="1"/>
            <a:stCxn id="44054" idx="0"/>
            <a:endCxn id="44051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3"/>
          <p:cNvCxnSpPr>
            <a:cxnSpLocks noChangeShapeType="1"/>
            <a:stCxn id="44048" idx="5"/>
            <a:endCxn id="44051" idx="0"/>
          </p:cNvCxnSpPr>
          <p:nvPr/>
        </p:nvCxnSpPr>
        <p:spPr bwMode="auto">
          <a:xfrm>
            <a:off x="6967538" y="3201988"/>
            <a:ext cx="323850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4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068638" y="2587625"/>
            <a:ext cx="1139825" cy="55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65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4066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4067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4068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4069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4070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71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2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4073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74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5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4076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77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78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79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0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1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2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3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4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4085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86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87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8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89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4090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91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92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93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94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95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4096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cxnSp>
        <p:nvCxnSpPr>
          <p:cNvPr id="44097" name="AutoShape 66"/>
          <p:cNvCxnSpPr>
            <a:cxnSpLocks noChangeShapeType="1"/>
            <a:stCxn id="44038" idx="5"/>
            <a:endCxn id="44048" idx="1"/>
          </p:cNvCxnSpPr>
          <p:nvPr/>
        </p:nvCxnSpPr>
        <p:spPr bwMode="auto">
          <a:xfrm>
            <a:off x="5164138" y="2587625"/>
            <a:ext cx="879475" cy="5556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98" name="Text Box 67"/>
          <p:cNvSpPr txBox="1">
            <a:spLocks noChangeArrowheads="1"/>
          </p:cNvSpPr>
          <p:nvPr/>
        </p:nvSpPr>
        <p:spPr bwMode="auto">
          <a:xfrm>
            <a:off x="5370513" y="2132013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9 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4</a:t>
            </a:r>
          </a:p>
        </p:txBody>
      </p:sp>
      <p:sp>
        <p:nvSpPr>
          <p:cNvPr id="4409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410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661775-E932-493E-A4E3-38236A31C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Convexity</a:t>
            </a: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152400" y="1758950"/>
            <a:ext cx="83343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A set </a:t>
            </a:r>
            <a:r>
              <a:rPr lang="en-US" altLang="en-US" sz="2400" i="1">
                <a:solidFill>
                  <a:srgbClr val="008380"/>
                </a:solidFill>
              </a:rPr>
              <a:t>C</a:t>
            </a:r>
            <a:r>
              <a:rPr lang="en-US" altLang="en-US" sz="2400">
                <a:solidFill>
                  <a:srgbClr val="008380"/>
                </a:solidFill>
              </a:rPr>
              <a:t>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400" b="1">
                <a:solidFill>
                  <a:srgbClr val="00838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baseline="30000">
                <a:solidFill>
                  <a:srgbClr val="00838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i="1">
                <a:solidFill>
                  <a:srgbClr val="CC00CC"/>
                </a:solidFill>
                <a:sym typeface="Symbol" panose="05050102010706020507" pitchFamily="18" charset="2"/>
              </a:rPr>
              <a:t>convex</a:t>
            </a:r>
            <a:r>
              <a:rPr lang="en-US" altLang="en-US" sz="2400">
                <a:sym typeface="Symbol" panose="05050102010706020507" pitchFamily="18" charset="2"/>
              </a:rPr>
              <a:t> if for every two points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p,q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 the line segment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pq</a:t>
            </a:r>
            <a:r>
              <a:rPr lang="en-US" altLang="en-US" sz="2400">
                <a:sym typeface="Symbol" panose="05050102010706020507" pitchFamily="18" charset="2"/>
              </a:rPr>
              <a:t> is fully contained in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5452" name="Freeform 44"/>
          <p:cNvSpPr>
            <a:spLocks/>
          </p:cNvSpPr>
          <p:nvPr/>
        </p:nvSpPr>
        <p:spPr bwMode="auto">
          <a:xfrm>
            <a:off x="1498600" y="3208338"/>
            <a:ext cx="1703388" cy="1903412"/>
          </a:xfrm>
          <a:custGeom>
            <a:avLst/>
            <a:gdLst>
              <a:gd name="T0" fmla="*/ 0 w 2108"/>
              <a:gd name="T1" fmla="*/ 2147483646 h 2365"/>
              <a:gd name="T2" fmla="*/ 2147483646 w 2108"/>
              <a:gd name="T3" fmla="*/ 2147483646 h 2365"/>
              <a:gd name="T4" fmla="*/ 2147483646 w 2108"/>
              <a:gd name="T5" fmla="*/ 2147483646 h 2365"/>
              <a:gd name="T6" fmla="*/ 2147483646 w 2108"/>
              <a:gd name="T7" fmla="*/ 2147483646 h 2365"/>
              <a:gd name="T8" fmla="*/ 2147483646 w 2108"/>
              <a:gd name="T9" fmla="*/ 2147483646 h 2365"/>
              <a:gd name="T10" fmla="*/ 2147483646 w 2108"/>
              <a:gd name="T11" fmla="*/ 0 h 2365"/>
              <a:gd name="T12" fmla="*/ 2147483646 w 2108"/>
              <a:gd name="T13" fmla="*/ 2147483646 h 2365"/>
              <a:gd name="T14" fmla="*/ 0 w 2108"/>
              <a:gd name="T15" fmla="*/ 2147483646 h 23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8"/>
              <a:gd name="T25" fmla="*/ 0 h 2365"/>
              <a:gd name="T26" fmla="*/ 2108 w 2108"/>
              <a:gd name="T27" fmla="*/ 2365 h 23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8" h="2365">
                <a:moveTo>
                  <a:pt x="0" y="1269"/>
                </a:moveTo>
                <a:cubicBezTo>
                  <a:pt x="4" y="1285"/>
                  <a:pt x="14" y="1316"/>
                  <a:pt x="14" y="1316"/>
                </a:cubicBezTo>
                <a:lnTo>
                  <a:pt x="553" y="1967"/>
                </a:lnTo>
                <a:lnTo>
                  <a:pt x="1237" y="2365"/>
                </a:lnTo>
                <a:lnTo>
                  <a:pt x="2108" y="1789"/>
                </a:lnTo>
                <a:lnTo>
                  <a:pt x="1340" y="0"/>
                </a:lnTo>
                <a:lnTo>
                  <a:pt x="29" y="262"/>
                </a:lnTo>
                <a:lnTo>
                  <a:pt x="0" y="1269"/>
                </a:lnTo>
                <a:close/>
              </a:path>
            </a:pathLst>
          </a:custGeom>
          <a:solidFill>
            <a:schemeClr val="hlink">
              <a:alpha val="2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1657350" y="3798888"/>
            <a:ext cx="484188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 flipH="1">
            <a:off x="2085975" y="3771900"/>
            <a:ext cx="520700" cy="91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787400" y="5411788"/>
            <a:ext cx="2959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convex</a:t>
            </a:r>
          </a:p>
        </p:txBody>
      </p:sp>
      <p:sp>
        <p:nvSpPr>
          <p:cNvPr id="145459" name="Freeform 51"/>
          <p:cNvSpPr>
            <a:spLocks/>
          </p:cNvSpPr>
          <p:nvPr/>
        </p:nvSpPr>
        <p:spPr bwMode="auto">
          <a:xfrm>
            <a:off x="4922838" y="3233738"/>
            <a:ext cx="1651000" cy="1538287"/>
          </a:xfrm>
          <a:custGeom>
            <a:avLst/>
            <a:gdLst>
              <a:gd name="T0" fmla="*/ 0 w 2037"/>
              <a:gd name="T1" fmla="*/ 2147483646 h 2117"/>
              <a:gd name="T2" fmla="*/ 2147483646 w 2037"/>
              <a:gd name="T3" fmla="*/ 2147483646 h 2117"/>
              <a:gd name="T4" fmla="*/ 2147483646 w 2037"/>
              <a:gd name="T5" fmla="*/ 2147483646 h 2117"/>
              <a:gd name="T6" fmla="*/ 2147483646 w 2037"/>
              <a:gd name="T7" fmla="*/ 2147483646 h 2117"/>
              <a:gd name="T8" fmla="*/ 2147483646 w 2037"/>
              <a:gd name="T9" fmla="*/ 2147483646 h 2117"/>
              <a:gd name="T10" fmla="*/ 2147483646 w 2037"/>
              <a:gd name="T11" fmla="*/ 2147483646 h 2117"/>
              <a:gd name="T12" fmla="*/ 2147483646 w 2037"/>
              <a:gd name="T13" fmla="*/ 0 h 2117"/>
              <a:gd name="T14" fmla="*/ 0 w 2037"/>
              <a:gd name="T15" fmla="*/ 2147483646 h 21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37"/>
              <a:gd name="T25" fmla="*/ 0 h 2117"/>
              <a:gd name="T26" fmla="*/ 2037 w 2037"/>
              <a:gd name="T27" fmla="*/ 2117 h 211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37" h="2117">
                <a:moveTo>
                  <a:pt x="0" y="979"/>
                </a:moveTo>
                <a:lnTo>
                  <a:pt x="108" y="1705"/>
                </a:lnTo>
                <a:lnTo>
                  <a:pt x="609" y="1433"/>
                </a:lnTo>
                <a:lnTo>
                  <a:pt x="848" y="2117"/>
                </a:lnTo>
                <a:lnTo>
                  <a:pt x="1967" y="1939"/>
                </a:lnTo>
                <a:lnTo>
                  <a:pt x="2037" y="160"/>
                </a:lnTo>
                <a:lnTo>
                  <a:pt x="173" y="0"/>
                </a:lnTo>
                <a:lnTo>
                  <a:pt x="0" y="979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0" name="Line 52"/>
          <p:cNvSpPr>
            <a:spLocks noChangeShapeType="1"/>
          </p:cNvSpPr>
          <p:nvPr/>
        </p:nvSpPr>
        <p:spPr bwMode="auto">
          <a:xfrm>
            <a:off x="5289550" y="3594100"/>
            <a:ext cx="484188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1" name="Line 53"/>
          <p:cNvSpPr>
            <a:spLocks noChangeShapeType="1"/>
          </p:cNvSpPr>
          <p:nvPr/>
        </p:nvSpPr>
        <p:spPr bwMode="auto">
          <a:xfrm flipH="1">
            <a:off x="5718175" y="3567113"/>
            <a:ext cx="52070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2" name="Line 54"/>
          <p:cNvSpPr>
            <a:spLocks noChangeShapeType="1"/>
          </p:cNvSpPr>
          <p:nvPr/>
        </p:nvSpPr>
        <p:spPr bwMode="auto">
          <a:xfrm>
            <a:off x="5129213" y="4194175"/>
            <a:ext cx="579437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64" name="Text Box 56"/>
          <p:cNvSpPr txBox="1">
            <a:spLocks noChangeArrowheads="1"/>
          </p:cNvSpPr>
          <p:nvPr/>
        </p:nvSpPr>
        <p:spPr bwMode="auto">
          <a:xfrm>
            <a:off x="4768850" y="5413375"/>
            <a:ext cx="295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non-convex</a:t>
            </a:r>
          </a:p>
        </p:txBody>
      </p:sp>
      <p:sp>
        <p:nvSpPr>
          <p:cNvPr id="7184" name="Line 57"/>
          <p:cNvSpPr>
            <a:spLocks noChangeShapeType="1"/>
          </p:cNvSpPr>
          <p:nvPr/>
        </p:nvSpPr>
        <p:spPr bwMode="auto">
          <a:xfrm>
            <a:off x="1330325" y="2244725"/>
            <a:ext cx="290513" cy="0"/>
          </a:xfrm>
          <a:prstGeom prst="line">
            <a:avLst/>
          </a:prstGeom>
          <a:noFill/>
          <a:ln w="15875">
            <a:solidFill>
              <a:srgbClr val="0083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5" name="Line 58"/>
          <p:cNvSpPr>
            <a:spLocks noChangeShapeType="1"/>
          </p:cNvSpPr>
          <p:nvPr/>
        </p:nvSpPr>
        <p:spPr bwMode="auto">
          <a:xfrm rot="-5400000">
            <a:off x="1302545" y="2247106"/>
            <a:ext cx="68262" cy="3175"/>
          </a:xfrm>
          <a:prstGeom prst="line">
            <a:avLst/>
          </a:prstGeom>
          <a:noFill/>
          <a:ln w="15875">
            <a:solidFill>
              <a:srgbClr val="0083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6" name="Line 59"/>
          <p:cNvSpPr>
            <a:spLocks noChangeShapeType="1"/>
          </p:cNvSpPr>
          <p:nvPr/>
        </p:nvSpPr>
        <p:spPr bwMode="auto">
          <a:xfrm rot="-5400000">
            <a:off x="1588294" y="2242344"/>
            <a:ext cx="68263" cy="3175"/>
          </a:xfrm>
          <a:prstGeom prst="line">
            <a:avLst/>
          </a:prstGeom>
          <a:noFill/>
          <a:ln w="15875">
            <a:solidFill>
              <a:srgbClr val="0083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2" grpId="0" animBg="1"/>
      <p:bldP spid="145455" grpId="0" animBg="1"/>
      <p:bldP spid="145457" grpId="0" animBg="1"/>
      <p:bldP spid="145459" grpId="0" animBg="1"/>
      <p:bldP spid="145460" grpId="0" animBg="1"/>
      <p:bldP spid="145461" grpId="0" animBg="1"/>
      <p:bldP spid="1454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3AD3958-7847-4044-9F5D-991FF80587D1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59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0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5065" name="AutoShape 8"/>
          <p:cNvCxnSpPr>
            <a:cxnSpLocks noChangeShapeType="1"/>
            <a:stCxn id="45064" idx="0"/>
            <a:endCxn id="45063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5068" name="AutoShape 11"/>
          <p:cNvCxnSpPr>
            <a:cxnSpLocks noChangeShapeType="1"/>
            <a:stCxn id="45067" idx="0"/>
            <a:endCxn id="45066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5070" name="AutoShape 13"/>
          <p:cNvCxnSpPr>
            <a:cxnSpLocks noChangeShapeType="1"/>
            <a:stCxn id="45069" idx="0"/>
            <a:endCxn id="45066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4"/>
          <p:cNvCxnSpPr>
            <a:cxnSpLocks noChangeShapeType="1"/>
            <a:stCxn id="45063" idx="5"/>
            <a:endCxn id="45066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5829300" y="2503488"/>
            <a:ext cx="1352550" cy="838200"/>
          </a:xfrm>
          <a:prstGeom prst="ellipse">
            <a:avLst/>
          </a:prstGeom>
          <a:solidFill>
            <a:srgbClr val="FFCCCC"/>
          </a:solidFill>
          <a:ln w="5715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5074" name="AutoShape 17"/>
          <p:cNvCxnSpPr>
            <a:cxnSpLocks noChangeShapeType="1"/>
            <a:stCxn id="45073" idx="0"/>
            <a:endCxn id="45072" idx="3"/>
          </p:cNvCxnSpPr>
          <p:nvPr/>
        </p:nvCxnSpPr>
        <p:spPr bwMode="auto">
          <a:xfrm flipV="1">
            <a:off x="5859463" y="3248025"/>
            <a:ext cx="168275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59182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5077" name="AutoShape 20"/>
          <p:cNvCxnSpPr>
            <a:cxnSpLocks noChangeShapeType="1"/>
            <a:stCxn id="45076" idx="0"/>
            <a:endCxn id="45075" idx="3"/>
          </p:cNvCxnSpPr>
          <p:nvPr/>
        </p:nvCxnSpPr>
        <p:spPr bwMode="auto">
          <a:xfrm flipV="1">
            <a:off x="6519863" y="4075113"/>
            <a:ext cx="30956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5079" name="AutoShape 22"/>
          <p:cNvCxnSpPr>
            <a:cxnSpLocks noChangeShapeType="1"/>
            <a:stCxn id="45078" idx="0"/>
            <a:endCxn id="45075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/>
          <p:cNvCxnSpPr>
            <a:cxnSpLocks noChangeShapeType="1"/>
            <a:stCxn id="45063" idx="7"/>
            <a:endCxn id="45062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5"/>
          <p:cNvCxnSpPr>
            <a:cxnSpLocks noChangeShapeType="1"/>
            <a:stCxn id="45062" idx="5"/>
            <a:endCxn id="45072" idx="1"/>
          </p:cNvCxnSpPr>
          <p:nvPr/>
        </p:nvCxnSpPr>
        <p:spPr bwMode="auto">
          <a:xfrm>
            <a:off x="5148263" y="2541588"/>
            <a:ext cx="879475" cy="555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5092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5093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5094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96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5097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99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102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3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4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5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6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7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08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5109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110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111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12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13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5114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115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116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17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18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cxnSp>
        <p:nvCxnSpPr>
          <p:cNvPr id="45121" name="AutoShape 66"/>
          <p:cNvCxnSpPr>
            <a:cxnSpLocks noChangeShapeType="1"/>
            <a:stCxn id="45072" idx="5"/>
            <a:endCxn id="45075" idx="0"/>
          </p:cNvCxnSpPr>
          <p:nvPr/>
        </p:nvCxnSpPr>
        <p:spPr bwMode="auto">
          <a:xfrm>
            <a:off x="6983413" y="3248025"/>
            <a:ext cx="307975" cy="1524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22" name="Text Box 67"/>
          <p:cNvSpPr txBox="1">
            <a:spLocks noChangeArrowheads="1"/>
          </p:cNvSpPr>
          <p:nvPr/>
        </p:nvSpPr>
        <p:spPr bwMode="auto">
          <a:xfrm>
            <a:off x="7177088" y="2978150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9 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6</a:t>
            </a:r>
          </a:p>
        </p:txBody>
      </p:sp>
      <p:sp>
        <p:nvSpPr>
          <p:cNvPr id="451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51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5683C71-F29E-42C4-901E-774827D7ACAA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3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4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6089" name="AutoShape 8"/>
          <p:cNvCxnSpPr>
            <a:cxnSpLocks noChangeShapeType="1"/>
            <a:stCxn id="46088" idx="0"/>
            <a:endCxn id="46087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6092" name="AutoShape 11"/>
          <p:cNvCxnSpPr>
            <a:cxnSpLocks noChangeShapeType="1"/>
            <a:stCxn id="46091" idx="0"/>
            <a:endCxn id="46090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6094" name="AutoShape 13"/>
          <p:cNvCxnSpPr>
            <a:cxnSpLocks noChangeShapeType="1"/>
            <a:stCxn id="46093" idx="0"/>
            <a:endCxn id="46090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4"/>
          <p:cNvCxnSpPr>
            <a:cxnSpLocks noChangeShapeType="1"/>
            <a:stCxn id="46087" idx="5"/>
            <a:endCxn id="46090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6098" name="AutoShape 17"/>
          <p:cNvCxnSpPr>
            <a:cxnSpLocks noChangeShapeType="1"/>
            <a:stCxn id="46097" idx="0"/>
            <a:endCxn id="46096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Oval 18"/>
          <p:cNvSpPr>
            <a:spLocks noChangeArrowheads="1"/>
          </p:cNvSpPr>
          <p:nvPr/>
        </p:nvSpPr>
        <p:spPr bwMode="auto">
          <a:xfrm>
            <a:off x="6615113" y="3376613"/>
            <a:ext cx="1352550" cy="838200"/>
          </a:xfrm>
          <a:prstGeom prst="ellipse">
            <a:avLst/>
          </a:prstGeom>
          <a:solidFill>
            <a:srgbClr val="FFCCCC"/>
          </a:solidFill>
          <a:ln w="5715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6100" name="Rectangle 19"/>
          <p:cNvSpPr>
            <a:spLocks noChangeArrowheads="1"/>
          </p:cNvSpPr>
          <p:nvPr/>
        </p:nvSpPr>
        <p:spPr bwMode="auto">
          <a:xfrm>
            <a:off x="59182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6102" name="AutoShape 22"/>
          <p:cNvCxnSpPr>
            <a:cxnSpLocks noChangeShapeType="1"/>
            <a:stCxn id="46101" idx="0"/>
            <a:endCxn id="46099" idx="5"/>
          </p:cNvCxnSpPr>
          <p:nvPr/>
        </p:nvCxnSpPr>
        <p:spPr bwMode="auto">
          <a:xfrm flipH="1" flipV="1">
            <a:off x="7769225" y="4121150"/>
            <a:ext cx="287338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/>
          <p:cNvCxnSpPr>
            <a:cxnSpLocks noChangeShapeType="1"/>
            <a:stCxn id="46096" idx="5"/>
            <a:endCxn id="46099" idx="0"/>
          </p:cNvCxnSpPr>
          <p:nvPr/>
        </p:nvCxnSpPr>
        <p:spPr bwMode="auto">
          <a:xfrm>
            <a:off x="6967538" y="3201988"/>
            <a:ext cx="323850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/>
          <p:cNvCxnSpPr>
            <a:cxnSpLocks noChangeShapeType="1"/>
            <a:stCxn id="46087" idx="7"/>
            <a:endCxn id="46086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5"/>
          <p:cNvCxnSpPr>
            <a:cxnSpLocks noChangeShapeType="1"/>
            <a:stCxn id="46086" idx="5"/>
            <a:endCxn id="46096" idx="1"/>
          </p:cNvCxnSpPr>
          <p:nvPr/>
        </p:nvCxnSpPr>
        <p:spPr bwMode="auto">
          <a:xfrm>
            <a:off x="5148263" y="2541588"/>
            <a:ext cx="89535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6116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6117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6118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19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20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6121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23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6124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25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26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27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28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29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30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31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32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6133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34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35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36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37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6138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39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40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41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142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43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6144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cxnSp>
        <p:nvCxnSpPr>
          <p:cNvPr id="46145" name="AutoShape 66"/>
          <p:cNvCxnSpPr>
            <a:cxnSpLocks noChangeShapeType="1"/>
            <a:stCxn id="46100" idx="0"/>
            <a:endCxn id="46099" idx="3"/>
          </p:cNvCxnSpPr>
          <p:nvPr/>
        </p:nvCxnSpPr>
        <p:spPr bwMode="auto">
          <a:xfrm flipV="1">
            <a:off x="6519863" y="4121150"/>
            <a:ext cx="293687" cy="2905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46" name="Text Box 67"/>
          <p:cNvSpPr txBox="1">
            <a:spLocks noChangeArrowheads="1"/>
          </p:cNvSpPr>
          <p:nvPr/>
        </p:nvSpPr>
        <p:spPr bwMode="auto">
          <a:xfrm>
            <a:off x="5829300" y="3981450"/>
            <a:ext cx="80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 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>
                <a:solidFill>
                  <a:schemeClr val="hlin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6</a:t>
            </a:r>
          </a:p>
        </p:txBody>
      </p:sp>
      <p:sp>
        <p:nvSpPr>
          <p:cNvPr id="4614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614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BC79823-6795-45D8-AB0D-C47176DD7E02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07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08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7113" name="AutoShape 8"/>
          <p:cNvCxnSpPr>
            <a:cxnSpLocks noChangeShapeType="1"/>
            <a:stCxn id="47112" idx="0"/>
            <a:endCxn id="47111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7116" name="AutoShape 11"/>
          <p:cNvCxnSpPr>
            <a:cxnSpLocks noChangeShapeType="1"/>
            <a:stCxn id="47115" idx="0"/>
            <a:endCxn id="47114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7118" name="AutoShape 13"/>
          <p:cNvCxnSpPr>
            <a:cxnSpLocks noChangeShapeType="1"/>
            <a:stCxn id="47117" idx="0"/>
            <a:endCxn id="47114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4"/>
          <p:cNvCxnSpPr>
            <a:cxnSpLocks noChangeShapeType="1"/>
            <a:stCxn id="47111" idx="5"/>
            <a:endCxn id="47114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0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7121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7122" name="AutoShape 17"/>
          <p:cNvCxnSpPr>
            <a:cxnSpLocks noChangeShapeType="1"/>
            <a:stCxn id="47121" idx="0"/>
            <a:endCxn id="47120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5894388" y="4387850"/>
            <a:ext cx="1250950" cy="636588"/>
          </a:xfrm>
          <a:prstGeom prst="rect">
            <a:avLst/>
          </a:prstGeom>
          <a:solidFill>
            <a:srgbClr val="C0C0C0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7125" name="AutoShape 20"/>
          <p:cNvCxnSpPr>
            <a:cxnSpLocks noChangeShapeType="1"/>
            <a:stCxn id="47124" idx="0"/>
            <a:endCxn id="47123" idx="3"/>
          </p:cNvCxnSpPr>
          <p:nvPr/>
        </p:nvCxnSpPr>
        <p:spPr bwMode="auto">
          <a:xfrm flipV="1">
            <a:off x="6519863" y="4075113"/>
            <a:ext cx="309562" cy="284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7127" name="AutoShape 22"/>
          <p:cNvCxnSpPr>
            <a:cxnSpLocks noChangeShapeType="1"/>
            <a:stCxn id="47126" idx="0"/>
            <a:endCxn id="47123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3"/>
          <p:cNvCxnSpPr>
            <a:cxnSpLocks noChangeShapeType="1"/>
            <a:stCxn id="47120" idx="5"/>
            <a:endCxn id="47123" idx="0"/>
          </p:cNvCxnSpPr>
          <p:nvPr/>
        </p:nvCxnSpPr>
        <p:spPr bwMode="auto">
          <a:xfrm>
            <a:off x="6967538" y="3201988"/>
            <a:ext cx="323850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24"/>
          <p:cNvCxnSpPr>
            <a:cxnSpLocks noChangeShapeType="1"/>
            <a:stCxn id="47111" idx="7"/>
            <a:endCxn id="47110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25"/>
          <p:cNvCxnSpPr>
            <a:cxnSpLocks noChangeShapeType="1"/>
            <a:stCxn id="47110" idx="5"/>
            <a:endCxn id="47120" idx="1"/>
          </p:cNvCxnSpPr>
          <p:nvPr/>
        </p:nvCxnSpPr>
        <p:spPr bwMode="auto">
          <a:xfrm>
            <a:off x="5148263" y="2541588"/>
            <a:ext cx="89535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1" name="Text Box 26"/>
          <p:cNvSpPr txBox="1">
            <a:spLocks noChangeArrowheads="1"/>
          </p:cNvSpPr>
          <p:nvPr/>
        </p:nvSpPr>
        <p:spPr bwMode="auto">
          <a:xfrm>
            <a:off x="577850" y="5189538"/>
            <a:ext cx="840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6688" indent="-1666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internal node is labeled 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24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Î 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{1, 2,…,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left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ctr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The right subtree shows subsequent comparisons if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i="1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7132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3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4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5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6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7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38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7139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7140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7141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7142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7143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45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46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7147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48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49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7150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51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52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3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4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5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6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7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58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7159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60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61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62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63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7164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65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66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67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168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69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7170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47171" name="Rectangle 66"/>
          <p:cNvSpPr>
            <a:spLocks noChangeArrowheads="1"/>
          </p:cNvSpPr>
          <p:nvPr/>
        </p:nvSpPr>
        <p:spPr bwMode="auto">
          <a:xfrm>
            <a:off x="6083300" y="4989513"/>
            <a:ext cx="1093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4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</a:rPr>
              <a:t>&lt;</a:t>
            </a:r>
            <a:r>
              <a:rPr lang="en-US" altLang="en-US" sz="2400">
                <a:solidFill>
                  <a:schemeClr val="hlink"/>
                </a:solidFill>
              </a:rPr>
              <a:t>6 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>
                <a:solidFill>
                  <a:schemeClr val="hlink"/>
                </a:solidFill>
              </a:rPr>
              <a:t> 9</a:t>
            </a:r>
          </a:p>
        </p:txBody>
      </p:sp>
      <p:sp>
        <p:nvSpPr>
          <p:cNvPr id="4717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717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86CE9E-91FD-40DA-9D45-BB2A2DE799CC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31" name="Freeform 2"/>
          <p:cNvSpPr>
            <a:spLocks/>
          </p:cNvSpPr>
          <p:nvPr/>
        </p:nvSpPr>
        <p:spPr bwMode="auto">
          <a:xfrm>
            <a:off x="5103813" y="2444750"/>
            <a:ext cx="3760787" cy="3152775"/>
          </a:xfrm>
          <a:custGeom>
            <a:avLst/>
            <a:gdLst>
              <a:gd name="T0" fmla="*/ 2147483646 w 2369"/>
              <a:gd name="T1" fmla="*/ 0 h 1986"/>
              <a:gd name="T2" fmla="*/ 2147483646 w 2369"/>
              <a:gd name="T3" fmla="*/ 2147483646 h 1986"/>
              <a:gd name="T4" fmla="*/ 2147483646 w 2369"/>
              <a:gd name="T5" fmla="*/ 2147483646 h 1986"/>
              <a:gd name="T6" fmla="*/ 2147483646 w 2369"/>
              <a:gd name="T7" fmla="*/ 2147483646 h 1986"/>
              <a:gd name="T8" fmla="*/ 2147483646 w 2369"/>
              <a:gd name="T9" fmla="*/ 2147483646 h 1986"/>
              <a:gd name="T10" fmla="*/ 2147483646 w 2369"/>
              <a:gd name="T11" fmla="*/ 2147483646 h 1986"/>
              <a:gd name="T12" fmla="*/ 2147483646 w 2369"/>
              <a:gd name="T13" fmla="*/ 2147483646 h 1986"/>
              <a:gd name="T14" fmla="*/ 2147483646 w 2369"/>
              <a:gd name="T15" fmla="*/ 2147483646 h 1986"/>
              <a:gd name="T16" fmla="*/ 2147483646 w 2369"/>
              <a:gd name="T17" fmla="*/ 2147483646 h 1986"/>
              <a:gd name="T18" fmla="*/ 2147483646 w 2369"/>
              <a:gd name="T19" fmla="*/ 2147483646 h 1986"/>
              <a:gd name="T20" fmla="*/ 2147483646 w 2369"/>
              <a:gd name="T21" fmla="*/ 2147483646 h 1986"/>
              <a:gd name="T22" fmla="*/ 2147483646 w 2369"/>
              <a:gd name="T23" fmla="*/ 2147483646 h 1986"/>
              <a:gd name="T24" fmla="*/ 0 w 2369"/>
              <a:gd name="T25" fmla="*/ 2147483646 h 1986"/>
              <a:gd name="T26" fmla="*/ 2147483646 w 2369"/>
              <a:gd name="T27" fmla="*/ 2147483646 h 1986"/>
              <a:gd name="T28" fmla="*/ 2147483646 w 2369"/>
              <a:gd name="T29" fmla="*/ 2147483646 h 1986"/>
              <a:gd name="T30" fmla="*/ 2147483646 w 2369"/>
              <a:gd name="T31" fmla="*/ 2147483646 h 1986"/>
              <a:gd name="T32" fmla="*/ 2147483646 w 2369"/>
              <a:gd name="T33" fmla="*/ 2147483646 h 1986"/>
              <a:gd name="T34" fmla="*/ 2147483646 w 2369"/>
              <a:gd name="T35" fmla="*/ 2147483646 h 1986"/>
              <a:gd name="T36" fmla="*/ 2147483646 w 2369"/>
              <a:gd name="T37" fmla="*/ 2147483646 h 1986"/>
              <a:gd name="T38" fmla="*/ 2147483646 w 2369"/>
              <a:gd name="T39" fmla="*/ 2147483646 h 1986"/>
              <a:gd name="T40" fmla="*/ 2147483646 w 2369"/>
              <a:gd name="T41" fmla="*/ 2147483646 h 1986"/>
              <a:gd name="T42" fmla="*/ 2147483646 w 2369"/>
              <a:gd name="T43" fmla="*/ 2147483646 h 1986"/>
              <a:gd name="T44" fmla="*/ 2147483646 w 2369"/>
              <a:gd name="T45" fmla="*/ 2147483646 h 1986"/>
              <a:gd name="T46" fmla="*/ 2147483646 w 2369"/>
              <a:gd name="T47" fmla="*/ 2147483646 h 1986"/>
              <a:gd name="T48" fmla="*/ 2147483646 w 2369"/>
              <a:gd name="T49" fmla="*/ 2147483646 h 1986"/>
              <a:gd name="T50" fmla="*/ 2147483646 w 2369"/>
              <a:gd name="T51" fmla="*/ 2147483646 h 1986"/>
              <a:gd name="T52" fmla="*/ 2147483646 w 2369"/>
              <a:gd name="T53" fmla="*/ 2147483646 h 1986"/>
              <a:gd name="T54" fmla="*/ 2147483646 w 2369"/>
              <a:gd name="T55" fmla="*/ 2147483646 h 1986"/>
              <a:gd name="T56" fmla="*/ 2147483646 w 2369"/>
              <a:gd name="T57" fmla="*/ 2147483646 h 1986"/>
              <a:gd name="T58" fmla="*/ 2147483646 w 2369"/>
              <a:gd name="T59" fmla="*/ 2147483646 h 1986"/>
              <a:gd name="T60" fmla="*/ 2147483646 w 2369"/>
              <a:gd name="T61" fmla="*/ 2147483646 h 1986"/>
              <a:gd name="T62" fmla="*/ 2147483646 w 2369"/>
              <a:gd name="T63" fmla="*/ 2147483646 h 1986"/>
              <a:gd name="T64" fmla="*/ 2147483646 w 2369"/>
              <a:gd name="T65" fmla="*/ 2147483646 h 1986"/>
              <a:gd name="T66" fmla="*/ 2147483646 w 2369"/>
              <a:gd name="T67" fmla="*/ 2147483646 h 1986"/>
              <a:gd name="T68" fmla="*/ 2147483646 w 2369"/>
              <a:gd name="T69" fmla="*/ 2147483646 h 1986"/>
              <a:gd name="T70" fmla="*/ 2147483646 w 2369"/>
              <a:gd name="T71" fmla="*/ 2147483646 h 1986"/>
              <a:gd name="T72" fmla="*/ 2147483646 w 2369"/>
              <a:gd name="T73" fmla="*/ 2147483646 h 1986"/>
              <a:gd name="T74" fmla="*/ 2147483646 w 2369"/>
              <a:gd name="T75" fmla="*/ 2147483646 h 1986"/>
              <a:gd name="T76" fmla="*/ 2147483646 w 2369"/>
              <a:gd name="T77" fmla="*/ 2147483646 h 1986"/>
              <a:gd name="T78" fmla="*/ 2147483646 w 2369"/>
              <a:gd name="T79" fmla="*/ 2147483646 h 1986"/>
              <a:gd name="T80" fmla="*/ 2147483646 w 2369"/>
              <a:gd name="T81" fmla="*/ 2147483646 h 1986"/>
              <a:gd name="T82" fmla="*/ 2147483646 w 2369"/>
              <a:gd name="T83" fmla="*/ 2147483646 h 1986"/>
              <a:gd name="T84" fmla="*/ 2147483646 w 2369"/>
              <a:gd name="T85" fmla="*/ 2147483646 h 1986"/>
              <a:gd name="T86" fmla="*/ 2147483646 w 2369"/>
              <a:gd name="T87" fmla="*/ 2147483646 h 1986"/>
              <a:gd name="T88" fmla="*/ 2147483646 w 2369"/>
              <a:gd name="T89" fmla="*/ 2147483646 h 1986"/>
              <a:gd name="T90" fmla="*/ 2147483646 w 2369"/>
              <a:gd name="T91" fmla="*/ 2147483646 h 1986"/>
              <a:gd name="T92" fmla="*/ 2147483646 w 2369"/>
              <a:gd name="T93" fmla="*/ 2147483646 h 1986"/>
              <a:gd name="T94" fmla="*/ 2147483646 w 2369"/>
              <a:gd name="T95" fmla="*/ 2147483646 h 1986"/>
              <a:gd name="T96" fmla="*/ 2147483646 w 2369"/>
              <a:gd name="T97" fmla="*/ 0 h 198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69"/>
              <a:gd name="T148" fmla="*/ 0 h 1986"/>
              <a:gd name="T149" fmla="*/ 2369 w 2369"/>
              <a:gd name="T150" fmla="*/ 1986 h 198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69" h="1986">
                <a:moveTo>
                  <a:pt x="976" y="0"/>
                </a:moveTo>
                <a:cubicBezTo>
                  <a:pt x="867" y="4"/>
                  <a:pt x="767" y="12"/>
                  <a:pt x="658" y="16"/>
                </a:cubicBezTo>
                <a:cubicBezTo>
                  <a:pt x="635" y="22"/>
                  <a:pt x="615" y="33"/>
                  <a:pt x="592" y="38"/>
                </a:cubicBezTo>
                <a:cubicBezTo>
                  <a:pt x="549" y="71"/>
                  <a:pt x="538" y="80"/>
                  <a:pt x="488" y="99"/>
                </a:cubicBezTo>
                <a:cubicBezTo>
                  <a:pt x="468" y="118"/>
                  <a:pt x="448" y="141"/>
                  <a:pt x="433" y="165"/>
                </a:cubicBezTo>
                <a:cubicBezTo>
                  <a:pt x="422" y="201"/>
                  <a:pt x="353" y="268"/>
                  <a:pt x="323" y="296"/>
                </a:cubicBezTo>
                <a:cubicBezTo>
                  <a:pt x="300" y="342"/>
                  <a:pt x="260" y="391"/>
                  <a:pt x="208" y="400"/>
                </a:cubicBezTo>
                <a:cubicBezTo>
                  <a:pt x="188" y="431"/>
                  <a:pt x="162" y="457"/>
                  <a:pt x="142" y="488"/>
                </a:cubicBezTo>
                <a:cubicBezTo>
                  <a:pt x="131" y="504"/>
                  <a:pt x="98" y="527"/>
                  <a:pt x="98" y="527"/>
                </a:cubicBezTo>
                <a:cubicBezTo>
                  <a:pt x="91" y="559"/>
                  <a:pt x="80" y="577"/>
                  <a:pt x="60" y="603"/>
                </a:cubicBezTo>
                <a:cubicBezTo>
                  <a:pt x="52" y="613"/>
                  <a:pt x="46" y="625"/>
                  <a:pt x="38" y="636"/>
                </a:cubicBezTo>
                <a:cubicBezTo>
                  <a:pt x="33" y="643"/>
                  <a:pt x="22" y="658"/>
                  <a:pt x="22" y="658"/>
                </a:cubicBezTo>
                <a:cubicBezTo>
                  <a:pt x="8" y="699"/>
                  <a:pt x="8" y="747"/>
                  <a:pt x="0" y="790"/>
                </a:cubicBezTo>
                <a:cubicBezTo>
                  <a:pt x="2" y="817"/>
                  <a:pt x="12" y="907"/>
                  <a:pt x="33" y="933"/>
                </a:cubicBezTo>
                <a:cubicBezTo>
                  <a:pt x="52" y="956"/>
                  <a:pt x="78" y="962"/>
                  <a:pt x="104" y="971"/>
                </a:cubicBezTo>
                <a:cubicBezTo>
                  <a:pt x="120" y="987"/>
                  <a:pt x="131" y="1004"/>
                  <a:pt x="148" y="1020"/>
                </a:cubicBezTo>
                <a:cubicBezTo>
                  <a:pt x="159" y="1057"/>
                  <a:pt x="143" y="1018"/>
                  <a:pt x="170" y="1048"/>
                </a:cubicBezTo>
                <a:cubicBezTo>
                  <a:pt x="207" y="1090"/>
                  <a:pt x="228" y="1154"/>
                  <a:pt x="285" y="1174"/>
                </a:cubicBezTo>
                <a:cubicBezTo>
                  <a:pt x="307" y="1196"/>
                  <a:pt x="327" y="1214"/>
                  <a:pt x="356" y="1223"/>
                </a:cubicBezTo>
                <a:cubicBezTo>
                  <a:pt x="370" y="1263"/>
                  <a:pt x="419" y="1286"/>
                  <a:pt x="444" y="1322"/>
                </a:cubicBezTo>
                <a:cubicBezTo>
                  <a:pt x="450" y="1340"/>
                  <a:pt x="460" y="1353"/>
                  <a:pt x="466" y="1371"/>
                </a:cubicBezTo>
                <a:cubicBezTo>
                  <a:pt x="479" y="1409"/>
                  <a:pt x="481" y="1445"/>
                  <a:pt x="499" y="1481"/>
                </a:cubicBezTo>
                <a:cubicBezTo>
                  <a:pt x="516" y="1557"/>
                  <a:pt x="498" y="1470"/>
                  <a:pt x="510" y="1657"/>
                </a:cubicBezTo>
                <a:cubicBezTo>
                  <a:pt x="514" y="1725"/>
                  <a:pt x="737" y="1716"/>
                  <a:pt x="757" y="1717"/>
                </a:cubicBezTo>
                <a:cubicBezTo>
                  <a:pt x="849" y="1734"/>
                  <a:pt x="946" y="1727"/>
                  <a:pt x="1036" y="1755"/>
                </a:cubicBezTo>
                <a:cubicBezTo>
                  <a:pt x="1446" y="1753"/>
                  <a:pt x="1943" y="1986"/>
                  <a:pt x="2265" y="1733"/>
                </a:cubicBezTo>
                <a:cubicBezTo>
                  <a:pt x="2270" y="1729"/>
                  <a:pt x="2276" y="1730"/>
                  <a:pt x="2282" y="1728"/>
                </a:cubicBezTo>
                <a:cubicBezTo>
                  <a:pt x="2289" y="1723"/>
                  <a:pt x="2311" y="1709"/>
                  <a:pt x="2315" y="1701"/>
                </a:cubicBezTo>
                <a:cubicBezTo>
                  <a:pt x="2320" y="1691"/>
                  <a:pt x="2317" y="1679"/>
                  <a:pt x="2320" y="1668"/>
                </a:cubicBezTo>
                <a:cubicBezTo>
                  <a:pt x="2323" y="1656"/>
                  <a:pt x="2335" y="1639"/>
                  <a:pt x="2342" y="1629"/>
                </a:cubicBezTo>
                <a:cubicBezTo>
                  <a:pt x="2361" y="1511"/>
                  <a:pt x="2369" y="1382"/>
                  <a:pt x="2337" y="1267"/>
                </a:cubicBezTo>
                <a:cubicBezTo>
                  <a:pt x="2331" y="1245"/>
                  <a:pt x="2279" y="1168"/>
                  <a:pt x="2265" y="1146"/>
                </a:cubicBezTo>
                <a:cubicBezTo>
                  <a:pt x="2239" y="1062"/>
                  <a:pt x="2172" y="997"/>
                  <a:pt x="2106" y="943"/>
                </a:cubicBezTo>
                <a:cubicBezTo>
                  <a:pt x="2083" y="924"/>
                  <a:pt x="2053" y="917"/>
                  <a:pt x="2029" y="900"/>
                </a:cubicBezTo>
                <a:cubicBezTo>
                  <a:pt x="1998" y="878"/>
                  <a:pt x="1968" y="855"/>
                  <a:pt x="1936" y="834"/>
                </a:cubicBezTo>
                <a:cubicBezTo>
                  <a:pt x="1929" y="809"/>
                  <a:pt x="1903" y="793"/>
                  <a:pt x="1881" y="779"/>
                </a:cubicBezTo>
                <a:cubicBezTo>
                  <a:pt x="1868" y="759"/>
                  <a:pt x="1855" y="750"/>
                  <a:pt x="1837" y="735"/>
                </a:cubicBezTo>
                <a:cubicBezTo>
                  <a:pt x="1819" y="720"/>
                  <a:pt x="1813" y="704"/>
                  <a:pt x="1793" y="691"/>
                </a:cubicBezTo>
                <a:cubicBezTo>
                  <a:pt x="1776" y="667"/>
                  <a:pt x="1764" y="648"/>
                  <a:pt x="1739" y="631"/>
                </a:cubicBezTo>
                <a:cubicBezTo>
                  <a:pt x="1712" y="589"/>
                  <a:pt x="1748" y="638"/>
                  <a:pt x="1706" y="603"/>
                </a:cubicBezTo>
                <a:cubicBezTo>
                  <a:pt x="1699" y="597"/>
                  <a:pt x="1696" y="587"/>
                  <a:pt x="1689" y="581"/>
                </a:cubicBezTo>
                <a:cubicBezTo>
                  <a:pt x="1677" y="571"/>
                  <a:pt x="1651" y="554"/>
                  <a:pt x="1651" y="554"/>
                </a:cubicBezTo>
                <a:cubicBezTo>
                  <a:pt x="1638" y="535"/>
                  <a:pt x="1600" y="496"/>
                  <a:pt x="1580" y="488"/>
                </a:cubicBezTo>
                <a:cubicBezTo>
                  <a:pt x="1540" y="450"/>
                  <a:pt x="1484" y="416"/>
                  <a:pt x="1437" y="389"/>
                </a:cubicBezTo>
                <a:cubicBezTo>
                  <a:pt x="1417" y="377"/>
                  <a:pt x="1405" y="364"/>
                  <a:pt x="1382" y="357"/>
                </a:cubicBezTo>
                <a:cubicBezTo>
                  <a:pt x="1343" y="330"/>
                  <a:pt x="1327" y="284"/>
                  <a:pt x="1289" y="258"/>
                </a:cubicBezTo>
                <a:cubicBezTo>
                  <a:pt x="1264" y="219"/>
                  <a:pt x="1199" y="178"/>
                  <a:pt x="1157" y="154"/>
                </a:cubicBezTo>
                <a:cubicBezTo>
                  <a:pt x="1119" y="97"/>
                  <a:pt x="1078" y="44"/>
                  <a:pt x="1009" y="22"/>
                </a:cubicBezTo>
                <a:cubicBezTo>
                  <a:pt x="1002" y="17"/>
                  <a:pt x="976" y="7"/>
                  <a:pt x="976" y="0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32" name="Freeform 3"/>
          <p:cNvSpPr>
            <a:spLocks/>
          </p:cNvSpPr>
          <p:nvPr/>
        </p:nvSpPr>
        <p:spPr bwMode="auto">
          <a:xfrm>
            <a:off x="690563" y="2209800"/>
            <a:ext cx="4398962" cy="2976563"/>
          </a:xfrm>
          <a:custGeom>
            <a:avLst/>
            <a:gdLst>
              <a:gd name="T0" fmla="*/ 2147483646 w 2771"/>
              <a:gd name="T1" fmla="*/ 2147483646 h 1875"/>
              <a:gd name="T2" fmla="*/ 2147483646 w 2771"/>
              <a:gd name="T3" fmla="*/ 2147483646 h 1875"/>
              <a:gd name="T4" fmla="*/ 2147483646 w 2771"/>
              <a:gd name="T5" fmla="*/ 2147483646 h 1875"/>
              <a:gd name="T6" fmla="*/ 2147483646 w 2771"/>
              <a:gd name="T7" fmla="*/ 2147483646 h 1875"/>
              <a:gd name="T8" fmla="*/ 2147483646 w 2771"/>
              <a:gd name="T9" fmla="*/ 2147483646 h 1875"/>
              <a:gd name="T10" fmla="*/ 2147483646 w 2771"/>
              <a:gd name="T11" fmla="*/ 2147483646 h 1875"/>
              <a:gd name="T12" fmla="*/ 2147483646 w 2771"/>
              <a:gd name="T13" fmla="*/ 2147483646 h 1875"/>
              <a:gd name="T14" fmla="*/ 2147483646 w 2771"/>
              <a:gd name="T15" fmla="*/ 2147483646 h 1875"/>
              <a:gd name="T16" fmla="*/ 2147483646 w 2771"/>
              <a:gd name="T17" fmla="*/ 2147483646 h 1875"/>
              <a:gd name="T18" fmla="*/ 2147483646 w 2771"/>
              <a:gd name="T19" fmla="*/ 2147483646 h 1875"/>
              <a:gd name="T20" fmla="*/ 2147483646 w 2771"/>
              <a:gd name="T21" fmla="*/ 2147483646 h 1875"/>
              <a:gd name="T22" fmla="*/ 2147483646 w 2771"/>
              <a:gd name="T23" fmla="*/ 2147483646 h 1875"/>
              <a:gd name="T24" fmla="*/ 2147483646 w 2771"/>
              <a:gd name="T25" fmla="*/ 2147483646 h 1875"/>
              <a:gd name="T26" fmla="*/ 2147483646 w 2771"/>
              <a:gd name="T27" fmla="*/ 2147483646 h 1875"/>
              <a:gd name="T28" fmla="*/ 2147483646 w 2771"/>
              <a:gd name="T29" fmla="*/ 2147483646 h 1875"/>
              <a:gd name="T30" fmla="*/ 2147483646 w 2771"/>
              <a:gd name="T31" fmla="*/ 2147483646 h 1875"/>
              <a:gd name="T32" fmla="*/ 2147483646 w 2771"/>
              <a:gd name="T33" fmla="*/ 2147483646 h 1875"/>
              <a:gd name="T34" fmla="*/ 2147483646 w 2771"/>
              <a:gd name="T35" fmla="*/ 2147483646 h 1875"/>
              <a:gd name="T36" fmla="*/ 2147483646 w 2771"/>
              <a:gd name="T37" fmla="*/ 2147483646 h 1875"/>
              <a:gd name="T38" fmla="*/ 2147483646 w 2771"/>
              <a:gd name="T39" fmla="*/ 2147483646 h 1875"/>
              <a:gd name="T40" fmla="*/ 2147483646 w 2771"/>
              <a:gd name="T41" fmla="*/ 2147483646 h 1875"/>
              <a:gd name="T42" fmla="*/ 2147483646 w 2771"/>
              <a:gd name="T43" fmla="*/ 2147483646 h 1875"/>
              <a:gd name="T44" fmla="*/ 2147483646 w 2771"/>
              <a:gd name="T45" fmla="*/ 2147483646 h 1875"/>
              <a:gd name="T46" fmla="*/ 2147483646 w 2771"/>
              <a:gd name="T47" fmla="*/ 2147483646 h 1875"/>
              <a:gd name="T48" fmla="*/ 2147483646 w 2771"/>
              <a:gd name="T49" fmla="*/ 2147483646 h 1875"/>
              <a:gd name="T50" fmla="*/ 2147483646 w 2771"/>
              <a:gd name="T51" fmla="*/ 2147483646 h 1875"/>
              <a:gd name="T52" fmla="*/ 2147483646 w 2771"/>
              <a:gd name="T53" fmla="*/ 2147483646 h 1875"/>
              <a:gd name="T54" fmla="*/ 2147483646 w 2771"/>
              <a:gd name="T55" fmla="*/ 2147483646 h 1875"/>
              <a:gd name="T56" fmla="*/ 2147483646 w 2771"/>
              <a:gd name="T57" fmla="*/ 2147483646 h 1875"/>
              <a:gd name="T58" fmla="*/ 2147483646 w 2771"/>
              <a:gd name="T59" fmla="*/ 2147483646 h 1875"/>
              <a:gd name="T60" fmla="*/ 2147483646 w 2771"/>
              <a:gd name="T61" fmla="*/ 2147483646 h 1875"/>
              <a:gd name="T62" fmla="*/ 2147483646 w 2771"/>
              <a:gd name="T63" fmla="*/ 2147483646 h 1875"/>
              <a:gd name="T64" fmla="*/ 2147483646 w 2771"/>
              <a:gd name="T65" fmla="*/ 2147483646 h 1875"/>
              <a:gd name="T66" fmla="*/ 2147483646 w 2771"/>
              <a:gd name="T67" fmla="*/ 2147483646 h 1875"/>
              <a:gd name="T68" fmla="*/ 2147483646 w 2771"/>
              <a:gd name="T69" fmla="*/ 2147483646 h 1875"/>
              <a:gd name="T70" fmla="*/ 2147483646 w 2771"/>
              <a:gd name="T71" fmla="*/ 2147483646 h 1875"/>
              <a:gd name="T72" fmla="*/ 2147483646 w 2771"/>
              <a:gd name="T73" fmla="*/ 2147483646 h 1875"/>
              <a:gd name="T74" fmla="*/ 2147483646 w 2771"/>
              <a:gd name="T75" fmla="*/ 2147483646 h 1875"/>
              <a:gd name="T76" fmla="*/ 2147483646 w 2771"/>
              <a:gd name="T77" fmla="*/ 2147483646 h 1875"/>
              <a:gd name="T78" fmla="*/ 2147483646 w 2771"/>
              <a:gd name="T79" fmla="*/ 2147483646 h 1875"/>
              <a:gd name="T80" fmla="*/ 2147483646 w 2771"/>
              <a:gd name="T81" fmla="*/ 2147483646 h 1875"/>
              <a:gd name="T82" fmla="*/ 2147483646 w 2771"/>
              <a:gd name="T83" fmla="*/ 2147483646 h 1875"/>
              <a:gd name="T84" fmla="*/ 2147483646 w 2771"/>
              <a:gd name="T85" fmla="*/ 2147483646 h 1875"/>
              <a:gd name="T86" fmla="*/ 2147483646 w 2771"/>
              <a:gd name="T87" fmla="*/ 2147483646 h 1875"/>
              <a:gd name="T88" fmla="*/ 2147483646 w 2771"/>
              <a:gd name="T89" fmla="*/ 2147483646 h 1875"/>
              <a:gd name="T90" fmla="*/ 2147483646 w 2771"/>
              <a:gd name="T91" fmla="*/ 2147483646 h 1875"/>
              <a:gd name="T92" fmla="*/ 2147483646 w 2771"/>
              <a:gd name="T93" fmla="*/ 2147483646 h 1875"/>
              <a:gd name="T94" fmla="*/ 2147483646 w 2771"/>
              <a:gd name="T95" fmla="*/ 2147483646 h 1875"/>
              <a:gd name="T96" fmla="*/ 2147483646 w 2771"/>
              <a:gd name="T97" fmla="*/ 2147483646 h 1875"/>
              <a:gd name="T98" fmla="*/ 2147483646 w 2771"/>
              <a:gd name="T99" fmla="*/ 2147483646 h 18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71"/>
              <a:gd name="T151" fmla="*/ 0 h 1875"/>
              <a:gd name="T152" fmla="*/ 2771 w 2771"/>
              <a:gd name="T153" fmla="*/ 1875 h 18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71" h="1875">
                <a:moveTo>
                  <a:pt x="1285" y="25"/>
                </a:moveTo>
                <a:cubicBezTo>
                  <a:pt x="1219" y="33"/>
                  <a:pt x="1251" y="27"/>
                  <a:pt x="1186" y="42"/>
                </a:cubicBezTo>
                <a:cubicBezTo>
                  <a:pt x="1179" y="44"/>
                  <a:pt x="1164" y="47"/>
                  <a:pt x="1164" y="47"/>
                </a:cubicBezTo>
                <a:cubicBezTo>
                  <a:pt x="1141" y="63"/>
                  <a:pt x="1112" y="80"/>
                  <a:pt x="1087" y="91"/>
                </a:cubicBezTo>
                <a:cubicBezTo>
                  <a:pt x="1060" y="103"/>
                  <a:pt x="1072" y="89"/>
                  <a:pt x="1049" y="102"/>
                </a:cubicBezTo>
                <a:cubicBezTo>
                  <a:pt x="998" y="131"/>
                  <a:pt x="1035" y="119"/>
                  <a:pt x="999" y="129"/>
                </a:cubicBezTo>
                <a:cubicBezTo>
                  <a:pt x="980" y="148"/>
                  <a:pt x="949" y="191"/>
                  <a:pt x="923" y="201"/>
                </a:cubicBezTo>
                <a:cubicBezTo>
                  <a:pt x="873" y="248"/>
                  <a:pt x="817" y="287"/>
                  <a:pt x="764" y="332"/>
                </a:cubicBezTo>
                <a:cubicBezTo>
                  <a:pt x="743" y="350"/>
                  <a:pt x="739" y="363"/>
                  <a:pt x="714" y="376"/>
                </a:cubicBezTo>
                <a:cubicBezTo>
                  <a:pt x="704" y="391"/>
                  <a:pt x="689" y="409"/>
                  <a:pt x="676" y="420"/>
                </a:cubicBezTo>
                <a:cubicBezTo>
                  <a:pt x="666" y="429"/>
                  <a:pt x="643" y="442"/>
                  <a:pt x="643" y="442"/>
                </a:cubicBezTo>
                <a:cubicBezTo>
                  <a:pt x="627" y="466"/>
                  <a:pt x="607" y="486"/>
                  <a:pt x="588" y="508"/>
                </a:cubicBezTo>
                <a:cubicBezTo>
                  <a:pt x="564" y="536"/>
                  <a:pt x="547" y="581"/>
                  <a:pt x="517" y="601"/>
                </a:cubicBezTo>
                <a:cubicBezTo>
                  <a:pt x="513" y="610"/>
                  <a:pt x="511" y="621"/>
                  <a:pt x="506" y="629"/>
                </a:cubicBezTo>
                <a:cubicBezTo>
                  <a:pt x="502" y="636"/>
                  <a:pt x="493" y="638"/>
                  <a:pt x="489" y="645"/>
                </a:cubicBezTo>
                <a:cubicBezTo>
                  <a:pt x="485" y="652"/>
                  <a:pt x="488" y="660"/>
                  <a:pt x="484" y="667"/>
                </a:cubicBezTo>
                <a:cubicBezTo>
                  <a:pt x="475" y="683"/>
                  <a:pt x="462" y="696"/>
                  <a:pt x="451" y="711"/>
                </a:cubicBezTo>
                <a:cubicBezTo>
                  <a:pt x="425" y="746"/>
                  <a:pt x="410" y="789"/>
                  <a:pt x="380" y="821"/>
                </a:cubicBezTo>
                <a:cubicBezTo>
                  <a:pt x="365" y="861"/>
                  <a:pt x="387" y="810"/>
                  <a:pt x="358" y="853"/>
                </a:cubicBezTo>
                <a:cubicBezTo>
                  <a:pt x="337" y="884"/>
                  <a:pt x="325" y="920"/>
                  <a:pt x="303" y="952"/>
                </a:cubicBezTo>
                <a:cubicBezTo>
                  <a:pt x="269" y="1000"/>
                  <a:pt x="248" y="1059"/>
                  <a:pt x="204" y="1100"/>
                </a:cubicBezTo>
                <a:cubicBezTo>
                  <a:pt x="193" y="1136"/>
                  <a:pt x="207" y="1096"/>
                  <a:pt x="182" y="1139"/>
                </a:cubicBezTo>
                <a:cubicBezTo>
                  <a:pt x="145" y="1201"/>
                  <a:pt x="177" y="1166"/>
                  <a:pt x="144" y="1199"/>
                </a:cubicBezTo>
                <a:cubicBezTo>
                  <a:pt x="137" y="1217"/>
                  <a:pt x="116" y="1248"/>
                  <a:pt x="116" y="1248"/>
                </a:cubicBezTo>
                <a:cubicBezTo>
                  <a:pt x="103" y="1291"/>
                  <a:pt x="75" y="1359"/>
                  <a:pt x="50" y="1397"/>
                </a:cubicBezTo>
                <a:cubicBezTo>
                  <a:pt x="34" y="1448"/>
                  <a:pt x="20" y="1500"/>
                  <a:pt x="1" y="1550"/>
                </a:cubicBezTo>
                <a:cubicBezTo>
                  <a:pt x="5" y="1601"/>
                  <a:pt x="0" y="1635"/>
                  <a:pt x="34" y="1671"/>
                </a:cubicBezTo>
                <a:cubicBezTo>
                  <a:pt x="50" y="1722"/>
                  <a:pt x="74" y="1725"/>
                  <a:pt x="116" y="1748"/>
                </a:cubicBezTo>
                <a:cubicBezTo>
                  <a:pt x="218" y="1804"/>
                  <a:pt x="329" y="1836"/>
                  <a:pt x="445" y="1852"/>
                </a:cubicBezTo>
                <a:cubicBezTo>
                  <a:pt x="525" y="1875"/>
                  <a:pt x="598" y="1841"/>
                  <a:pt x="676" y="1841"/>
                </a:cubicBezTo>
                <a:cubicBezTo>
                  <a:pt x="1353" y="1837"/>
                  <a:pt x="2029" y="1837"/>
                  <a:pt x="2706" y="1835"/>
                </a:cubicBezTo>
                <a:cubicBezTo>
                  <a:pt x="2735" y="1826"/>
                  <a:pt x="2741" y="1808"/>
                  <a:pt x="2749" y="1781"/>
                </a:cubicBezTo>
                <a:cubicBezTo>
                  <a:pt x="2753" y="1725"/>
                  <a:pt x="2759" y="1675"/>
                  <a:pt x="2771" y="1621"/>
                </a:cubicBezTo>
                <a:cubicBezTo>
                  <a:pt x="2769" y="1552"/>
                  <a:pt x="2769" y="1482"/>
                  <a:pt x="2766" y="1413"/>
                </a:cubicBezTo>
                <a:cubicBezTo>
                  <a:pt x="2765" y="1392"/>
                  <a:pt x="2747" y="1381"/>
                  <a:pt x="2733" y="1369"/>
                </a:cubicBezTo>
                <a:cubicBezTo>
                  <a:pt x="2700" y="1341"/>
                  <a:pt x="2679" y="1300"/>
                  <a:pt x="2634" y="1287"/>
                </a:cubicBezTo>
                <a:cubicBezTo>
                  <a:pt x="2577" y="1249"/>
                  <a:pt x="2516" y="1210"/>
                  <a:pt x="2464" y="1166"/>
                </a:cubicBezTo>
                <a:cubicBezTo>
                  <a:pt x="2436" y="1142"/>
                  <a:pt x="2412" y="1113"/>
                  <a:pt x="2376" y="1100"/>
                </a:cubicBezTo>
                <a:cubicBezTo>
                  <a:pt x="2358" y="1074"/>
                  <a:pt x="2309" y="1010"/>
                  <a:pt x="2300" y="985"/>
                </a:cubicBezTo>
                <a:cubicBezTo>
                  <a:pt x="2287" y="950"/>
                  <a:pt x="2278" y="914"/>
                  <a:pt x="2261" y="881"/>
                </a:cubicBezTo>
                <a:cubicBezTo>
                  <a:pt x="2239" y="839"/>
                  <a:pt x="2202" y="811"/>
                  <a:pt x="2179" y="771"/>
                </a:cubicBezTo>
                <a:cubicBezTo>
                  <a:pt x="2146" y="714"/>
                  <a:pt x="2126" y="643"/>
                  <a:pt x="2086" y="590"/>
                </a:cubicBezTo>
                <a:cubicBezTo>
                  <a:pt x="2047" y="538"/>
                  <a:pt x="2006" y="487"/>
                  <a:pt x="1965" y="437"/>
                </a:cubicBezTo>
                <a:cubicBezTo>
                  <a:pt x="1906" y="365"/>
                  <a:pt x="1867" y="263"/>
                  <a:pt x="1773" y="234"/>
                </a:cubicBezTo>
                <a:cubicBezTo>
                  <a:pt x="1750" y="219"/>
                  <a:pt x="1732" y="204"/>
                  <a:pt x="1707" y="195"/>
                </a:cubicBezTo>
                <a:cubicBezTo>
                  <a:pt x="1660" y="162"/>
                  <a:pt x="1614" y="126"/>
                  <a:pt x="1565" y="96"/>
                </a:cubicBezTo>
                <a:cubicBezTo>
                  <a:pt x="1545" y="83"/>
                  <a:pt x="1525" y="64"/>
                  <a:pt x="1504" y="53"/>
                </a:cubicBezTo>
                <a:cubicBezTo>
                  <a:pt x="1482" y="42"/>
                  <a:pt x="1449" y="39"/>
                  <a:pt x="1427" y="31"/>
                </a:cubicBezTo>
                <a:cubicBezTo>
                  <a:pt x="1393" y="18"/>
                  <a:pt x="1359" y="11"/>
                  <a:pt x="1323" y="3"/>
                </a:cubicBezTo>
                <a:cubicBezTo>
                  <a:pt x="1309" y="0"/>
                  <a:pt x="1298" y="18"/>
                  <a:pt x="1285" y="25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Decision-tree for insertion sort </a:t>
            </a:r>
            <a:endParaRPr lang="en-US" altLang="en-US" sz="3200" smtClean="0">
              <a:solidFill>
                <a:srgbClr val="008A87"/>
              </a:solidFill>
            </a:endParaRPr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4033838" y="18669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sp>
        <p:nvSpPr>
          <p:cNvPr id="48135" name="Oval 6"/>
          <p:cNvSpPr>
            <a:spLocks noChangeArrowheads="1"/>
          </p:cNvSpPr>
          <p:nvPr/>
        </p:nvSpPr>
        <p:spPr bwMode="auto">
          <a:xfrm>
            <a:off x="19542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1233488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8137" name="AutoShape 8"/>
          <p:cNvCxnSpPr>
            <a:cxnSpLocks noChangeShapeType="1"/>
            <a:stCxn id="48136" idx="0"/>
            <a:endCxn id="48135" idx="3"/>
          </p:cNvCxnSpPr>
          <p:nvPr/>
        </p:nvCxnSpPr>
        <p:spPr bwMode="auto">
          <a:xfrm flipV="1">
            <a:off x="1835150" y="3201988"/>
            <a:ext cx="309563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2738438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20177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8140" name="AutoShape 11"/>
          <p:cNvCxnSpPr>
            <a:cxnSpLocks noChangeShapeType="1"/>
            <a:stCxn id="48139" idx="0"/>
            <a:endCxn id="48138" idx="3"/>
          </p:cNvCxnSpPr>
          <p:nvPr/>
        </p:nvCxnSpPr>
        <p:spPr bwMode="auto">
          <a:xfrm flipV="1">
            <a:off x="2619375" y="4075113"/>
            <a:ext cx="30956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3554413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</a:p>
        </p:txBody>
      </p:sp>
      <p:cxnSp>
        <p:nvCxnSpPr>
          <p:cNvPr id="48142" name="AutoShape 13"/>
          <p:cNvCxnSpPr>
            <a:cxnSpLocks noChangeShapeType="1"/>
            <a:stCxn id="48141" idx="0"/>
            <a:endCxn id="48138" idx="5"/>
          </p:cNvCxnSpPr>
          <p:nvPr/>
        </p:nvCxnSpPr>
        <p:spPr bwMode="auto">
          <a:xfrm flipH="1" flipV="1">
            <a:off x="3852863" y="4075113"/>
            <a:ext cx="303212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4"/>
          <p:cNvCxnSpPr>
            <a:cxnSpLocks noChangeShapeType="1"/>
            <a:stCxn id="48135" idx="5"/>
            <a:endCxn id="48138" idx="0"/>
          </p:cNvCxnSpPr>
          <p:nvPr/>
        </p:nvCxnSpPr>
        <p:spPr bwMode="auto">
          <a:xfrm>
            <a:off x="3068638" y="3201988"/>
            <a:ext cx="322262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5853113" y="2527300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endParaRPr lang="en-US" altLang="en-US" sz="2400" baseline="-25000">
              <a:solidFill>
                <a:srgbClr val="008380"/>
              </a:solidFill>
            </a:endParaRPr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5257800" y="3424238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cxnSp>
        <p:nvCxnSpPr>
          <p:cNvPr id="48146" name="AutoShape 17"/>
          <p:cNvCxnSpPr>
            <a:cxnSpLocks noChangeShapeType="1"/>
            <a:stCxn id="48145" idx="0"/>
            <a:endCxn id="48144" idx="3"/>
          </p:cNvCxnSpPr>
          <p:nvPr/>
        </p:nvCxnSpPr>
        <p:spPr bwMode="auto">
          <a:xfrm flipV="1">
            <a:off x="5859463" y="3201988"/>
            <a:ext cx="184150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Oval 18"/>
          <p:cNvSpPr>
            <a:spLocks noChangeArrowheads="1"/>
          </p:cNvSpPr>
          <p:nvPr/>
        </p:nvSpPr>
        <p:spPr bwMode="auto">
          <a:xfrm>
            <a:off x="6638925" y="3400425"/>
            <a:ext cx="1304925" cy="79057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>
                <a:solidFill>
                  <a:srgbClr val="008380"/>
                </a:solidFill>
              </a:rPr>
              <a:t>: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5894388" y="4387850"/>
            <a:ext cx="1250950" cy="636588"/>
          </a:xfrm>
          <a:prstGeom prst="rect">
            <a:avLst/>
          </a:prstGeom>
          <a:solidFill>
            <a:srgbClr val="C0C0C0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8149" name="AutoShape 20"/>
          <p:cNvCxnSpPr>
            <a:cxnSpLocks noChangeShapeType="1"/>
            <a:stCxn id="48148" idx="0"/>
            <a:endCxn id="48147" idx="3"/>
          </p:cNvCxnSpPr>
          <p:nvPr/>
        </p:nvCxnSpPr>
        <p:spPr bwMode="auto">
          <a:xfrm flipV="1">
            <a:off x="6519863" y="4075113"/>
            <a:ext cx="309562" cy="284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7454900" y="4411663"/>
            <a:ext cx="1203325" cy="5889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3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2</a:t>
            </a:r>
            <a:r>
              <a:rPr lang="en-US" altLang="en-US" i="1">
                <a:solidFill>
                  <a:srgbClr val="008380"/>
                </a:solidFill>
              </a:rPr>
              <a:t>a</a:t>
            </a:r>
            <a:r>
              <a:rPr lang="en-US" altLang="en-US" baseline="-25000">
                <a:solidFill>
                  <a:srgbClr val="008380"/>
                </a:solidFill>
              </a:rPr>
              <a:t>1</a:t>
            </a:r>
          </a:p>
        </p:txBody>
      </p:sp>
      <p:cxnSp>
        <p:nvCxnSpPr>
          <p:cNvPr id="48151" name="AutoShape 22"/>
          <p:cNvCxnSpPr>
            <a:cxnSpLocks noChangeShapeType="1"/>
            <a:stCxn id="48150" idx="0"/>
            <a:endCxn id="48147" idx="5"/>
          </p:cNvCxnSpPr>
          <p:nvPr/>
        </p:nvCxnSpPr>
        <p:spPr bwMode="auto">
          <a:xfrm flipH="1" flipV="1">
            <a:off x="7753350" y="4075113"/>
            <a:ext cx="303213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3"/>
          <p:cNvCxnSpPr>
            <a:cxnSpLocks noChangeShapeType="1"/>
            <a:stCxn id="48144" idx="5"/>
            <a:endCxn id="48147" idx="0"/>
          </p:cNvCxnSpPr>
          <p:nvPr/>
        </p:nvCxnSpPr>
        <p:spPr bwMode="auto">
          <a:xfrm>
            <a:off x="6967538" y="3201988"/>
            <a:ext cx="323850" cy="198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24"/>
          <p:cNvCxnSpPr>
            <a:cxnSpLocks noChangeShapeType="1"/>
            <a:stCxn id="48135" idx="7"/>
            <a:endCxn id="48134" idx="3"/>
          </p:cNvCxnSpPr>
          <p:nvPr/>
        </p:nvCxnSpPr>
        <p:spPr bwMode="auto">
          <a:xfrm flipV="1">
            <a:off x="3068638" y="2541588"/>
            <a:ext cx="115570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AutoShape 25"/>
          <p:cNvCxnSpPr>
            <a:cxnSpLocks noChangeShapeType="1"/>
            <a:stCxn id="48134" idx="5"/>
            <a:endCxn id="48144" idx="1"/>
          </p:cNvCxnSpPr>
          <p:nvPr/>
        </p:nvCxnSpPr>
        <p:spPr bwMode="auto">
          <a:xfrm>
            <a:off x="5148263" y="2541588"/>
            <a:ext cx="895350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1519238" y="11557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Sort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 = &lt;9,4,6&gt;</a:t>
            </a:r>
            <a:endParaRPr lang="en-US" altLang="en-US">
              <a:latin typeface="Symbol" panose="05050102010706020507" pitchFamily="18" charset="2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009900" y="220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1573213" y="29670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2428875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464175" y="30083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6329363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&lt;</a:t>
            </a:r>
            <a:endParaRPr lang="en-US" altLang="en-US" sz="24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5430838" y="2165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221038" y="29733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4070350" y="40100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207250" y="29432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8001000" y="39544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6003925" y="1679575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984875" y="161131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6299200" y="14128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247650" y="2789238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233363" y="2720975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839788" y="26273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7339013" y="2593975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319963" y="2525713"/>
            <a:ext cx="1246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7913688" y="2403475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016625" y="19462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6330950" y="19351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554038" y="308133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868363" y="307022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7691438" y="28860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8005763" y="2874963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8086725" y="3467100"/>
            <a:ext cx="877888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8067675" y="3370263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8661400" y="3276600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8115300" y="3749675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8753475" y="3748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3995738" y="3213100"/>
            <a:ext cx="877887" cy="339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3981450" y="3144838"/>
            <a:ext cx="124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000" i="1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4581525" y="2970213"/>
            <a:ext cx="0" cy="704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4054475" y="3505200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90" name="Text Box 62"/>
          <p:cNvSpPr txBox="1">
            <a:spLocks noChangeArrowheads="1"/>
          </p:cNvSpPr>
          <p:nvPr/>
        </p:nvSpPr>
        <p:spPr bwMode="auto">
          <a:xfrm>
            <a:off x="4616450" y="3494088"/>
            <a:ext cx="22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j</a:t>
            </a:r>
            <a:endParaRPr lang="en-US" altLang="en-US" sz="2000" baseline="-250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91" name="Text Box 63"/>
          <p:cNvSpPr txBox="1">
            <a:spLocks noChangeArrowheads="1"/>
          </p:cNvSpPr>
          <p:nvPr/>
        </p:nvSpPr>
        <p:spPr bwMode="auto">
          <a:xfrm>
            <a:off x="120650" y="22494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92" name="Text Box 64"/>
          <p:cNvSpPr txBox="1">
            <a:spLocks noChangeArrowheads="1"/>
          </p:cNvSpPr>
          <p:nvPr/>
        </p:nvSpPr>
        <p:spPr bwMode="auto">
          <a:xfrm>
            <a:off x="8212138" y="254317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8193" name="Text Box 65"/>
          <p:cNvSpPr txBox="1">
            <a:spLocks noChangeArrowheads="1"/>
          </p:cNvSpPr>
          <p:nvPr/>
        </p:nvSpPr>
        <p:spPr bwMode="auto">
          <a:xfrm>
            <a:off x="6886575" y="1627188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insert </a:t>
            </a:r>
            <a:r>
              <a:rPr lang="en-US" altLang="en-US" sz="2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000" baseline="-25000">
                <a:solidFill>
                  <a:srgbClr val="008A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48194" name="Rectangle 66"/>
          <p:cNvSpPr>
            <a:spLocks noChangeArrowheads="1"/>
          </p:cNvSpPr>
          <p:nvPr/>
        </p:nvSpPr>
        <p:spPr bwMode="auto">
          <a:xfrm>
            <a:off x="6083300" y="4989513"/>
            <a:ext cx="1093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4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</a:rPr>
              <a:t>&lt;</a:t>
            </a:r>
            <a:r>
              <a:rPr lang="en-US" altLang="en-US" sz="2400">
                <a:solidFill>
                  <a:schemeClr val="hlink"/>
                </a:solidFill>
              </a:rPr>
              <a:t>6 </a:t>
            </a:r>
            <a:r>
              <a:rPr lang="en-US" altLang="en-US" sz="240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>
                <a:solidFill>
                  <a:schemeClr val="hlink"/>
                </a:solidFill>
              </a:rPr>
              <a:t> 9</a:t>
            </a:r>
          </a:p>
        </p:txBody>
      </p:sp>
      <p:sp>
        <p:nvSpPr>
          <p:cNvPr id="48195" name="Text Box 67"/>
          <p:cNvSpPr txBox="1">
            <a:spLocks noChangeArrowheads="1"/>
          </p:cNvSpPr>
          <p:nvPr/>
        </p:nvSpPr>
        <p:spPr bwMode="auto">
          <a:xfrm>
            <a:off x="304800" y="5456238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Each leaf contains a permutation </a:t>
            </a:r>
            <a:r>
              <a:rPr lang="en-US" altLang="en-US" sz="2400"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á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p(1)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p(2)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,…,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ñ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to indicate that the ordering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baseline="-250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400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(1)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 £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baseline="-250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400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(2)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£ ...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en-US" sz="24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£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baseline="-25000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en-US" sz="2400" baseline="-25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  <a:r>
              <a:rPr lang="en-US" altLang="en-US" sz="24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has been established.</a:t>
            </a:r>
          </a:p>
        </p:txBody>
      </p:sp>
      <p:sp>
        <p:nvSpPr>
          <p:cNvPr id="4819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81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8313" y="6477000"/>
            <a:ext cx="579755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F525407-A61C-4877-8D1A-AB7148382752}" type="slidenum">
              <a:rPr lang="en-US" altLang="en-US" sz="1400" i="1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ctr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i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Lower bound for </a:t>
            </a:r>
            <a:br>
              <a:rPr lang="en-US" altLang="en-US" smtClean="0"/>
            </a:br>
            <a:r>
              <a:rPr lang="en-US" altLang="en-US" smtClean="0"/>
              <a:t>comparison sorting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467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Theorem.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 Any decision tree that can sort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elements must have height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18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log</a:t>
            </a:r>
            <a:r>
              <a:rPr lang="en-US" altLang="en-US" sz="18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en-US" sz="1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609600" y="2767013"/>
            <a:ext cx="7924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Proof.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 The tree must contain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</a:rPr>
              <a:t>³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leaves, since there are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possible permutations.  A height-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binary tree has </a:t>
            </a:r>
            <a:r>
              <a:rPr lang="en-US" altLang="en-US">
                <a:solidFill>
                  <a:srgbClr val="008380"/>
                </a:solidFill>
                <a:latin typeface="Symbol" panose="05050102010706020507" pitchFamily="18" charset="2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2</a:t>
            </a:r>
            <a:r>
              <a:rPr lang="en-US" altLang="en-US" i="1" baseline="30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 leaves.  Thus, </a:t>
            </a:r>
            <a:r>
              <a: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! 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2</a:t>
            </a:r>
            <a:r>
              <a:rPr lang="en-US" altLang="en-US" i="1" baseline="30000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en-US" sz="18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6550" y="4206875"/>
            <a:ext cx="8578850" cy="2062163"/>
            <a:chOff x="336" y="2650"/>
            <a:chExt cx="5040" cy="1299"/>
          </a:xfrm>
        </p:grpSpPr>
        <p:sp>
          <p:nvSpPr>
            <p:cNvPr id="49162" name="Text Box 5"/>
            <p:cNvSpPr txBox="1">
              <a:spLocks noChangeArrowheads="1"/>
            </p:cNvSpPr>
            <p:nvPr/>
          </p:nvSpPr>
          <p:spPr bwMode="auto">
            <a:xfrm>
              <a:off x="336" y="2650"/>
              <a:ext cx="5040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568325" algn="l"/>
                  <a:tab pos="912813" algn="l"/>
                  <a:tab pos="3889375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568325" algn="l"/>
                  <a:tab pos="912813" algn="l"/>
                  <a:tab pos="38893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568325" algn="l"/>
                  <a:tab pos="912813" algn="l"/>
                  <a:tab pos="38893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568325" algn="l"/>
                  <a:tab pos="912813" algn="l"/>
                  <a:tab pos="38893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	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h 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 </a:t>
              </a:r>
              <a:r>
                <a:rPr lang="en-US" altLang="en-US">
                  <a:solidFill>
                    <a:srgbClr val="008380"/>
                  </a:solidFill>
                  <a:latin typeface="Symbol" panose="05050102010706020507" pitchFamily="18" charset="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³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 log(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n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!)	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log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 is mono. increasing)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		</a:t>
              </a:r>
              <a:r>
                <a:rPr lang="en-US" altLang="en-US">
                  <a:solidFill>
                    <a:srgbClr val="008380"/>
                  </a:solidFill>
                  <a:latin typeface="Symbol" panose="05050102010706020507" pitchFamily="18" charset="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³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log ((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/2)</a:t>
              </a:r>
              <a:r>
                <a:rPr lang="en-US" altLang="en-US" i="1" baseline="30000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n/</a:t>
              </a:r>
              <a:r>
                <a:rPr lang="en-US" altLang="en-US" baseline="30000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	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		= 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n/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 log 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n/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lang="en-US" altLang="en-US" i="1">
                <a:solidFill>
                  <a:srgbClr val="00838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	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 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h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  <a:sym typeface="Symbol" panose="05050102010706020507" pitchFamily="18" charset="2"/>
                </a:rPr>
                <a:t> 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en-US">
                  <a:solidFill>
                    <a:srgbClr val="008380"/>
                  </a:solidFill>
                  <a:latin typeface="Symbol" panose="05050102010706020507" pitchFamily="18" charset="2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log </a:t>
              </a:r>
              <a:r>
                <a:rPr lang="en-US" altLang="en-US" i="1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r>
                <a:rPr lang="en-US" altLang="en-US" sz="2000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5153" y="3696"/>
              <a:ext cx="192" cy="19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</p:grpSp>
      <p:pic>
        <p:nvPicPr>
          <p:cNvPr id="49159" name="Picture 12" descr="Lecture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21829" r="3854" b="28612"/>
          <a:stretch>
            <a:fillRect/>
          </a:stretch>
        </p:blipFill>
        <p:spPr bwMode="auto">
          <a:xfrm>
            <a:off x="6443663" y="114300"/>
            <a:ext cx="25923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4916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2213D-BD91-471F-A899-897808C032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	Lower Bound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Comparison-based sorting of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/>
              <a:t> elements takes</a:t>
            </a:r>
            <a:br>
              <a:rPr lang="en-US" altLang="en-US" sz="2800" smtClean="0"/>
            </a:b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00838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smtClean="0">
                <a:solidFill>
                  <a:srgbClr val="008380"/>
                </a:solidFill>
              </a:rPr>
              <a:t>(</a:t>
            </a:r>
            <a:r>
              <a:rPr lang="en-US" altLang="en-US" sz="2800" i="1" smtClean="0">
                <a:solidFill>
                  <a:srgbClr val="008380"/>
                </a:solidFill>
              </a:rPr>
              <a:t>n </a:t>
            </a:r>
            <a:r>
              <a:rPr lang="en-US" altLang="en-US" sz="2800" smtClean="0">
                <a:solidFill>
                  <a:srgbClr val="008380"/>
                </a:solidFill>
              </a:rPr>
              <a:t>log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>
                <a:solidFill>
                  <a:srgbClr val="008380"/>
                </a:solidFill>
              </a:rPr>
              <a:t>)</a:t>
            </a:r>
            <a:r>
              <a:rPr lang="en-US" altLang="en-US" sz="2800" smtClean="0"/>
              <a:t> time.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How can we use this lower bound to show a lower bound for the computation of the convex hull of </a:t>
            </a:r>
            <a:r>
              <a:rPr lang="en-US" altLang="en-US" sz="2800" i="1" smtClean="0">
                <a:solidFill>
                  <a:srgbClr val="008380"/>
                </a:solidFill>
              </a:rPr>
              <a:t>n</a:t>
            </a:r>
            <a:r>
              <a:rPr lang="en-US" altLang="en-US" sz="2800" smtClean="0"/>
              <a:t> points in </a:t>
            </a:r>
            <a:r>
              <a:rPr lang="en-US" altLang="en-US" sz="2800" b="1" smtClean="0">
                <a:solidFill>
                  <a:srgbClr val="008380"/>
                </a:solidFill>
              </a:rPr>
              <a:t>R</a:t>
            </a:r>
            <a:r>
              <a:rPr lang="en-US" altLang="en-US" sz="2800" baseline="30000" smtClean="0">
                <a:solidFill>
                  <a:srgbClr val="008380"/>
                </a:solidFill>
              </a:rPr>
              <a:t>2</a:t>
            </a:r>
            <a:r>
              <a:rPr lang="en-US" altLang="en-US" sz="28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Devise a sorting algorithm which uses the convex hull and otherwise only linear-time operations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 Since this is a comparison-based sorting algorithm, the lower bound </a:t>
            </a:r>
            <a:r>
              <a:rPr lang="en-US" altLang="en-US" sz="2400" smtClean="0">
                <a:solidFill>
                  <a:srgbClr val="00838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400" smtClean="0">
                <a:solidFill>
                  <a:srgbClr val="008380"/>
                </a:solidFill>
              </a:rPr>
              <a:t>(</a:t>
            </a:r>
            <a:r>
              <a:rPr lang="en-US" altLang="en-US" sz="2400" i="1" smtClean="0">
                <a:solidFill>
                  <a:srgbClr val="008380"/>
                </a:solidFill>
              </a:rPr>
              <a:t>n </a:t>
            </a:r>
            <a:r>
              <a:rPr lang="en-US" altLang="en-US" sz="2400" smtClean="0">
                <a:solidFill>
                  <a:srgbClr val="008380"/>
                </a:solidFill>
              </a:rPr>
              <a:t>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  <a:r>
              <a:rPr lang="en-US" altLang="en-US" sz="2400" smtClean="0"/>
              <a:t> applies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 Since all other operations need linear time, the convex hull algorithm has to take </a:t>
            </a:r>
            <a:r>
              <a:rPr lang="en-US" altLang="en-US" sz="2400" smtClean="0">
                <a:solidFill>
                  <a:srgbClr val="00838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400" smtClean="0">
                <a:solidFill>
                  <a:srgbClr val="008380"/>
                </a:solidFill>
              </a:rPr>
              <a:t>(</a:t>
            </a:r>
            <a:r>
              <a:rPr lang="en-US" altLang="en-US" sz="2400" i="1" smtClean="0">
                <a:solidFill>
                  <a:srgbClr val="008380"/>
                </a:solidFill>
              </a:rPr>
              <a:t>n </a:t>
            </a:r>
            <a:r>
              <a:rPr lang="en-US" altLang="en-US" sz="2400" smtClean="0">
                <a:solidFill>
                  <a:srgbClr val="008380"/>
                </a:solidFill>
              </a:rPr>
              <a:t>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  <a:r>
              <a:rPr lang="en-US" altLang="en-US" sz="2400" smtClean="0"/>
              <a:t>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84B1A-426F-4A55-B394-3BF61F37E8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	CH_Sort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720725" y="1354138"/>
            <a:ext cx="4605338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Algorithm</a:t>
            </a:r>
            <a:r>
              <a:rPr lang="en-US" altLang="en-US" sz="1800"/>
              <a:t> CH_Sort(</a:t>
            </a:r>
            <a:r>
              <a:rPr lang="en-US" altLang="en-US" sz="1800" i="1">
                <a:solidFill>
                  <a:srgbClr val="008380"/>
                </a:solidFill>
              </a:rPr>
              <a:t>S</a:t>
            </a:r>
            <a:r>
              <a:rPr lang="en-US" altLang="en-US" sz="180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CC9900"/>
                </a:solidFill>
              </a:rPr>
              <a:t>/* Sorts a set of numbers using a convex hull</a:t>
            </a:r>
            <a:br>
              <a:rPr lang="en-US" altLang="en-US" sz="1800">
                <a:solidFill>
                  <a:srgbClr val="CC9900"/>
                </a:solidFill>
              </a:rPr>
            </a:br>
            <a:r>
              <a:rPr lang="en-US" altLang="en-US" sz="1800">
                <a:solidFill>
                  <a:srgbClr val="CC9900"/>
                </a:solidFill>
              </a:rPr>
              <a:t>algorithm.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CC9900"/>
                </a:solidFill>
              </a:rPr>
              <a:t>   Converts numbers to points, runs CH, converts back to sorted sequence.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/>
              <a:t>Input:</a:t>
            </a:r>
            <a:r>
              <a:rPr lang="en-US" altLang="en-US" sz="1800"/>
              <a:t> Set of numbers </a:t>
            </a:r>
            <a:r>
              <a:rPr lang="en-US" altLang="en-US" sz="1800" i="1">
                <a:solidFill>
                  <a:srgbClr val="008380"/>
                </a:solidFill>
              </a:rPr>
              <a:t>S</a:t>
            </a:r>
            <a:r>
              <a:rPr lang="en-US" altLang="en-US" sz="1800">
                <a:solidFill>
                  <a:srgbClr val="008380"/>
                </a:solidFill>
              </a:rPr>
              <a:t>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1800" b="1">
                <a:solidFill>
                  <a:srgbClr val="00838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ym typeface="Symbol" panose="05050102010706020507" pitchFamily="18" charset="2"/>
              </a:rPr>
              <a:t>Output:</a:t>
            </a:r>
            <a:r>
              <a:rPr lang="en-US" altLang="en-US" sz="1800">
                <a:sym typeface="Symbol" panose="05050102010706020507" pitchFamily="18" charset="2"/>
              </a:rPr>
              <a:t> A list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L</a:t>
            </a:r>
            <a:r>
              <a:rPr lang="en-US" altLang="en-US" sz="1800">
                <a:sym typeface="Symbol" panose="05050102010706020507" pitchFamily="18" charset="2"/>
              </a:rPr>
              <a:t> of of numbers in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sorted in  </a:t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           increasing 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P=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insert 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,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s</a:t>
            </a:r>
            <a:r>
              <a:rPr lang="en-US" altLang="en-US" sz="1800" i="1" baseline="30000">
                <a:solidFill>
                  <a:srgbClr val="008380"/>
                </a:solidFill>
                <a:sym typeface="Symbol" panose="05050102010706020507" pitchFamily="18" charset="2"/>
              </a:rPr>
              <a:t>2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>
                <a:sym typeface="Symbol" panose="05050102010706020507" pitchFamily="18" charset="2"/>
              </a:rPr>
              <a:t> into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L’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 = CH(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CC9900"/>
                </a:solidFill>
                <a:sym typeface="Symbol" panose="05050102010706020507" pitchFamily="18" charset="2"/>
              </a:rPr>
              <a:t>// compute convex hull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Find point</a:t>
            </a:r>
            <a:r>
              <a:rPr lang="en-US" altLang="en-US" sz="1800">
                <a:solidFill>
                  <a:srgbClr val="CC99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>
                <a:sym typeface="Symbol" panose="05050102010706020507" pitchFamily="18" charset="2"/>
              </a:rPr>
              <a:t> with minimum x-coordinate</a:t>
            </a:r>
            <a:endParaRPr lang="en-US" altLang="en-US" sz="1800">
              <a:solidFill>
                <a:srgbClr val="CC99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p=(p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x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,p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y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L’</a:t>
            </a:r>
            <a:r>
              <a:rPr lang="en-US" altLang="en-US" sz="1800">
                <a:sym typeface="Symbol" panose="05050102010706020507" pitchFamily="18" charset="2"/>
              </a:rPr>
              <a:t>, starting with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1800" i="1">
                <a:sym typeface="Symbol" panose="05050102010706020507" pitchFamily="18" charset="2"/>
              </a:rPr>
              <a:t>,</a:t>
            </a:r>
            <a:r>
              <a:rPr lang="en-US" altLang="en-US" sz="1800">
                <a:sym typeface="Symbol" panose="05050102010706020507" pitchFamily="18" charset="2"/>
              </a:rPr>
              <a:t/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add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i="1" baseline="-25000">
                <a:solidFill>
                  <a:srgbClr val="008380"/>
                </a:solidFill>
                <a:sym typeface="Symbol" panose="05050102010706020507" pitchFamily="18" charset="2"/>
              </a:rPr>
              <a:t>x</a:t>
            </a:r>
            <a:r>
              <a:rPr lang="en-US" altLang="en-US" sz="1800">
                <a:sym typeface="Symbol" panose="05050102010706020507" pitchFamily="18" charset="2"/>
              </a:rPr>
              <a:t> into 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L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return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 L	</a:t>
            </a: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5578475" y="3465513"/>
            <a:ext cx="3144838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rot="5400000" flipH="1">
            <a:off x="6072188" y="2784475"/>
            <a:ext cx="2132012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570" name="Freeform 10"/>
          <p:cNvSpPr>
            <a:spLocks/>
          </p:cNvSpPr>
          <p:nvPr/>
        </p:nvSpPr>
        <p:spPr bwMode="auto">
          <a:xfrm>
            <a:off x="5616575" y="1722438"/>
            <a:ext cx="3184525" cy="1747837"/>
          </a:xfrm>
          <a:custGeom>
            <a:avLst/>
            <a:gdLst>
              <a:gd name="T0" fmla="*/ 0 w 2006"/>
              <a:gd name="T1" fmla="*/ 2147483646 h 1101"/>
              <a:gd name="T2" fmla="*/ 2147483646 w 2006"/>
              <a:gd name="T3" fmla="*/ 2147483646 h 1101"/>
              <a:gd name="T4" fmla="*/ 2147483646 w 2006"/>
              <a:gd name="T5" fmla="*/ 0 h 1101"/>
              <a:gd name="T6" fmla="*/ 0 60000 65536"/>
              <a:gd name="T7" fmla="*/ 0 60000 65536"/>
              <a:gd name="T8" fmla="*/ 0 60000 65536"/>
              <a:gd name="T9" fmla="*/ 0 w 2006"/>
              <a:gd name="T10" fmla="*/ 0 h 1101"/>
              <a:gd name="T11" fmla="*/ 2006 w 2006"/>
              <a:gd name="T12" fmla="*/ 1101 h 1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6" h="1101">
                <a:moveTo>
                  <a:pt x="0" y="14"/>
                </a:moveTo>
                <a:cubicBezTo>
                  <a:pt x="313" y="557"/>
                  <a:pt x="626" y="1101"/>
                  <a:pt x="960" y="1099"/>
                </a:cubicBezTo>
                <a:cubicBezTo>
                  <a:pt x="1294" y="1097"/>
                  <a:pt x="1650" y="548"/>
                  <a:pt x="200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8548688" y="1347788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30000"/>
              <a:t>2</a:t>
            </a:r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8616950" y="3238500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</a:t>
            </a:r>
            <a:endParaRPr lang="en-US" altLang="en-US" sz="2000" baseline="30000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6526213" y="3436938"/>
            <a:ext cx="63500" cy="61912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51213" name="Oval 14"/>
          <p:cNvSpPr>
            <a:spLocks noChangeArrowheads="1"/>
          </p:cNvSpPr>
          <p:nvPr/>
        </p:nvSpPr>
        <p:spPr bwMode="auto">
          <a:xfrm>
            <a:off x="6008688" y="3444875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51214" name="Oval 15"/>
          <p:cNvSpPr>
            <a:spLocks noChangeArrowheads="1"/>
          </p:cNvSpPr>
          <p:nvPr/>
        </p:nvSpPr>
        <p:spPr bwMode="auto">
          <a:xfrm>
            <a:off x="7446963" y="3444875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8040688" y="3444875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8285163" y="3444875"/>
            <a:ext cx="63500" cy="61913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51217" name="Text Box 19"/>
          <p:cNvSpPr txBox="1">
            <a:spLocks noChangeArrowheads="1"/>
          </p:cNvSpPr>
          <p:nvPr/>
        </p:nvSpPr>
        <p:spPr bwMode="auto">
          <a:xfrm>
            <a:off x="6376988" y="3444875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-2</a:t>
            </a:r>
          </a:p>
        </p:txBody>
      </p:sp>
      <p:sp>
        <p:nvSpPr>
          <p:cNvPr id="51218" name="Text Box 21"/>
          <p:cNvSpPr txBox="1">
            <a:spLocks noChangeArrowheads="1"/>
          </p:cNvSpPr>
          <p:nvPr/>
        </p:nvSpPr>
        <p:spPr bwMode="auto">
          <a:xfrm>
            <a:off x="5843588" y="345281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-4</a:t>
            </a:r>
          </a:p>
        </p:txBody>
      </p: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7286625" y="345916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7864475" y="346551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51221" name="Text Box 24"/>
          <p:cNvSpPr txBox="1">
            <a:spLocks noChangeArrowheads="1"/>
          </p:cNvSpPr>
          <p:nvPr/>
        </p:nvSpPr>
        <p:spPr bwMode="auto">
          <a:xfrm>
            <a:off x="8118475" y="3473450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6015038" y="2430463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>
            <a:off x="6524625" y="3097213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4588" name="Oval 28"/>
          <p:cNvSpPr>
            <a:spLocks noChangeArrowheads="1"/>
          </p:cNvSpPr>
          <p:nvPr/>
        </p:nvSpPr>
        <p:spPr bwMode="auto">
          <a:xfrm>
            <a:off x="7446963" y="3328988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4589" name="Oval 29"/>
          <p:cNvSpPr>
            <a:spLocks noChangeArrowheads="1"/>
          </p:cNvSpPr>
          <p:nvPr/>
        </p:nvSpPr>
        <p:spPr bwMode="auto">
          <a:xfrm>
            <a:off x="8285163" y="2406650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4594" name="Oval 34"/>
          <p:cNvSpPr>
            <a:spLocks noChangeArrowheads="1"/>
          </p:cNvSpPr>
          <p:nvPr/>
        </p:nvSpPr>
        <p:spPr bwMode="auto">
          <a:xfrm>
            <a:off x="8042275" y="2749550"/>
            <a:ext cx="63500" cy="635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94596" name="Line 36"/>
          <p:cNvSpPr>
            <a:spLocks noChangeShapeType="1"/>
          </p:cNvSpPr>
          <p:nvPr/>
        </p:nvSpPr>
        <p:spPr bwMode="auto">
          <a:xfrm>
            <a:off x="6049963" y="2468563"/>
            <a:ext cx="511175" cy="6715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598" name="Line 38"/>
          <p:cNvSpPr>
            <a:spLocks noChangeShapeType="1"/>
          </p:cNvSpPr>
          <p:nvPr/>
        </p:nvSpPr>
        <p:spPr bwMode="auto">
          <a:xfrm>
            <a:off x="6553200" y="3116263"/>
            <a:ext cx="922338" cy="2365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599" name="Line 39"/>
          <p:cNvSpPr>
            <a:spLocks noChangeShapeType="1"/>
          </p:cNvSpPr>
          <p:nvPr/>
        </p:nvSpPr>
        <p:spPr bwMode="auto">
          <a:xfrm flipV="1">
            <a:off x="7475538" y="2773363"/>
            <a:ext cx="593725" cy="5794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00" name="Line 40"/>
          <p:cNvSpPr>
            <a:spLocks noChangeShapeType="1"/>
          </p:cNvSpPr>
          <p:nvPr/>
        </p:nvSpPr>
        <p:spPr bwMode="auto">
          <a:xfrm flipV="1">
            <a:off x="8077200" y="2422525"/>
            <a:ext cx="228600" cy="358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H="1">
            <a:off x="6049963" y="2422525"/>
            <a:ext cx="2271712" cy="23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8" grpId="0" animBg="1"/>
      <p:bldP spid="194570" grpId="0" animBg="1"/>
      <p:bldP spid="194571" grpId="0"/>
      <p:bldP spid="194586" grpId="0" animBg="1"/>
      <p:bldP spid="194587" grpId="0" animBg="1"/>
      <p:bldP spid="194588" grpId="0" animBg="1"/>
      <p:bldP spid="194589" grpId="0" animBg="1"/>
      <p:bldP spid="194594" grpId="0" animBg="1"/>
      <p:bldP spid="194596" grpId="0" animBg="1"/>
      <p:bldP spid="194598" grpId="0" animBg="1"/>
      <p:bldP spid="194598" grpId="1" animBg="1"/>
      <p:bldP spid="194599" grpId="0" animBg="1"/>
      <p:bldP spid="194600" grpId="0" animBg="1"/>
      <p:bldP spid="1946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2823E-CC97-4110-8EF9-12D3E9478E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	Convex Hull Summary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70025"/>
            <a:ext cx="77724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Brute force algorithm:	</a:t>
            </a:r>
            <a:r>
              <a:rPr lang="en-US" altLang="en-US" sz="2400" smtClean="0">
                <a:solidFill>
                  <a:srgbClr val="008380"/>
                </a:solidFill>
              </a:rPr>
              <a:t>O(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baseline="30000" smtClean="0">
                <a:solidFill>
                  <a:srgbClr val="008380"/>
                </a:solidFill>
              </a:rPr>
              <a:t>3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Jarvis’ march (gift wrapping):	</a:t>
            </a:r>
            <a:r>
              <a:rPr lang="en-US" altLang="en-US" sz="2400" smtClean="0">
                <a:solidFill>
                  <a:srgbClr val="008380"/>
                </a:solidFill>
              </a:rPr>
              <a:t>O(</a:t>
            </a:r>
            <a:r>
              <a:rPr lang="en-US" altLang="en-US" sz="2400" i="1" smtClean="0">
                <a:solidFill>
                  <a:srgbClr val="008380"/>
                </a:solidFill>
              </a:rPr>
              <a:t>nh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Incremental insertion:	</a:t>
            </a:r>
            <a:r>
              <a:rPr lang="en-US" altLang="en-US" sz="2400" smtClean="0">
                <a:solidFill>
                  <a:srgbClr val="008380"/>
                </a:solidFill>
              </a:rPr>
              <a:t>O(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 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Divide-and-conquer:	</a:t>
            </a:r>
            <a:r>
              <a:rPr lang="en-US" altLang="en-US" sz="2400" smtClean="0">
                <a:solidFill>
                  <a:srgbClr val="008380"/>
                </a:solidFill>
              </a:rPr>
              <a:t> O(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 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Graham’s scan:	</a:t>
            </a:r>
            <a:r>
              <a:rPr lang="en-US" altLang="en-US" sz="2400" smtClean="0">
                <a:solidFill>
                  <a:srgbClr val="008380"/>
                </a:solidFill>
              </a:rPr>
              <a:t> O(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 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r>
              <a:rPr lang="en-US" altLang="en-US" sz="2400" smtClean="0"/>
              <a:t>Lower bound:	</a:t>
            </a:r>
            <a:r>
              <a:rPr lang="en-US" altLang="en-US" sz="2400" smtClean="0">
                <a:solidFill>
                  <a:srgbClr val="008380"/>
                </a:solidFill>
              </a:rPr>
              <a:t> </a:t>
            </a:r>
            <a:r>
              <a:rPr lang="en-US" altLang="en-US" sz="2400" smtClean="0">
                <a:solidFill>
                  <a:srgbClr val="008380"/>
                </a:solidFill>
                <a:sym typeface="Symbol" panose="05050102010706020507" pitchFamily="18" charset="2"/>
              </a:rPr>
              <a:t></a:t>
            </a:r>
            <a:r>
              <a:rPr lang="en-US" altLang="en-US" sz="2400" smtClean="0">
                <a:solidFill>
                  <a:srgbClr val="008380"/>
                </a:solidFill>
              </a:rPr>
              <a:t>(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 log </a:t>
            </a:r>
            <a:r>
              <a:rPr lang="en-US" altLang="en-US" sz="2400" i="1" smtClean="0">
                <a:solidFill>
                  <a:srgbClr val="008380"/>
                </a:solidFill>
              </a:rPr>
              <a:t>n</a:t>
            </a:r>
            <a:r>
              <a:rPr lang="en-US" altLang="en-US" sz="2400" smtClean="0">
                <a:solidFill>
                  <a:srgbClr val="008380"/>
                </a:solidFill>
              </a:rPr>
              <a:t>)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tabLst>
                <a:tab pos="4687888" algn="l"/>
              </a:tabLst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4687888" algn="l"/>
              </a:tabLst>
            </a:pPr>
            <a:endParaRPr lang="en-US" altLang="en-US" sz="24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D7AE7-82EF-4E47-BB80-C3E5F646A0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8531" name="Oval 51"/>
          <p:cNvSpPr>
            <a:spLocks noChangeArrowheads="1"/>
          </p:cNvSpPr>
          <p:nvPr/>
        </p:nvSpPr>
        <p:spPr bwMode="auto">
          <a:xfrm>
            <a:off x="1962150" y="3017838"/>
            <a:ext cx="4037013" cy="3167062"/>
          </a:xfrm>
          <a:prstGeom prst="ellipse">
            <a:avLst/>
          </a:prstGeom>
          <a:solidFill>
            <a:schemeClr val="accent2">
              <a:alpha val="20000"/>
            </a:schemeClr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29" name="Freeform 49"/>
          <p:cNvSpPr>
            <a:spLocks/>
          </p:cNvSpPr>
          <p:nvPr/>
        </p:nvSpPr>
        <p:spPr bwMode="auto">
          <a:xfrm>
            <a:off x="2006600" y="2817813"/>
            <a:ext cx="5345113" cy="3419475"/>
          </a:xfrm>
          <a:custGeom>
            <a:avLst/>
            <a:gdLst>
              <a:gd name="T0" fmla="*/ 0 w 3367"/>
              <a:gd name="T1" fmla="*/ 2147483646 h 2154"/>
              <a:gd name="T2" fmla="*/ 2147483646 w 3367"/>
              <a:gd name="T3" fmla="*/ 2147483646 h 2154"/>
              <a:gd name="T4" fmla="*/ 2147483646 w 3367"/>
              <a:gd name="T5" fmla="*/ 2147483646 h 2154"/>
              <a:gd name="T6" fmla="*/ 2147483646 w 3367"/>
              <a:gd name="T7" fmla="*/ 2147483646 h 2154"/>
              <a:gd name="T8" fmla="*/ 2147483646 w 3367"/>
              <a:gd name="T9" fmla="*/ 2147483646 h 2154"/>
              <a:gd name="T10" fmla="*/ 2147483646 w 3367"/>
              <a:gd name="T11" fmla="*/ 0 h 2154"/>
              <a:gd name="T12" fmla="*/ 0 w 3367"/>
              <a:gd name="T13" fmla="*/ 2147483646 h 2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7"/>
              <a:gd name="T22" fmla="*/ 0 h 2154"/>
              <a:gd name="T23" fmla="*/ 3367 w 3367"/>
              <a:gd name="T24" fmla="*/ 2154 h 21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7" h="2154">
                <a:moveTo>
                  <a:pt x="0" y="913"/>
                </a:moveTo>
                <a:lnTo>
                  <a:pt x="408" y="2065"/>
                </a:lnTo>
                <a:lnTo>
                  <a:pt x="1986" y="2154"/>
                </a:lnTo>
                <a:lnTo>
                  <a:pt x="3367" y="1372"/>
                </a:lnTo>
                <a:lnTo>
                  <a:pt x="2192" y="632"/>
                </a:lnTo>
                <a:lnTo>
                  <a:pt x="609" y="0"/>
                </a:lnTo>
                <a:lnTo>
                  <a:pt x="0" y="913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2540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535" name="Freeform 55"/>
          <p:cNvSpPr>
            <a:spLocks/>
          </p:cNvSpPr>
          <p:nvPr/>
        </p:nvSpPr>
        <p:spPr bwMode="auto">
          <a:xfrm>
            <a:off x="-401638" y="3070225"/>
            <a:ext cx="6816726" cy="3627438"/>
          </a:xfrm>
          <a:custGeom>
            <a:avLst/>
            <a:gdLst>
              <a:gd name="T0" fmla="*/ 2147483646 w 4294"/>
              <a:gd name="T1" fmla="*/ 2147483646 h 2285"/>
              <a:gd name="T2" fmla="*/ 2147483646 w 4294"/>
              <a:gd name="T3" fmla="*/ 0 h 2285"/>
              <a:gd name="T4" fmla="*/ 2147483646 w 4294"/>
              <a:gd name="T5" fmla="*/ 2147483646 h 2285"/>
              <a:gd name="T6" fmla="*/ 2147483646 w 4294"/>
              <a:gd name="T7" fmla="*/ 2147483646 h 2285"/>
              <a:gd name="T8" fmla="*/ 2147483646 w 4294"/>
              <a:gd name="T9" fmla="*/ 2147483646 h 2285"/>
              <a:gd name="T10" fmla="*/ 0 w 4294"/>
              <a:gd name="T11" fmla="*/ 2147483646 h 2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94"/>
              <a:gd name="T19" fmla="*/ 0 h 2285"/>
              <a:gd name="T20" fmla="*/ 4294 w 4294"/>
              <a:gd name="T21" fmla="*/ 2285 h 2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94" h="2285">
                <a:moveTo>
                  <a:pt x="52" y="9"/>
                </a:moveTo>
                <a:cubicBezTo>
                  <a:pt x="67" y="5"/>
                  <a:pt x="78" y="0"/>
                  <a:pt x="94" y="0"/>
                </a:cubicBezTo>
                <a:lnTo>
                  <a:pt x="3887" y="145"/>
                </a:lnTo>
                <a:lnTo>
                  <a:pt x="4294" y="1349"/>
                </a:lnTo>
                <a:lnTo>
                  <a:pt x="3339" y="1803"/>
                </a:lnTo>
                <a:lnTo>
                  <a:pt x="0" y="2285"/>
                </a:lnTo>
              </a:path>
            </a:pathLst>
          </a:custGeom>
          <a:solidFill>
            <a:schemeClr val="accent2">
              <a:alpha val="20000"/>
            </a:schemeClr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 Hull</a:t>
            </a:r>
          </a:p>
        </p:txBody>
      </p:sp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152400" y="1758950"/>
            <a:ext cx="83343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/>
              <a:t>The convex hull </a:t>
            </a:r>
            <a:r>
              <a:rPr lang="en-US" altLang="en-US" sz="2400" i="1">
                <a:solidFill>
                  <a:srgbClr val="008380"/>
                </a:solidFill>
              </a:rPr>
              <a:t>CH(P)</a:t>
            </a:r>
            <a:r>
              <a:rPr lang="en-US" altLang="en-US" sz="2400"/>
              <a:t> of a point set 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400" b="1">
                <a:solidFill>
                  <a:srgbClr val="00838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baseline="30000">
                <a:solidFill>
                  <a:srgbClr val="00838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is the smallest convex set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C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 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>
                <a:sym typeface="Symbol" panose="05050102010706020507" pitchFamily="18" charset="2"/>
              </a:rPr>
              <a:t>. In other words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CH(P) = </a:t>
            </a:r>
            <a:r>
              <a:rPr lang="en-US" altLang="en-US">
                <a:solidFill>
                  <a:srgbClr val="008380"/>
                </a:solidFill>
                <a:sym typeface="Symbol" panose="05050102010706020507" pitchFamily="18" charset="2"/>
              </a:rPr>
              <a:t>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 C</a:t>
            </a:r>
            <a:r>
              <a:rPr lang="en-US" altLang="en-US" sz="2400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5240338" y="2463800"/>
            <a:ext cx="8620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8380"/>
                </a:solidFill>
                <a:sym typeface="Symbol" panose="05050102010706020507" pitchFamily="18" charset="2"/>
              </a:rPr>
              <a:t>C </a:t>
            </a:r>
            <a:r>
              <a:rPr lang="en-US" altLang="en-US" sz="1400">
                <a:solidFill>
                  <a:srgbClr val="008380"/>
                </a:solidFill>
                <a:sym typeface="Symbol" panose="05050102010706020507" pitchFamily="18" charset="2"/>
              </a:rPr>
              <a:t> </a:t>
            </a:r>
            <a:r>
              <a:rPr lang="en-US" altLang="en-US" sz="1400" i="1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br>
              <a:rPr lang="en-US" altLang="en-US" sz="1400" i="1">
                <a:solidFill>
                  <a:srgbClr val="008380"/>
                </a:solidFill>
                <a:sym typeface="Symbol" panose="05050102010706020507" pitchFamily="18" charset="2"/>
              </a:rPr>
            </a:br>
            <a:r>
              <a:rPr lang="en-US" altLang="en-US" sz="1400" i="1">
                <a:solidFill>
                  <a:srgbClr val="008380"/>
                </a:solidFill>
                <a:sym typeface="Symbol" panose="05050102010706020507" pitchFamily="18" charset="2"/>
              </a:rPr>
              <a:t>C </a:t>
            </a:r>
            <a:r>
              <a:rPr lang="en-US" altLang="en-US" sz="1400">
                <a:sym typeface="Symbol" panose="05050102010706020507" pitchFamily="18" charset="2"/>
              </a:rPr>
              <a:t>convex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724150" y="3397250"/>
            <a:ext cx="2063750" cy="2273300"/>
            <a:chOff x="1825" y="2110"/>
            <a:chExt cx="1300" cy="1432"/>
          </a:xfrm>
        </p:grpSpPr>
        <p:sp>
          <p:nvSpPr>
            <p:cNvPr id="8216" name="Line 58"/>
            <p:cNvSpPr>
              <a:spLocks noChangeShapeType="1"/>
            </p:cNvSpPr>
            <p:nvPr/>
          </p:nvSpPr>
          <p:spPr bwMode="auto">
            <a:xfrm flipH="1">
              <a:off x="1853" y="2110"/>
              <a:ext cx="770" cy="2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Line 59"/>
            <p:cNvSpPr>
              <a:spLocks noChangeShapeType="1"/>
            </p:cNvSpPr>
            <p:nvPr/>
          </p:nvSpPr>
          <p:spPr bwMode="auto">
            <a:xfrm flipH="1">
              <a:off x="1825" y="2338"/>
              <a:ext cx="28" cy="64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18" name="Line 60"/>
            <p:cNvSpPr>
              <a:spLocks noChangeShapeType="1"/>
            </p:cNvSpPr>
            <p:nvPr/>
          </p:nvSpPr>
          <p:spPr bwMode="auto">
            <a:xfrm>
              <a:off x="1825" y="2983"/>
              <a:ext cx="587" cy="41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19" name="Line 61"/>
            <p:cNvSpPr>
              <a:spLocks noChangeShapeType="1"/>
            </p:cNvSpPr>
            <p:nvPr/>
          </p:nvSpPr>
          <p:spPr bwMode="auto">
            <a:xfrm>
              <a:off x="2412" y="3393"/>
              <a:ext cx="690" cy="14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20" name="Line 62"/>
            <p:cNvSpPr>
              <a:spLocks noChangeShapeType="1"/>
            </p:cNvSpPr>
            <p:nvPr/>
          </p:nvSpPr>
          <p:spPr bwMode="auto">
            <a:xfrm flipV="1">
              <a:off x="3102" y="3125"/>
              <a:ext cx="23" cy="41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Line 63"/>
            <p:cNvSpPr>
              <a:spLocks noChangeShapeType="1"/>
            </p:cNvSpPr>
            <p:nvPr/>
          </p:nvSpPr>
          <p:spPr bwMode="auto">
            <a:xfrm flipH="1" flipV="1">
              <a:off x="3062" y="2201"/>
              <a:ext cx="63" cy="92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8222" name="Line 64"/>
            <p:cNvSpPr>
              <a:spLocks noChangeShapeType="1"/>
            </p:cNvSpPr>
            <p:nvPr/>
          </p:nvSpPr>
          <p:spPr bwMode="auto">
            <a:xfrm flipH="1" flipV="1">
              <a:off x="2652" y="2127"/>
              <a:ext cx="410" cy="7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4" name="Rectangle 56"/>
          <p:cNvSpPr>
            <a:spLocks noChangeArrowheads="1"/>
          </p:cNvSpPr>
          <p:nvPr/>
        </p:nvSpPr>
        <p:spPr bwMode="auto">
          <a:xfrm>
            <a:off x="4757738" y="368935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148546" name="Freeform 66"/>
          <p:cNvSpPr>
            <a:spLocks/>
          </p:cNvSpPr>
          <p:nvPr/>
        </p:nvSpPr>
        <p:spPr bwMode="auto">
          <a:xfrm>
            <a:off x="2705100" y="3395663"/>
            <a:ext cx="2058988" cy="2230437"/>
          </a:xfrm>
          <a:custGeom>
            <a:avLst/>
            <a:gdLst>
              <a:gd name="T0" fmla="*/ 0 w 1297"/>
              <a:gd name="T1" fmla="*/ 2147483646 h 1405"/>
              <a:gd name="T2" fmla="*/ 2147483646 w 1297"/>
              <a:gd name="T3" fmla="*/ 2147483646 h 1405"/>
              <a:gd name="T4" fmla="*/ 2147483646 w 1297"/>
              <a:gd name="T5" fmla="*/ 2147483646 h 1405"/>
              <a:gd name="T6" fmla="*/ 2147483646 w 1297"/>
              <a:gd name="T7" fmla="*/ 2147483646 h 1405"/>
              <a:gd name="T8" fmla="*/ 2147483646 w 1297"/>
              <a:gd name="T9" fmla="*/ 2147483646 h 1405"/>
              <a:gd name="T10" fmla="*/ 2147483646 w 1297"/>
              <a:gd name="T11" fmla="*/ 0 h 1405"/>
              <a:gd name="T12" fmla="*/ 2147483646 w 1297"/>
              <a:gd name="T13" fmla="*/ 2147483646 h 1405"/>
              <a:gd name="T14" fmla="*/ 0 w 1297"/>
              <a:gd name="T15" fmla="*/ 2147483646 h 1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7"/>
              <a:gd name="T25" fmla="*/ 0 h 1405"/>
              <a:gd name="T26" fmla="*/ 1297 w 1297"/>
              <a:gd name="T27" fmla="*/ 1405 h 14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7" h="1405">
                <a:moveTo>
                  <a:pt x="0" y="871"/>
                </a:moveTo>
                <a:lnTo>
                  <a:pt x="590" y="1288"/>
                </a:lnTo>
                <a:lnTo>
                  <a:pt x="1260" y="1405"/>
                </a:lnTo>
                <a:lnTo>
                  <a:pt x="1297" y="984"/>
                </a:lnTo>
                <a:lnTo>
                  <a:pt x="1241" y="108"/>
                </a:lnTo>
                <a:lnTo>
                  <a:pt x="801" y="0"/>
                </a:lnTo>
                <a:lnTo>
                  <a:pt x="52" y="230"/>
                </a:lnTo>
                <a:lnTo>
                  <a:pt x="0" y="871"/>
                </a:lnTo>
                <a:close/>
              </a:path>
            </a:pathLst>
          </a:custGeom>
          <a:solidFill>
            <a:schemeClr val="hlink">
              <a:alpha val="2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2743200" y="3711575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2674938" y="4732338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3937000" y="3357563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00" name="Oval 20"/>
          <p:cNvSpPr>
            <a:spLocks noChangeArrowheads="1"/>
          </p:cNvSpPr>
          <p:nvPr/>
        </p:nvSpPr>
        <p:spPr bwMode="auto">
          <a:xfrm>
            <a:off x="4346575" y="4210050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3251200" y="4283075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4643438" y="3529013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3659188" y="4572000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4714875" y="4911725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3608388" y="5389563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4667250" y="5599113"/>
            <a:ext cx="117475" cy="10795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1" grpId="0" animBg="1"/>
      <p:bldP spid="148529" grpId="0" animBg="1"/>
      <p:bldP spid="148535" grpId="0" animBg="1"/>
      <p:bldP spid="148546" grpId="0" animBg="1"/>
      <p:bldP spid="148495" grpId="0" animBg="1"/>
      <p:bldP spid="148497" grpId="0" animBg="1"/>
      <p:bldP spid="148496" grpId="0" animBg="1"/>
      <p:bldP spid="148500" grpId="0" animBg="1"/>
      <p:bldP spid="148501" grpId="0" animBg="1"/>
      <p:bldP spid="148502" grpId="0" animBg="1"/>
      <p:bldP spid="148498" grpId="0" animBg="1"/>
      <p:bldP spid="148503" grpId="0" animBg="1"/>
      <p:bldP spid="148499" grpId="0" animBg="1"/>
      <p:bldP spid="1485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38FA6-F3D7-4060-BAB9-49F2D2D45C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21" name="Freeform 71"/>
          <p:cNvSpPr>
            <a:spLocks/>
          </p:cNvSpPr>
          <p:nvPr/>
        </p:nvSpPr>
        <p:spPr bwMode="auto">
          <a:xfrm>
            <a:off x="3768725" y="3925888"/>
            <a:ext cx="2089150" cy="2236787"/>
          </a:xfrm>
          <a:custGeom>
            <a:avLst/>
            <a:gdLst>
              <a:gd name="T0" fmla="*/ 2147483646 w 1316"/>
              <a:gd name="T1" fmla="*/ 0 h 1409"/>
              <a:gd name="T2" fmla="*/ 2147483646 w 1316"/>
              <a:gd name="T3" fmla="*/ 2147483646 h 1409"/>
              <a:gd name="T4" fmla="*/ 2147483646 w 1316"/>
              <a:gd name="T5" fmla="*/ 2147483646 h 1409"/>
              <a:gd name="T6" fmla="*/ 0 w 1316"/>
              <a:gd name="T7" fmla="*/ 2147483646 h 1409"/>
              <a:gd name="T8" fmla="*/ 2147483646 w 1316"/>
              <a:gd name="T9" fmla="*/ 2147483646 h 1409"/>
              <a:gd name="T10" fmla="*/ 2147483646 w 1316"/>
              <a:gd name="T11" fmla="*/ 2147483646 h 1409"/>
              <a:gd name="T12" fmla="*/ 2147483646 w 1316"/>
              <a:gd name="T13" fmla="*/ 2147483646 h 1409"/>
              <a:gd name="T14" fmla="*/ 2147483646 w 1316"/>
              <a:gd name="T15" fmla="*/ 2147483646 h 1409"/>
              <a:gd name="T16" fmla="*/ 2147483646 w 1316"/>
              <a:gd name="T17" fmla="*/ 2147483646 h 1409"/>
              <a:gd name="T18" fmla="*/ 2147483646 w 1316"/>
              <a:gd name="T19" fmla="*/ 2147483646 h 1409"/>
              <a:gd name="T20" fmla="*/ 2147483646 w 1316"/>
              <a:gd name="T21" fmla="*/ 2147483646 h 1409"/>
              <a:gd name="T22" fmla="*/ 2147483646 w 1316"/>
              <a:gd name="T23" fmla="*/ 2147483646 h 1409"/>
              <a:gd name="T24" fmla="*/ 2147483646 w 1316"/>
              <a:gd name="T25" fmla="*/ 2147483646 h 1409"/>
              <a:gd name="T26" fmla="*/ 2147483646 w 1316"/>
              <a:gd name="T27" fmla="*/ 0 h 1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16"/>
              <a:gd name="T43" fmla="*/ 0 h 1409"/>
              <a:gd name="T44" fmla="*/ 1316 w 1316"/>
              <a:gd name="T45" fmla="*/ 1409 h 140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16" h="1409">
                <a:moveTo>
                  <a:pt x="806" y="0"/>
                </a:moveTo>
                <a:lnTo>
                  <a:pt x="70" y="215"/>
                </a:lnTo>
                <a:lnTo>
                  <a:pt x="28" y="238"/>
                </a:lnTo>
                <a:lnTo>
                  <a:pt x="0" y="819"/>
                </a:lnTo>
                <a:lnTo>
                  <a:pt x="24" y="885"/>
                </a:lnTo>
                <a:lnTo>
                  <a:pt x="47" y="903"/>
                </a:lnTo>
                <a:lnTo>
                  <a:pt x="572" y="1264"/>
                </a:lnTo>
                <a:lnTo>
                  <a:pt x="637" y="1287"/>
                </a:lnTo>
                <a:lnTo>
                  <a:pt x="1204" y="1409"/>
                </a:lnTo>
                <a:lnTo>
                  <a:pt x="1288" y="1353"/>
                </a:lnTo>
                <a:lnTo>
                  <a:pt x="1316" y="983"/>
                </a:lnTo>
                <a:lnTo>
                  <a:pt x="1307" y="927"/>
                </a:lnTo>
                <a:lnTo>
                  <a:pt x="1232" y="89"/>
                </a:lnTo>
                <a:lnTo>
                  <a:pt x="806" y="0"/>
                </a:lnTo>
                <a:close/>
              </a:path>
            </a:pathLst>
          </a:custGeom>
          <a:solidFill>
            <a:schemeClr val="hlink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Convex Hull</a:t>
            </a:r>
          </a:p>
        </p:txBody>
      </p:sp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152400" y="1460500"/>
            <a:ext cx="83343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0" rIns="82296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2400" b="1"/>
              <a:t>Observation:</a:t>
            </a:r>
            <a:r>
              <a:rPr lang="en-US" altLang="en-US" sz="2400"/>
              <a:t> CH(P) is the unique convex polygon whose vertices are points of P and which contains all points of P.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149539" name="Oval 35"/>
          <p:cNvSpPr>
            <a:spLocks noChangeArrowheads="1"/>
          </p:cNvSpPr>
          <p:nvPr/>
        </p:nvSpPr>
        <p:spPr bwMode="auto">
          <a:xfrm>
            <a:off x="3805238" y="41989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0" name="Oval 36"/>
          <p:cNvSpPr>
            <a:spLocks noChangeArrowheads="1"/>
          </p:cNvSpPr>
          <p:nvPr/>
        </p:nvSpPr>
        <p:spPr bwMode="auto">
          <a:xfrm>
            <a:off x="4999038" y="38449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1" name="Oval 37"/>
          <p:cNvSpPr>
            <a:spLocks noChangeArrowheads="1"/>
          </p:cNvSpPr>
          <p:nvPr/>
        </p:nvSpPr>
        <p:spPr bwMode="auto">
          <a:xfrm>
            <a:off x="3736975" y="52197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2" name="Oval 38"/>
          <p:cNvSpPr>
            <a:spLocks noChangeArrowheads="1"/>
          </p:cNvSpPr>
          <p:nvPr/>
        </p:nvSpPr>
        <p:spPr bwMode="auto">
          <a:xfrm>
            <a:off x="4721225" y="50593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3" name="Oval 39"/>
          <p:cNvSpPr>
            <a:spLocks noChangeArrowheads="1"/>
          </p:cNvSpPr>
          <p:nvPr/>
        </p:nvSpPr>
        <p:spPr bwMode="auto">
          <a:xfrm>
            <a:off x="4670425" y="58769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5408613" y="469741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5" name="Oval 41"/>
          <p:cNvSpPr>
            <a:spLocks noChangeArrowheads="1"/>
          </p:cNvSpPr>
          <p:nvPr/>
        </p:nvSpPr>
        <p:spPr bwMode="auto">
          <a:xfrm>
            <a:off x="4313238" y="477043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6" name="Oval 42"/>
          <p:cNvSpPr>
            <a:spLocks noChangeArrowheads="1"/>
          </p:cNvSpPr>
          <p:nvPr/>
        </p:nvSpPr>
        <p:spPr bwMode="auto">
          <a:xfrm>
            <a:off x="5705475" y="40163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7" name="Oval 43"/>
          <p:cNvSpPr>
            <a:spLocks noChangeArrowheads="1"/>
          </p:cNvSpPr>
          <p:nvPr/>
        </p:nvSpPr>
        <p:spPr bwMode="auto">
          <a:xfrm>
            <a:off x="5776913" y="539908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5729288" y="60864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783013" y="3921125"/>
            <a:ext cx="2063750" cy="2273300"/>
            <a:chOff x="1825" y="2110"/>
            <a:chExt cx="1300" cy="1432"/>
          </a:xfrm>
        </p:grpSpPr>
        <p:sp>
          <p:nvSpPr>
            <p:cNvPr id="9252" name="Line 46"/>
            <p:cNvSpPr>
              <a:spLocks noChangeShapeType="1"/>
            </p:cNvSpPr>
            <p:nvPr/>
          </p:nvSpPr>
          <p:spPr bwMode="auto">
            <a:xfrm flipH="1">
              <a:off x="1853" y="2110"/>
              <a:ext cx="770" cy="2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3" name="Line 47"/>
            <p:cNvSpPr>
              <a:spLocks noChangeShapeType="1"/>
            </p:cNvSpPr>
            <p:nvPr/>
          </p:nvSpPr>
          <p:spPr bwMode="auto">
            <a:xfrm flipH="1">
              <a:off x="1825" y="2338"/>
              <a:ext cx="28" cy="64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4" name="Line 48"/>
            <p:cNvSpPr>
              <a:spLocks noChangeShapeType="1"/>
            </p:cNvSpPr>
            <p:nvPr/>
          </p:nvSpPr>
          <p:spPr bwMode="auto">
            <a:xfrm>
              <a:off x="1825" y="2983"/>
              <a:ext cx="587" cy="41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5" name="Line 49"/>
            <p:cNvSpPr>
              <a:spLocks noChangeShapeType="1"/>
            </p:cNvSpPr>
            <p:nvPr/>
          </p:nvSpPr>
          <p:spPr bwMode="auto">
            <a:xfrm>
              <a:off x="2412" y="3393"/>
              <a:ext cx="690" cy="1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6" name="Line 50"/>
            <p:cNvSpPr>
              <a:spLocks noChangeShapeType="1"/>
            </p:cNvSpPr>
            <p:nvPr/>
          </p:nvSpPr>
          <p:spPr bwMode="auto">
            <a:xfrm flipV="1">
              <a:off x="3102" y="3125"/>
              <a:ext cx="23" cy="41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7" name="Line 51"/>
            <p:cNvSpPr>
              <a:spLocks noChangeShapeType="1"/>
            </p:cNvSpPr>
            <p:nvPr/>
          </p:nvSpPr>
          <p:spPr bwMode="auto">
            <a:xfrm flipH="1" flipV="1">
              <a:off x="3062" y="2201"/>
              <a:ext cx="63" cy="9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  <p:sp>
          <p:nvSpPr>
            <p:cNvPr id="9258" name="Line 52"/>
            <p:cNvSpPr>
              <a:spLocks noChangeShapeType="1"/>
            </p:cNvSpPr>
            <p:nvPr/>
          </p:nvSpPr>
          <p:spPr bwMode="auto">
            <a:xfrm flipH="1" flipV="1">
              <a:off x="2652" y="2127"/>
              <a:ext cx="410" cy="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733800" y="3854450"/>
            <a:ext cx="2157413" cy="2349500"/>
            <a:chOff x="3705" y="1359"/>
            <a:chExt cx="1359" cy="1480"/>
          </a:xfrm>
        </p:grpSpPr>
        <p:sp>
          <p:nvSpPr>
            <p:cNvPr id="9245" name="Oval 54"/>
            <p:cNvSpPr>
              <a:spLocks noChangeArrowheads="1"/>
            </p:cNvSpPr>
            <p:nvPr/>
          </p:nvSpPr>
          <p:spPr bwMode="auto">
            <a:xfrm>
              <a:off x="3748" y="1582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46" name="Oval 55"/>
            <p:cNvSpPr>
              <a:spLocks noChangeArrowheads="1"/>
            </p:cNvSpPr>
            <p:nvPr/>
          </p:nvSpPr>
          <p:spPr bwMode="auto">
            <a:xfrm>
              <a:off x="4500" y="1359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47" name="Oval 56"/>
            <p:cNvSpPr>
              <a:spLocks noChangeArrowheads="1"/>
            </p:cNvSpPr>
            <p:nvPr/>
          </p:nvSpPr>
          <p:spPr bwMode="auto">
            <a:xfrm>
              <a:off x="3705" y="2225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48" name="Oval 57"/>
            <p:cNvSpPr>
              <a:spLocks noChangeArrowheads="1"/>
            </p:cNvSpPr>
            <p:nvPr/>
          </p:nvSpPr>
          <p:spPr bwMode="auto">
            <a:xfrm>
              <a:off x="4293" y="2639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49" name="Oval 58"/>
            <p:cNvSpPr>
              <a:spLocks noChangeArrowheads="1"/>
            </p:cNvSpPr>
            <p:nvPr/>
          </p:nvSpPr>
          <p:spPr bwMode="auto">
            <a:xfrm>
              <a:off x="4945" y="1467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50" name="Oval 59"/>
            <p:cNvSpPr>
              <a:spLocks noChangeArrowheads="1"/>
            </p:cNvSpPr>
            <p:nvPr/>
          </p:nvSpPr>
          <p:spPr bwMode="auto">
            <a:xfrm>
              <a:off x="4990" y="2338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  <p:sp>
          <p:nvSpPr>
            <p:cNvPr id="9251" name="Oval 60"/>
            <p:cNvSpPr>
              <a:spLocks noChangeArrowheads="1"/>
            </p:cNvSpPr>
            <p:nvPr/>
          </p:nvSpPr>
          <p:spPr bwMode="auto">
            <a:xfrm>
              <a:off x="4960" y="2771"/>
              <a:ext cx="74" cy="68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009999"/>
                </a:solidFill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462338" y="3616325"/>
            <a:ext cx="2794000" cy="2830513"/>
            <a:chOff x="3436" y="1119"/>
            <a:chExt cx="1760" cy="1783"/>
          </a:xfrm>
        </p:grpSpPr>
        <p:sp>
          <p:nvSpPr>
            <p:cNvPr id="9238" name="Text Box 62"/>
            <p:cNvSpPr txBox="1">
              <a:spLocks noChangeArrowheads="1"/>
            </p:cNvSpPr>
            <p:nvPr/>
          </p:nvSpPr>
          <p:spPr bwMode="auto">
            <a:xfrm>
              <a:off x="4129" y="267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239" name="Text Box 63"/>
            <p:cNvSpPr txBox="1">
              <a:spLocks noChangeArrowheads="1"/>
            </p:cNvSpPr>
            <p:nvPr/>
          </p:nvSpPr>
          <p:spPr bwMode="auto">
            <a:xfrm>
              <a:off x="5016" y="214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40" name="Text Box 64"/>
            <p:cNvSpPr txBox="1">
              <a:spLocks noChangeArrowheads="1"/>
            </p:cNvSpPr>
            <p:nvPr/>
          </p:nvSpPr>
          <p:spPr bwMode="auto">
            <a:xfrm>
              <a:off x="4967" y="264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241" name="Text Box 65"/>
            <p:cNvSpPr txBox="1">
              <a:spLocks noChangeArrowheads="1"/>
            </p:cNvSpPr>
            <p:nvPr/>
          </p:nvSpPr>
          <p:spPr bwMode="auto">
            <a:xfrm>
              <a:off x="4966" y="1321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242" name="Text Box 66"/>
            <p:cNvSpPr txBox="1">
              <a:spLocks noChangeArrowheads="1"/>
            </p:cNvSpPr>
            <p:nvPr/>
          </p:nvSpPr>
          <p:spPr bwMode="auto">
            <a:xfrm>
              <a:off x="4464" y="1119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9243" name="Text Box 67"/>
            <p:cNvSpPr txBox="1">
              <a:spLocks noChangeArrowheads="1"/>
            </p:cNvSpPr>
            <p:nvPr/>
          </p:nvSpPr>
          <p:spPr bwMode="auto">
            <a:xfrm>
              <a:off x="3436" y="194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9244" name="Text Box 68"/>
            <p:cNvSpPr txBox="1">
              <a:spLocks noChangeArrowheads="1"/>
            </p:cNvSpPr>
            <p:nvPr/>
          </p:nvSpPr>
          <p:spPr bwMode="auto">
            <a:xfrm>
              <a:off x="3685" y="127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6165" name="Rectangle 70"/>
          <p:cNvSpPr>
            <a:spLocks noChangeArrowheads="1"/>
          </p:cNvSpPr>
          <p:nvPr/>
        </p:nvSpPr>
        <p:spPr bwMode="auto">
          <a:xfrm>
            <a:off x="171450" y="2138363"/>
            <a:ext cx="7589838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</a:pP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Times New Roman" panose="02020603050405020304" pitchFamily="18" charset="0"/>
              </a:rPr>
              <a:t>Goal: </a:t>
            </a:r>
            <a:r>
              <a:rPr lang="en-US" altLang="en-US" sz="2400">
                <a:cs typeface="Times New Roman" panose="02020603050405020304" pitchFamily="18" charset="0"/>
              </a:rPr>
              <a:t>Compute CH(P). 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What does that mean? How do we represent/store CH(P)?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 R</a:t>
            </a:r>
            <a:r>
              <a:rPr lang="en-US" altLang="en-US" sz="2400">
                <a:cs typeface="Times New Roman" panose="02020603050405020304" pitchFamily="18" charset="0"/>
              </a:rPr>
              <a:t>epresent the convex hull as the sequence of points on the convex hull polygon (the boundary of the convex hull), in counter-clockwise order.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9" grpId="0" animBg="1"/>
      <p:bldP spid="149540" grpId="0" animBg="1"/>
      <p:bldP spid="149541" grpId="0" animBg="1"/>
      <p:bldP spid="149542" grpId="0" animBg="1"/>
      <p:bldP spid="149543" grpId="0" animBg="1"/>
      <p:bldP spid="149544" grpId="0" animBg="1"/>
      <p:bldP spid="149545" grpId="0" animBg="1"/>
      <p:bldP spid="149546" grpId="0" animBg="1"/>
      <p:bldP spid="149547" grpId="0" animBg="1"/>
      <p:bldP spid="149548" grpId="0" animBg="1"/>
      <p:bldP spid="616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236B4-92EC-4888-B5AA-D913D40225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First Try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38275"/>
            <a:ext cx="8202612" cy="3835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Algorithm</a:t>
            </a:r>
            <a:r>
              <a:rPr lang="en-US" altLang="en-US" sz="1800" dirty="0" smtClean="0"/>
              <a:t> SLOW_CH(</a:t>
            </a:r>
            <a:r>
              <a:rPr lang="en-US" altLang="en-US" sz="1800" i="1" dirty="0" smtClean="0">
                <a:solidFill>
                  <a:srgbClr val="008380"/>
                </a:solidFill>
              </a:rPr>
              <a:t>P</a:t>
            </a:r>
            <a:r>
              <a:rPr lang="en-US" altLang="en-US" sz="1800" dirty="0" smtClean="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CC9900"/>
                </a:solidFill>
              </a:rPr>
              <a:t>/* CH(P) = Intersection of all half-planes that are defined by the directed line through ordered pairs of points in P and that have all remaining points of P on their left */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Input:</a:t>
            </a:r>
            <a:r>
              <a:rPr lang="en-US" altLang="en-US" sz="1800" dirty="0" smtClean="0"/>
              <a:t> Point set </a:t>
            </a:r>
            <a:r>
              <a:rPr lang="en-US" altLang="en-US" sz="1800" i="1" dirty="0" smtClean="0">
                <a:solidFill>
                  <a:srgbClr val="008380"/>
                </a:solidFill>
              </a:rPr>
              <a:t>P</a:t>
            </a:r>
            <a:r>
              <a:rPr lang="en-US" altLang="en-US" sz="1800" dirty="0" smtClean="0">
                <a:solidFill>
                  <a:srgbClr val="008380"/>
                </a:solidFill>
              </a:rPr>
              <a:t> 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1800" b="1" dirty="0" smtClean="0">
                <a:solidFill>
                  <a:srgbClr val="00838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 baseline="30000" dirty="0" smtClean="0">
                <a:solidFill>
                  <a:srgbClr val="008380"/>
                </a:solidFill>
                <a:sym typeface="Symbol" panose="05050102010706020507" pitchFamily="18" charset="2"/>
              </a:rPr>
              <a:t>2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ym typeface="Symbol" panose="05050102010706020507" pitchFamily="18" charset="2"/>
              </a:rPr>
              <a:t>Output:</a:t>
            </a:r>
            <a:r>
              <a:rPr lang="en-US" altLang="en-US" sz="1800" dirty="0" smtClean="0">
                <a:sym typeface="Symbol" panose="05050102010706020507" pitchFamily="18" charset="2"/>
              </a:rPr>
              <a:t> A list </a:t>
            </a:r>
            <a:r>
              <a:rPr lang="en-US" altLang="en-US" sz="1800" i="1" dirty="0" smtClean="0">
                <a:solidFill>
                  <a:srgbClr val="008380"/>
                </a:solidFill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 of vertices describing 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CH(</a:t>
            </a:r>
            <a:r>
              <a:rPr lang="en-US" altLang="en-US" sz="1800" i="1" dirty="0" smtClean="0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dirty="0" smtClean="0">
                <a:sym typeface="Symbol" panose="05050102010706020507" pitchFamily="18" charset="2"/>
              </a:rPr>
              <a:t> in counter-clockwise 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 dirty="0" smtClean="0">
                <a:solidFill>
                  <a:srgbClr val="008380"/>
                </a:solidFill>
              </a:rPr>
              <a:t>E</a:t>
            </a:r>
            <a:r>
              <a:rPr lang="en-US" altLang="en-US" sz="1800" dirty="0" smtClean="0"/>
              <a:t>:=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for all 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i="1" dirty="0" err="1" smtClean="0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dirty="0" err="1" smtClean="0">
                <a:solidFill>
                  <a:srgbClr val="008380"/>
                </a:solidFill>
                <a:sym typeface="Symbol" panose="05050102010706020507" pitchFamily="18" charset="2"/>
              </a:rPr>
              <a:t>,</a:t>
            </a:r>
            <a:r>
              <a:rPr lang="en-US" altLang="en-US" sz="1800" i="1" dirty="0" err="1" smtClean="0">
                <a:solidFill>
                  <a:srgbClr val="008380"/>
                </a:solidFill>
                <a:sym typeface="Symbol" panose="05050102010706020507" pitchFamily="18" charset="2"/>
              </a:rPr>
              <a:t>q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)</a:t>
            </a:r>
            <a:r>
              <a:rPr lang="en-US" altLang="en-US" sz="1800" i="1" dirty="0" smtClean="0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solidFill>
                  <a:srgbClr val="00838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1800" i="1" dirty="0" smtClean="0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sym typeface="Symbol" panose="05050102010706020507" pitchFamily="18" charset="2"/>
              </a:rPr>
              <a:t> with </a:t>
            </a:r>
            <a:r>
              <a:rPr lang="en-US" altLang="en-US" sz="1800" i="1" dirty="0" err="1" smtClean="0">
                <a:solidFill>
                  <a:srgbClr val="008380"/>
                </a:solidFill>
                <a:sym typeface="Symbol" panose="05050102010706020507" pitchFamily="18" charset="2"/>
              </a:rPr>
              <a:t>p</a:t>
            </a:r>
            <a:r>
              <a:rPr lang="en-US" altLang="en-US" sz="1800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1800" dirty="0" smtClean="0">
                <a:solidFill>
                  <a:srgbClr val="CC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// ordered pair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valid :=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for all 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en-US" sz="1800" i="1" dirty="0" err="1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en-US" sz="1800" i="1" dirty="0" smtClean="0">
              <a:solidFill>
                <a:srgbClr val="0083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	if 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lies to the right of directed line through 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1800" dirty="0" smtClean="0">
                <a:solidFill>
                  <a:srgbClr val="CC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// takes constant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		valid :=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if valid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1800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pq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1800" dirty="0" smtClean="0">
                <a:solidFill>
                  <a:srgbClr val="CC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// directed edge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Construct from 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sorted list 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of vertices of </a:t>
            </a:r>
            <a:r>
              <a:rPr lang="en-US" altLang="en-US" sz="1800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CH(</a:t>
            </a:r>
            <a:r>
              <a:rPr lang="en-US" altLang="en-US" sz="1800" i="1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 dirty="0" smtClean="0">
                <a:solidFill>
                  <a:srgbClr val="0083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in counter-clockwise order</a:t>
            </a:r>
            <a:endParaRPr lang="en-US" altLang="en-US" sz="1800" dirty="0" smtClean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698500" y="5399088"/>
            <a:ext cx="84455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Runtime: </a:t>
            </a:r>
            <a:r>
              <a:rPr lang="en-US" altLang="en-US" sz="2400">
                <a:solidFill>
                  <a:srgbClr val="008380"/>
                </a:solidFill>
              </a:rPr>
              <a:t>O(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 baseline="30000">
                <a:solidFill>
                  <a:srgbClr val="008380"/>
                </a:solidFill>
              </a:rPr>
              <a:t>3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r>
              <a:rPr lang="en-US" altLang="en-US" sz="2400"/>
              <a:t> , where 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= |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|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How to test that a point lies to the right of a directed line?</a:t>
            </a: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2222500" y="4721225"/>
            <a:ext cx="223838" cy="0"/>
          </a:xfrm>
          <a:prstGeom prst="line">
            <a:avLst/>
          </a:prstGeom>
          <a:noFill/>
          <a:ln w="19050">
            <a:solidFill>
              <a:srgbClr val="0083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A3476-DD4E-42A2-BC35-F8EDBFE539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9" name="Line 31"/>
          <p:cNvSpPr>
            <a:spLocks noChangeShapeType="1"/>
          </p:cNvSpPr>
          <p:nvPr/>
        </p:nvSpPr>
        <p:spPr bwMode="auto">
          <a:xfrm flipV="1">
            <a:off x="7002463" y="1633538"/>
            <a:ext cx="603250" cy="1539875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Orientation Test / Halfplane Test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2149475" y="24511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1201738" y="2819400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1376363" y="1716088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1341438" y="2825750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p</a:t>
            </a:r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2311400" y="2376488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q</a:t>
            </a:r>
          </a:p>
        </p:txBody>
      </p:sp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1519238" y="1620838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r</a:t>
            </a:r>
          </a:p>
        </p:txBody>
      </p:sp>
      <p:sp>
        <p:nvSpPr>
          <p:cNvPr id="11277" name="Freeform 10"/>
          <p:cNvSpPr>
            <a:spLocks/>
          </p:cNvSpPr>
          <p:nvPr/>
        </p:nvSpPr>
        <p:spPr bwMode="auto">
          <a:xfrm>
            <a:off x="1270000" y="2087563"/>
            <a:ext cx="558800" cy="538162"/>
          </a:xfrm>
          <a:custGeom>
            <a:avLst/>
            <a:gdLst>
              <a:gd name="T0" fmla="*/ 0 w 352"/>
              <a:gd name="T1" fmla="*/ 2147483646 h 339"/>
              <a:gd name="T2" fmla="*/ 2147483646 w 352"/>
              <a:gd name="T3" fmla="*/ 2147483646 h 339"/>
              <a:gd name="T4" fmla="*/ 2147483646 w 352"/>
              <a:gd name="T5" fmla="*/ 2147483646 h 339"/>
              <a:gd name="T6" fmla="*/ 2147483646 w 352"/>
              <a:gd name="T7" fmla="*/ 2147483646 h 339"/>
              <a:gd name="T8" fmla="*/ 2147483646 w 352"/>
              <a:gd name="T9" fmla="*/ 2147483646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339"/>
              <a:gd name="T17" fmla="*/ 352 w 352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339">
                <a:moveTo>
                  <a:pt x="0" y="241"/>
                </a:moveTo>
                <a:cubicBezTo>
                  <a:pt x="50" y="290"/>
                  <a:pt x="100" y="339"/>
                  <a:pt x="155" y="339"/>
                </a:cubicBezTo>
                <a:cubicBezTo>
                  <a:pt x="210" y="339"/>
                  <a:pt x="314" y="292"/>
                  <a:pt x="333" y="241"/>
                </a:cubicBezTo>
                <a:cubicBezTo>
                  <a:pt x="352" y="190"/>
                  <a:pt x="293" y="70"/>
                  <a:pt x="267" y="35"/>
                </a:cubicBezTo>
                <a:cubicBezTo>
                  <a:pt x="241" y="0"/>
                  <a:pt x="207" y="15"/>
                  <a:pt x="174" y="3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4738688" y="24034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3790950" y="27717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3965575" y="1668463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1281" name="Text Box 14"/>
          <p:cNvSpPr txBox="1">
            <a:spLocks noChangeArrowheads="1"/>
          </p:cNvSpPr>
          <p:nvPr/>
        </p:nvSpPr>
        <p:spPr bwMode="auto">
          <a:xfrm>
            <a:off x="3930650" y="2778125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r</a:t>
            </a:r>
          </a:p>
        </p:txBody>
      </p:sp>
      <p:sp>
        <p:nvSpPr>
          <p:cNvPr id="11282" name="Text Box 15"/>
          <p:cNvSpPr txBox="1">
            <a:spLocks noChangeArrowheads="1"/>
          </p:cNvSpPr>
          <p:nvPr/>
        </p:nvSpPr>
        <p:spPr bwMode="auto">
          <a:xfrm>
            <a:off x="4908550" y="2284413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q</a:t>
            </a:r>
          </a:p>
        </p:txBody>
      </p:sp>
      <p:sp>
        <p:nvSpPr>
          <p:cNvPr id="11283" name="Text Box 16"/>
          <p:cNvSpPr txBox="1">
            <a:spLocks noChangeArrowheads="1"/>
          </p:cNvSpPr>
          <p:nvPr/>
        </p:nvSpPr>
        <p:spPr bwMode="auto">
          <a:xfrm>
            <a:off x="4108450" y="1573213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p</a:t>
            </a:r>
          </a:p>
        </p:txBody>
      </p:sp>
      <p:sp>
        <p:nvSpPr>
          <p:cNvPr id="11284" name="Freeform 17"/>
          <p:cNvSpPr>
            <a:spLocks/>
          </p:cNvSpPr>
          <p:nvPr/>
        </p:nvSpPr>
        <p:spPr bwMode="auto">
          <a:xfrm>
            <a:off x="3844925" y="2151063"/>
            <a:ext cx="558800" cy="538162"/>
          </a:xfrm>
          <a:custGeom>
            <a:avLst/>
            <a:gdLst>
              <a:gd name="T0" fmla="*/ 0 w 352"/>
              <a:gd name="T1" fmla="*/ 2147483646 h 339"/>
              <a:gd name="T2" fmla="*/ 2147483646 w 352"/>
              <a:gd name="T3" fmla="*/ 2147483646 h 339"/>
              <a:gd name="T4" fmla="*/ 2147483646 w 352"/>
              <a:gd name="T5" fmla="*/ 2147483646 h 339"/>
              <a:gd name="T6" fmla="*/ 2147483646 w 352"/>
              <a:gd name="T7" fmla="*/ 2147483646 h 339"/>
              <a:gd name="T8" fmla="*/ 2147483646 w 352"/>
              <a:gd name="T9" fmla="*/ 2147483646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339"/>
              <a:gd name="T17" fmla="*/ 352 w 352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339">
                <a:moveTo>
                  <a:pt x="0" y="241"/>
                </a:moveTo>
                <a:cubicBezTo>
                  <a:pt x="50" y="290"/>
                  <a:pt x="100" y="339"/>
                  <a:pt x="155" y="339"/>
                </a:cubicBezTo>
                <a:cubicBezTo>
                  <a:pt x="210" y="339"/>
                  <a:pt x="314" y="292"/>
                  <a:pt x="333" y="241"/>
                </a:cubicBezTo>
                <a:cubicBezTo>
                  <a:pt x="352" y="190"/>
                  <a:pt x="293" y="70"/>
                  <a:pt x="267" y="35"/>
                </a:cubicBezTo>
                <a:cubicBezTo>
                  <a:pt x="241" y="0"/>
                  <a:pt x="207" y="15"/>
                  <a:pt x="174" y="3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5" name="Text Box 18"/>
          <p:cNvSpPr txBox="1">
            <a:spLocks noChangeArrowheads="1"/>
          </p:cNvSpPr>
          <p:nvPr/>
        </p:nvSpPr>
        <p:spPr bwMode="auto">
          <a:xfrm>
            <a:off x="230188" y="3070225"/>
            <a:ext cx="30400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 positive orientation</a:t>
            </a:r>
            <a:br>
              <a:rPr lang="en-US" altLang="en-US" sz="2400" dirty="0"/>
            </a:br>
            <a:r>
              <a:rPr lang="en-US" altLang="en-US" sz="2400" dirty="0"/>
              <a:t>(counter-clockwise)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dirty="0"/>
              <a:t> lies to the left of </a:t>
            </a:r>
            <a:r>
              <a:rPr lang="en-US" altLang="en-US" sz="2400" i="1" dirty="0" err="1"/>
              <a:t>pq</a:t>
            </a:r>
            <a:endParaRPr lang="en-US" altLang="en-US" sz="2400" i="1" dirty="0"/>
          </a:p>
        </p:txBody>
      </p:sp>
      <p:sp>
        <p:nvSpPr>
          <p:cNvPr id="11286" name="Text Box 19"/>
          <p:cNvSpPr txBox="1">
            <a:spLocks noChangeArrowheads="1"/>
          </p:cNvSpPr>
          <p:nvPr/>
        </p:nvSpPr>
        <p:spPr bwMode="auto">
          <a:xfrm>
            <a:off x="3322638" y="3065463"/>
            <a:ext cx="31448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 negative orientation</a:t>
            </a:r>
            <a:br>
              <a:rPr lang="en-US" altLang="en-US" sz="2400"/>
            </a:br>
            <a:r>
              <a:rPr lang="en-US" altLang="en-US" sz="2400"/>
              <a:t>  (clockwise)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 r lies to the right of pq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943725" y="2335213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r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110413" y="1924050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q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764338" y="2832100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/>
              <a:t>p</a:t>
            </a:r>
          </a:p>
        </p:txBody>
      </p:sp>
      <p:sp>
        <p:nvSpPr>
          <p:cNvPr id="11290" name="Line 27"/>
          <p:cNvSpPr>
            <a:spLocks noChangeShapeType="1"/>
          </p:cNvSpPr>
          <p:nvPr/>
        </p:nvSpPr>
        <p:spPr bwMode="auto">
          <a:xfrm flipV="1">
            <a:off x="7015163" y="1814513"/>
            <a:ext cx="519112" cy="134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1" name="Text Box 28"/>
          <p:cNvSpPr txBox="1">
            <a:spLocks noChangeArrowheads="1"/>
          </p:cNvSpPr>
          <p:nvPr/>
        </p:nvSpPr>
        <p:spPr bwMode="auto">
          <a:xfrm>
            <a:off x="6291263" y="3122613"/>
            <a:ext cx="27146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zero orientation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 lies on the line pq</a:t>
            </a:r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 flipV="1">
            <a:off x="1033463" y="2274888"/>
            <a:ext cx="1709737" cy="698500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>
            <a:off x="3773488" y="1468438"/>
            <a:ext cx="1465262" cy="1389062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4" name="Freeform 32"/>
          <p:cNvSpPr>
            <a:spLocks/>
          </p:cNvSpPr>
          <p:nvPr/>
        </p:nvSpPr>
        <p:spPr bwMode="auto">
          <a:xfrm>
            <a:off x="-312738" y="609600"/>
            <a:ext cx="3048001" cy="2393950"/>
          </a:xfrm>
          <a:custGeom>
            <a:avLst/>
            <a:gdLst>
              <a:gd name="T0" fmla="*/ 2147483646 w 1920"/>
              <a:gd name="T1" fmla="*/ 2147483646 h 1508"/>
              <a:gd name="T2" fmla="*/ 2147483646 w 1920"/>
              <a:gd name="T3" fmla="*/ 2147483646 h 1508"/>
              <a:gd name="T4" fmla="*/ 0 w 1920"/>
              <a:gd name="T5" fmla="*/ 2147483646 h 1508"/>
              <a:gd name="T6" fmla="*/ 2147483646 w 1920"/>
              <a:gd name="T7" fmla="*/ 2147483646 h 1508"/>
              <a:gd name="T8" fmla="*/ 2147483646 w 1920"/>
              <a:gd name="T9" fmla="*/ 0 h 1508"/>
              <a:gd name="T10" fmla="*/ 2147483646 w 1920"/>
              <a:gd name="T11" fmla="*/ 2147483646 h 15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508"/>
              <a:gd name="T20" fmla="*/ 1920 w 1920"/>
              <a:gd name="T21" fmla="*/ 1508 h 15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508">
                <a:moveTo>
                  <a:pt x="1920" y="1044"/>
                </a:moveTo>
                <a:lnTo>
                  <a:pt x="796" y="1508"/>
                </a:lnTo>
                <a:lnTo>
                  <a:pt x="0" y="1133"/>
                </a:lnTo>
                <a:lnTo>
                  <a:pt x="38" y="215"/>
                </a:lnTo>
                <a:lnTo>
                  <a:pt x="825" y="0"/>
                </a:lnTo>
                <a:lnTo>
                  <a:pt x="1920" y="1044"/>
                </a:lnTo>
                <a:close/>
              </a:path>
            </a:pathLst>
          </a:custGeom>
          <a:solidFill>
            <a:srgbClr val="CC99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>
            <a:off x="3776663" y="1449388"/>
            <a:ext cx="542925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6" name="Freeform 34"/>
          <p:cNvSpPr>
            <a:spLocks/>
          </p:cNvSpPr>
          <p:nvPr/>
        </p:nvSpPr>
        <p:spPr bwMode="auto">
          <a:xfrm>
            <a:off x="2898775" y="1404938"/>
            <a:ext cx="2438400" cy="2468562"/>
          </a:xfrm>
          <a:custGeom>
            <a:avLst/>
            <a:gdLst>
              <a:gd name="T0" fmla="*/ 2147483646 w 1536"/>
              <a:gd name="T1" fmla="*/ 0 h 1555"/>
              <a:gd name="T2" fmla="*/ 2147483646 w 1536"/>
              <a:gd name="T3" fmla="*/ 2147483646 h 1555"/>
              <a:gd name="T4" fmla="*/ 2147483646 w 1536"/>
              <a:gd name="T5" fmla="*/ 2147483646 h 1555"/>
              <a:gd name="T6" fmla="*/ 2147483646 w 1536"/>
              <a:gd name="T7" fmla="*/ 2147483646 h 1555"/>
              <a:gd name="T8" fmla="*/ 0 w 1536"/>
              <a:gd name="T9" fmla="*/ 2147483646 h 1555"/>
              <a:gd name="T10" fmla="*/ 2147483646 w 1536"/>
              <a:gd name="T11" fmla="*/ 0 h 15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36"/>
              <a:gd name="T19" fmla="*/ 0 h 1555"/>
              <a:gd name="T20" fmla="*/ 1536 w 1536"/>
              <a:gd name="T21" fmla="*/ 1555 h 15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36" h="1555">
                <a:moveTo>
                  <a:pt x="497" y="0"/>
                </a:moveTo>
                <a:lnTo>
                  <a:pt x="1536" y="951"/>
                </a:lnTo>
                <a:lnTo>
                  <a:pt x="1068" y="1555"/>
                </a:lnTo>
                <a:lnTo>
                  <a:pt x="277" y="1452"/>
                </a:lnTo>
                <a:lnTo>
                  <a:pt x="0" y="567"/>
                </a:lnTo>
                <a:lnTo>
                  <a:pt x="497" y="0"/>
                </a:lnTo>
                <a:close/>
              </a:path>
            </a:pathLst>
          </a:custGeom>
          <a:solidFill>
            <a:srgbClr val="CC99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41312" y="4713288"/>
            <a:ext cx="90537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2116138" algn="l"/>
              </a:tabLst>
            </a:pPr>
            <a:r>
              <a:rPr lang="en-US" altLang="en-US" sz="2800" dirty="0">
                <a:solidFill>
                  <a:srgbClr val="008380"/>
                </a:solidFill>
              </a:rPr>
              <a:t> </a:t>
            </a:r>
            <a:r>
              <a:rPr lang="en-US" altLang="en-US" sz="2800" dirty="0">
                <a:solidFill>
                  <a:srgbClr val="009999"/>
                </a:solidFill>
              </a:rPr>
              <a:t>Orient(</a:t>
            </a:r>
            <a:r>
              <a:rPr lang="en-US" altLang="en-US" sz="2800" dirty="0" err="1">
                <a:solidFill>
                  <a:srgbClr val="009999"/>
                </a:solidFill>
              </a:rPr>
              <a:t>p,q,r</a:t>
            </a:r>
            <a:r>
              <a:rPr lang="en-US" altLang="en-US" sz="2800" dirty="0">
                <a:solidFill>
                  <a:srgbClr val="009999"/>
                </a:solidFill>
              </a:rPr>
              <a:t>) </a:t>
            </a:r>
            <a:r>
              <a:rPr lang="en-US" altLang="en-US" sz="2800" dirty="0" smtClean="0">
                <a:solidFill>
                  <a:srgbClr val="009999"/>
                </a:solidFill>
              </a:rPr>
              <a:t>	= </a:t>
            </a:r>
            <a:r>
              <a:rPr lang="en-US" altLang="en-US" sz="2800" dirty="0">
                <a:solidFill>
                  <a:srgbClr val="009999"/>
                </a:solidFill>
              </a:rPr>
              <a:t>sign </a:t>
            </a:r>
            <a:r>
              <a:rPr lang="en-US" altLang="en-US" sz="2800" dirty="0" err="1">
                <a:solidFill>
                  <a:srgbClr val="009999"/>
                </a:solidFill>
              </a:rPr>
              <a:t>det</a:t>
            </a:r>
            <a:r>
              <a:rPr lang="en-US" altLang="en-US" sz="2800" dirty="0">
                <a:solidFill>
                  <a:srgbClr val="009999"/>
                </a:solidFill>
              </a:rPr>
              <a:t> </a:t>
            </a:r>
            <a:endParaRPr lang="en-US" altLang="en-US" sz="2800" dirty="0" smtClean="0">
              <a:solidFill>
                <a:srgbClr val="009999"/>
              </a:solidFill>
            </a:endParaRPr>
          </a:p>
          <a:p>
            <a:pPr lvl="0" eaLnBrk="1" hangingPunct="1">
              <a:spcBef>
                <a:spcPct val="50000"/>
              </a:spcBef>
              <a:buNone/>
              <a:tabLst>
                <a:tab pos="2116138" algn="l"/>
              </a:tabLst>
            </a:pPr>
            <a:r>
              <a:rPr lang="en-US" altLang="en-US" sz="2800" dirty="0" smtClean="0">
                <a:solidFill>
                  <a:srgbClr val="009999"/>
                </a:solidFill>
              </a:rPr>
              <a:t> 	= sign (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baseline="-25000" dirty="0" smtClean="0">
                <a:solidFill>
                  <a:srgbClr val="009999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 smtClean="0">
                <a:solidFill>
                  <a:srgbClr val="009999"/>
                </a:solidFill>
              </a:rPr>
              <a:t> -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dirty="0" smtClean="0">
                <a:solidFill>
                  <a:srgbClr val="009999"/>
                </a:solidFill>
              </a:rPr>
              <a:t> +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>
                <a:solidFill>
                  <a:srgbClr val="009999"/>
                </a:solidFill>
              </a:rPr>
              <a:t> -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dirty="0">
                <a:solidFill>
                  <a:srgbClr val="009999"/>
                </a:solidFill>
              </a:rPr>
              <a:t> +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>
                <a:solidFill>
                  <a:srgbClr val="009999"/>
                </a:solidFill>
              </a:rPr>
              <a:t> -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y</a:t>
            </a:r>
            <a:r>
              <a:rPr lang="en-US" altLang="en-US" sz="2400" dirty="0">
                <a:solidFill>
                  <a:srgbClr val="009999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 smtClean="0">
                <a:solidFill>
                  <a:srgbClr val="009999"/>
                </a:solidFill>
              </a:rPr>
              <a:t>x</a:t>
            </a:r>
            <a:r>
              <a:rPr lang="en-US" altLang="en-US" sz="2400" dirty="0" smtClean="0">
                <a:solidFill>
                  <a:srgbClr val="009999"/>
                </a:solidFill>
              </a:rPr>
              <a:t>) </a:t>
            </a:r>
            <a:endParaRPr lang="en-US" altLang="en-US" sz="2800" dirty="0" smtClean="0">
              <a:solidFill>
                <a:srgbClr val="0099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 smtClean="0"/>
              <a:t> Can </a:t>
            </a:r>
            <a:r>
              <a:rPr lang="en-US" altLang="en-US" sz="2800" dirty="0"/>
              <a:t>be computed in constant time</a:t>
            </a:r>
            <a:r>
              <a:rPr lang="en-US" altLang="en-US" sz="2800" dirty="0">
                <a:solidFill>
                  <a:srgbClr val="009999"/>
                </a:solidFill>
              </a:rPr>
              <a:t>           </a:t>
            </a: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4025107" y="4275417"/>
            <a:ext cx="1427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9999"/>
                </a:solidFill>
              </a:rPr>
              <a:t>1 </a:t>
            </a:r>
            <a:r>
              <a:rPr lang="en-US" altLang="en-US" sz="2400" dirty="0" err="1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x</a:t>
            </a:r>
            <a:r>
              <a:rPr lang="en-US" altLang="en-US" sz="2400" dirty="0">
                <a:solidFill>
                  <a:srgbClr val="009999"/>
                </a:solidFill>
              </a:rPr>
              <a:t> </a:t>
            </a:r>
            <a:r>
              <a:rPr lang="en-US" altLang="en-US" sz="2400" dirty="0" err="1">
                <a:solidFill>
                  <a:srgbClr val="009999"/>
                </a:solidFill>
              </a:rPr>
              <a:t>p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y</a:t>
            </a:r>
            <a:r>
              <a:rPr lang="en-US" altLang="en-US" sz="2400" dirty="0">
                <a:solidFill>
                  <a:srgbClr val="009999"/>
                </a:solidFill>
              </a:rPr>
              <a:t/>
            </a:r>
            <a:br>
              <a:rPr lang="en-US" altLang="en-US" sz="2400" dirty="0">
                <a:solidFill>
                  <a:srgbClr val="009999"/>
                </a:solidFill>
              </a:rPr>
            </a:br>
            <a:r>
              <a:rPr lang="en-US" altLang="en-US" sz="2400" dirty="0">
                <a:solidFill>
                  <a:srgbClr val="009999"/>
                </a:solidFill>
              </a:rPr>
              <a:t>1 </a:t>
            </a:r>
            <a:r>
              <a:rPr lang="en-US" altLang="en-US" sz="2400" dirty="0" err="1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x</a:t>
            </a:r>
            <a:r>
              <a:rPr lang="en-US" altLang="en-US" sz="2400" dirty="0">
                <a:solidFill>
                  <a:srgbClr val="009999"/>
                </a:solidFill>
              </a:rPr>
              <a:t> </a:t>
            </a:r>
            <a:r>
              <a:rPr lang="en-US" altLang="en-US" sz="2400" dirty="0" err="1">
                <a:solidFill>
                  <a:srgbClr val="009999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y</a:t>
            </a:r>
            <a:r>
              <a:rPr lang="en-US" altLang="en-US" sz="2400" dirty="0">
                <a:solidFill>
                  <a:srgbClr val="009999"/>
                </a:solidFill>
              </a:rPr>
              <a:t/>
            </a:r>
            <a:br>
              <a:rPr lang="en-US" altLang="en-US" sz="2400" dirty="0">
                <a:solidFill>
                  <a:srgbClr val="009999"/>
                </a:solidFill>
              </a:rPr>
            </a:br>
            <a:r>
              <a:rPr lang="en-US" altLang="en-US" sz="2400" dirty="0">
                <a:solidFill>
                  <a:srgbClr val="009999"/>
                </a:solidFill>
              </a:rPr>
              <a:t>1 </a:t>
            </a:r>
            <a:r>
              <a:rPr lang="en-US" altLang="en-US" sz="2400" dirty="0" err="1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x</a:t>
            </a:r>
            <a:r>
              <a:rPr lang="en-US" altLang="en-US" sz="2400" dirty="0">
                <a:solidFill>
                  <a:srgbClr val="009999"/>
                </a:solidFill>
              </a:rPr>
              <a:t> </a:t>
            </a:r>
            <a:r>
              <a:rPr lang="en-US" altLang="en-US" sz="2400" dirty="0" err="1">
                <a:solidFill>
                  <a:srgbClr val="009999"/>
                </a:solidFill>
              </a:rPr>
              <a:t>r</a:t>
            </a:r>
            <a:r>
              <a:rPr lang="en-US" altLang="en-US" sz="2400" baseline="-25000" dirty="0" err="1">
                <a:solidFill>
                  <a:srgbClr val="009999"/>
                </a:solidFill>
              </a:rPr>
              <a:t>y</a:t>
            </a:r>
            <a:endParaRPr lang="en-US" altLang="en-US" sz="2400" baseline="-25000" dirty="0">
              <a:solidFill>
                <a:srgbClr val="009999"/>
              </a:solidFill>
            </a:endParaRPr>
          </a:p>
        </p:txBody>
      </p:sp>
      <p:sp>
        <p:nvSpPr>
          <p:cNvPr id="154661" name="AutoShape 37"/>
          <p:cNvSpPr>
            <a:spLocks/>
          </p:cNvSpPr>
          <p:nvPr/>
        </p:nvSpPr>
        <p:spPr bwMode="auto">
          <a:xfrm>
            <a:off x="4899027" y="4452937"/>
            <a:ext cx="128866" cy="940650"/>
          </a:xfrm>
          <a:prstGeom prst="rightBracket">
            <a:avLst>
              <a:gd name="adj" fmla="val 108717"/>
            </a:avLst>
          </a:prstGeom>
          <a:noFill/>
          <a:ln w="28575">
            <a:solidFill>
              <a:srgbClr val="0083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62" name="AutoShape 38"/>
          <p:cNvSpPr>
            <a:spLocks/>
          </p:cNvSpPr>
          <p:nvPr/>
        </p:nvSpPr>
        <p:spPr bwMode="auto">
          <a:xfrm flipH="1">
            <a:off x="4014510" y="4452937"/>
            <a:ext cx="128865" cy="940650"/>
          </a:xfrm>
          <a:prstGeom prst="rightBracket">
            <a:avLst>
              <a:gd name="adj" fmla="val 108718"/>
            </a:avLst>
          </a:prstGeom>
          <a:noFill/>
          <a:ln w="28575">
            <a:solidFill>
              <a:srgbClr val="0083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57707" y="4773613"/>
            <a:ext cx="3998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9999"/>
                </a:solidFill>
              </a:rPr>
              <a:t>      </a:t>
            </a:r>
            <a:r>
              <a:rPr lang="en-US" altLang="en-US" sz="2800" dirty="0" smtClean="0"/>
              <a:t>, where </a:t>
            </a:r>
            <a:r>
              <a:rPr lang="en-US" altLang="en-US" sz="2800" dirty="0">
                <a:solidFill>
                  <a:srgbClr val="009999"/>
                </a:solidFill>
              </a:rPr>
              <a:t>p = (</a:t>
            </a:r>
            <a:r>
              <a:rPr lang="en-US" altLang="en-US" sz="2800" dirty="0" err="1">
                <a:solidFill>
                  <a:srgbClr val="009999"/>
                </a:solidFill>
              </a:rPr>
              <a:t>p</a:t>
            </a:r>
            <a:r>
              <a:rPr lang="en-US" altLang="en-US" sz="2800" baseline="-25000" dirty="0" err="1">
                <a:solidFill>
                  <a:srgbClr val="009999"/>
                </a:solidFill>
              </a:rPr>
              <a:t>x</a:t>
            </a:r>
            <a:r>
              <a:rPr lang="en-US" altLang="en-US" sz="2800" dirty="0" err="1">
                <a:solidFill>
                  <a:srgbClr val="009999"/>
                </a:solidFill>
              </a:rPr>
              <a:t>,p</a:t>
            </a:r>
            <a:r>
              <a:rPr lang="en-US" altLang="en-US" sz="2800" baseline="-25000" dirty="0" err="1">
                <a:solidFill>
                  <a:srgbClr val="009999"/>
                </a:solidFill>
              </a:rPr>
              <a:t>y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11303" name="Line 41"/>
          <p:cNvSpPr>
            <a:spLocks noChangeShapeType="1"/>
          </p:cNvSpPr>
          <p:nvPr/>
        </p:nvSpPr>
        <p:spPr bwMode="auto">
          <a:xfrm>
            <a:off x="5995988" y="4017963"/>
            <a:ext cx="298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4" name="Line 42"/>
          <p:cNvSpPr>
            <a:spLocks noChangeShapeType="1"/>
          </p:cNvSpPr>
          <p:nvPr/>
        </p:nvSpPr>
        <p:spPr bwMode="auto">
          <a:xfrm>
            <a:off x="8594725" y="3621088"/>
            <a:ext cx="298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7358063" y="20796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99313" y="248602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024688" y="2936875"/>
            <a:ext cx="117475" cy="107950"/>
          </a:xfrm>
          <a:prstGeom prst="ellipse">
            <a:avLst/>
          </a:prstGeom>
          <a:solidFill>
            <a:srgbClr val="CC9900"/>
          </a:solidFill>
          <a:ln w="28575">
            <a:solidFill>
              <a:srgbClr val="CC9900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29" grpId="0" animBg="1"/>
      <p:bldP spid="154630" grpId="0" animBg="1"/>
      <p:bldP spid="154635" grpId="0" animBg="1"/>
      <p:bldP spid="154636" grpId="0" animBg="1"/>
      <p:bldP spid="154637" grpId="0" animBg="1"/>
      <p:bldP spid="154659" grpId="0"/>
      <p:bldP spid="154660" grpId="0"/>
      <p:bldP spid="154661" grpId="0" animBg="1"/>
      <p:bldP spid="154662" grpId="0" animBg="1"/>
      <p:bldP spid="154663" grpId="0"/>
      <p:bldP spid="154644" grpId="0" animBg="1"/>
      <p:bldP spid="154645" grpId="0" animBg="1"/>
      <p:bldP spid="1546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37"/>
          <p:cNvSpPr>
            <a:spLocks/>
          </p:cNvSpPr>
          <p:nvPr/>
        </p:nvSpPr>
        <p:spPr bwMode="auto">
          <a:xfrm>
            <a:off x="995363" y="3154363"/>
            <a:ext cx="44450" cy="134937"/>
          </a:xfrm>
          <a:custGeom>
            <a:avLst/>
            <a:gdLst>
              <a:gd name="T0" fmla="*/ 0 w 100838"/>
              <a:gd name="T1" fmla="*/ 205194 h 88777"/>
              <a:gd name="T2" fmla="*/ 18012 w 100838"/>
              <a:gd name="T3" fmla="*/ 123116 h 88777"/>
              <a:gd name="T4" fmla="*/ 19814 w 100838"/>
              <a:gd name="T5" fmla="*/ 0 h 88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38" h="88777">
                <a:moveTo>
                  <a:pt x="0" y="88777"/>
                </a:moveTo>
                <a:cubicBezTo>
                  <a:pt x="36250" y="78419"/>
                  <a:pt x="72501" y="68062"/>
                  <a:pt x="88777" y="53266"/>
                </a:cubicBezTo>
                <a:cubicBezTo>
                  <a:pt x="105053" y="38470"/>
                  <a:pt x="101354" y="19235"/>
                  <a:pt x="97655" y="0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" name="Freeform 37"/>
          <p:cNvSpPr>
            <a:spLocks/>
          </p:cNvSpPr>
          <p:nvPr/>
        </p:nvSpPr>
        <p:spPr bwMode="auto">
          <a:xfrm rot="-3917193">
            <a:off x="1461295" y="2859881"/>
            <a:ext cx="100012" cy="142875"/>
          </a:xfrm>
          <a:custGeom>
            <a:avLst/>
            <a:gdLst>
              <a:gd name="T0" fmla="*/ 0 w 100838"/>
              <a:gd name="T1" fmla="*/ 231654 h 88777"/>
              <a:gd name="T2" fmla="*/ 88603 w 100838"/>
              <a:gd name="T3" fmla="*/ 138993 h 88777"/>
              <a:gd name="T4" fmla="*/ 97464 w 100838"/>
              <a:gd name="T5" fmla="*/ 0 h 887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38" h="88777">
                <a:moveTo>
                  <a:pt x="0" y="88777"/>
                </a:moveTo>
                <a:cubicBezTo>
                  <a:pt x="36250" y="78419"/>
                  <a:pt x="72501" y="68062"/>
                  <a:pt x="88777" y="53266"/>
                </a:cubicBezTo>
                <a:cubicBezTo>
                  <a:pt x="105053" y="38470"/>
                  <a:pt x="101354" y="19235"/>
                  <a:pt x="97655" y="0"/>
                </a:cubicBezTo>
              </a:path>
            </a:pathLst>
          </a:cu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2292" name="Straight Connector 41"/>
          <p:cNvCxnSpPr>
            <a:cxnSpLocks noChangeShapeType="1"/>
            <a:endCxn id="7174" idx="1"/>
          </p:cNvCxnSpPr>
          <p:nvPr/>
        </p:nvCxnSpPr>
        <p:spPr bwMode="auto">
          <a:xfrm flipV="1">
            <a:off x="1195388" y="2953249"/>
            <a:ext cx="530224" cy="167777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577850" y="3289300"/>
            <a:ext cx="960438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22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31EAA-DFFB-4291-A1AB-6AA4E86391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304800"/>
            <a:ext cx="7916862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Jarvis’ March (Gift Wrapping)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5612" y="1411288"/>
            <a:ext cx="7418387" cy="308392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dirty="0" err="1" smtClean="0"/>
              <a:t>Giftwrapping_CH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CC9900"/>
                </a:solidFill>
              </a:rPr>
              <a:t>// Compute CH(P) by incrementally inserting points from left to right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Input:</a:t>
            </a:r>
            <a:r>
              <a:rPr lang="en-US" sz="1800" dirty="0" smtClean="0"/>
              <a:t> Point set 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>
                <a:solidFill>
                  <a:srgbClr val="008380"/>
                </a:solidFill>
              </a:rPr>
              <a:t>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 </a:t>
            </a:r>
            <a:r>
              <a:rPr lang="en-US" sz="1800" b="1" dirty="0" smtClean="0">
                <a:solidFill>
                  <a:srgbClr val="008380"/>
                </a:solidFill>
                <a:sym typeface="Symbol" pitchFamily="18" charset="2"/>
              </a:rPr>
              <a:t>R</a:t>
            </a:r>
            <a:r>
              <a:rPr lang="en-US" sz="1800" baseline="30000" dirty="0" smtClean="0">
                <a:solidFill>
                  <a:srgbClr val="008380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ym typeface="Symbol" pitchFamily="18" charset="2"/>
              </a:rPr>
              <a:t>Output:</a:t>
            </a:r>
            <a:r>
              <a:rPr lang="en-US" sz="1800" dirty="0" smtClean="0">
                <a:sym typeface="Symbol" pitchFamily="18" charset="2"/>
              </a:rPr>
              <a:t> List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1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,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,… </a:t>
            </a:r>
            <a:r>
              <a:rPr lang="en-US" sz="1800" dirty="0" smtClean="0">
                <a:sym typeface="Symbol" pitchFamily="18" charset="2"/>
              </a:rPr>
              <a:t>of vertices in counter-clockwise order around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CH(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1</a:t>
            </a:r>
            <a:r>
              <a:rPr lang="en-US" sz="1800" dirty="0" smtClean="0">
                <a:sym typeface="Symbol" pitchFamily="18" charset="2"/>
              </a:rPr>
              <a:t> = point in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with smallest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y</a:t>
            </a:r>
            <a:r>
              <a:rPr lang="en-US" sz="1800" dirty="0" smtClean="0">
                <a:sym typeface="Symbol" pitchFamily="18" charset="2"/>
              </a:rPr>
              <a:t> (break ties by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-coordinate)</a:t>
            </a:r>
            <a:endParaRPr lang="en-US" sz="1800" i="1" dirty="0" smtClean="0">
              <a:solidFill>
                <a:srgbClr val="008380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 = point in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ym typeface="Symbol" pitchFamily="18" charset="2"/>
              </a:rPr>
              <a:t> with smallest angle to </a:t>
            </a:r>
            <a:r>
              <a:rPr lang="en-US" sz="1800" dirty="0" smtClean="0">
                <a:solidFill>
                  <a:srgbClr val="00B050"/>
                </a:solidFill>
                <a:sym typeface="Symbol" pitchFamily="18" charset="2"/>
              </a:rPr>
              <a:t>line </a:t>
            </a:r>
            <a:r>
              <a:rPr lang="en-US" sz="1800" dirty="0" smtClean="0">
                <a:sym typeface="Symbol" pitchFamily="18" charset="2"/>
              </a:rPr>
              <a:t>through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1</a:t>
            </a:r>
            <a:endParaRPr lang="en-US" sz="18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i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 = 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do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3018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i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++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30188" algn="l"/>
              </a:tabLst>
              <a:defRPr/>
            </a:pP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 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 = point with smallest angle to </a:t>
            </a:r>
            <a:r>
              <a:rPr lang="en-US" sz="1800" dirty="0" smtClean="0">
                <a:solidFill>
                  <a:srgbClr val="00B050"/>
                </a:solidFill>
                <a:sym typeface="Symbol" pitchFamily="18" charset="2"/>
              </a:rPr>
              <a:t>line </a:t>
            </a:r>
            <a:r>
              <a:rPr lang="en-US" sz="1800" dirty="0" smtClean="0">
                <a:sym typeface="Symbol" pitchFamily="18" charset="2"/>
              </a:rPr>
              <a:t>through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i-2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i-1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230188" algn="l"/>
              </a:tabLst>
              <a:defRPr/>
            </a:pPr>
            <a:r>
              <a:rPr lang="en-US" sz="1800" dirty="0" smtClean="0">
                <a:sym typeface="Symbol" pitchFamily="18" charset="2"/>
              </a:rPr>
              <a:t>} while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i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≠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 </a:t>
            </a:r>
            <a:r>
              <a:rPr lang="en-US" sz="1800" i="1" dirty="0">
                <a:solidFill>
                  <a:srgbClr val="008380"/>
                </a:solidFill>
                <a:sym typeface="Symbol" pitchFamily="18" charset="2"/>
              </a:rPr>
              <a:t>q</a:t>
            </a:r>
            <a:r>
              <a:rPr lang="en-US" sz="1800" baseline="-25000" dirty="0" smtClean="0">
                <a:solidFill>
                  <a:srgbClr val="008380"/>
                </a:solidFill>
                <a:sym typeface="Symbol" pitchFamily="18" charset="2"/>
              </a:rPr>
              <a:t>1</a:t>
            </a:r>
            <a:endParaRPr lang="en-US" sz="1800" i="1" dirty="0" smtClean="0">
              <a:solidFill>
                <a:srgbClr val="008380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9" name="Freeform 18"/>
          <p:cNvSpPr>
            <a:spLocks/>
          </p:cNvSpPr>
          <p:nvPr/>
        </p:nvSpPr>
        <p:spPr bwMode="auto">
          <a:xfrm>
            <a:off x="73025" y="1846263"/>
            <a:ext cx="1511300" cy="1443037"/>
          </a:xfrm>
          <a:custGeom>
            <a:avLst/>
            <a:gdLst>
              <a:gd name="T0" fmla="*/ 0 w 2325949"/>
              <a:gd name="T1" fmla="*/ 478321 h 2334158"/>
              <a:gd name="T2" fmla="*/ 138676 w 2325949"/>
              <a:gd name="T3" fmla="*/ 196756 h 2334158"/>
              <a:gd name="T4" fmla="*/ 667144 w 2325949"/>
              <a:gd name="T5" fmla="*/ 0 h 2334158"/>
              <a:gd name="T6" fmla="*/ 899521 w 2325949"/>
              <a:gd name="T7" fmla="*/ 149263 h 2334158"/>
              <a:gd name="T8" fmla="*/ 981977 w 2325949"/>
              <a:gd name="T9" fmla="*/ 386728 h 2334158"/>
              <a:gd name="T10" fmla="*/ 966985 w 2325949"/>
              <a:gd name="T11" fmla="*/ 590269 h 2334158"/>
              <a:gd name="T12" fmla="*/ 727112 w 2325949"/>
              <a:gd name="T13" fmla="*/ 780239 h 2334158"/>
              <a:gd name="T14" fmla="*/ 338107 w 2325949"/>
              <a:gd name="T15" fmla="*/ 891931 h 2334158"/>
              <a:gd name="T16" fmla="*/ 71212 w 2325949"/>
              <a:gd name="T17" fmla="*/ 654723 h 2334158"/>
              <a:gd name="T18" fmla="*/ 0 w 2325949"/>
              <a:gd name="T19" fmla="*/ 478321 h 23341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25949" h="2334158">
                <a:moveTo>
                  <a:pt x="0" y="1251752"/>
                </a:moveTo>
                <a:lnTo>
                  <a:pt x="328473" y="514905"/>
                </a:lnTo>
                <a:lnTo>
                  <a:pt x="1580225" y="0"/>
                </a:lnTo>
                <a:lnTo>
                  <a:pt x="2130640" y="390618"/>
                </a:lnTo>
                <a:lnTo>
                  <a:pt x="2325949" y="1012055"/>
                </a:lnTo>
                <a:lnTo>
                  <a:pt x="2290438" y="1544715"/>
                </a:lnTo>
                <a:lnTo>
                  <a:pt x="1722268" y="2041864"/>
                </a:lnTo>
                <a:lnTo>
                  <a:pt x="800854" y="2334158"/>
                </a:lnTo>
                <a:lnTo>
                  <a:pt x="168675" y="1713391"/>
                </a:lnTo>
                <a:lnTo>
                  <a:pt x="0" y="1251752"/>
                </a:lnTo>
                <a:close/>
              </a:path>
            </a:pathLst>
          </a:cu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0" name="Oval 19"/>
          <p:cNvSpPr>
            <a:spLocks noChangeArrowheads="1"/>
          </p:cNvSpPr>
          <p:nvPr/>
        </p:nvSpPr>
        <p:spPr bwMode="auto">
          <a:xfrm>
            <a:off x="241300" y="212090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1" name="Oval 20"/>
          <p:cNvSpPr>
            <a:spLocks noChangeArrowheads="1"/>
          </p:cNvSpPr>
          <p:nvPr/>
        </p:nvSpPr>
        <p:spPr bwMode="auto">
          <a:xfrm>
            <a:off x="1063625" y="1800225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2" name="Oval 21"/>
          <p:cNvSpPr>
            <a:spLocks noChangeArrowheads="1"/>
          </p:cNvSpPr>
          <p:nvPr/>
        </p:nvSpPr>
        <p:spPr bwMode="auto">
          <a:xfrm>
            <a:off x="1412875" y="2041525"/>
            <a:ext cx="93663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3" name="Oval 22"/>
          <p:cNvSpPr>
            <a:spLocks noChangeArrowheads="1"/>
          </p:cNvSpPr>
          <p:nvPr/>
        </p:nvSpPr>
        <p:spPr bwMode="auto">
          <a:xfrm>
            <a:off x="1538288" y="2430463"/>
            <a:ext cx="92075" cy="93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4" name="Oval 23"/>
          <p:cNvSpPr>
            <a:spLocks noChangeArrowheads="1"/>
          </p:cNvSpPr>
          <p:nvPr/>
        </p:nvSpPr>
        <p:spPr bwMode="auto">
          <a:xfrm>
            <a:off x="1506538" y="276383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5" name="Oval 24"/>
          <p:cNvSpPr>
            <a:spLocks noChangeArrowheads="1"/>
          </p:cNvSpPr>
          <p:nvPr/>
        </p:nvSpPr>
        <p:spPr bwMode="auto">
          <a:xfrm>
            <a:off x="1141413" y="306070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6" name="Oval 25"/>
          <p:cNvSpPr>
            <a:spLocks noChangeArrowheads="1"/>
          </p:cNvSpPr>
          <p:nvPr/>
        </p:nvSpPr>
        <p:spPr bwMode="auto">
          <a:xfrm>
            <a:off x="546100" y="3241675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7" name="Oval 26"/>
          <p:cNvSpPr>
            <a:spLocks noChangeArrowheads="1"/>
          </p:cNvSpPr>
          <p:nvPr/>
        </p:nvSpPr>
        <p:spPr bwMode="auto">
          <a:xfrm>
            <a:off x="149225" y="2855913"/>
            <a:ext cx="92075" cy="93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8" name="Oval 27"/>
          <p:cNvSpPr>
            <a:spLocks noChangeArrowheads="1"/>
          </p:cNvSpPr>
          <p:nvPr/>
        </p:nvSpPr>
        <p:spPr bwMode="auto">
          <a:xfrm>
            <a:off x="33338" y="2576513"/>
            <a:ext cx="92075" cy="93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09" name="Oval 28"/>
          <p:cNvSpPr>
            <a:spLocks noChangeArrowheads="1"/>
          </p:cNvSpPr>
          <p:nvPr/>
        </p:nvSpPr>
        <p:spPr bwMode="auto">
          <a:xfrm>
            <a:off x="636588" y="266065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0" name="Oval 29"/>
          <p:cNvSpPr>
            <a:spLocks noChangeArrowheads="1"/>
          </p:cNvSpPr>
          <p:nvPr/>
        </p:nvSpPr>
        <p:spPr bwMode="auto">
          <a:xfrm>
            <a:off x="1009650" y="2643188"/>
            <a:ext cx="92075" cy="93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1" name="Oval 30"/>
          <p:cNvSpPr>
            <a:spLocks noChangeArrowheads="1"/>
          </p:cNvSpPr>
          <p:nvPr/>
        </p:nvSpPr>
        <p:spPr bwMode="auto">
          <a:xfrm>
            <a:off x="387350" y="283845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2" name="Oval 31"/>
          <p:cNvSpPr>
            <a:spLocks noChangeArrowheads="1"/>
          </p:cNvSpPr>
          <p:nvPr/>
        </p:nvSpPr>
        <p:spPr bwMode="auto">
          <a:xfrm>
            <a:off x="539750" y="229870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3" name="Oval 32"/>
          <p:cNvSpPr>
            <a:spLocks noChangeArrowheads="1"/>
          </p:cNvSpPr>
          <p:nvPr/>
        </p:nvSpPr>
        <p:spPr bwMode="auto">
          <a:xfrm>
            <a:off x="1019175" y="2209800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4" name="Oval 33"/>
          <p:cNvSpPr>
            <a:spLocks noChangeArrowheads="1"/>
          </p:cNvSpPr>
          <p:nvPr/>
        </p:nvSpPr>
        <p:spPr bwMode="auto">
          <a:xfrm>
            <a:off x="993775" y="2913063"/>
            <a:ext cx="93663" cy="93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12315" name="Oval 34"/>
          <p:cNvSpPr>
            <a:spLocks noChangeArrowheads="1"/>
          </p:cNvSpPr>
          <p:nvPr/>
        </p:nvSpPr>
        <p:spPr bwMode="auto">
          <a:xfrm>
            <a:off x="1260475" y="2441575"/>
            <a:ext cx="92075" cy="936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99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8150" y="3241675"/>
            <a:ext cx="31432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200" i="1" kern="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q</a:t>
            </a:r>
            <a:r>
              <a:rPr lang="en-US" sz="1200" kern="0" baseline="-2500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1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152525" y="3001963"/>
            <a:ext cx="3127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200" i="1" kern="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q</a:t>
            </a:r>
            <a:r>
              <a:rPr lang="en-US" sz="1200" kern="0" baseline="-2500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2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501775" y="2536825"/>
            <a:ext cx="31432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200" i="1" kern="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q</a:t>
            </a:r>
            <a:r>
              <a:rPr lang="en-US" sz="1200" kern="0" baseline="-25000" dirty="0">
                <a:solidFill>
                  <a:srgbClr val="008380"/>
                </a:solidFill>
                <a:latin typeface="Times New Roman"/>
                <a:sym typeface="Symbol" pitchFamily="18" charset="2"/>
              </a:rPr>
              <a:t>3</a:t>
            </a:r>
            <a:endParaRPr lang="en-US" sz="1200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396875" y="4786313"/>
            <a:ext cx="84455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Runtime: </a:t>
            </a:r>
            <a:r>
              <a:rPr lang="en-US" altLang="en-US" sz="2400">
                <a:solidFill>
                  <a:srgbClr val="008380"/>
                </a:solidFill>
              </a:rPr>
              <a:t>O(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hn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r>
              <a:rPr lang="en-US" altLang="en-US" sz="2400"/>
              <a:t> , where 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= |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| </a:t>
            </a:r>
            <a:r>
              <a:rPr lang="en-US" altLang="en-US" sz="2400"/>
              <a:t>and </a:t>
            </a:r>
            <a:r>
              <a:rPr lang="en-US" altLang="en-US" sz="2400" i="1">
                <a:solidFill>
                  <a:srgbClr val="008380"/>
                </a:solidFill>
              </a:rPr>
              <a:t>h</a:t>
            </a:r>
            <a:r>
              <a:rPr lang="en-US" altLang="en-US" sz="2400">
                <a:solidFill>
                  <a:srgbClr val="008380"/>
                </a:solidFill>
              </a:rPr>
              <a:t> = </a:t>
            </a:r>
            <a:r>
              <a:rPr lang="en-US" altLang="en-US" sz="2400"/>
              <a:t>#points on </a:t>
            </a:r>
            <a:r>
              <a:rPr lang="en-US" altLang="en-US" sz="2400">
                <a:solidFill>
                  <a:srgbClr val="008380"/>
                </a:solidFill>
              </a:rPr>
              <a:t>CH(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Output-sensitive algorithm</a:t>
            </a:r>
            <a:endParaRPr lang="en-US" altLang="en-US" sz="2400">
              <a:solidFill>
                <a:srgbClr val="0083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1/19/17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/>
              <a:t>CMPS 3130/6130: Computational Geometry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60DA9-449F-4B3A-8920-44A711A671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Incremental Insertion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438275"/>
            <a:ext cx="7480300" cy="27511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dirty="0" err="1" smtClean="0"/>
              <a:t>Incremental_CH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/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CC9900"/>
                </a:solidFill>
              </a:rPr>
              <a:t>// Compute CH(P) by incrementally inserting points from left to right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Input:</a:t>
            </a:r>
            <a:r>
              <a:rPr lang="en-US" sz="1800" dirty="0" smtClean="0"/>
              <a:t> Point set </a:t>
            </a:r>
            <a:r>
              <a:rPr lang="en-US" sz="1800" i="1" dirty="0" smtClean="0">
                <a:solidFill>
                  <a:srgbClr val="008380"/>
                </a:solidFill>
              </a:rPr>
              <a:t>P</a:t>
            </a:r>
            <a:r>
              <a:rPr lang="en-US" sz="1800" dirty="0" smtClean="0">
                <a:solidFill>
                  <a:srgbClr val="008380"/>
                </a:solidFill>
              </a:rPr>
              <a:t>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 </a:t>
            </a:r>
            <a:r>
              <a:rPr lang="en-US" sz="1800" b="1" dirty="0" smtClean="0">
                <a:solidFill>
                  <a:srgbClr val="008380"/>
                </a:solidFill>
                <a:sym typeface="Symbol" pitchFamily="18" charset="2"/>
              </a:rPr>
              <a:t>R</a:t>
            </a:r>
            <a:r>
              <a:rPr lang="en-US" sz="1800" baseline="30000" dirty="0" smtClean="0">
                <a:solidFill>
                  <a:srgbClr val="008380"/>
                </a:solidFill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sym typeface="Symbol" pitchFamily="18" charset="2"/>
              </a:rPr>
              <a:t>Output: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C=CH(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smtClean="0">
                <a:solidFill>
                  <a:srgbClr val="008380"/>
                </a:solidFill>
                <a:sym typeface="Symbol" pitchFamily="18" charset="2"/>
              </a:rPr>
              <a:t>)</a:t>
            </a:r>
            <a:r>
              <a:rPr lang="en-US" sz="1800" dirty="0" smtClean="0">
                <a:sym typeface="Symbol" pitchFamily="18" charset="2"/>
              </a:rPr>
              <a:t>, described as a list of vertices in counter-clockwise order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Sort points in </a:t>
            </a:r>
            <a:r>
              <a:rPr lang="en-US" sz="1800" i="1" dirty="0" smtClean="0">
                <a:solidFill>
                  <a:srgbClr val="008380"/>
                </a:solidFill>
              </a:rPr>
              <a:t>P </a:t>
            </a:r>
            <a:r>
              <a:rPr lang="en-US" sz="1800" dirty="0" smtClean="0">
                <a:sym typeface="Symbol" pitchFamily="18" charset="2"/>
              </a:rPr>
              <a:t>lexicographically (by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x</a:t>
            </a:r>
            <a:r>
              <a:rPr lang="en-US" sz="1800" dirty="0" smtClean="0">
                <a:sym typeface="Symbol" pitchFamily="18" charset="2"/>
              </a:rPr>
              <a:t>-coordinate, break ties by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y</a:t>
            </a:r>
            <a:r>
              <a:rPr lang="en-US" sz="1800" dirty="0" smtClean="0">
                <a:sym typeface="Symbol" pitchFamily="18" charset="2"/>
              </a:rPr>
              <a:t>-coordinate)</a:t>
            </a:r>
          </a:p>
          <a:p>
            <a:pPr marL="115888" indent="-115888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Remove first three points from </a:t>
            </a:r>
            <a:r>
              <a:rPr lang="en-US" sz="1800" i="1" dirty="0" smtClean="0">
                <a:solidFill>
                  <a:srgbClr val="008380"/>
                </a:solidFill>
              </a:rPr>
              <a:t>P </a:t>
            </a:r>
            <a:r>
              <a:rPr lang="en-US" sz="1800" dirty="0" smtClean="0">
                <a:sym typeface="Symbol" pitchFamily="18" charset="2"/>
              </a:rPr>
              <a:t>and insert them into </a:t>
            </a:r>
            <a:r>
              <a:rPr lang="en-US" sz="1800" i="1" dirty="0" smtClean="0">
                <a:solidFill>
                  <a:srgbClr val="008380"/>
                </a:solidFill>
              </a:rPr>
              <a:t>C </a:t>
            </a:r>
            <a:r>
              <a:rPr lang="en-US" sz="1800" dirty="0" smtClean="0">
                <a:sym typeface="Symbol" pitchFamily="18" charset="2"/>
              </a:rPr>
              <a:t>in counter-clockwise order around the triangle described by them.</a:t>
            </a:r>
            <a:endParaRPr lang="en-US" sz="1800" dirty="0" smtClean="0">
              <a:solidFill>
                <a:srgbClr val="008380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sym typeface="Symbol" pitchFamily="18" charset="2"/>
              </a:rPr>
              <a:t>for all 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dirty="0" err="1" smtClean="0">
                <a:solidFill>
                  <a:srgbClr val="008380"/>
                </a:solidFill>
                <a:sym typeface="Symbol" pitchFamily="18" charset="2"/>
              </a:rPr>
              <a:t></a:t>
            </a:r>
            <a:r>
              <a:rPr lang="en-US" sz="1800" i="1" dirty="0" err="1" smtClean="0">
                <a:solidFill>
                  <a:srgbClr val="008380"/>
                </a:solidFill>
                <a:sym typeface="Symbol" pitchFamily="18" charset="2"/>
              </a:rPr>
              <a:t>P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1800" dirty="0" smtClean="0">
                <a:solidFill>
                  <a:srgbClr val="CC9900"/>
                </a:solidFill>
                <a:cs typeface="Times New Roman" pitchFamily="18" charset="0"/>
                <a:sym typeface="Symbol" pitchFamily="18" charset="2"/>
              </a:rPr>
              <a:t>// Incrementally add p to hull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Compute the two tangents to </a:t>
            </a:r>
            <a:r>
              <a:rPr lang="en-US" sz="1800" i="1" dirty="0" smtClean="0">
                <a:solidFill>
                  <a:srgbClr val="008380"/>
                </a:solidFill>
                <a:sym typeface="Symbol" pitchFamily="18" charset="2"/>
              </a:rPr>
              <a:t>p 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Remove enclosed non-hull points from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, and insert </a:t>
            </a:r>
            <a:r>
              <a:rPr lang="en-US" sz="1800" i="1" dirty="0" smtClean="0">
                <a:solidFill>
                  <a:srgbClr val="008380"/>
                </a:solidFill>
                <a:cs typeface="Times New Roman" pitchFamily="18" charset="0"/>
                <a:sym typeface="Symbol" pitchFamily="18" charset="2"/>
              </a:rPr>
              <a:t>p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698500" y="4422775"/>
            <a:ext cx="8445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Runtime: </a:t>
            </a:r>
            <a:r>
              <a:rPr lang="en-US" altLang="en-US" sz="2400">
                <a:solidFill>
                  <a:srgbClr val="008380"/>
                </a:solidFill>
              </a:rPr>
              <a:t>O(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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i="1">
                <a:solidFill>
                  <a:srgbClr val="008380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4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 baseline="30000">
                <a:solidFill>
                  <a:srgbClr val="008380"/>
                </a:solidFill>
              </a:rPr>
              <a:t>2</a:t>
            </a:r>
            <a:r>
              <a:rPr lang="en-US" altLang="en-US" sz="2400">
                <a:solidFill>
                  <a:srgbClr val="008380"/>
                </a:solidFill>
              </a:rPr>
              <a:t>)</a:t>
            </a:r>
            <a:r>
              <a:rPr lang="en-US" altLang="en-US" sz="2400"/>
              <a:t> , where </a:t>
            </a:r>
            <a:r>
              <a:rPr lang="en-US" altLang="en-US" sz="2400" i="1">
                <a:solidFill>
                  <a:srgbClr val="008380"/>
                </a:solidFill>
              </a:rPr>
              <a:t>n</a:t>
            </a:r>
            <a:r>
              <a:rPr lang="en-US" altLang="en-US" sz="2400">
                <a:solidFill>
                  <a:srgbClr val="008380"/>
                </a:solidFill>
              </a:rPr>
              <a:t> = |</a:t>
            </a:r>
            <a:r>
              <a:rPr lang="en-US" altLang="en-US" sz="2400" i="1">
                <a:solidFill>
                  <a:srgbClr val="008380"/>
                </a:solidFill>
              </a:rPr>
              <a:t>P</a:t>
            </a:r>
            <a:r>
              <a:rPr lang="en-US" altLang="en-US" sz="2400">
                <a:solidFill>
                  <a:srgbClr val="008380"/>
                </a:solidFill>
              </a:rPr>
              <a:t>|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1438" y="2514600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</a:rPr>
              <a:t>O(</a:t>
            </a:r>
            <a:r>
              <a:rPr lang="en-US" altLang="en-US" sz="1800" i="1">
                <a:solidFill>
                  <a:srgbClr val="008380"/>
                </a:solidFill>
              </a:rPr>
              <a:t>n</a:t>
            </a:r>
            <a:r>
              <a:rPr lang="en-US" altLang="en-US" sz="1800">
                <a:solidFill>
                  <a:srgbClr val="008380"/>
                </a:solidFill>
              </a:rPr>
              <a:t> log </a:t>
            </a:r>
            <a:r>
              <a:rPr lang="en-US" altLang="en-US" sz="1800" i="1">
                <a:solidFill>
                  <a:srgbClr val="008380"/>
                </a:solidFill>
              </a:rPr>
              <a:t>n</a:t>
            </a:r>
            <a:r>
              <a:rPr lang="en-US" altLang="en-US" sz="1800">
                <a:solidFill>
                  <a:srgbClr val="008380"/>
                </a:solidFill>
              </a:rPr>
              <a:t>)</a:t>
            </a:r>
            <a:endParaRPr lang="en-US" altLang="en-US" sz="1800">
              <a:solidFill>
                <a:srgbClr val="0083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438" y="2797175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</a:rPr>
              <a:t>O(1)</a:t>
            </a:r>
            <a:endParaRPr lang="en-US" altLang="en-US" sz="1800">
              <a:solidFill>
                <a:srgbClr val="0083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1438" y="3279775"/>
            <a:ext cx="11938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n-3 </a:t>
            </a:r>
            <a:r>
              <a:rPr lang="en-US" altLang="en-US" sz="1800">
                <a:sym typeface="Symbol" panose="05050102010706020507" pitchFamily="18" charset="2"/>
              </a:rPr>
              <a:t>times</a:t>
            </a: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8763" y="3573463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0350" y="3832225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O(</a:t>
            </a:r>
            <a:r>
              <a:rPr lang="en-US" altLang="en-US" sz="1800" i="1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>
                <a:solidFill>
                  <a:srgbClr val="008380"/>
                </a:solidFill>
                <a:sym typeface="Symbol" panose="05050102010706020507" pitchFamily="18" charset="2"/>
              </a:rPr>
              <a:t>)</a:t>
            </a: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06650" y="4598988"/>
            <a:ext cx="392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838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200">
                <a:solidFill>
                  <a:srgbClr val="008380"/>
                </a:solidFill>
                <a:sym typeface="Symbol" panose="05050102010706020507" pitchFamily="18" charset="2"/>
              </a:rPr>
              <a:t>=3</a:t>
            </a:r>
            <a:endParaRPr lang="en-US" altLang="en-US" sz="1200">
              <a:solidFill>
                <a:srgbClr val="009999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62213" y="4198938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8380"/>
                </a:solidFill>
                <a:sym typeface="Symbol" panose="05050102010706020507" pitchFamily="18" charset="2"/>
              </a:rPr>
              <a:t>n</a:t>
            </a:r>
            <a:endParaRPr lang="en-US" altLang="en-US" sz="1200">
              <a:solidFill>
                <a:srgbClr val="009999"/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00088" y="4886325"/>
            <a:ext cx="8445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/>
              <a:t> Really?</a:t>
            </a:r>
            <a:endParaRPr lang="en-US" altLang="en-US" sz="2400">
              <a:solidFill>
                <a:srgbClr val="0083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10" grpId="0"/>
      <p:bldP spid="11" grpId="0"/>
      <p:bldP spid="12" grpId="0"/>
      <p:bldP spid="13" grpId="0"/>
      <p:bldP spid="14" grpId="0"/>
      <p:bldP spid="3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MAGNIFICATION" val="1.5"/>
  <p:tag name="TEX2PSBATCH" val="latex --interaction=nonstopmode %.tex; dvips -D 300 -o %.ps %.dvi"/>
  <p:tag name="TEX2PS" val="latex %.tex; dvips -D 300 -o %.ps %.dvi"/>
  <p:tag name="DEFAULTDISPLAYSOURCE" val="\documentclass{slides}\pagestyle{empty}&#10;\input{macros}&#10;\begin{document}&#10;$ $&#10;\end{document}&#10;"/>
  <p:tag name="USEBOLDAMS" val="False"/>
  <p:tag name="EMBEDFONTS" val="False"/>
  <p:tag name="USEAMSFONTS" val="False"/>
  <p:tag name="TEXPOINTINIT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2633</Words>
  <Application>Microsoft Office PowerPoint</Application>
  <PresentationFormat>On-screen Show (4:3)</PresentationFormat>
  <Paragraphs>1006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 Unicode MS</vt:lpstr>
      <vt:lpstr>Symbol</vt:lpstr>
      <vt:lpstr>Times New Roman</vt:lpstr>
      <vt:lpstr>Default Design</vt:lpstr>
      <vt:lpstr>CMPS 3130/6130: Computational Geometry Spring 2017 </vt:lpstr>
      <vt:lpstr>Convex Hull Problem</vt:lpstr>
      <vt:lpstr>Convexity</vt:lpstr>
      <vt:lpstr>Convex Hull</vt:lpstr>
      <vt:lpstr>Convex Hull</vt:lpstr>
      <vt:lpstr>A First Try</vt:lpstr>
      <vt:lpstr>Orientation Test / Halfplane Test</vt:lpstr>
      <vt:lpstr>Jarvis’ March (Gift Wrapping)</vt:lpstr>
      <vt:lpstr>Incremental Insertion</vt:lpstr>
      <vt:lpstr>Tangent computation</vt:lpstr>
      <vt:lpstr>Incremental Insertion</vt:lpstr>
      <vt:lpstr>Convex Hull: Divide &amp; Conquer</vt:lpstr>
      <vt:lpstr>Merging </vt:lpstr>
      <vt:lpstr>Finding the lower tangent </vt:lpstr>
      <vt:lpstr>Convex Hull: Runtime</vt:lpstr>
      <vt:lpstr>Convex Hull: Runtime</vt:lpstr>
      <vt:lpstr>Graham’s Scan</vt:lpstr>
      <vt:lpstr>Graham’s LCH</vt:lpstr>
      <vt:lpstr>Graham’s Scan</vt:lpstr>
      <vt:lpstr>Graham’s Scan</vt:lpstr>
      <vt:lpstr>Graham’s Scan</vt:lpstr>
      <vt:lpstr>Graham’s Scan</vt:lpstr>
      <vt:lpstr>Graham’s Scan</vt:lpstr>
      <vt:lpstr>Convex Hull Summary So Far</vt:lpstr>
      <vt:lpstr>  Lower Bound</vt:lpstr>
      <vt:lpstr>Decision-tree model</vt:lpstr>
      <vt:lpstr>Decision-tree for insertion sort </vt:lpstr>
      <vt:lpstr>Decision-tree for insertion sort </vt:lpstr>
      <vt:lpstr>Decision-tree for insertion sort </vt:lpstr>
      <vt:lpstr>Decision-tree for insertion sort </vt:lpstr>
      <vt:lpstr>Decision-tree for insertion sort </vt:lpstr>
      <vt:lpstr>Decision-tree for insertion sort </vt:lpstr>
      <vt:lpstr>Decision-tree for insertion sort </vt:lpstr>
      <vt:lpstr>Lower bound for  comparison sorting</vt:lpstr>
      <vt:lpstr>  Lower Bound</vt:lpstr>
      <vt:lpstr>  CH_Sort</vt:lpstr>
      <vt:lpstr>  Convex Hull Summary</vt:lpstr>
    </vt:vector>
  </TitlesOfParts>
  <Company>toc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carola</cp:lastModifiedBy>
  <cp:revision>158</cp:revision>
  <dcterms:created xsi:type="dcterms:W3CDTF">2001-09-03T00:33:29Z</dcterms:created>
  <dcterms:modified xsi:type="dcterms:W3CDTF">2017-01-24T16:46:32Z</dcterms:modified>
</cp:coreProperties>
</file>