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1" r:id="rId3"/>
    <p:sldId id="280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F35"/>
    <a:srgbClr val="F7F3EF"/>
    <a:srgbClr val="184D65"/>
    <a:srgbClr val="ECD5D0"/>
    <a:srgbClr val="F6DDC6"/>
    <a:srgbClr val="B37A3F"/>
    <a:srgbClr val="B6854D"/>
    <a:srgbClr val="795445"/>
    <a:srgbClr val="2D3738"/>
    <a:srgbClr val="B39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194" y="-3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3359AB-48DB-43C5-AD65-05D19A5FEE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1A460-6E77-4E24-A732-66EE990E501A}"/>
              </a:ext>
            </a:extLst>
          </p:cNvPr>
          <p:cNvSpPr txBox="1"/>
          <p:nvPr/>
        </p:nvSpPr>
        <p:spPr>
          <a:xfrm>
            <a:off x="292100" y="1727200"/>
            <a:ext cx="400943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solidFill>
                  <a:schemeClr val="bg1">
                    <a:lumMod val="75000"/>
                    <a:alpha val="50000"/>
                  </a:schemeClr>
                </a:solidFill>
              </a:rPr>
              <a:t>A</a:t>
            </a:r>
            <a:endParaRPr lang="ko-KR" altLang="en-US" sz="413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6571597" y="2761089"/>
            <a:ext cx="5271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문체부 제목 바탕체" panose="02030609000101010101" pitchFamily="17" charset="-127"/>
              </a:rPr>
              <a:t>캡스톤</a:t>
            </a:r>
            <a:r>
              <a:rPr lang="ko-KR" altLang="en-US" sz="4800" b="1" spc="-3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문체부 제목 바탕체" panose="02030609000101010101" pitchFamily="17" charset="-127"/>
              </a:rPr>
              <a:t> 디자인 </a:t>
            </a:r>
            <a:r>
              <a:rPr lang="en-US" altLang="ko-KR" sz="4800" b="1" spc="-3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문체부 제목 바탕체" panose="02030609000101010101" pitchFamily="17" charset="-127"/>
              </a:rPr>
              <a:t>IDEA</a:t>
            </a:r>
            <a:endParaRPr lang="ko-KR" altLang="en-US" sz="4800" b="1" spc="-3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문체부 제목 바탕체" panose="02030609000101010101" pitchFamily="17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1EBD7-5CA8-4EF0-8B11-7302496C6E77}"/>
              </a:ext>
            </a:extLst>
          </p:cNvPr>
          <p:cNvSpPr txBox="1"/>
          <p:nvPr/>
        </p:nvSpPr>
        <p:spPr>
          <a:xfrm>
            <a:off x="390894" y="6415314"/>
            <a:ext cx="5516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2">
                    <a:lumMod val="75000"/>
                  </a:schemeClr>
                </a:solidFill>
              </a:rPr>
              <a:t>출처 </a:t>
            </a:r>
            <a:r>
              <a:rPr lang="en-US" altLang="ko-KR" sz="9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altLang="ko-KR" sz="900" dirty="0" err="1">
                <a:solidFill>
                  <a:schemeClr val="tx2">
                    <a:lumMod val="75000"/>
                  </a:schemeClr>
                </a:solidFill>
              </a:rPr>
              <a:t>Saebyeol’s</a:t>
            </a:r>
            <a:r>
              <a:rPr lang="en-US" altLang="ko-KR" sz="900" dirty="0">
                <a:solidFill>
                  <a:schemeClr val="tx2">
                    <a:lumMod val="75000"/>
                  </a:schemeClr>
                </a:solidFill>
              </a:rPr>
              <a:t> PowerPoint Template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B4C4E-20D5-45D5-87EA-AE9E2F36637C}"/>
              </a:ext>
            </a:extLst>
          </p:cNvPr>
          <p:cNvSpPr txBox="1"/>
          <p:nvPr/>
        </p:nvSpPr>
        <p:spPr>
          <a:xfrm>
            <a:off x="6720114" y="3860800"/>
            <a:ext cx="5179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10751" latinLnBrk="0">
              <a:defRPr sz="1800" b="0" cap="none">
                <a:solidFill>
                  <a:srgbClr val="000000"/>
                </a:solidFill>
              </a:defRPr>
            </a:pPr>
            <a:r>
              <a:rPr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201600276 </a:t>
            </a:r>
            <a:r>
              <a:rPr lang="ko-KR" alt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박유승</a:t>
            </a:r>
            <a:endParaRPr lang="ko-KR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410751" latinLnBrk="0">
              <a:defRPr sz="1800" b="0" cap="none">
                <a:solidFill>
                  <a:srgbClr val="000000"/>
                </a:solidFill>
              </a:defRPr>
            </a:pPr>
            <a:endParaRPr lang="ko-KR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410751" latinLnBrk="0">
              <a:defRPr sz="1800" b="0" cap="none">
                <a:solidFill>
                  <a:srgbClr val="000000"/>
                </a:solidFill>
              </a:defRPr>
            </a:pPr>
            <a:r>
              <a:rPr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201600286 </a:t>
            </a:r>
            <a:r>
              <a:rPr lang="ko-KR" alt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이보근</a:t>
            </a:r>
            <a:endParaRPr lang="ko-KR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410751" latinLnBrk="0">
              <a:defRPr sz="1800" b="0" cap="none">
                <a:solidFill>
                  <a:srgbClr val="000000"/>
                </a:solidFill>
              </a:defRPr>
            </a:pPr>
            <a:endParaRPr lang="ko-KR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410751" latinLnBrk="0">
              <a:defRPr sz="1800" b="0" cap="none">
                <a:solidFill>
                  <a:srgbClr val="000000"/>
                </a:solidFill>
              </a:defRPr>
            </a:pPr>
            <a:r>
              <a:rPr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201600291 </a:t>
            </a:r>
            <a:r>
              <a:rPr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이재희</a:t>
            </a:r>
          </a:p>
          <a:p>
            <a:pPr algn="r" defTabSz="410751" latinLnBrk="0">
              <a:defRPr sz="1800" b="0" cap="none">
                <a:solidFill>
                  <a:srgbClr val="000000"/>
                </a:solidFill>
              </a:defRPr>
            </a:pPr>
            <a:endParaRPr lang="ko-KR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410751" latinLnBrk="0">
              <a:defRPr sz="1800" b="0" cap="none">
                <a:solidFill>
                  <a:srgbClr val="000000"/>
                </a:solidFill>
              </a:defRPr>
            </a:pPr>
            <a:r>
              <a:rPr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201600294 </a:t>
            </a:r>
            <a:r>
              <a:rPr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임승호</a:t>
            </a:r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0960AB-04BC-4B90-A57C-513D8F4B51F4}"/>
              </a:ext>
            </a:extLst>
          </p:cNvPr>
          <p:cNvGrpSpPr/>
          <p:nvPr/>
        </p:nvGrpSpPr>
        <p:grpSpPr>
          <a:xfrm>
            <a:off x="0" y="465220"/>
            <a:ext cx="12192000" cy="1203159"/>
            <a:chOff x="0" y="465220"/>
            <a:chExt cx="12192000" cy="12031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2F3120-9862-4C3C-A605-489021D04389}"/>
                </a:ext>
              </a:extLst>
            </p:cNvPr>
            <p:cNvSpPr/>
            <p:nvPr/>
          </p:nvSpPr>
          <p:spPr>
            <a:xfrm>
              <a:off x="0" y="465220"/>
              <a:ext cx="12192000" cy="1203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6426C-457E-40A8-8AA4-C7936D4A1DDE}"/>
                </a:ext>
              </a:extLst>
            </p:cNvPr>
            <p:cNvSpPr txBox="1"/>
            <p:nvPr/>
          </p:nvSpPr>
          <p:spPr>
            <a:xfrm>
              <a:off x="677975" y="651300"/>
              <a:ext cx="56909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 err="1">
                  <a:solidFill>
                    <a:schemeClr val="tx2">
                      <a:lumMod val="50000"/>
                    </a:schemeClr>
                  </a:solidFill>
                </a:rPr>
                <a:t>캡스톤</a:t>
              </a:r>
              <a:r>
                <a:rPr lang="ko-KR" altLang="en-US" sz="4800" b="1" dirty="0">
                  <a:solidFill>
                    <a:schemeClr val="tx2">
                      <a:lumMod val="50000"/>
                    </a:schemeClr>
                  </a:solidFill>
                </a:rPr>
                <a:t> 디자인 </a:t>
              </a:r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IDEA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A1550-8503-4C0F-A249-C80423AC1EEC}"/>
              </a:ext>
            </a:extLst>
          </p:cNvPr>
          <p:cNvGrpSpPr/>
          <p:nvPr/>
        </p:nvGrpSpPr>
        <p:grpSpPr>
          <a:xfrm>
            <a:off x="1088192" y="2350168"/>
            <a:ext cx="6087135" cy="834188"/>
            <a:chOff x="1088192" y="2426368"/>
            <a:chExt cx="6087135" cy="8341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43422-DCBB-426B-9D4F-DC0BE9237952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652E9-F3A7-43D7-B881-3A249DB1D8B6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2F7CD5-7DFE-4C49-978B-5E7D6411A371}"/>
                </a:ext>
              </a:extLst>
            </p:cNvPr>
            <p:cNvSpPr txBox="1"/>
            <p:nvPr/>
          </p:nvSpPr>
          <p:spPr>
            <a:xfrm>
              <a:off x="2387598" y="2495014"/>
              <a:ext cx="4787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</a:rPr>
                <a:t>전통시장 관련 </a:t>
              </a:r>
              <a:r>
                <a:rPr lang="en-US" altLang="ko-KR" sz="3600" dirty="0">
                  <a:solidFill>
                    <a:schemeClr val="bg2">
                      <a:lumMod val="25000"/>
                    </a:schemeClr>
                  </a:solidFill>
                </a:rPr>
                <a:t>IDEA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E41213-2ADE-4B46-B0E8-259E0947FD84}"/>
              </a:ext>
            </a:extLst>
          </p:cNvPr>
          <p:cNvGrpSpPr/>
          <p:nvPr/>
        </p:nvGrpSpPr>
        <p:grpSpPr>
          <a:xfrm>
            <a:off x="1088192" y="3837286"/>
            <a:ext cx="6087134" cy="834188"/>
            <a:chOff x="1088192" y="2426368"/>
            <a:chExt cx="6087134" cy="8341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D7FA61-7E07-4D59-AA4B-A42149DE4736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2AD74-0B08-4850-975A-F126E87D29C2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B29A44-90C9-4416-B007-9489C267FACB}"/>
                </a:ext>
              </a:extLst>
            </p:cNvPr>
            <p:cNvSpPr txBox="1"/>
            <p:nvPr/>
          </p:nvSpPr>
          <p:spPr>
            <a:xfrm>
              <a:off x="2387597" y="2518700"/>
              <a:ext cx="4787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</a:rPr>
                <a:t>독거노인 관련 </a:t>
              </a:r>
              <a:r>
                <a:rPr lang="en-US" altLang="ko-KR" sz="3600" dirty="0">
                  <a:solidFill>
                    <a:schemeClr val="bg2">
                      <a:lumMod val="25000"/>
                    </a:schemeClr>
                  </a:solidFill>
                </a:rPr>
                <a:t>IDEA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9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BC5891-1639-49AF-8117-34603050CCF1}"/>
              </a:ext>
            </a:extLst>
          </p:cNvPr>
          <p:cNvSpPr txBox="1"/>
          <p:nvPr/>
        </p:nvSpPr>
        <p:spPr>
          <a:xfrm>
            <a:off x="442321" y="205409"/>
            <a:ext cx="5081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전통시장 관련 </a:t>
            </a:r>
            <a:r>
              <a:rPr lang="en-US" altLang="ko-KR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IDEA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DFA717-6D5F-4BB7-A1FC-701FA3F6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21" y="1466131"/>
            <a:ext cx="5305336" cy="24465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B4C47E-72D2-401E-BDDC-7AABB4B1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1" y="4014781"/>
            <a:ext cx="5305336" cy="263780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F65B5E-765A-45C0-85E6-04C437A82BB7}"/>
              </a:ext>
            </a:extLst>
          </p:cNvPr>
          <p:cNvSpPr/>
          <p:nvPr/>
        </p:nvSpPr>
        <p:spPr>
          <a:xfrm>
            <a:off x="6110661" y="1466131"/>
            <a:ext cx="5827338" cy="2484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설문조사에 따르면 소비자들이 전통시장을 이용하지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않는 이유는 편의시설부족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(32%),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명시되지않은 가격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(17%),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카드결제 불편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(22%)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나타난다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6110660" y="1429302"/>
            <a:ext cx="5827338" cy="5427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813DDE-9A57-4718-AA2E-40B369511074}"/>
              </a:ext>
            </a:extLst>
          </p:cNvPr>
          <p:cNvSpPr/>
          <p:nvPr/>
        </p:nvSpPr>
        <p:spPr>
          <a:xfrm>
            <a:off x="6095999" y="4167695"/>
            <a:ext cx="5841999" cy="2484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전통시장 이용률을 높이기 위해 전통시장을 이용하지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않는 이유 중 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39%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높은 비율을 차지하는 가격문제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카드결제 문제를 해결하고자 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673452-7410-4DA7-A1CD-A70B2ADEB4EF}"/>
              </a:ext>
            </a:extLst>
          </p:cNvPr>
          <p:cNvSpPr/>
          <p:nvPr/>
        </p:nvSpPr>
        <p:spPr>
          <a:xfrm>
            <a:off x="6096000" y="4167695"/>
            <a:ext cx="5841998" cy="542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해결하고자 하는 문제</a:t>
            </a:r>
          </a:p>
        </p:txBody>
      </p:sp>
    </p:spTree>
    <p:extLst>
      <p:ext uri="{BB962C8B-B14F-4D97-AF65-F5344CB8AC3E}">
        <p14:creationId xmlns:p14="http://schemas.microsoft.com/office/powerpoint/2010/main" val="14128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BC5891-1639-49AF-8117-34603050CCF1}"/>
              </a:ext>
            </a:extLst>
          </p:cNvPr>
          <p:cNvSpPr txBox="1"/>
          <p:nvPr/>
        </p:nvSpPr>
        <p:spPr>
          <a:xfrm>
            <a:off x="442321" y="205409"/>
            <a:ext cx="5081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독거노인 관련 </a:t>
            </a:r>
            <a:r>
              <a:rPr lang="en-US" altLang="ko-KR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IDEA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F65B5E-765A-45C0-85E6-04C437A82BB7}"/>
              </a:ext>
            </a:extLst>
          </p:cNvPr>
          <p:cNvSpPr/>
          <p:nvPr/>
        </p:nvSpPr>
        <p:spPr>
          <a:xfrm>
            <a:off x="6110661" y="1466131"/>
            <a:ext cx="5827338" cy="2484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많은 취약 독거노인들이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돌봄기본서비스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대상자가 되지 못하며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수요조사를 실시한 독거노인 중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18%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안전확인에 대한 문제를 인지하고 개선을 희망하고 있다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6110660" y="1429302"/>
            <a:ext cx="5827338" cy="5427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813DDE-9A57-4718-AA2E-40B369511074}"/>
              </a:ext>
            </a:extLst>
          </p:cNvPr>
          <p:cNvSpPr/>
          <p:nvPr/>
        </p:nvSpPr>
        <p:spPr>
          <a:xfrm>
            <a:off x="6095999" y="4167695"/>
            <a:ext cx="5841999" cy="2484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독거노인 수요조사의 결과 중 가장 높은 비율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(18.08%)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독거노인의 안전확인에 대한 문제를 해결하고자 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673452-7410-4DA7-A1CD-A70B2ADEB4EF}"/>
              </a:ext>
            </a:extLst>
          </p:cNvPr>
          <p:cNvSpPr/>
          <p:nvPr/>
        </p:nvSpPr>
        <p:spPr>
          <a:xfrm>
            <a:off x="6096000" y="4167695"/>
            <a:ext cx="5841998" cy="542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해결하고자 하는 문제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97A5E3-9D07-4EE2-9AA1-1B1B2D8B8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1" y="1429302"/>
            <a:ext cx="2793998" cy="41799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6C6FF8-50DA-4340-A18E-135AA2963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318" y="1461959"/>
            <a:ext cx="2452914" cy="4967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654419-450F-4448-AAB0-B7B56CB54EA3}"/>
              </a:ext>
            </a:extLst>
          </p:cNvPr>
          <p:cNvSpPr txBox="1"/>
          <p:nvPr/>
        </p:nvSpPr>
        <p:spPr>
          <a:xfrm>
            <a:off x="1434391" y="6122047"/>
            <a:ext cx="245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출처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경기복지재단</a:t>
            </a:r>
          </a:p>
        </p:txBody>
      </p:sp>
    </p:spTree>
    <p:extLst>
      <p:ext uri="{BB962C8B-B14F-4D97-AF65-F5344CB8AC3E}">
        <p14:creationId xmlns:p14="http://schemas.microsoft.com/office/powerpoint/2010/main" val="15803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137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HY헤드라인M</vt:lpstr>
      <vt:lpstr>굴림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이재희</cp:lastModifiedBy>
  <cp:revision>33</cp:revision>
  <dcterms:created xsi:type="dcterms:W3CDTF">2020-01-12T09:08:58Z</dcterms:created>
  <dcterms:modified xsi:type="dcterms:W3CDTF">2020-09-21T14:37:47Z</dcterms:modified>
</cp:coreProperties>
</file>