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4" r:id="rId6"/>
    <p:sldId id="265" r:id="rId7"/>
    <p:sldId id="267" r:id="rId8"/>
    <p:sldId id="266" r:id="rId9"/>
    <p:sldId id="269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F7"/>
    <a:srgbClr val="A28B7E"/>
    <a:srgbClr val="A28F80"/>
    <a:srgbClr val="C6827F"/>
    <a:srgbClr val="967564"/>
    <a:srgbClr val="D88F62"/>
    <a:srgbClr val="E9BFA6"/>
    <a:srgbClr val="F9F9F9"/>
    <a:srgbClr val="000000"/>
    <a:srgbClr val="FF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44" y="22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ewspim.com/news/view/2020092200094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58718" y="619125"/>
            <a:ext cx="51844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</a:p>
          <a:p>
            <a:r>
              <a:rPr lang="en-US" altLang="ko-KR" sz="7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DELIGHTFUL</a:t>
            </a:r>
          </a:p>
          <a:p>
            <a:r>
              <a:rPr lang="en-US" altLang="ko-KR" sz="72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CHANGE</a:t>
            </a:r>
            <a:endParaRPr lang="en-US" altLang="ko-KR" sz="7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68677" y="4198528"/>
            <a:ext cx="2669887" cy="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56408" y="4294505"/>
            <a:ext cx="267919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HUI’s Ads Planning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40637" y="1846001"/>
            <a:ext cx="3739562" cy="316599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9575" y="2199546"/>
            <a:ext cx="455284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8000" b="1" spc="-150" dirty="0" smtClean="0">
                <a:solidFill>
                  <a:schemeClr val="bg1">
                    <a:lumMod val="95000"/>
                  </a:schemeClr>
                </a:solidFill>
              </a:rPr>
              <a:t>전통 시장</a:t>
            </a:r>
            <a:endParaRPr lang="en-US" altLang="ko-KR" sz="8000" b="1" spc="-15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7415" y="3975974"/>
            <a:ext cx="2154169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1600" b="1" spc="-150" dirty="0" smtClean="0">
                <a:solidFill>
                  <a:schemeClr val="bg1">
                    <a:lumMod val="95000"/>
                  </a:schemeClr>
                </a:solidFill>
              </a:rPr>
              <a:t>201600276 </a:t>
            </a:r>
            <a:r>
              <a:rPr lang="ko-KR" altLang="en-US" sz="1600" b="1" spc="-150" dirty="0" err="1" smtClean="0">
                <a:solidFill>
                  <a:schemeClr val="bg1">
                    <a:lumMod val="95000"/>
                  </a:schemeClr>
                </a:solidFill>
              </a:rPr>
              <a:t>박유승</a:t>
            </a:r>
            <a:endParaRPr lang="en-US" altLang="ko-KR" sz="1600" b="1" spc="-15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b="1" spc="-150" dirty="0" smtClean="0">
                <a:solidFill>
                  <a:schemeClr val="bg1">
                    <a:lumMod val="95000"/>
                  </a:schemeClr>
                </a:solidFill>
              </a:rPr>
              <a:t>201600286 </a:t>
            </a:r>
            <a:r>
              <a:rPr lang="ko-KR" altLang="en-US" sz="1600" b="1" spc="-150" dirty="0" err="1" smtClean="0">
                <a:solidFill>
                  <a:schemeClr val="bg1">
                    <a:lumMod val="95000"/>
                  </a:schemeClr>
                </a:solidFill>
              </a:rPr>
              <a:t>이보근</a:t>
            </a:r>
            <a:endParaRPr lang="en-US" altLang="ko-KR" sz="1600" b="1" spc="-15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b="1" spc="-150" dirty="0" smtClean="0">
                <a:solidFill>
                  <a:schemeClr val="bg1">
                    <a:lumMod val="95000"/>
                  </a:schemeClr>
                </a:solidFill>
              </a:rPr>
              <a:t>201600291 </a:t>
            </a:r>
            <a:r>
              <a:rPr lang="ko-KR" altLang="en-US" sz="1600" b="1" spc="-150" dirty="0" smtClean="0">
                <a:solidFill>
                  <a:schemeClr val="bg1">
                    <a:lumMod val="95000"/>
                  </a:schemeClr>
                </a:solidFill>
              </a:rPr>
              <a:t>이재희</a:t>
            </a:r>
            <a:endParaRPr lang="en-US" altLang="ko-KR" sz="1600" b="1" spc="-15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600" b="1" spc="-150" dirty="0" smtClean="0">
                <a:solidFill>
                  <a:schemeClr val="bg1">
                    <a:lumMod val="95000"/>
                  </a:schemeClr>
                </a:solidFill>
              </a:rPr>
              <a:t>201600294 </a:t>
            </a:r>
            <a:r>
              <a:rPr lang="ko-KR" altLang="en-US" sz="1600" b="1" spc="-150" dirty="0" err="1" smtClean="0">
                <a:solidFill>
                  <a:schemeClr val="bg1">
                    <a:lumMod val="95000"/>
                  </a:schemeClr>
                </a:solidFill>
              </a:rPr>
              <a:t>임승호</a:t>
            </a:r>
            <a:endParaRPr lang="ko-KR" altLang="en-US" sz="1600" b="1" spc="-1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2307016"/>
            <a:ext cx="12192000" cy="111246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1191" y="2359413"/>
            <a:ext cx="45822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solidFill>
                  <a:schemeClr val="bg1"/>
                </a:solidFill>
                <a:ea typeface="맑은 고딕" panose="020B0503020000020004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82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/>
          <a:stretch/>
        </p:blipFill>
        <p:spPr>
          <a:xfrm>
            <a:off x="0" y="0"/>
            <a:ext cx="10922000" cy="685799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19" y="-165734"/>
            <a:ext cx="7584081" cy="73158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922556" y="82604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3200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순서</a:t>
            </a:r>
            <a:endParaRPr lang="ko-KR" altLang="en-US" sz="32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43625" y="4016214"/>
            <a:ext cx="188224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사용자 요구사항</a:t>
            </a:r>
            <a:endParaRPr lang="ko-KR" altLang="en-US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0281" y="4011796"/>
            <a:ext cx="45076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03</a:t>
            </a:r>
            <a:endParaRPr lang="ko-KR" altLang="en-US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36123" y="2844827"/>
            <a:ext cx="118974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작품 제목</a:t>
            </a:r>
            <a:endParaRPr lang="ko-KR" altLang="en-US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0281" y="2841179"/>
            <a:ext cx="45076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01</a:t>
            </a:r>
            <a:endParaRPr lang="ko-KR" altLang="en-US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71729" y="4602485"/>
            <a:ext cx="225414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경쟁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대체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제품 분석</a:t>
            </a:r>
            <a:endParaRPr lang="ko-KR" altLang="en-US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0281" y="4597682"/>
            <a:ext cx="45076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04</a:t>
            </a:r>
            <a:endParaRPr lang="ko-KR" altLang="en-US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0207" y="3430328"/>
            <a:ext cx="2425665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해결하고자하는 문제</a:t>
            </a:r>
            <a:endParaRPr lang="ko-KR" altLang="en-US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30281" y="3426295"/>
            <a:ext cx="45076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02</a:t>
            </a:r>
            <a:endParaRPr lang="ko-KR" altLang="en-US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74458" y="5189141"/>
            <a:ext cx="165141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결과물의 기능</a:t>
            </a:r>
            <a:endParaRPr lang="ko-KR" altLang="en-US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30281" y="5183953"/>
            <a:ext cx="45076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05</a:t>
            </a:r>
            <a:endParaRPr lang="ko-KR" altLang="en-US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액자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 rot="10800000">
            <a:off x="1015015" y="504825"/>
            <a:ext cx="2335937" cy="461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6008" y="53529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작품 제목</a:t>
            </a:r>
            <a:endParaRPr lang="ko-KR" altLang="en-US" sz="20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131994" y="-131993"/>
            <a:ext cx="1119187" cy="13831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05385" y="-142875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6000" spc="-300">
                <a:solidFill>
                  <a:schemeClr val="accent2">
                    <a:alpha val="90000"/>
                  </a:schemeClr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defRPr>
            </a:lvl1pPr>
          </a:lstStyle>
          <a:p>
            <a:r>
              <a:rPr lang="en-US" altLang="ko-KR" b="1" dirty="0">
                <a:latin typeface="+mj-lt"/>
                <a:ea typeface="맑은 고딕" panose="020B0503020000020004" pitchFamily="50" charset="-127"/>
              </a:rPr>
              <a:t>01</a:t>
            </a:r>
            <a:endParaRPr lang="ko-KR" altLang="en-US" b="1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-4" y="0"/>
            <a:ext cx="1383180" cy="111918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bliqueTopLeft"/>
              <a:lightRig rig="threePt" dir="t"/>
            </a:scene3d>
          </a:bodyPr>
          <a:lstStyle/>
          <a:p>
            <a:pPr algn="ctr"/>
            <a:endParaRPr lang="ko-KR" altLang="en-US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1028" y="2967335"/>
            <a:ext cx="4709944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5400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‘</a:t>
            </a:r>
            <a:r>
              <a:rPr lang="ko-KR" altLang="en-US" sz="5400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시장</a:t>
            </a:r>
            <a:r>
              <a:rPr lang="en-US" altLang="ko-KR" sz="5400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’</a:t>
            </a:r>
            <a:r>
              <a:rPr lang="ko-KR" altLang="en-US" sz="5400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하시죠</a:t>
            </a:r>
            <a:r>
              <a:rPr lang="en-US" altLang="ko-KR" sz="5400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..?</a:t>
            </a:r>
            <a:endParaRPr lang="ko-KR" altLang="en-US" sz="5400" b="1" dirty="0">
              <a:solidFill>
                <a:schemeClr val="accent4"/>
              </a:solidFill>
              <a:latin typeface="+mj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9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액자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 rot="10800000">
            <a:off x="1015014" y="504825"/>
            <a:ext cx="2733368" cy="461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+mj-lt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131994" y="-131993"/>
            <a:ext cx="1119187" cy="13831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105385" y="-142875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 smtClean="0">
                <a:solidFill>
                  <a:schemeClr val="accent2">
                    <a:alpha val="90000"/>
                  </a:schemeClr>
                </a:solidFill>
                <a:latin typeface="+mj-lt"/>
                <a:ea typeface="맑은 고딕" panose="020B0503020000020004" pitchFamily="50" charset="-127"/>
              </a:rPr>
              <a:t>02</a:t>
            </a:r>
            <a:endParaRPr lang="ko-KR" altLang="en-US" sz="6000" b="1" spc="-300" dirty="0">
              <a:solidFill>
                <a:schemeClr val="accent2">
                  <a:alpha val="90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-4" y="0"/>
            <a:ext cx="1383180" cy="111918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5278" y="53768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해결하고자 하는 문제</a:t>
            </a:r>
            <a:endParaRPr lang="ko-KR" altLang="en-US" sz="2000" b="1" dirty="0">
              <a:solidFill>
                <a:schemeClr val="bg1"/>
              </a:solidFill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DFA717-6D5F-4BB7-A1FC-701FA3F6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5" y="1164730"/>
            <a:ext cx="5305336" cy="25634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B4C47E-72D2-401E-BDDC-7AABB4B1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5" y="3728183"/>
            <a:ext cx="5305336" cy="274726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F65B5E-765A-45C0-85E6-04C437A82BB7}"/>
              </a:ext>
            </a:extLst>
          </p:cNvPr>
          <p:cNvSpPr/>
          <p:nvPr/>
        </p:nvSpPr>
        <p:spPr>
          <a:xfrm>
            <a:off x="6016837" y="1201559"/>
            <a:ext cx="5827338" cy="27015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설문조사에 따르면 소비자들이 전통시장을 이용하지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않는 이유는 편의시설부족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(32%),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명시되지않은 가격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(17%),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카드결제 불편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(22%)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나타난다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6016836" y="1164730"/>
            <a:ext cx="5827338" cy="5618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813DDE-9A57-4718-AA2E-40B369511074}"/>
              </a:ext>
            </a:extLst>
          </p:cNvPr>
          <p:cNvSpPr/>
          <p:nvPr/>
        </p:nvSpPr>
        <p:spPr>
          <a:xfrm>
            <a:off x="6002175" y="3828479"/>
            <a:ext cx="5841999" cy="264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전통시장 이용률을 높이기 위해 전통시장을 이용하지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않는 이유 중 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%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높은 비율을 차지하는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명시되지 않은 가격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편의시설의 부족 문제를 중심으로 해결하고자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673452-7410-4DA7-A1CD-A70B2ADEB4EF}"/>
              </a:ext>
            </a:extLst>
          </p:cNvPr>
          <p:cNvSpPr/>
          <p:nvPr/>
        </p:nvSpPr>
        <p:spPr>
          <a:xfrm>
            <a:off x="6002176" y="3828479"/>
            <a:ext cx="5841998" cy="5781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해결하고자 하는 문제</a:t>
            </a:r>
          </a:p>
        </p:txBody>
      </p:sp>
    </p:spTree>
    <p:extLst>
      <p:ext uri="{BB962C8B-B14F-4D97-AF65-F5344CB8AC3E}">
        <p14:creationId xmlns:p14="http://schemas.microsoft.com/office/powerpoint/2010/main" val="24894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액자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 rot="10800000">
            <a:off x="1015014" y="504825"/>
            <a:ext cx="2483107" cy="461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3176" y="535293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000" b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사용자 요구사항</a:t>
            </a:r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 rot="5400000">
            <a:off x="131994" y="-131993"/>
            <a:ext cx="1119187" cy="13831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105385" y="-142875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6000" b="1" spc="-300">
                <a:solidFill>
                  <a:schemeClr val="accent2">
                    <a:alpha val="90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-4" y="0"/>
            <a:ext cx="1383180" cy="111918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539770" y="1748846"/>
            <a:ext cx="739657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앞에 설문에 따르면</a:t>
            </a:r>
            <a:r>
              <a:rPr lang="en-US" altLang="ko-KR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전통시장을 이용하지 않는 사람들이</a:t>
            </a:r>
            <a:endParaRPr lang="en-US" altLang="ko-KR" b="1" dirty="0" smtClean="0">
              <a:solidFill>
                <a:schemeClr val="accent4"/>
              </a:solidFill>
              <a:latin typeface="+mj-lt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그 이유로 </a:t>
            </a:r>
            <a:r>
              <a:rPr lang="ko-KR" altLang="en-US" b="1" u="sng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편의시설부족</a:t>
            </a:r>
            <a:r>
              <a:rPr lang="en-US" altLang="ko-KR" b="1" u="sng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(32%)</a:t>
            </a:r>
            <a:r>
              <a:rPr lang="ko-KR" altLang="en-US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과 </a:t>
            </a:r>
            <a:r>
              <a:rPr lang="ko-KR" altLang="en-US" b="1" u="sng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명시되지 않은 가격</a:t>
            </a:r>
            <a:r>
              <a:rPr lang="en-US" altLang="ko-KR" b="1" u="sng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(17%)</a:t>
            </a:r>
            <a:r>
              <a:rPr lang="ko-KR" altLang="en-US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를 꼽았다</a:t>
            </a:r>
            <a:r>
              <a:rPr lang="en-US" altLang="ko-KR" b="1" dirty="0" smtClean="0">
                <a:solidFill>
                  <a:schemeClr val="accent4"/>
                </a:solidFill>
                <a:latin typeface="+mj-lt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383176" y="1752609"/>
            <a:ext cx="144165" cy="366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9640750" y="1793972"/>
            <a:ext cx="2262807" cy="2194847"/>
          </a:xfrm>
          <a:prstGeom prst="ellipse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129928" y="2523520"/>
            <a:ext cx="1465299" cy="1465299"/>
          </a:xfrm>
          <a:prstGeom prst="ellipse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94979" y="2900231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명시되지 않은</a:t>
            </a:r>
            <a:endParaRPr lang="en-US" altLang="ko-KR" sz="1400" dirty="0" smtClean="0">
              <a:solidFill>
                <a:schemeClr val="bg1">
                  <a:lumMod val="95000"/>
                </a:schemeClr>
              </a:solidFill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가격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20178" y="331368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17</a:t>
            </a:r>
            <a:r>
              <a:rPr lang="en-US" altLang="ko-KR" b="1" spc="-15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%</a:t>
            </a:r>
            <a:endParaRPr lang="ko-KR" altLang="en-US" sz="2400" b="1" spc="-150" dirty="0">
              <a:solidFill>
                <a:schemeClr val="bg1">
                  <a:lumMod val="9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8197" y="2779437"/>
            <a:ext cx="134177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4000" b="1" spc="-150" dirty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en-US" altLang="ko-KR" sz="4000" b="1" spc="-15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%</a:t>
            </a:r>
            <a:endParaRPr lang="ko-KR" altLang="en-US" sz="4000" b="1" spc="-150" dirty="0">
              <a:solidFill>
                <a:schemeClr val="bg1">
                  <a:lumMod val="9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81749" y="2408066"/>
            <a:ext cx="224035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rPr>
              <a:t>편의 시설 부족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 rot="3096557">
            <a:off x="4470674" y="2885993"/>
            <a:ext cx="2808860" cy="1641138"/>
          </a:xfrm>
          <a:prstGeom prst="rightArrow">
            <a:avLst>
              <a:gd name="adj1" fmla="val 37751"/>
              <a:gd name="adj2" fmla="val 648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042890" y="5021027"/>
            <a:ext cx="144165" cy="366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99175" y="5021027"/>
            <a:ext cx="572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  <a:latin typeface="+mj-lt"/>
              </a:rPr>
              <a:t>즉</a:t>
            </a:r>
            <a:r>
              <a:rPr lang="en-US" altLang="ko-KR" b="1" dirty="0" smtClean="0">
                <a:solidFill>
                  <a:schemeClr val="accent4"/>
                </a:solidFill>
                <a:latin typeface="+mj-lt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+mj-lt"/>
              </a:rPr>
              <a:t>전통시장을 이용하고자하는 사람들의 요구사항은</a:t>
            </a:r>
            <a:endParaRPr lang="en-US" altLang="ko-KR" b="1" dirty="0" smtClean="0">
              <a:solidFill>
                <a:schemeClr val="accent4"/>
              </a:solidFill>
              <a:latin typeface="+mj-lt"/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  <a:latin typeface="+mj-lt"/>
              </a:rPr>
              <a:t>앞에 제시한 설문조사의 문제점을 해결하는 것이다</a:t>
            </a:r>
            <a:r>
              <a:rPr lang="en-US" altLang="ko-KR" b="1" dirty="0" smtClean="0">
                <a:solidFill>
                  <a:schemeClr val="accent4"/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86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액자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10800000">
            <a:off x="1015014" y="504825"/>
            <a:ext cx="2495739" cy="461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131994" y="-131993"/>
            <a:ext cx="1119187" cy="13831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105385" y="-142875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6000" b="1" spc="-300">
                <a:solidFill>
                  <a:schemeClr val="accent2">
                    <a:alpha val="90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-4" y="0"/>
            <a:ext cx="1383180" cy="111918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6623" y="515837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000" b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경쟁</a:t>
            </a:r>
            <a:r>
              <a:rPr lang="en-US" altLang="ko-KR" dirty="0"/>
              <a:t>(</a:t>
            </a:r>
            <a:r>
              <a:rPr lang="ko-KR" altLang="en-US" dirty="0"/>
              <a:t>대체</a:t>
            </a:r>
            <a:r>
              <a:rPr lang="en-US" altLang="ko-KR" dirty="0"/>
              <a:t>)</a:t>
            </a:r>
            <a:r>
              <a:rPr lang="ko-KR" altLang="en-US" dirty="0"/>
              <a:t>제품 분석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6" y="1184945"/>
            <a:ext cx="4667250" cy="222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3505" y="1879149"/>
            <a:ext cx="671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비슷한 제품 중에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>
                <a:solidFill>
                  <a:schemeClr val="accent4"/>
                </a:solidFill>
              </a:rPr>
              <a:t>중소기업청과 </a:t>
            </a:r>
            <a:r>
              <a:rPr lang="ko-KR" altLang="en-US" b="1" dirty="0" smtClean="0">
                <a:solidFill>
                  <a:schemeClr val="accent4"/>
                </a:solidFill>
              </a:rPr>
              <a:t>소상공인시장진흥공단에서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en-US" altLang="ko-KR" b="1" dirty="0" smtClean="0">
                <a:solidFill>
                  <a:schemeClr val="accent4"/>
                </a:solidFill>
              </a:rPr>
              <a:t>2014</a:t>
            </a:r>
            <a:r>
              <a:rPr lang="ko-KR" altLang="en-US" b="1" dirty="0" smtClean="0">
                <a:solidFill>
                  <a:schemeClr val="accent4"/>
                </a:solidFill>
              </a:rPr>
              <a:t>년에 출시한 앱인</a:t>
            </a:r>
            <a:r>
              <a:rPr lang="en-US" altLang="ko-KR" b="1" dirty="0" smtClean="0">
                <a:solidFill>
                  <a:schemeClr val="accent4"/>
                </a:solidFill>
              </a:rPr>
              <a:t> ‘</a:t>
            </a:r>
            <a:r>
              <a:rPr lang="ko-KR" altLang="en-US" b="1" dirty="0" smtClean="0">
                <a:solidFill>
                  <a:schemeClr val="accent4"/>
                </a:solidFill>
              </a:rPr>
              <a:t>매력 넘치는 우리시장</a:t>
            </a:r>
            <a:r>
              <a:rPr lang="en-US" altLang="ko-KR" b="1" dirty="0" smtClean="0">
                <a:solidFill>
                  <a:schemeClr val="accent4"/>
                </a:solidFill>
              </a:rPr>
              <a:t>’</a:t>
            </a:r>
            <a:r>
              <a:rPr lang="ko-KR" altLang="en-US" b="1" dirty="0" smtClean="0">
                <a:solidFill>
                  <a:schemeClr val="accent4"/>
                </a:solidFill>
              </a:rPr>
              <a:t>이라는 것이 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 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67" y="3330336"/>
            <a:ext cx="1683803" cy="30917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190" y="3397011"/>
            <a:ext cx="1724021" cy="30251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631" y="3397011"/>
            <a:ext cx="1929228" cy="3025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279" y="3330337"/>
            <a:ext cx="1731208" cy="30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70" y="1203251"/>
            <a:ext cx="5317951" cy="3736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78" y="1262063"/>
            <a:ext cx="5155891" cy="3618715"/>
          </a:xfrm>
          <a:prstGeom prst="rect">
            <a:avLst/>
          </a:prstGeom>
        </p:spPr>
      </p:pic>
      <p:sp>
        <p:nvSpPr>
          <p:cNvPr id="23" name="액자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10800000">
            <a:off x="1015014" y="504825"/>
            <a:ext cx="2495739" cy="461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131994" y="-131993"/>
            <a:ext cx="1119187" cy="13831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105385" y="-142875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6000" b="1" spc="-300">
                <a:solidFill>
                  <a:schemeClr val="accent2">
                    <a:alpha val="90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-4" y="0"/>
            <a:ext cx="1383180" cy="111918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6623" y="515837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000" b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경쟁</a:t>
            </a:r>
            <a:r>
              <a:rPr lang="en-US" altLang="ko-KR" dirty="0"/>
              <a:t>(</a:t>
            </a:r>
            <a:r>
              <a:rPr lang="ko-KR" altLang="en-US" dirty="0"/>
              <a:t>대체</a:t>
            </a:r>
            <a:r>
              <a:rPr lang="en-US" altLang="ko-KR" dirty="0"/>
              <a:t>)</a:t>
            </a:r>
            <a:r>
              <a:rPr lang="ko-KR" altLang="en-US" dirty="0"/>
              <a:t>제품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7940" y="131117"/>
            <a:ext cx="3576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>
                <a:solidFill>
                  <a:schemeClr val="accent4"/>
                </a:solidFill>
              </a:rPr>
              <a:t>B U T</a:t>
            </a:r>
            <a:endParaRPr lang="ko-KR" altLang="en-US" sz="96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634" y="4975020"/>
            <a:ext cx="10505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4"/>
                </a:solidFill>
              </a:rPr>
              <a:t>이 앱 제작에 </a:t>
            </a:r>
            <a:r>
              <a:rPr lang="en-US" altLang="ko-KR" sz="1600" b="1" dirty="0">
                <a:solidFill>
                  <a:schemeClr val="accent4"/>
                </a:solidFill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</a:rPr>
              <a:t>억원 이상의 금액이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들었다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그러나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이 앱의 리뷰를 보면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</a:p>
          <a:p>
            <a:r>
              <a:rPr lang="en-US" altLang="ko-KR" sz="1600" b="1" dirty="0" smtClean="0">
                <a:solidFill>
                  <a:schemeClr val="accent4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가입도 </a:t>
            </a:r>
            <a:r>
              <a:rPr lang="ko-KR" altLang="en-US" sz="1600" b="1" dirty="0">
                <a:solidFill>
                  <a:schemeClr val="accent4"/>
                </a:solidFill>
              </a:rPr>
              <a:t>안 되고 실행도 안 된다</a:t>
            </a:r>
            <a:r>
              <a:rPr lang="en-US" altLang="ko-KR" sz="1600" b="1" dirty="0">
                <a:solidFill>
                  <a:schemeClr val="accent4"/>
                </a:solidFill>
              </a:rPr>
              <a:t>"  "</a:t>
            </a:r>
            <a:r>
              <a:rPr lang="ko-KR" altLang="en-US" sz="1600" b="1" dirty="0">
                <a:solidFill>
                  <a:schemeClr val="accent4"/>
                </a:solidFill>
              </a:rPr>
              <a:t>제대로 되는 것이 없다</a:t>
            </a:r>
            <a:r>
              <a:rPr lang="en-US" altLang="ko-KR" sz="1600" b="1" dirty="0">
                <a:solidFill>
                  <a:schemeClr val="accent4"/>
                </a:solidFill>
              </a:rPr>
              <a:t>" "</a:t>
            </a:r>
            <a:r>
              <a:rPr lang="ko-KR" altLang="en-US" sz="1600" b="1" dirty="0">
                <a:solidFill>
                  <a:schemeClr val="accent4"/>
                </a:solidFill>
              </a:rPr>
              <a:t>계속 오류가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난다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“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는 등의 리뷰가 즐비하다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ko-KR" altLang="en-US" sz="1600" b="1" dirty="0" smtClean="0">
                <a:solidFill>
                  <a:schemeClr val="accent4"/>
                </a:solidFill>
              </a:rPr>
              <a:t>최근 업데이트 날은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2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년도 더 지난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2018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년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4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월이다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이렇게 </a:t>
            </a:r>
            <a:r>
              <a:rPr lang="ko-KR" altLang="en-US" sz="1600" b="1" dirty="0">
                <a:solidFill>
                  <a:schemeClr val="accent4"/>
                </a:solidFill>
              </a:rPr>
              <a:t>소상공인시장진흥공단에서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방치해두고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</a:t>
            </a:r>
          </a:p>
          <a:p>
            <a:r>
              <a:rPr lang="ko-KR" altLang="en-US" sz="1600" b="1" dirty="0" smtClean="0">
                <a:solidFill>
                  <a:schemeClr val="accent4"/>
                </a:solidFill>
              </a:rPr>
              <a:t>소상공인들이 활용을 하지 않는 바람에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세금만 낭비한 실패작 이라는 비난을 받고있다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ko-KR" altLang="en-US" sz="1600" b="1" dirty="0" smtClean="0">
                <a:solidFill>
                  <a:schemeClr val="accent4"/>
                </a:solidFill>
              </a:rPr>
              <a:t>자세한 내용은 </a:t>
            </a:r>
            <a:r>
              <a:rPr lang="en-US" altLang="ko-KR" sz="1600" b="1" dirty="0">
                <a:solidFill>
                  <a:schemeClr val="accent4"/>
                </a:solidFill>
              </a:rPr>
              <a:t>: </a:t>
            </a:r>
            <a:r>
              <a:rPr lang="en-US" altLang="ko-KR" sz="1600" b="1" dirty="0">
                <a:solidFill>
                  <a:schemeClr val="accent4"/>
                </a:solidFill>
                <a:hlinkClick r:id="rId4"/>
              </a:rPr>
              <a:t>http://www.newspim.com/news/view/20200922000946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액자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10800000">
            <a:off x="1015014" y="504825"/>
            <a:ext cx="2402829" cy="461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8577" y="52798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000" b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결과물의 기능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131994" y="-131993"/>
            <a:ext cx="1119187" cy="13831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105385" y="-142875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6000" b="1" spc="-300">
                <a:solidFill>
                  <a:schemeClr val="accent2">
                    <a:alpha val="90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-4" y="0"/>
            <a:ext cx="1383180" cy="111918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38943" y="1269588"/>
            <a:ext cx="1263441" cy="1235791"/>
            <a:chOff x="838943" y="1269588"/>
            <a:chExt cx="1263441" cy="1235791"/>
          </a:xfrm>
        </p:grpSpPr>
        <p:sp>
          <p:nvSpPr>
            <p:cNvPr id="34" name="타원 33"/>
            <p:cNvSpPr/>
            <p:nvPr/>
          </p:nvSpPr>
          <p:spPr>
            <a:xfrm>
              <a:off x="838943" y="1269588"/>
              <a:ext cx="1263441" cy="1235791"/>
            </a:xfrm>
            <a:prstGeom prst="ellipse">
              <a:avLst/>
            </a:prstGeom>
            <a:solidFill>
              <a:schemeClr val="accent5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15119" y="1550046"/>
              <a:ext cx="711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Step.1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88000" y="1910637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도출 과정</a:t>
              </a:r>
              <a:endParaRPr lang="ko-KR" altLang="en-US" sz="1400" dirty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015014" y="1874443"/>
              <a:ext cx="938569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511607" y="2792345"/>
            <a:ext cx="2148145" cy="2148146"/>
            <a:chOff x="511607" y="2792345"/>
            <a:chExt cx="2148145" cy="2148146"/>
          </a:xfrm>
        </p:grpSpPr>
        <p:sp>
          <p:nvSpPr>
            <p:cNvPr id="44" name="타원 43"/>
            <p:cNvSpPr/>
            <p:nvPr/>
          </p:nvSpPr>
          <p:spPr>
            <a:xfrm>
              <a:off x="511607" y="2792345"/>
              <a:ext cx="2148145" cy="2148146"/>
            </a:xfrm>
            <a:prstGeom prst="ellipse">
              <a:avLst/>
            </a:prstGeom>
            <a:solidFill>
              <a:schemeClr val="accent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8020" y="3203762"/>
              <a:ext cx="10139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Step.2</a:t>
              </a:r>
              <a:endParaRPr lang="ko-KR" altLang="en-US" sz="2200" b="1" dirty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9812" y="374387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반드시</a:t>
              </a:r>
              <a:endPara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제공되어야 할 기능</a:t>
              </a:r>
              <a:endParaRPr lang="ko-KR" altLang="en-US" sz="1600" dirty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071670" y="3689259"/>
              <a:ext cx="938569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695531" y="3203762"/>
            <a:ext cx="9137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b="1" dirty="0" smtClean="0">
                <a:solidFill>
                  <a:schemeClr val="accent4"/>
                </a:solidFill>
              </a:rPr>
              <a:t>1) </a:t>
            </a:r>
            <a:r>
              <a:rPr lang="ko-KR" altLang="en-US" b="1" dirty="0">
                <a:solidFill>
                  <a:schemeClr val="accent4"/>
                </a:solidFill>
              </a:rPr>
              <a:t>각 점포들의 </a:t>
            </a:r>
            <a:r>
              <a:rPr lang="ko-KR" altLang="en-US" b="1" dirty="0" smtClean="0">
                <a:solidFill>
                  <a:schemeClr val="accent4"/>
                </a:solidFill>
              </a:rPr>
              <a:t>가격정보를 모른다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 smtClean="0">
              <a:solidFill>
                <a:schemeClr val="accent4"/>
              </a:solidFill>
            </a:endParaRPr>
          </a:p>
          <a:p>
            <a:pPr fontAlgn="base" latinLnBrk="0"/>
            <a:r>
              <a:rPr lang="ko-KR" altLang="en-US" dirty="0" smtClean="0">
                <a:solidFill>
                  <a:schemeClr val="accent4"/>
                </a:solidFill>
              </a:rPr>
              <a:t>   </a:t>
            </a:r>
            <a:r>
              <a:rPr lang="en-US" altLang="ko-KR" dirty="0" smtClean="0">
                <a:solidFill>
                  <a:schemeClr val="accent4"/>
                </a:solidFill>
              </a:rPr>
              <a:t>=&gt;</a:t>
            </a:r>
            <a:r>
              <a:rPr lang="ko-KR" altLang="en-US" dirty="0" smtClean="0">
                <a:solidFill>
                  <a:schemeClr val="accent4"/>
                </a:solidFill>
              </a:rPr>
              <a:t> 시장내의 점포들의 정보를 안내한다</a:t>
            </a:r>
            <a:r>
              <a:rPr lang="en-US" altLang="ko-KR" dirty="0" smtClean="0">
                <a:solidFill>
                  <a:schemeClr val="accent4"/>
                </a:solidFill>
              </a:rPr>
              <a:t>. (</a:t>
            </a:r>
            <a:r>
              <a:rPr lang="ko-KR" altLang="en-US" dirty="0" smtClean="0">
                <a:solidFill>
                  <a:schemeClr val="accent4"/>
                </a:solidFill>
              </a:rPr>
              <a:t>가격</a:t>
            </a:r>
            <a:r>
              <a:rPr lang="en-US" altLang="ko-KR" dirty="0" smtClean="0">
                <a:solidFill>
                  <a:schemeClr val="accent4"/>
                </a:solidFill>
              </a:rPr>
              <a:t>, </a:t>
            </a:r>
            <a:r>
              <a:rPr lang="ko-KR" altLang="en-US" dirty="0" smtClean="0">
                <a:solidFill>
                  <a:schemeClr val="accent4"/>
                </a:solidFill>
              </a:rPr>
              <a:t>위치</a:t>
            </a:r>
            <a:r>
              <a:rPr lang="en-US" altLang="ko-KR" dirty="0" smtClean="0">
                <a:solidFill>
                  <a:schemeClr val="accent4"/>
                </a:solidFill>
              </a:rPr>
              <a:t>, </a:t>
            </a:r>
            <a:r>
              <a:rPr lang="ko-KR" altLang="en-US" dirty="0" smtClean="0">
                <a:solidFill>
                  <a:schemeClr val="accent4"/>
                </a:solidFill>
              </a:rPr>
              <a:t>품목</a:t>
            </a:r>
            <a:r>
              <a:rPr lang="en-US" altLang="ko-KR" dirty="0" smtClean="0">
                <a:solidFill>
                  <a:schemeClr val="accent4"/>
                </a:solidFill>
              </a:rPr>
              <a:t>, </a:t>
            </a:r>
            <a:r>
              <a:rPr lang="ko-KR" altLang="en-US" dirty="0" smtClean="0">
                <a:solidFill>
                  <a:schemeClr val="accent4"/>
                </a:solidFill>
              </a:rPr>
              <a:t>전화번호 등</a:t>
            </a:r>
            <a:r>
              <a:rPr lang="en-US" altLang="ko-KR" dirty="0" smtClean="0">
                <a:solidFill>
                  <a:schemeClr val="accent4"/>
                </a:solidFill>
              </a:rPr>
              <a:t>)</a:t>
            </a:r>
            <a:endParaRPr lang="ko-KR" altLang="en-US" dirty="0" smtClean="0">
              <a:solidFill>
                <a:schemeClr val="accent4"/>
              </a:solidFill>
            </a:endParaRPr>
          </a:p>
          <a:p>
            <a:pPr fontAlgn="base" latinLnBrk="0"/>
            <a:endParaRPr lang="en-US" altLang="ko-KR" b="1" dirty="0" smtClean="0">
              <a:solidFill>
                <a:schemeClr val="accent4"/>
              </a:solidFill>
            </a:endParaRPr>
          </a:p>
          <a:p>
            <a:pPr fontAlgn="base" latinLnBrk="0"/>
            <a:r>
              <a:rPr lang="en-US" altLang="ko-KR" b="1" dirty="0" smtClean="0">
                <a:solidFill>
                  <a:schemeClr val="accent4"/>
                </a:solidFill>
              </a:rPr>
              <a:t>2) </a:t>
            </a:r>
            <a:r>
              <a:rPr lang="ko-KR" altLang="en-US" b="1" dirty="0">
                <a:solidFill>
                  <a:schemeClr val="accent4"/>
                </a:solidFill>
              </a:rPr>
              <a:t>시장의 길을 잘 몰라 소비자들이 동선을 결정하기가 어렵다</a:t>
            </a:r>
            <a:r>
              <a:rPr lang="en-US" altLang="ko-KR" b="1" dirty="0" smtClean="0">
                <a:solidFill>
                  <a:schemeClr val="accent4"/>
                </a:solidFill>
              </a:rPr>
              <a:t>. </a:t>
            </a:r>
            <a:endParaRPr lang="ko-KR" altLang="en-US" b="1" dirty="0" smtClean="0">
              <a:solidFill>
                <a:schemeClr val="accent4"/>
              </a:solidFill>
            </a:endParaRPr>
          </a:p>
          <a:p>
            <a:pPr fontAlgn="base" latinLnBrk="0"/>
            <a:r>
              <a:rPr lang="ko-KR" altLang="en-US" dirty="0" smtClean="0">
                <a:solidFill>
                  <a:schemeClr val="accent4"/>
                </a:solidFill>
              </a:rPr>
              <a:t>   </a:t>
            </a:r>
            <a:r>
              <a:rPr lang="en-US" altLang="ko-KR" dirty="0" smtClean="0">
                <a:solidFill>
                  <a:schemeClr val="accent4"/>
                </a:solidFill>
              </a:rPr>
              <a:t>=&gt; </a:t>
            </a:r>
            <a:r>
              <a:rPr lang="ko-KR" altLang="en-US" dirty="0" smtClean="0">
                <a:solidFill>
                  <a:schemeClr val="accent4"/>
                </a:solidFill>
              </a:rPr>
              <a:t>시장의 </a:t>
            </a:r>
            <a:r>
              <a:rPr lang="ko-KR" altLang="en-US" dirty="0" err="1" smtClean="0">
                <a:solidFill>
                  <a:schemeClr val="accent4"/>
                </a:solidFill>
              </a:rPr>
              <a:t>전체지도를</a:t>
            </a:r>
            <a:r>
              <a:rPr lang="ko-KR" altLang="en-US" dirty="0" smtClean="0">
                <a:solidFill>
                  <a:schemeClr val="accent4"/>
                </a:solidFill>
              </a:rPr>
              <a:t> 제공해 길을 잘 파악할 수 있도록 한다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endParaRPr lang="ko-KR" altLang="en-US" dirty="0" smtClean="0">
              <a:solidFill>
                <a:schemeClr val="accent4"/>
              </a:solidFill>
            </a:endParaRPr>
          </a:p>
          <a:p>
            <a:pPr fontAlgn="base" latinLnBrk="0"/>
            <a:endParaRPr lang="en-US" altLang="ko-KR" b="1" dirty="0" smtClean="0">
              <a:solidFill>
                <a:schemeClr val="accent4"/>
              </a:solidFill>
            </a:endParaRPr>
          </a:p>
          <a:p>
            <a:pPr fontAlgn="base" latinLnBrk="0"/>
            <a:r>
              <a:rPr lang="en-US" altLang="ko-KR" b="1" dirty="0" smtClean="0">
                <a:solidFill>
                  <a:schemeClr val="accent4"/>
                </a:solidFill>
              </a:rPr>
              <a:t>3) </a:t>
            </a:r>
            <a:r>
              <a:rPr lang="ko-KR" altLang="en-US" b="1" dirty="0">
                <a:solidFill>
                  <a:schemeClr val="accent4"/>
                </a:solidFill>
              </a:rPr>
              <a:t>편의시설이 부족하다</a:t>
            </a:r>
            <a:r>
              <a:rPr lang="en-US" altLang="ko-KR" b="1" dirty="0">
                <a:solidFill>
                  <a:schemeClr val="accent4"/>
                </a:solidFill>
              </a:rPr>
              <a:t>. </a:t>
            </a:r>
            <a:endParaRPr lang="ko-KR" altLang="en-US" b="1" dirty="0">
              <a:solidFill>
                <a:schemeClr val="accent4"/>
              </a:solidFill>
            </a:endParaRPr>
          </a:p>
          <a:p>
            <a:pPr fontAlgn="base" latinLnBrk="0"/>
            <a:r>
              <a:rPr lang="ko-KR" altLang="en-US" dirty="0" smtClean="0">
                <a:solidFill>
                  <a:schemeClr val="accent4"/>
                </a:solidFill>
              </a:rPr>
              <a:t>    </a:t>
            </a:r>
            <a:r>
              <a:rPr lang="en-US" altLang="ko-KR" dirty="0" smtClean="0">
                <a:solidFill>
                  <a:schemeClr val="accent4"/>
                </a:solidFill>
              </a:rPr>
              <a:t>=&gt;</a:t>
            </a:r>
            <a:r>
              <a:rPr lang="ko-KR" altLang="en-US" dirty="0" smtClean="0">
                <a:solidFill>
                  <a:schemeClr val="accent4"/>
                </a:solidFill>
              </a:rPr>
              <a:t>주차장 </a:t>
            </a:r>
            <a:r>
              <a:rPr lang="ko-KR" altLang="en-US" dirty="0">
                <a:solidFill>
                  <a:schemeClr val="accent4"/>
                </a:solidFill>
              </a:rPr>
              <a:t>공간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화장실 부족 등을 해소시켜주지는 못하지만 </a:t>
            </a:r>
          </a:p>
          <a:p>
            <a:pPr fontAlgn="base" latinLnBrk="0"/>
            <a:r>
              <a:rPr lang="ko-KR" altLang="en-US" dirty="0" smtClean="0">
                <a:solidFill>
                  <a:schemeClr val="accent4"/>
                </a:solidFill>
              </a:rPr>
              <a:t>        주변 </a:t>
            </a:r>
            <a:r>
              <a:rPr lang="ko-KR" altLang="en-US" dirty="0">
                <a:solidFill>
                  <a:schemeClr val="accent4"/>
                </a:solidFill>
              </a:rPr>
              <a:t>주차장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화장실 등을 한눈에 알아볼 수 있게 제공하겠다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1328858" y="4940491"/>
            <a:ext cx="443036" cy="848594"/>
          </a:xfrm>
          <a:prstGeom prst="downArrow">
            <a:avLst/>
          </a:prstGeom>
          <a:solidFill>
            <a:srgbClr val="E9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943" y="5875699"/>
            <a:ext cx="8169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C00000"/>
                </a:solidFill>
              </a:rPr>
              <a:t>각 기능이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사용자의 요구사항을 만족하는가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?</a:t>
            </a:r>
          </a:p>
          <a:p>
            <a:pPr marL="228600" indent="-228600">
              <a:buAutoNum type="arabicParenR"/>
            </a:pPr>
            <a:r>
              <a:rPr lang="en-US" altLang="ko-KR" sz="1000" b="1" dirty="0" smtClean="0">
                <a:solidFill>
                  <a:srgbClr val="C00000"/>
                </a:solidFill>
              </a:rPr>
              <a:t>: 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가격을 명시함으로써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소비자의 요구사항을 만족한다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b="1" dirty="0" smtClean="0">
                <a:solidFill>
                  <a:srgbClr val="C00000"/>
                </a:solidFill>
              </a:rPr>
              <a:t>2) , 3)  : 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부족한 편의시설 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(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주차장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화장실 등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간접적으로 해결가능하다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 시장의 전체 지도를 제공함으로써 추가적인 편의시설을 제공한다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.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6173" y="1151168"/>
            <a:ext cx="3225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4"/>
                </a:solidFill>
              </a:rPr>
              <a:t>사람들이 전통시장을 이용하지 않는 주된 이유는</a:t>
            </a:r>
            <a:endParaRPr lang="en-US" altLang="ko-KR" sz="1100" dirty="0" smtClean="0">
              <a:solidFill>
                <a:schemeClr val="accent4"/>
              </a:solidFill>
            </a:endParaRPr>
          </a:p>
          <a:p>
            <a:r>
              <a:rPr lang="en-US" altLang="ko-KR" sz="1100" dirty="0" smtClean="0">
                <a:solidFill>
                  <a:schemeClr val="accent4"/>
                </a:solidFill>
              </a:rPr>
              <a:t>‘</a:t>
            </a:r>
            <a:r>
              <a:rPr lang="ko-KR" altLang="en-US" sz="1100" dirty="0" smtClean="0">
                <a:solidFill>
                  <a:schemeClr val="accent4"/>
                </a:solidFill>
              </a:rPr>
              <a:t>편의시설의 부족</a:t>
            </a:r>
            <a:r>
              <a:rPr lang="en-US" altLang="ko-KR" sz="1100" dirty="0" smtClean="0">
                <a:solidFill>
                  <a:schemeClr val="accent4"/>
                </a:solidFill>
              </a:rPr>
              <a:t>(32%) ‘ ,</a:t>
            </a:r>
            <a:r>
              <a:rPr lang="ko-KR" altLang="en-US" sz="1100" dirty="0" smtClean="0">
                <a:solidFill>
                  <a:schemeClr val="accent4"/>
                </a:solidFill>
              </a:rPr>
              <a:t> </a:t>
            </a:r>
            <a:r>
              <a:rPr lang="en-US" altLang="ko-KR" sz="1100" dirty="0" smtClean="0">
                <a:solidFill>
                  <a:schemeClr val="accent4"/>
                </a:solidFill>
              </a:rPr>
              <a:t>‘</a:t>
            </a:r>
            <a:r>
              <a:rPr lang="ko-KR" altLang="en-US" sz="1100" dirty="0" smtClean="0">
                <a:solidFill>
                  <a:schemeClr val="accent4"/>
                </a:solidFill>
              </a:rPr>
              <a:t>카드결제 불편</a:t>
            </a:r>
            <a:r>
              <a:rPr lang="en-US" altLang="ko-KR" sz="1100" dirty="0" smtClean="0">
                <a:solidFill>
                  <a:schemeClr val="accent4"/>
                </a:solidFill>
              </a:rPr>
              <a:t>(22%)’ </a:t>
            </a:r>
          </a:p>
          <a:p>
            <a:r>
              <a:rPr lang="ko-KR" altLang="en-US" sz="1100" dirty="0" smtClean="0">
                <a:solidFill>
                  <a:schemeClr val="accent4"/>
                </a:solidFill>
              </a:rPr>
              <a:t>그리고 </a:t>
            </a:r>
            <a:r>
              <a:rPr lang="en-US" altLang="ko-KR" sz="1100" dirty="0" smtClean="0">
                <a:solidFill>
                  <a:schemeClr val="accent4"/>
                </a:solidFill>
              </a:rPr>
              <a:t>‘</a:t>
            </a:r>
            <a:r>
              <a:rPr lang="ko-KR" altLang="en-US" sz="1100" dirty="0" smtClean="0">
                <a:solidFill>
                  <a:schemeClr val="accent4"/>
                </a:solidFill>
              </a:rPr>
              <a:t>명시되지않은 가격</a:t>
            </a:r>
            <a:r>
              <a:rPr lang="en-US" altLang="ko-KR" sz="1100" dirty="0" smtClean="0">
                <a:solidFill>
                  <a:schemeClr val="accent4"/>
                </a:solidFill>
              </a:rPr>
              <a:t>(17%)＇</a:t>
            </a:r>
            <a:r>
              <a:rPr lang="ko-KR" altLang="en-US" sz="1100" dirty="0" smtClean="0">
                <a:solidFill>
                  <a:schemeClr val="accent4"/>
                </a:solidFill>
              </a:rPr>
              <a:t>이다</a:t>
            </a:r>
            <a:r>
              <a:rPr lang="en-US" altLang="ko-KR" sz="1100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chemeClr val="accent4"/>
                </a:solidFill>
              </a:rPr>
              <a:t>‘</a:t>
            </a:r>
            <a:r>
              <a:rPr lang="ko-KR" altLang="en-US" sz="1100" dirty="0" smtClean="0">
                <a:solidFill>
                  <a:schemeClr val="accent4"/>
                </a:solidFill>
              </a:rPr>
              <a:t>카드결제 불편</a:t>
            </a:r>
            <a:r>
              <a:rPr lang="en-US" altLang="ko-KR" sz="1100" dirty="0" smtClean="0">
                <a:solidFill>
                  <a:schemeClr val="accent4"/>
                </a:solidFill>
              </a:rPr>
              <a:t>’</a:t>
            </a:r>
            <a:r>
              <a:rPr lang="ko-KR" altLang="en-US" sz="1100" dirty="0" smtClean="0">
                <a:solidFill>
                  <a:schemeClr val="accent4"/>
                </a:solidFill>
              </a:rPr>
              <a:t>에 대한 문제는 점포마다 카드</a:t>
            </a:r>
            <a:endParaRPr lang="en-US" altLang="ko-KR" sz="1100" dirty="0" smtClean="0">
              <a:solidFill>
                <a:schemeClr val="accent4"/>
              </a:solidFill>
            </a:endParaRPr>
          </a:p>
          <a:p>
            <a:r>
              <a:rPr lang="ko-KR" altLang="en-US" sz="1100" dirty="0" smtClean="0">
                <a:solidFill>
                  <a:schemeClr val="accent4"/>
                </a:solidFill>
              </a:rPr>
              <a:t>단말기의 유무가 다르기 때문에 발생하는 문제다</a:t>
            </a:r>
            <a:r>
              <a:rPr lang="en-US" altLang="ko-KR" sz="1100" dirty="0" smtClean="0">
                <a:solidFill>
                  <a:schemeClr val="accent4"/>
                </a:solidFill>
              </a:rPr>
              <a:t>. </a:t>
            </a:r>
          </a:p>
          <a:p>
            <a:r>
              <a:rPr lang="ko-KR" altLang="en-US" sz="1100" dirty="0" smtClean="0">
                <a:solidFill>
                  <a:schemeClr val="accent4"/>
                </a:solidFill>
              </a:rPr>
              <a:t>따라서 이 문제는 해결하기 힘들다고 판단하였고</a:t>
            </a:r>
            <a:r>
              <a:rPr lang="en-US" altLang="ko-KR" sz="1100" dirty="0" smtClean="0">
                <a:solidFill>
                  <a:schemeClr val="accent4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chemeClr val="accent4"/>
                </a:solidFill>
              </a:rPr>
              <a:t>이것을 제외한 나머지 </a:t>
            </a:r>
            <a:r>
              <a:rPr lang="en-US" altLang="ko-KR" sz="1100" dirty="0" smtClean="0">
                <a:solidFill>
                  <a:schemeClr val="accent4"/>
                </a:solidFill>
              </a:rPr>
              <a:t>2</a:t>
            </a:r>
            <a:r>
              <a:rPr lang="ko-KR" altLang="en-US" sz="1100" dirty="0" smtClean="0">
                <a:solidFill>
                  <a:schemeClr val="accent4"/>
                </a:solidFill>
              </a:rPr>
              <a:t>개의 문제점을 해결하고자 한다</a:t>
            </a:r>
            <a:r>
              <a:rPr lang="en-US" altLang="ko-KR" sz="1100" dirty="0" smtClean="0">
                <a:solidFill>
                  <a:schemeClr val="accent4"/>
                </a:solidFill>
              </a:rPr>
              <a:t>.</a:t>
            </a:r>
            <a:endParaRPr lang="ko-KR" altLang="en-US" sz="1100" dirty="0">
              <a:solidFill>
                <a:schemeClr val="accent4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395868" y="1550046"/>
            <a:ext cx="860079" cy="584801"/>
          </a:xfrm>
          <a:prstGeom prst="rightArrow">
            <a:avLst>
              <a:gd name="adj1" fmla="val 34519"/>
              <a:gd name="adj2" fmla="val 71674"/>
            </a:avLst>
          </a:prstGeom>
          <a:solidFill>
            <a:srgbClr val="E9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45214"/>
              </p:ext>
            </p:extLst>
          </p:nvPr>
        </p:nvGraphicFramePr>
        <p:xfrm>
          <a:off x="6370070" y="1100766"/>
          <a:ext cx="54628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636">
                  <a:extLst>
                    <a:ext uri="{9D8B030D-6E8A-4147-A177-3AD203B41FA5}">
                      <a16:colId xmlns:a16="http://schemas.microsoft.com/office/drawing/2014/main" val="331984055"/>
                    </a:ext>
                  </a:extLst>
                </a:gridCol>
                <a:gridCol w="3791174">
                  <a:extLst>
                    <a:ext uri="{9D8B030D-6E8A-4147-A177-3AD203B41FA5}">
                      <a16:colId xmlns:a16="http://schemas.microsoft.com/office/drawing/2014/main" val="109929638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편의시설 부족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4"/>
                          </a:solidFill>
                        </a:rPr>
                        <a:t>주차장</a:t>
                      </a:r>
                      <a:r>
                        <a:rPr lang="en-US" altLang="ko-KR" sz="1400" b="0" dirty="0" smtClean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accent4"/>
                          </a:solidFill>
                        </a:rPr>
                        <a:t>화장실에 대해 불만</a:t>
                      </a:r>
                      <a:endParaRPr lang="ko-KR" altLang="en-US" sz="1200" b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299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4"/>
                          </a:solidFill>
                        </a:rPr>
                        <a:t>시장의 길이 복잡한데</a:t>
                      </a:r>
                      <a:r>
                        <a:rPr lang="en-US" altLang="ko-KR" sz="1400" b="0" dirty="0" smtClean="0">
                          <a:solidFill>
                            <a:schemeClr val="accent4"/>
                          </a:solidFill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accent4"/>
                          </a:solidFill>
                        </a:rPr>
                        <a:t>시장 전체 지도 부족</a:t>
                      </a:r>
                      <a:endParaRPr lang="ko-KR" altLang="en-US" sz="1600" b="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1772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명시되지않은 가격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accent4"/>
                          </a:solidFill>
                        </a:rPr>
                        <a:t>각 점포의 가격정보를 모르는 것에 대한 불만</a:t>
                      </a:r>
                      <a:endParaRPr lang="en-US" altLang="ko-KR" sz="1400" b="0" dirty="0" smtClean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60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0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액자 22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 rot="10800000">
            <a:off x="1015014" y="504825"/>
            <a:ext cx="2402829" cy="461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8577" y="527981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2000" b="1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결과물의 기능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131994" y="-131993"/>
            <a:ext cx="1119187" cy="138318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-105385" y="-142875"/>
            <a:ext cx="9989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>
              <a:defRPr sz="6000" b="1" spc="-300">
                <a:solidFill>
                  <a:schemeClr val="accent2">
                    <a:alpha val="90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7" name="직각 삼각형 6"/>
          <p:cNvSpPr/>
          <p:nvPr/>
        </p:nvSpPr>
        <p:spPr>
          <a:xfrm flipH="1">
            <a:off x="-4" y="0"/>
            <a:ext cx="1383180" cy="1119188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82954" y="1262063"/>
            <a:ext cx="2531246" cy="2486072"/>
            <a:chOff x="5468730" y="346763"/>
            <a:chExt cx="2148145" cy="2148146"/>
          </a:xfrm>
        </p:grpSpPr>
        <p:sp>
          <p:nvSpPr>
            <p:cNvPr id="56" name="타원 55"/>
            <p:cNvSpPr/>
            <p:nvPr/>
          </p:nvSpPr>
          <p:spPr>
            <a:xfrm>
              <a:off x="5468730" y="346763"/>
              <a:ext cx="2148145" cy="2148146"/>
            </a:xfrm>
            <a:prstGeom prst="ellipse">
              <a:avLst/>
            </a:prstGeom>
            <a:solidFill>
              <a:schemeClr val="accent2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46377" y="827299"/>
              <a:ext cx="10139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Step.3</a:t>
              </a:r>
              <a:endParaRPr lang="ko-KR" altLang="en-US" sz="2200" b="1" dirty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988805" y="1568967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부가기능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6040027" y="1312796"/>
              <a:ext cx="938569" cy="0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882042" y="1489436"/>
            <a:ext cx="8917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dirty="0">
                <a:solidFill>
                  <a:schemeClr val="accent4"/>
                </a:solidFill>
              </a:rPr>
              <a:t>- </a:t>
            </a:r>
            <a:r>
              <a:rPr lang="ko-KR" altLang="en-US" dirty="0">
                <a:solidFill>
                  <a:schemeClr val="accent4"/>
                </a:solidFill>
              </a:rPr>
              <a:t>미리 포장을 원하는 소비자들을 위해 포장을 예약하는 서비스를 제공한다</a:t>
            </a:r>
            <a:r>
              <a:rPr lang="en-US" altLang="ko-KR" dirty="0">
                <a:solidFill>
                  <a:schemeClr val="accent4"/>
                </a:solidFill>
              </a:rPr>
              <a:t>. </a:t>
            </a:r>
          </a:p>
          <a:p>
            <a:pPr fontAlgn="base" latinLnBrk="0"/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소비자 예약 </a:t>
            </a:r>
            <a:r>
              <a:rPr lang="en-US" altLang="ko-KR" dirty="0">
                <a:solidFill>
                  <a:schemeClr val="accent4"/>
                </a:solidFill>
              </a:rPr>
              <a:t>-&gt; </a:t>
            </a:r>
            <a:r>
              <a:rPr lang="ko-KR" altLang="en-US" dirty="0">
                <a:solidFill>
                  <a:schemeClr val="accent4"/>
                </a:solidFill>
              </a:rPr>
              <a:t>점포에 예약 안내 </a:t>
            </a:r>
            <a:r>
              <a:rPr lang="en-US" altLang="ko-KR" dirty="0">
                <a:solidFill>
                  <a:schemeClr val="accent4"/>
                </a:solidFill>
              </a:rPr>
              <a:t>-&gt; </a:t>
            </a:r>
            <a:r>
              <a:rPr lang="ko-KR" altLang="en-US" dirty="0">
                <a:solidFill>
                  <a:schemeClr val="accent4"/>
                </a:solidFill>
              </a:rPr>
              <a:t>소비자에게 예약 정보 제공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  <a:p>
            <a:pPr fontAlgn="base" latinLnBrk="0"/>
            <a:endParaRPr lang="en-US" altLang="ko-KR" dirty="0" smtClean="0">
              <a:solidFill>
                <a:schemeClr val="accent4"/>
              </a:solidFill>
            </a:endParaRPr>
          </a:p>
          <a:p>
            <a:pPr fontAlgn="base" latinLnBrk="0"/>
            <a:r>
              <a:rPr lang="en-US" altLang="ko-KR" dirty="0" smtClean="0">
                <a:solidFill>
                  <a:schemeClr val="accent4"/>
                </a:solidFill>
              </a:rPr>
              <a:t>- </a:t>
            </a:r>
            <a:r>
              <a:rPr lang="ko-KR" altLang="en-US" dirty="0">
                <a:solidFill>
                  <a:schemeClr val="accent4"/>
                </a:solidFill>
              </a:rPr>
              <a:t>시장의 </a:t>
            </a:r>
            <a:r>
              <a:rPr lang="ko-KR" altLang="en-US" dirty="0" err="1">
                <a:solidFill>
                  <a:schemeClr val="accent4"/>
                </a:solidFill>
              </a:rPr>
              <a:t>특색있는</a:t>
            </a:r>
            <a:r>
              <a:rPr lang="ko-KR" altLang="en-US" dirty="0">
                <a:solidFill>
                  <a:schemeClr val="accent4"/>
                </a:solidFill>
              </a:rPr>
              <a:t> 명물이나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리뷰 기능을 통해 맛집으로 선정된 점포를 안내해준다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  <a:p>
            <a:pPr fontAlgn="base" latinLnBrk="0"/>
            <a:endParaRPr lang="en-US" altLang="ko-KR" dirty="0" smtClean="0">
              <a:solidFill>
                <a:schemeClr val="accent4"/>
              </a:solidFill>
            </a:endParaRPr>
          </a:p>
          <a:p>
            <a:pPr fontAlgn="base" latinLnBrk="0"/>
            <a:r>
              <a:rPr lang="en-US" altLang="ko-KR" dirty="0" smtClean="0">
                <a:solidFill>
                  <a:schemeClr val="accent4"/>
                </a:solidFill>
              </a:rPr>
              <a:t>- </a:t>
            </a:r>
            <a:r>
              <a:rPr lang="ko-KR" altLang="en-US" dirty="0">
                <a:solidFill>
                  <a:schemeClr val="accent4"/>
                </a:solidFill>
              </a:rPr>
              <a:t>리뷰 기능을 제공해 소비자들 간의 정보를 공유할 수 있도록 한다</a:t>
            </a:r>
            <a:r>
              <a:rPr lang="en-US" altLang="ko-KR" dirty="0">
                <a:solidFill>
                  <a:schemeClr val="accent4"/>
                </a:solidFill>
              </a:rPr>
              <a:t>.</a:t>
            </a:r>
            <a:endParaRPr lang="ko-KR" altLang="en-US" dirty="0">
              <a:solidFill>
                <a:schemeClr val="accent4"/>
              </a:solidFill>
            </a:endParaRPr>
          </a:p>
          <a:p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BFA6"/>
      </a:accent1>
      <a:accent2>
        <a:srgbClr val="C6827F"/>
      </a:accent2>
      <a:accent3>
        <a:srgbClr val="967564"/>
      </a:accent3>
      <a:accent4>
        <a:srgbClr val="767171"/>
      </a:accent4>
      <a:accent5>
        <a:srgbClr val="FBFAF7"/>
      </a:accent5>
      <a:accent6>
        <a:srgbClr val="9F542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9BFA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480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진선량</dc:creator>
  <cp:lastModifiedBy>AutoBVT</cp:lastModifiedBy>
  <cp:revision>60</cp:revision>
  <dcterms:created xsi:type="dcterms:W3CDTF">2017-03-21T06:31:42Z</dcterms:created>
  <dcterms:modified xsi:type="dcterms:W3CDTF">2020-10-06T10:59:00Z</dcterms:modified>
</cp:coreProperties>
</file>