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7"/>
  </p:notesMasterIdLst>
  <p:handoutMasterIdLst>
    <p:handoutMasterId r:id="rId18"/>
  </p:handoutMasterIdLst>
  <p:sldIdLst>
    <p:sldId id="257" r:id="rId5"/>
    <p:sldId id="386" r:id="rId6"/>
    <p:sldId id="387" r:id="rId7"/>
    <p:sldId id="388" r:id="rId8"/>
    <p:sldId id="389" r:id="rId9"/>
    <p:sldId id="390" r:id="rId10"/>
    <p:sldId id="391" r:id="rId11"/>
    <p:sldId id="396" r:id="rId12"/>
    <p:sldId id="392" r:id="rId13"/>
    <p:sldId id="394" r:id="rId14"/>
    <p:sldId id="393" r:id="rId15"/>
    <p:sldId id="3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B7472A"/>
    <a:srgbClr val="F5F5F5"/>
    <a:srgbClr val="D24726"/>
    <a:srgbClr val="9FCDB3"/>
    <a:srgbClr val="217346"/>
    <a:srgbClr val="000000"/>
    <a:srgbClr val="D9D9D9"/>
    <a:srgbClr val="F3F2F1"/>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3"/>
    <p:restoredTop sz="87160"/>
  </p:normalViewPr>
  <p:slideViewPr>
    <p:cSldViewPr snapToGrid="0">
      <p:cViewPr varScale="1">
        <p:scale>
          <a:sx n="99" d="100"/>
          <a:sy n="99" d="100"/>
        </p:scale>
        <p:origin x="1216" y="176"/>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11/16/24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11/16/24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11/16/24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11/16/24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8BEEBAAA-29B5-4AF5-BC5F-7E580C29002D}" type="datetimeFigureOut">
              <a:rPr lang="en-US" smtClean="0"/>
              <a:pPr/>
              <a:t>11/16/24</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B141-B475-664A-93B8-716EE83EF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27C683-06EF-9940-8C35-5B3F6A55514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9A830-61BF-A440-8E80-842E820E1D78}"/>
              </a:ext>
            </a:extLst>
          </p:cNvPr>
          <p:cNvSpPr>
            <a:spLocks noGrp="1"/>
          </p:cNvSpPr>
          <p:nvPr>
            <p:ph type="dt" sz="half" idx="10"/>
          </p:nvPr>
        </p:nvSpPr>
        <p:spPr/>
        <p:txBody>
          <a:bodyPr/>
          <a:lstStyle/>
          <a:p>
            <a:fld id="{1239E3D0-624C-EE48-93F0-B28EC3A47B4D}" type="datetimeFigureOut">
              <a:rPr lang="en-US" smtClean="0"/>
              <a:t>11/16/24</a:t>
            </a:fld>
            <a:endParaRPr lang="en-US"/>
          </a:p>
        </p:txBody>
      </p:sp>
      <p:sp>
        <p:nvSpPr>
          <p:cNvPr id="5" name="Footer Placeholder 4">
            <a:extLst>
              <a:ext uri="{FF2B5EF4-FFF2-40B4-BE49-F238E27FC236}">
                <a16:creationId xmlns:a16="http://schemas.microsoft.com/office/drawing/2014/main" id="{53AE2047-8804-784B-A915-0AC4B3E56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93BC-70EC-7D49-A390-939BE1D03ADB}"/>
              </a:ext>
            </a:extLst>
          </p:cNvPr>
          <p:cNvSpPr>
            <a:spLocks noGrp="1"/>
          </p:cNvSpPr>
          <p:nvPr>
            <p:ph type="sldNum" sz="quarter" idx="12"/>
          </p:nvPr>
        </p:nvSpPr>
        <p:spPr/>
        <p:txBody>
          <a:bodyPr/>
          <a:lstStyle/>
          <a:p>
            <a:fld id="{ABC7F6F4-DAFE-994C-BA31-3F27914A2C24}" type="slidenum">
              <a:rPr lang="en-US" smtClean="0"/>
              <a:t>‹#›</a:t>
            </a:fld>
            <a:endParaRPr lang="en-US"/>
          </a:p>
        </p:txBody>
      </p:sp>
    </p:spTree>
    <p:extLst>
      <p:ext uri="{BB962C8B-B14F-4D97-AF65-F5344CB8AC3E}">
        <p14:creationId xmlns:p14="http://schemas.microsoft.com/office/powerpoint/2010/main" val="7621185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pPr/>
              <a:t>11/16/24</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 id="2147483668" r:id="rId6"/>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71D5C6-37E4-524A-9D23-802F1D35E39B}"/>
              </a:ext>
            </a:extLst>
          </p:cNvPr>
          <p:cNvSpPr>
            <a:spLocks noGrp="1"/>
          </p:cNvSpPr>
          <p:nvPr>
            <p:ph type="title"/>
          </p:nvPr>
        </p:nvSpPr>
        <p:spPr>
          <a:xfrm>
            <a:off x="447552" y="1366320"/>
            <a:ext cx="10666916" cy="1628560"/>
          </a:xfrm>
        </p:spPr>
        <p:txBody>
          <a:bodyPr>
            <a:noAutofit/>
          </a:bodyPr>
          <a:lstStyle/>
          <a:p>
            <a:r>
              <a:rPr lang="en-GB" sz="4400" dirty="0"/>
              <a:t>Analyzing factors impacting cost of House Rentals</a:t>
            </a:r>
            <a:endParaRPr lang="en-US" sz="4400" dirty="0"/>
          </a:p>
        </p:txBody>
      </p:sp>
      <p:sp>
        <p:nvSpPr>
          <p:cNvPr id="5" name="Text Placeholder 4">
            <a:extLst>
              <a:ext uri="{FF2B5EF4-FFF2-40B4-BE49-F238E27FC236}">
                <a16:creationId xmlns:a16="http://schemas.microsoft.com/office/drawing/2014/main" id="{29D1FD5E-014E-1B4C-AD69-92EDDD568DC4}"/>
              </a:ext>
            </a:extLst>
          </p:cNvPr>
          <p:cNvSpPr txBox="1">
            <a:spLocks/>
          </p:cNvSpPr>
          <p:nvPr/>
        </p:nvSpPr>
        <p:spPr>
          <a:xfrm>
            <a:off x="448056" y="3150300"/>
            <a:ext cx="9921943" cy="862012"/>
          </a:xfrm>
          <a:prstGeom prst="rect">
            <a:avLst/>
          </a:prstGeom>
        </p:spPr>
        <p:txBody>
          <a:bodyPr vert="horz" lIns="91440" tIns="45720" rIns="91440" bIns="45720" rtlCol="0" anchor="ctr"/>
          <a:lstStyle>
            <a:defPPr>
              <a:defRPr lang="en-US"/>
            </a:defPPr>
            <a:lvl1pPr marL="0" algn="l" defTabSz="914400" rtl="0" eaLnBrk="1" latinLnBrk="0" hangingPunct="1">
              <a:defRPr sz="800" kern="1200" baseline="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a:solidFill>
                  <a:schemeClr val="accent2"/>
                </a:solidFill>
              </a:rPr>
              <a:t>Data Exploration and Analysis Approach</a:t>
            </a:r>
          </a:p>
        </p:txBody>
      </p:sp>
      <p:sp>
        <p:nvSpPr>
          <p:cNvPr id="6" name="Title 3">
            <a:extLst>
              <a:ext uri="{FF2B5EF4-FFF2-40B4-BE49-F238E27FC236}">
                <a16:creationId xmlns:a16="http://schemas.microsoft.com/office/drawing/2014/main" id="{4F5D4FDD-C01D-164F-A759-D183A426347E}"/>
              </a:ext>
            </a:extLst>
          </p:cNvPr>
          <p:cNvSpPr txBox="1">
            <a:spLocks/>
          </p:cNvSpPr>
          <p:nvPr/>
        </p:nvSpPr>
        <p:spPr>
          <a:xfrm>
            <a:off x="447552" y="4167732"/>
            <a:ext cx="9922447" cy="1061091"/>
          </a:xfrm>
          <a:prstGeom prst="rect">
            <a:avLst/>
          </a:prstGeom>
        </p:spPr>
        <p:txBody>
          <a:bodyPr vert="horz" lIns="91440" tIns="45720" rIns="91440" bIns="45720" rtlCol="0" anchor="t" anchorCtr="0">
            <a:no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r>
              <a:rPr lang="en-GB" sz="2000" dirty="0"/>
              <a:t>Name:		Mathan Kumar Thavu Mudaliar Kanagaraj</a:t>
            </a:r>
          </a:p>
          <a:p>
            <a:r>
              <a:rPr lang="en-US" sz="2000" dirty="0"/>
              <a:t>Course:		DSC 530 Data Exploration and Analysis</a:t>
            </a:r>
          </a:p>
          <a:p>
            <a:r>
              <a:rPr lang="en-US" sz="2000" dirty="0"/>
              <a:t>Professor: 	Matthew Metzger</a:t>
            </a:r>
          </a:p>
        </p:txBody>
      </p:sp>
    </p:spTree>
    <p:extLst>
      <p:ext uri="{BB962C8B-B14F-4D97-AF65-F5344CB8AC3E}">
        <p14:creationId xmlns:p14="http://schemas.microsoft.com/office/powerpoint/2010/main" val="297385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A67B56-7257-1DCD-F350-5B867086C401}"/>
              </a:ext>
            </a:extLst>
          </p:cNvPr>
          <p:cNvSpPr>
            <a:spLocks noGrp="1"/>
          </p:cNvSpPr>
          <p:nvPr>
            <p:ph type="title"/>
          </p:nvPr>
        </p:nvSpPr>
        <p:spPr/>
        <p:txBody>
          <a:bodyPr/>
          <a:lstStyle/>
          <a:p>
            <a:r>
              <a:rPr lang="en-US" dirty="0"/>
              <a:t>Scatter Plots (Rent Vs Number of Bedrooms)</a:t>
            </a:r>
          </a:p>
        </p:txBody>
      </p:sp>
      <p:grpSp>
        <p:nvGrpSpPr>
          <p:cNvPr id="17" name="Group 16">
            <a:extLst>
              <a:ext uri="{FF2B5EF4-FFF2-40B4-BE49-F238E27FC236}">
                <a16:creationId xmlns:a16="http://schemas.microsoft.com/office/drawing/2014/main" id="{F4C48A11-8D70-4A4C-AEFC-B6F488D1E3B8}"/>
              </a:ext>
            </a:extLst>
          </p:cNvPr>
          <p:cNvGrpSpPr/>
          <p:nvPr/>
        </p:nvGrpSpPr>
        <p:grpSpPr>
          <a:xfrm>
            <a:off x="4663154" y="1530706"/>
            <a:ext cx="6939999" cy="4965098"/>
            <a:chOff x="4663153" y="1051894"/>
            <a:chExt cx="6939999" cy="5250656"/>
          </a:xfrm>
        </p:grpSpPr>
        <p:pic>
          <p:nvPicPr>
            <p:cNvPr id="3" name="Picture 2">
              <a:extLst>
                <a:ext uri="{FF2B5EF4-FFF2-40B4-BE49-F238E27FC236}">
                  <a16:creationId xmlns:a16="http://schemas.microsoft.com/office/drawing/2014/main" id="{5B58C98D-ADCA-074D-A8E7-F6A455399D0D}"/>
                </a:ext>
              </a:extLst>
            </p:cNvPr>
            <p:cNvPicPr>
              <a:picLocks noChangeAspect="1"/>
            </p:cNvPicPr>
            <p:nvPr/>
          </p:nvPicPr>
          <p:blipFill>
            <a:blip r:embed="rId2"/>
            <a:stretch>
              <a:fillRect/>
            </a:stretch>
          </p:blipFill>
          <p:spPr>
            <a:xfrm>
              <a:off x="4663153" y="3558148"/>
              <a:ext cx="3592067" cy="2744402"/>
            </a:xfrm>
            <a:prstGeom prst="rect">
              <a:avLst/>
            </a:prstGeom>
          </p:spPr>
        </p:pic>
        <p:pic>
          <p:nvPicPr>
            <p:cNvPr id="10" name="Picture 9">
              <a:extLst>
                <a:ext uri="{FF2B5EF4-FFF2-40B4-BE49-F238E27FC236}">
                  <a16:creationId xmlns:a16="http://schemas.microsoft.com/office/drawing/2014/main" id="{55A5EDC5-E77B-7242-9307-78DAC222AA95}"/>
                </a:ext>
              </a:extLst>
            </p:cNvPr>
            <p:cNvPicPr>
              <a:picLocks noChangeAspect="1"/>
            </p:cNvPicPr>
            <p:nvPr/>
          </p:nvPicPr>
          <p:blipFill>
            <a:blip r:embed="rId3"/>
            <a:stretch>
              <a:fillRect/>
            </a:stretch>
          </p:blipFill>
          <p:spPr>
            <a:xfrm>
              <a:off x="4747784" y="1054053"/>
              <a:ext cx="3507435" cy="2292868"/>
            </a:xfrm>
            <a:prstGeom prst="rect">
              <a:avLst/>
            </a:prstGeom>
          </p:spPr>
        </p:pic>
        <p:pic>
          <p:nvPicPr>
            <p:cNvPr id="12" name="Picture 11">
              <a:extLst>
                <a:ext uri="{FF2B5EF4-FFF2-40B4-BE49-F238E27FC236}">
                  <a16:creationId xmlns:a16="http://schemas.microsoft.com/office/drawing/2014/main" id="{64B75D2E-154C-C049-A639-4E7B2C3A28FE}"/>
                </a:ext>
              </a:extLst>
            </p:cNvPr>
            <p:cNvPicPr>
              <a:picLocks noChangeAspect="1"/>
            </p:cNvPicPr>
            <p:nvPr/>
          </p:nvPicPr>
          <p:blipFill>
            <a:blip r:embed="rId4"/>
            <a:stretch>
              <a:fillRect/>
            </a:stretch>
          </p:blipFill>
          <p:spPr>
            <a:xfrm>
              <a:off x="8458914" y="1051894"/>
              <a:ext cx="2943211" cy="2400641"/>
            </a:xfrm>
            <a:prstGeom prst="rect">
              <a:avLst/>
            </a:prstGeom>
          </p:spPr>
        </p:pic>
        <p:pic>
          <p:nvPicPr>
            <p:cNvPr id="16" name="Picture 15">
              <a:extLst>
                <a:ext uri="{FF2B5EF4-FFF2-40B4-BE49-F238E27FC236}">
                  <a16:creationId xmlns:a16="http://schemas.microsoft.com/office/drawing/2014/main" id="{1E674666-8729-0C45-8CB7-E8A660FAC874}"/>
                </a:ext>
              </a:extLst>
            </p:cNvPr>
            <p:cNvPicPr>
              <a:picLocks noChangeAspect="1"/>
            </p:cNvPicPr>
            <p:nvPr/>
          </p:nvPicPr>
          <p:blipFill>
            <a:blip r:embed="rId5"/>
            <a:stretch>
              <a:fillRect/>
            </a:stretch>
          </p:blipFill>
          <p:spPr>
            <a:xfrm>
              <a:off x="8255219" y="3590724"/>
              <a:ext cx="3347933" cy="2677624"/>
            </a:xfrm>
            <a:prstGeom prst="rect">
              <a:avLst/>
            </a:prstGeom>
          </p:spPr>
        </p:pic>
      </p:grpSp>
      <p:pic>
        <p:nvPicPr>
          <p:cNvPr id="23" name="Picture 22">
            <a:extLst>
              <a:ext uri="{FF2B5EF4-FFF2-40B4-BE49-F238E27FC236}">
                <a16:creationId xmlns:a16="http://schemas.microsoft.com/office/drawing/2014/main" id="{55FB569F-73A5-4548-899B-BC16B1855834}"/>
              </a:ext>
            </a:extLst>
          </p:cNvPr>
          <p:cNvPicPr>
            <a:picLocks noChangeAspect="1"/>
          </p:cNvPicPr>
          <p:nvPr/>
        </p:nvPicPr>
        <p:blipFill>
          <a:blip r:embed="rId6"/>
          <a:stretch>
            <a:fillRect/>
          </a:stretch>
        </p:blipFill>
        <p:spPr>
          <a:xfrm>
            <a:off x="187664" y="1217176"/>
            <a:ext cx="4356426" cy="631143"/>
          </a:xfrm>
          <a:prstGeom prst="rect">
            <a:avLst/>
          </a:prstGeom>
        </p:spPr>
      </p:pic>
      <p:pic>
        <p:nvPicPr>
          <p:cNvPr id="25" name="Picture 24">
            <a:extLst>
              <a:ext uri="{FF2B5EF4-FFF2-40B4-BE49-F238E27FC236}">
                <a16:creationId xmlns:a16="http://schemas.microsoft.com/office/drawing/2014/main" id="{4844D18F-CB72-AE4F-83C7-F43450D6EAFA}"/>
              </a:ext>
            </a:extLst>
          </p:cNvPr>
          <p:cNvPicPr>
            <a:picLocks noChangeAspect="1"/>
          </p:cNvPicPr>
          <p:nvPr/>
        </p:nvPicPr>
        <p:blipFill>
          <a:blip r:embed="rId7"/>
          <a:stretch>
            <a:fillRect/>
          </a:stretch>
        </p:blipFill>
        <p:spPr>
          <a:xfrm>
            <a:off x="243039" y="1954094"/>
            <a:ext cx="4245676" cy="344244"/>
          </a:xfrm>
          <a:prstGeom prst="rect">
            <a:avLst/>
          </a:prstGeom>
        </p:spPr>
      </p:pic>
      <p:sp>
        <p:nvSpPr>
          <p:cNvPr id="26" name="Content Placeholder 6">
            <a:extLst>
              <a:ext uri="{FF2B5EF4-FFF2-40B4-BE49-F238E27FC236}">
                <a16:creationId xmlns:a16="http://schemas.microsoft.com/office/drawing/2014/main" id="{2BACFDBA-0B88-B940-9A5A-D6F5DD896E09}"/>
              </a:ext>
            </a:extLst>
          </p:cNvPr>
          <p:cNvSpPr>
            <a:spLocks noGrp="1"/>
          </p:cNvSpPr>
          <p:nvPr>
            <p:ph sz="quarter" idx="13"/>
          </p:nvPr>
        </p:nvSpPr>
        <p:spPr>
          <a:xfrm>
            <a:off x="187664" y="2404113"/>
            <a:ext cx="4475491" cy="4091691"/>
          </a:xfrm>
        </p:spPr>
        <p:txBody>
          <a:bodyPr>
            <a:normAutofit lnSpcReduction="10000"/>
          </a:bodyPr>
          <a:lstStyle/>
          <a:p>
            <a:r>
              <a:rPr lang="en-US" b="1" dirty="0"/>
              <a:t>Scatter plots</a:t>
            </a:r>
            <a:r>
              <a:rPr lang="en-US" dirty="0"/>
              <a:t> It is clear that the variables "Rent" and "Number of Bedrooms" have positive relationship. </a:t>
            </a:r>
          </a:p>
          <a:p>
            <a:r>
              <a:rPr lang="en-US" b="1" dirty="0"/>
              <a:t>Spearman correlation vs Pearson correlation</a:t>
            </a:r>
            <a:r>
              <a:rPr lang="en-US" dirty="0"/>
              <a:t> Spearman correlation value is almost the same compared to Pearson correlation indicating that variables are in a perfect linear relationship.</a:t>
            </a:r>
          </a:p>
          <a:p>
            <a:r>
              <a:rPr lang="en-US" b="1" dirty="0"/>
              <a:t>Percentile plot</a:t>
            </a:r>
            <a:r>
              <a:rPr lang="en-US" dirty="0"/>
              <a:t> It is clear that there is a strong positive relationship between Rent and Number of Bedrooms variables.</a:t>
            </a:r>
          </a:p>
          <a:p>
            <a:r>
              <a:rPr lang="en-US" b="1" dirty="0"/>
              <a:t>Correlation</a:t>
            </a:r>
            <a:r>
              <a:rPr lang="en-US" dirty="0"/>
              <a:t> The correlation coefficient of sq.ft living vs price is 0.69, which indicates a strong positive correlation.</a:t>
            </a:r>
          </a:p>
        </p:txBody>
      </p:sp>
    </p:spTree>
    <p:extLst>
      <p:ext uri="{BB962C8B-B14F-4D97-AF65-F5344CB8AC3E}">
        <p14:creationId xmlns:p14="http://schemas.microsoft.com/office/powerpoint/2010/main" val="323556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9B98F-4CB9-2744-8B44-97EB8EE4745A}"/>
              </a:ext>
            </a:extLst>
          </p:cNvPr>
          <p:cNvSpPr>
            <a:spLocks noGrp="1"/>
          </p:cNvSpPr>
          <p:nvPr>
            <p:ph type="title"/>
          </p:nvPr>
        </p:nvSpPr>
        <p:spPr/>
        <p:txBody>
          <a:bodyPr/>
          <a:lstStyle/>
          <a:p>
            <a:r>
              <a:rPr lang="en-US" dirty="0"/>
              <a:t>Hypothesis Testing &amp; Regression Analysis (Single Explanatory Variable)</a:t>
            </a:r>
          </a:p>
        </p:txBody>
      </p:sp>
      <p:sp>
        <p:nvSpPr>
          <p:cNvPr id="33" name="Rectangle 32">
            <a:extLst>
              <a:ext uri="{FF2B5EF4-FFF2-40B4-BE49-F238E27FC236}">
                <a16:creationId xmlns:a16="http://schemas.microsoft.com/office/drawing/2014/main" id="{84029E6A-916E-B742-8D36-68872E06239D}"/>
              </a:ext>
            </a:extLst>
          </p:cNvPr>
          <p:cNvSpPr/>
          <p:nvPr/>
        </p:nvSpPr>
        <p:spPr>
          <a:xfrm>
            <a:off x="444500" y="1210409"/>
            <a:ext cx="5338114" cy="1477328"/>
          </a:xfrm>
          <a:prstGeom prst="rect">
            <a:avLst/>
          </a:prstGeom>
        </p:spPr>
        <p:txBody>
          <a:bodyPr wrap="square">
            <a:spAutoFit/>
          </a:bodyPr>
          <a:lstStyle/>
          <a:p>
            <a:r>
              <a:rPr lang="en-US" dirty="0"/>
              <a:t>Hypothesis Testing – The p-value is less than 0.05, it suggests that the tested condition is considered statistically significant. In other words, there are no evidence to prove the hypothesis, "Rent is influenced by parking amenities" false.</a:t>
            </a:r>
          </a:p>
        </p:txBody>
      </p:sp>
      <p:pic>
        <p:nvPicPr>
          <p:cNvPr id="39" name="Picture 38">
            <a:extLst>
              <a:ext uri="{FF2B5EF4-FFF2-40B4-BE49-F238E27FC236}">
                <a16:creationId xmlns:a16="http://schemas.microsoft.com/office/drawing/2014/main" id="{5E470144-1DB5-8F45-9F06-467DBBD2D6EB}"/>
              </a:ext>
            </a:extLst>
          </p:cNvPr>
          <p:cNvPicPr>
            <a:picLocks noChangeAspect="1"/>
          </p:cNvPicPr>
          <p:nvPr/>
        </p:nvPicPr>
        <p:blipFill>
          <a:blip r:embed="rId2"/>
          <a:stretch>
            <a:fillRect/>
          </a:stretch>
        </p:blipFill>
        <p:spPr>
          <a:xfrm>
            <a:off x="7204838" y="1373470"/>
            <a:ext cx="2454315" cy="575603"/>
          </a:xfrm>
          <a:prstGeom prst="rect">
            <a:avLst/>
          </a:prstGeom>
        </p:spPr>
      </p:pic>
      <p:pic>
        <p:nvPicPr>
          <p:cNvPr id="40" name="Picture 39">
            <a:extLst>
              <a:ext uri="{FF2B5EF4-FFF2-40B4-BE49-F238E27FC236}">
                <a16:creationId xmlns:a16="http://schemas.microsoft.com/office/drawing/2014/main" id="{4B1D9790-2D34-0647-ACBB-56963F95B07C}"/>
              </a:ext>
            </a:extLst>
          </p:cNvPr>
          <p:cNvPicPr>
            <a:picLocks noChangeAspect="1"/>
          </p:cNvPicPr>
          <p:nvPr/>
        </p:nvPicPr>
        <p:blipFill>
          <a:blip r:embed="rId3"/>
          <a:stretch>
            <a:fillRect/>
          </a:stretch>
        </p:blipFill>
        <p:spPr>
          <a:xfrm>
            <a:off x="5656599" y="2909753"/>
            <a:ext cx="5550793" cy="3797700"/>
          </a:xfrm>
          <a:prstGeom prst="rect">
            <a:avLst/>
          </a:prstGeom>
        </p:spPr>
      </p:pic>
      <p:cxnSp>
        <p:nvCxnSpPr>
          <p:cNvPr id="43" name="Straight Connector 42">
            <a:extLst>
              <a:ext uri="{FF2B5EF4-FFF2-40B4-BE49-F238E27FC236}">
                <a16:creationId xmlns:a16="http://schemas.microsoft.com/office/drawing/2014/main" id="{F22A4368-7149-554F-9B5D-36D96F70ECA7}"/>
              </a:ext>
            </a:extLst>
          </p:cNvPr>
          <p:cNvCxnSpPr>
            <a:cxnSpLocks/>
          </p:cNvCxnSpPr>
          <p:nvPr/>
        </p:nvCxnSpPr>
        <p:spPr>
          <a:xfrm>
            <a:off x="444500" y="2815652"/>
            <a:ext cx="11210544"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46" name="Rectangle 45">
            <a:extLst>
              <a:ext uri="{FF2B5EF4-FFF2-40B4-BE49-F238E27FC236}">
                <a16:creationId xmlns:a16="http://schemas.microsoft.com/office/drawing/2014/main" id="{0CEFBF30-BB01-914F-907B-3690CFECE556}"/>
              </a:ext>
            </a:extLst>
          </p:cNvPr>
          <p:cNvSpPr/>
          <p:nvPr/>
        </p:nvSpPr>
        <p:spPr>
          <a:xfrm>
            <a:off x="444500" y="2985079"/>
            <a:ext cx="4835838" cy="3139321"/>
          </a:xfrm>
          <a:prstGeom prst="rect">
            <a:avLst/>
          </a:prstGeom>
        </p:spPr>
        <p:txBody>
          <a:bodyPr wrap="square">
            <a:spAutoFit/>
          </a:bodyPr>
          <a:lstStyle/>
          <a:p>
            <a:r>
              <a:rPr lang="en-US" b="1" dirty="0"/>
              <a:t>Regression Analysis – Single Explanatory Variable</a:t>
            </a:r>
          </a:p>
          <a:p>
            <a:endParaRPr lang="en-US" b="1" dirty="0"/>
          </a:p>
          <a:p>
            <a:r>
              <a:rPr lang="en-US" b="1" dirty="0"/>
              <a:t>R-Squared Value</a:t>
            </a:r>
            <a:r>
              <a:rPr lang="en-US" dirty="0"/>
              <a:t> The value 0.476, indicates that around 47.6% of the variability in the dependent variable, "Rent" can be explained by the independent variable, "Number of Bedrooms" in the model. </a:t>
            </a:r>
          </a:p>
          <a:p>
            <a:endParaRPr lang="en-US" dirty="0"/>
          </a:p>
          <a:p>
            <a:r>
              <a:rPr lang="en-US" b="1" dirty="0"/>
              <a:t>Skewness Value</a:t>
            </a:r>
            <a:r>
              <a:rPr lang="en-US" dirty="0"/>
              <a:t> The value 1.927, indicates positive skewness, that means right-skewed distribution</a:t>
            </a:r>
            <a:endParaRPr lang="en-US" b="0" i="0" u="none" strike="noStrike" dirty="0">
              <a:effectLst/>
            </a:endParaRPr>
          </a:p>
        </p:txBody>
      </p:sp>
    </p:spTree>
    <p:extLst>
      <p:ext uri="{BB962C8B-B14F-4D97-AF65-F5344CB8AC3E}">
        <p14:creationId xmlns:p14="http://schemas.microsoft.com/office/powerpoint/2010/main" val="156291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E9B98F-4CB9-2744-8B44-97EB8EE4745A}"/>
              </a:ext>
            </a:extLst>
          </p:cNvPr>
          <p:cNvSpPr>
            <a:spLocks noGrp="1"/>
          </p:cNvSpPr>
          <p:nvPr>
            <p:ph type="title"/>
          </p:nvPr>
        </p:nvSpPr>
        <p:spPr/>
        <p:txBody>
          <a:bodyPr/>
          <a:lstStyle/>
          <a:p>
            <a:r>
              <a:rPr lang="en-US" dirty="0"/>
              <a:t>Regression Analysis (Multiple Explanatory Variable)</a:t>
            </a:r>
          </a:p>
        </p:txBody>
      </p:sp>
      <p:pic>
        <p:nvPicPr>
          <p:cNvPr id="30" name="Picture 29">
            <a:extLst>
              <a:ext uri="{FF2B5EF4-FFF2-40B4-BE49-F238E27FC236}">
                <a16:creationId xmlns:a16="http://schemas.microsoft.com/office/drawing/2014/main" id="{30FCB048-E9D8-C54D-BFDC-45C2B2A9D2EB}"/>
              </a:ext>
            </a:extLst>
          </p:cNvPr>
          <p:cNvPicPr>
            <a:picLocks noChangeAspect="1"/>
          </p:cNvPicPr>
          <p:nvPr/>
        </p:nvPicPr>
        <p:blipFill>
          <a:blip r:embed="rId2"/>
          <a:stretch>
            <a:fillRect/>
          </a:stretch>
        </p:blipFill>
        <p:spPr>
          <a:xfrm>
            <a:off x="5763008" y="1287887"/>
            <a:ext cx="5782859" cy="5570113"/>
          </a:xfrm>
          <a:prstGeom prst="rect">
            <a:avLst/>
          </a:prstGeom>
        </p:spPr>
      </p:pic>
      <p:sp>
        <p:nvSpPr>
          <p:cNvPr id="2" name="Rectangle 1">
            <a:extLst>
              <a:ext uri="{FF2B5EF4-FFF2-40B4-BE49-F238E27FC236}">
                <a16:creationId xmlns:a16="http://schemas.microsoft.com/office/drawing/2014/main" id="{76D7AE43-CD05-EC44-A236-A6ED1C3A1BA6}"/>
              </a:ext>
            </a:extLst>
          </p:cNvPr>
          <p:cNvSpPr/>
          <p:nvPr/>
        </p:nvSpPr>
        <p:spPr>
          <a:xfrm>
            <a:off x="444500" y="1457995"/>
            <a:ext cx="5151082" cy="3139321"/>
          </a:xfrm>
          <a:prstGeom prst="rect">
            <a:avLst/>
          </a:prstGeom>
        </p:spPr>
        <p:txBody>
          <a:bodyPr wrap="square">
            <a:spAutoFit/>
          </a:bodyPr>
          <a:lstStyle/>
          <a:p>
            <a:r>
              <a:rPr lang="en-US" b="1" dirty="0"/>
              <a:t>Regression Analysis – Multiple Explanatory Variable</a:t>
            </a:r>
          </a:p>
          <a:p>
            <a:endParaRPr lang="en-US" b="1" dirty="0"/>
          </a:p>
          <a:p>
            <a:r>
              <a:rPr lang="en-US" b="1" dirty="0"/>
              <a:t>R-Squared Value</a:t>
            </a:r>
            <a:r>
              <a:rPr lang="en-US" dirty="0"/>
              <a:t> The value 0.542, indicates that around 54.2% of the variability in the dependent variable, "Rent" can be explained by combination of independent variables, "Number of bedrooms", "Number of bathrooms", "Power Backup", "Gated community", "furnishing" in the model. </a:t>
            </a:r>
          </a:p>
          <a:p>
            <a:endParaRPr lang="en-US" dirty="0"/>
          </a:p>
          <a:p>
            <a:r>
              <a:rPr lang="en-US" b="1" dirty="0"/>
              <a:t>Skewness Value</a:t>
            </a:r>
            <a:r>
              <a:rPr lang="en-US" dirty="0"/>
              <a:t> The value 1.923, indicates positive skewness, that means right-skewed distribution</a:t>
            </a:r>
            <a:endParaRPr lang="en-US" b="0" i="0" u="none" strike="noStrike" dirty="0">
              <a:effectLst/>
            </a:endParaRPr>
          </a:p>
        </p:txBody>
      </p:sp>
    </p:spTree>
    <p:extLst>
      <p:ext uri="{BB962C8B-B14F-4D97-AF65-F5344CB8AC3E}">
        <p14:creationId xmlns:p14="http://schemas.microsoft.com/office/powerpoint/2010/main" val="285454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A2C7E9-DC20-A7CD-7737-2DBF7B80CE66}"/>
              </a:ext>
            </a:extLst>
          </p:cNvPr>
          <p:cNvSpPr>
            <a:spLocks noGrp="1"/>
          </p:cNvSpPr>
          <p:nvPr>
            <p:ph type="title"/>
          </p:nvPr>
        </p:nvSpPr>
        <p:spPr/>
        <p:txBody>
          <a:bodyPr/>
          <a:lstStyle/>
          <a:p>
            <a:r>
              <a:rPr lang="en-US" dirty="0"/>
              <a:t>Key Variables &amp; Definition</a:t>
            </a:r>
          </a:p>
        </p:txBody>
      </p:sp>
      <p:graphicFrame>
        <p:nvGraphicFramePr>
          <p:cNvPr id="7" name="Content Placeholder 6">
            <a:extLst>
              <a:ext uri="{FF2B5EF4-FFF2-40B4-BE49-F238E27FC236}">
                <a16:creationId xmlns:a16="http://schemas.microsoft.com/office/drawing/2014/main" id="{350EBB5F-53C0-2647-9435-F607EEDD5D7A}"/>
              </a:ext>
            </a:extLst>
          </p:cNvPr>
          <p:cNvGraphicFramePr>
            <a:graphicFrameLocks noGrp="1"/>
          </p:cNvGraphicFramePr>
          <p:nvPr>
            <p:ph sz="quarter" idx="13"/>
            <p:extLst>
              <p:ext uri="{D42A27DB-BD31-4B8C-83A1-F6EECF244321}">
                <p14:modId xmlns:p14="http://schemas.microsoft.com/office/powerpoint/2010/main" val="4170803649"/>
              </p:ext>
            </p:extLst>
          </p:nvPr>
        </p:nvGraphicFramePr>
        <p:xfrm>
          <a:off x="551378" y="1163782"/>
          <a:ext cx="11442700" cy="5577840"/>
        </p:xfrm>
        <a:graphic>
          <a:graphicData uri="http://schemas.openxmlformats.org/drawingml/2006/table">
            <a:tbl>
              <a:tblPr firstRow="1" bandRow="1">
                <a:tableStyleId>{72833802-FEF1-4C79-8D5D-14CF1EAF98D9}</a:tableStyleId>
              </a:tblPr>
              <a:tblGrid>
                <a:gridCol w="1289297">
                  <a:extLst>
                    <a:ext uri="{9D8B030D-6E8A-4147-A177-3AD203B41FA5}">
                      <a16:colId xmlns:a16="http://schemas.microsoft.com/office/drawing/2014/main" val="1185911407"/>
                    </a:ext>
                  </a:extLst>
                </a:gridCol>
                <a:gridCol w="10153403">
                  <a:extLst>
                    <a:ext uri="{9D8B030D-6E8A-4147-A177-3AD203B41FA5}">
                      <a16:colId xmlns:a16="http://schemas.microsoft.com/office/drawing/2014/main" val="1444888056"/>
                    </a:ext>
                  </a:extLst>
                </a:gridCol>
              </a:tblGrid>
              <a:tr h="320634">
                <a:tc>
                  <a:txBody>
                    <a:bodyPr/>
                    <a:lstStyle/>
                    <a:p>
                      <a:pPr algn="ctr"/>
                      <a:r>
                        <a:rPr lang="en-US" dirty="0"/>
                        <a:t>Variable</a:t>
                      </a:r>
                    </a:p>
                  </a:txBody>
                  <a:tcPr/>
                </a:tc>
                <a:tc>
                  <a:txBody>
                    <a:bodyPr/>
                    <a:lstStyle/>
                    <a:p>
                      <a:pPr algn="ctr"/>
                      <a:r>
                        <a:rPr lang="en-US" dirty="0"/>
                        <a:t>Description &amp; Objective</a:t>
                      </a:r>
                    </a:p>
                  </a:txBody>
                  <a:tcPr/>
                </a:tc>
                <a:extLst>
                  <a:ext uri="{0D108BD9-81ED-4DB2-BD59-A6C34878D82A}">
                    <a16:rowId xmlns:a16="http://schemas.microsoft.com/office/drawing/2014/main" val="1242445242"/>
                  </a:ext>
                </a:extLst>
              </a:tr>
              <a:tr h="370840">
                <a:tc>
                  <a:txBody>
                    <a:bodyPr/>
                    <a:lstStyle/>
                    <a:p>
                      <a:r>
                        <a:rPr lang="en-US" sz="1800" dirty="0"/>
                        <a:t>Rent</a:t>
                      </a:r>
                    </a:p>
                  </a:txBody>
                  <a:tcPr/>
                </a:tc>
                <a:tc>
                  <a:txBody>
                    <a:bodyPr/>
                    <a:lstStyle/>
                    <a:p>
                      <a:pPr marL="285750" indent="-285750">
                        <a:buFont typeface="Arial" panose="020B0604020202020204" pitchFamily="34" charset="0"/>
                        <a:buChar char="•"/>
                      </a:pPr>
                      <a:r>
                        <a:rPr lang="en-US" sz="1800" dirty="0"/>
                        <a:t>Indicates the cost(in Indian Rupees) involved in renting the home</a:t>
                      </a:r>
                    </a:p>
                    <a:p>
                      <a:pPr marL="285750" indent="-285750">
                        <a:buFont typeface="Arial" panose="020B0604020202020204" pitchFamily="34" charset="0"/>
                        <a:buChar char="•"/>
                      </a:pPr>
                      <a:r>
                        <a:rPr lang="en-US" sz="1800" dirty="0"/>
                        <a:t>Dependent variable, included to see how below independent variable affects Rent</a:t>
                      </a:r>
                    </a:p>
                  </a:txBody>
                  <a:tcPr/>
                </a:tc>
                <a:extLst>
                  <a:ext uri="{0D108BD9-81ED-4DB2-BD59-A6C34878D82A}">
                    <a16:rowId xmlns:a16="http://schemas.microsoft.com/office/drawing/2014/main" val="3616293705"/>
                  </a:ext>
                </a:extLst>
              </a:tr>
              <a:tr h="370840">
                <a:tc>
                  <a:txBody>
                    <a:bodyPr/>
                    <a:lstStyle/>
                    <a:p>
                      <a:r>
                        <a:rPr lang="en-US" sz="1800" dirty="0"/>
                        <a:t>Area</a:t>
                      </a:r>
                    </a:p>
                  </a:txBody>
                  <a:tcPr/>
                </a:tc>
                <a:tc>
                  <a:txBody>
                    <a:bodyPr/>
                    <a:lstStyle/>
                    <a:p>
                      <a:pPr marL="285750" indent="-285750">
                        <a:buFont typeface="Arial" panose="020B0604020202020204" pitchFamily="34" charset="0"/>
                        <a:buChar char="•"/>
                      </a:pPr>
                      <a:r>
                        <a:rPr lang="en-US" sz="1800" dirty="0"/>
                        <a:t>Indicates the Total Sq. Ft of Living Area of the rental home</a:t>
                      </a:r>
                    </a:p>
                    <a:p>
                      <a:pPr marL="285750" indent="-285750">
                        <a:buFont typeface="Arial" panose="020B0604020202020204" pitchFamily="34" charset="0"/>
                        <a:buChar char="•"/>
                      </a:pPr>
                      <a:r>
                        <a:rPr lang="en-US" sz="1800" dirty="0"/>
                        <a:t>Included to check if size of the rental home influence the rent of the home and if yes, how much does this factor impact rent</a:t>
                      </a:r>
                    </a:p>
                  </a:txBody>
                  <a:tcPr/>
                </a:tc>
                <a:extLst>
                  <a:ext uri="{0D108BD9-81ED-4DB2-BD59-A6C34878D82A}">
                    <a16:rowId xmlns:a16="http://schemas.microsoft.com/office/drawing/2014/main" val="3212348569"/>
                  </a:ext>
                </a:extLst>
              </a:tr>
              <a:tr h="370840">
                <a:tc>
                  <a:txBody>
                    <a:bodyPr/>
                    <a:lstStyle/>
                    <a:p>
                      <a:r>
                        <a:rPr lang="en-US" sz="1800" dirty="0"/>
                        <a:t>Bedrooms</a:t>
                      </a:r>
                    </a:p>
                  </a:txBody>
                  <a:tcPr/>
                </a:tc>
                <a:tc>
                  <a:txBody>
                    <a:bodyPr/>
                    <a:lstStyle/>
                    <a:p>
                      <a:pPr marL="285750" indent="-285750">
                        <a:buFont typeface="Arial" panose="020B0604020202020204" pitchFamily="34" charset="0"/>
                        <a:buChar char="•"/>
                      </a:pPr>
                      <a:r>
                        <a:rPr lang="en-US" sz="1800" dirty="0"/>
                        <a:t>Indicates the number of bedrooms in the rental home</a:t>
                      </a:r>
                    </a:p>
                    <a:p>
                      <a:pPr marL="285750" indent="-285750">
                        <a:buFont typeface="Arial" panose="020B0604020202020204" pitchFamily="34" charset="0"/>
                        <a:buChar char="•"/>
                      </a:pPr>
                      <a:r>
                        <a:rPr lang="en-US" sz="1800" dirty="0"/>
                        <a:t>Number of bedrooms directly indicates the number of people residing and the family type that reside (single, couple, couple with children, etc.,) and can affect rent</a:t>
                      </a:r>
                    </a:p>
                  </a:txBody>
                  <a:tcPr/>
                </a:tc>
                <a:extLst>
                  <a:ext uri="{0D108BD9-81ED-4DB2-BD59-A6C34878D82A}">
                    <a16:rowId xmlns:a16="http://schemas.microsoft.com/office/drawing/2014/main" val="1690124179"/>
                  </a:ext>
                </a:extLst>
              </a:tr>
              <a:tr h="370840">
                <a:tc>
                  <a:txBody>
                    <a:bodyPr/>
                    <a:lstStyle/>
                    <a:p>
                      <a:r>
                        <a:rPr lang="en-US" sz="1800" dirty="0"/>
                        <a:t>Bathrooms</a:t>
                      </a:r>
                    </a:p>
                  </a:txBody>
                  <a:tcPr/>
                </a:tc>
                <a:tc>
                  <a:txBody>
                    <a:bodyPr/>
                    <a:lstStyle/>
                    <a:p>
                      <a:pPr marL="285750" indent="-285750">
                        <a:buFont typeface="Arial" panose="020B0604020202020204" pitchFamily="34" charset="0"/>
                        <a:buChar char="•"/>
                      </a:pPr>
                      <a:r>
                        <a:rPr lang="en-US" sz="1800" dirty="0"/>
                        <a:t>Indicates the number of bathrooms in the rental home</a:t>
                      </a:r>
                    </a:p>
                    <a:p>
                      <a:pPr marL="285750" indent="-285750">
                        <a:buFont typeface="Arial" panose="020B0604020202020204" pitchFamily="34" charset="0"/>
                        <a:buChar char="•"/>
                      </a:pPr>
                      <a:r>
                        <a:rPr lang="en-US" sz="1800" dirty="0"/>
                        <a:t>Number of bathrooms variable helps understand the comfort and may indicate the lifestyle of the family/people residing in the home</a:t>
                      </a:r>
                    </a:p>
                    <a:p>
                      <a:pPr marL="285750" indent="-285750">
                        <a:buFont typeface="Arial" panose="020B0604020202020204" pitchFamily="34" charset="0"/>
                        <a:buChar char="•"/>
                      </a:pPr>
                      <a:r>
                        <a:rPr lang="en-US" sz="1800" dirty="0"/>
                        <a:t>Included to check how the number of bathroom influence rent</a:t>
                      </a:r>
                    </a:p>
                  </a:txBody>
                  <a:tcPr/>
                </a:tc>
                <a:extLst>
                  <a:ext uri="{0D108BD9-81ED-4DB2-BD59-A6C34878D82A}">
                    <a16:rowId xmlns:a16="http://schemas.microsoft.com/office/drawing/2014/main" val="380150587"/>
                  </a:ext>
                </a:extLst>
              </a:tr>
              <a:tr h="370840">
                <a:tc>
                  <a:txBody>
                    <a:bodyPr/>
                    <a:lstStyle/>
                    <a:p>
                      <a:r>
                        <a:rPr lang="en-US" sz="1800" dirty="0"/>
                        <a:t>Parking</a:t>
                      </a:r>
                    </a:p>
                  </a:txBody>
                  <a:tcPr/>
                </a:tc>
                <a:tc>
                  <a:txBody>
                    <a:bodyPr/>
                    <a:lstStyle/>
                    <a:p>
                      <a:pPr marL="285750" indent="-285750">
                        <a:buFont typeface="Arial" panose="020B0604020202020204" pitchFamily="34" charset="0"/>
                        <a:buChar char="•"/>
                      </a:pPr>
                      <a:r>
                        <a:rPr lang="en-US" sz="1800" dirty="0"/>
                        <a:t>Indicates the number of parking spaces available for the rental home</a:t>
                      </a:r>
                    </a:p>
                    <a:p>
                      <a:pPr marL="285750" indent="-285750">
                        <a:buFont typeface="Arial" panose="020B0604020202020204" pitchFamily="34" charset="0"/>
                        <a:buChar char="•"/>
                      </a:pPr>
                      <a:r>
                        <a:rPr lang="en-US" sz="1800" dirty="0"/>
                        <a:t>Number of parking indicates the mode of transportation used by the tenant and help analyzing rent</a:t>
                      </a:r>
                    </a:p>
                  </a:txBody>
                  <a:tcPr/>
                </a:tc>
                <a:extLst>
                  <a:ext uri="{0D108BD9-81ED-4DB2-BD59-A6C34878D82A}">
                    <a16:rowId xmlns:a16="http://schemas.microsoft.com/office/drawing/2014/main" val="2178667417"/>
                  </a:ext>
                </a:extLst>
              </a:tr>
              <a:tr h="167376">
                <a:tc>
                  <a:txBody>
                    <a:bodyPr/>
                    <a:lstStyle/>
                    <a:p>
                      <a:r>
                        <a:rPr lang="en-US" sz="1800" dirty="0"/>
                        <a:t>Power Backup</a:t>
                      </a:r>
                    </a:p>
                  </a:txBody>
                  <a:tcPr/>
                </a:tc>
                <a:tc>
                  <a:txBody>
                    <a:bodyPr/>
                    <a:lstStyle/>
                    <a:p>
                      <a:pPr marL="285750" indent="-285750">
                        <a:buFont typeface="Arial" panose="020B0604020202020204" pitchFamily="34" charset="0"/>
                        <a:buChar char="•"/>
                      </a:pPr>
                      <a:r>
                        <a:rPr lang="en-US" sz="1800" dirty="0"/>
                        <a:t>Indicates if there is availability of backup option in the event of power failure</a:t>
                      </a:r>
                    </a:p>
                    <a:p>
                      <a:pPr marL="285750" indent="-285750">
                        <a:buFont typeface="Arial" panose="020B0604020202020204" pitchFamily="34" charset="0"/>
                        <a:buChar char="•"/>
                      </a:pPr>
                      <a:r>
                        <a:rPr lang="en-US" sz="1800" dirty="0"/>
                        <a:t>An issue which is still relevant in South Asian Countries, availability of Power back can help understand current status of tenant (elderly, students, working professionals) and can affect rent</a:t>
                      </a:r>
                    </a:p>
                  </a:txBody>
                  <a:tcPr/>
                </a:tc>
                <a:extLst>
                  <a:ext uri="{0D108BD9-81ED-4DB2-BD59-A6C34878D82A}">
                    <a16:rowId xmlns:a16="http://schemas.microsoft.com/office/drawing/2014/main" val="3591157636"/>
                  </a:ext>
                </a:extLst>
              </a:tr>
            </a:tbl>
          </a:graphicData>
        </a:graphic>
      </p:graphicFrame>
    </p:spTree>
    <p:extLst>
      <p:ext uri="{BB962C8B-B14F-4D97-AF65-F5344CB8AC3E}">
        <p14:creationId xmlns:p14="http://schemas.microsoft.com/office/powerpoint/2010/main" val="3619861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C5BBD-308A-C826-C509-4C6A1E172CAE}"/>
              </a:ext>
            </a:extLst>
          </p:cNvPr>
          <p:cNvSpPr>
            <a:spLocks noGrp="1"/>
          </p:cNvSpPr>
          <p:nvPr>
            <p:ph type="title"/>
          </p:nvPr>
        </p:nvSpPr>
        <p:spPr/>
        <p:txBody>
          <a:bodyPr/>
          <a:lstStyle/>
          <a:p>
            <a:r>
              <a:rPr lang="en-US" dirty="0"/>
              <a:t>Histograms</a:t>
            </a:r>
          </a:p>
        </p:txBody>
      </p:sp>
      <p:grpSp>
        <p:nvGrpSpPr>
          <p:cNvPr id="6" name="Group 5">
            <a:extLst>
              <a:ext uri="{FF2B5EF4-FFF2-40B4-BE49-F238E27FC236}">
                <a16:creationId xmlns:a16="http://schemas.microsoft.com/office/drawing/2014/main" id="{916AD9FF-A27B-8A4B-BCEC-0137F822732F}"/>
              </a:ext>
            </a:extLst>
          </p:cNvPr>
          <p:cNvGrpSpPr/>
          <p:nvPr/>
        </p:nvGrpSpPr>
        <p:grpSpPr>
          <a:xfrm>
            <a:off x="729823" y="2268187"/>
            <a:ext cx="10925221" cy="4589813"/>
            <a:chOff x="2214239" y="2055331"/>
            <a:chExt cx="10171725" cy="4118655"/>
          </a:xfrm>
        </p:grpSpPr>
        <p:grpSp>
          <p:nvGrpSpPr>
            <p:cNvPr id="2" name="Group 1">
              <a:extLst>
                <a:ext uri="{FF2B5EF4-FFF2-40B4-BE49-F238E27FC236}">
                  <a16:creationId xmlns:a16="http://schemas.microsoft.com/office/drawing/2014/main" id="{2BE74D23-3BDA-E045-9973-5FA5136FB791}"/>
                </a:ext>
              </a:extLst>
            </p:cNvPr>
            <p:cNvGrpSpPr/>
            <p:nvPr/>
          </p:nvGrpSpPr>
          <p:grpSpPr>
            <a:xfrm>
              <a:off x="2214239" y="2055331"/>
              <a:ext cx="10171725" cy="4118655"/>
              <a:chOff x="1959902" y="515879"/>
              <a:chExt cx="11203726" cy="6021518"/>
            </a:xfrm>
          </p:grpSpPr>
          <p:pic>
            <p:nvPicPr>
              <p:cNvPr id="21" name="Picture 20">
                <a:extLst>
                  <a:ext uri="{FF2B5EF4-FFF2-40B4-BE49-F238E27FC236}">
                    <a16:creationId xmlns:a16="http://schemas.microsoft.com/office/drawing/2014/main" id="{97FB750A-F9B4-8F4A-A7C4-8AB0E1AC30B7}"/>
                  </a:ext>
                </a:extLst>
              </p:cNvPr>
              <p:cNvPicPr>
                <a:picLocks noChangeAspect="1"/>
              </p:cNvPicPr>
              <p:nvPr/>
            </p:nvPicPr>
            <p:blipFill>
              <a:blip r:embed="rId2"/>
              <a:stretch>
                <a:fillRect/>
              </a:stretch>
            </p:blipFill>
            <p:spPr>
              <a:xfrm>
                <a:off x="9721753" y="539952"/>
                <a:ext cx="3441875" cy="2929947"/>
              </a:xfrm>
              <a:prstGeom prst="rect">
                <a:avLst/>
              </a:prstGeom>
            </p:spPr>
          </p:pic>
          <p:pic>
            <p:nvPicPr>
              <p:cNvPr id="22" name="Picture 21">
                <a:extLst>
                  <a:ext uri="{FF2B5EF4-FFF2-40B4-BE49-F238E27FC236}">
                    <a16:creationId xmlns:a16="http://schemas.microsoft.com/office/drawing/2014/main" id="{2D0DE8EF-646D-054D-AED9-9196C747CE6A}"/>
                  </a:ext>
                </a:extLst>
              </p:cNvPr>
              <p:cNvPicPr>
                <a:picLocks noChangeAspect="1"/>
              </p:cNvPicPr>
              <p:nvPr/>
            </p:nvPicPr>
            <p:blipFill>
              <a:blip r:embed="rId3"/>
              <a:stretch>
                <a:fillRect/>
              </a:stretch>
            </p:blipFill>
            <p:spPr>
              <a:xfrm>
                <a:off x="1959902" y="515879"/>
                <a:ext cx="3589806" cy="2929947"/>
              </a:xfrm>
              <a:prstGeom prst="rect">
                <a:avLst/>
              </a:prstGeom>
            </p:spPr>
          </p:pic>
          <p:pic>
            <p:nvPicPr>
              <p:cNvPr id="23" name="Picture 22">
                <a:extLst>
                  <a:ext uri="{FF2B5EF4-FFF2-40B4-BE49-F238E27FC236}">
                    <a16:creationId xmlns:a16="http://schemas.microsoft.com/office/drawing/2014/main" id="{A6BF05CC-5B79-014C-8AC0-5809CBB6AD60}"/>
                  </a:ext>
                </a:extLst>
              </p:cNvPr>
              <p:cNvPicPr>
                <a:picLocks noChangeAspect="1"/>
              </p:cNvPicPr>
              <p:nvPr/>
            </p:nvPicPr>
            <p:blipFill>
              <a:blip r:embed="rId4"/>
              <a:stretch>
                <a:fillRect/>
              </a:stretch>
            </p:blipFill>
            <p:spPr>
              <a:xfrm>
                <a:off x="5865084" y="3556706"/>
                <a:ext cx="3983484" cy="2929947"/>
              </a:xfrm>
              <a:prstGeom prst="rect">
                <a:avLst/>
              </a:prstGeom>
            </p:spPr>
          </p:pic>
          <p:pic>
            <p:nvPicPr>
              <p:cNvPr id="25" name="Picture 24">
                <a:extLst>
                  <a:ext uri="{FF2B5EF4-FFF2-40B4-BE49-F238E27FC236}">
                    <a16:creationId xmlns:a16="http://schemas.microsoft.com/office/drawing/2014/main" id="{5A6D1C47-ACFD-B045-A8ED-59E24613831B}"/>
                  </a:ext>
                </a:extLst>
              </p:cNvPr>
              <p:cNvPicPr>
                <a:picLocks noChangeAspect="1"/>
              </p:cNvPicPr>
              <p:nvPr/>
            </p:nvPicPr>
            <p:blipFill>
              <a:blip r:embed="rId5"/>
              <a:stretch>
                <a:fillRect/>
              </a:stretch>
            </p:blipFill>
            <p:spPr>
              <a:xfrm>
                <a:off x="1971461" y="3607450"/>
                <a:ext cx="3589806" cy="2929947"/>
              </a:xfrm>
              <a:prstGeom prst="rect">
                <a:avLst/>
              </a:prstGeom>
            </p:spPr>
          </p:pic>
        </p:grpSp>
        <p:pic>
          <p:nvPicPr>
            <p:cNvPr id="5" name="Picture 4">
              <a:extLst>
                <a:ext uri="{FF2B5EF4-FFF2-40B4-BE49-F238E27FC236}">
                  <a16:creationId xmlns:a16="http://schemas.microsoft.com/office/drawing/2014/main" id="{0937B08C-6D6C-0E45-BD8F-8CCE946A0456}"/>
                </a:ext>
              </a:extLst>
            </p:cNvPr>
            <p:cNvPicPr>
              <a:picLocks noChangeAspect="1"/>
            </p:cNvPicPr>
            <p:nvPr/>
          </p:nvPicPr>
          <p:blipFill>
            <a:blip r:embed="rId6"/>
            <a:stretch>
              <a:fillRect/>
            </a:stretch>
          </p:blipFill>
          <p:spPr>
            <a:xfrm>
              <a:off x="5807207" y="2055331"/>
              <a:ext cx="3225590" cy="2002095"/>
            </a:xfrm>
            <a:prstGeom prst="rect">
              <a:avLst/>
            </a:prstGeom>
          </p:spPr>
        </p:pic>
      </p:grpSp>
      <p:sp>
        <p:nvSpPr>
          <p:cNvPr id="12" name="Content Placeholder 4">
            <a:extLst>
              <a:ext uri="{FF2B5EF4-FFF2-40B4-BE49-F238E27FC236}">
                <a16:creationId xmlns:a16="http://schemas.microsoft.com/office/drawing/2014/main" id="{F8912D31-2D54-2044-88BA-7ED8A73C5B85}"/>
              </a:ext>
            </a:extLst>
          </p:cNvPr>
          <p:cNvSpPr>
            <a:spLocks noGrp="1"/>
          </p:cNvSpPr>
          <p:nvPr>
            <p:ph sz="quarter" idx="13"/>
          </p:nvPr>
        </p:nvSpPr>
        <p:spPr>
          <a:xfrm>
            <a:off x="740316" y="1246909"/>
            <a:ext cx="9080577" cy="898083"/>
          </a:xfrm>
        </p:spPr>
        <p:txBody>
          <a:bodyPr>
            <a:normAutofit fontScale="92500" lnSpcReduction="20000"/>
          </a:bodyPr>
          <a:lstStyle/>
          <a:p>
            <a:pPr>
              <a:spcBef>
                <a:spcPts val="0"/>
              </a:spcBef>
              <a:spcAft>
                <a:spcPts val="600"/>
              </a:spcAft>
            </a:pPr>
            <a:r>
              <a:rPr lang="en-US" sz="1800" dirty="0"/>
              <a:t>Histograms indicates the distribution of variable data and the normality of the distribution</a:t>
            </a:r>
          </a:p>
          <a:p>
            <a:pPr>
              <a:spcBef>
                <a:spcPts val="0"/>
              </a:spcBef>
              <a:spcAft>
                <a:spcPts val="600"/>
              </a:spcAft>
            </a:pPr>
            <a:r>
              <a:rPr lang="en-US" sz="1800" dirty="0"/>
              <a:t>Histograms summarized the discrete variable in the dataset</a:t>
            </a:r>
          </a:p>
          <a:p>
            <a:pPr>
              <a:spcBef>
                <a:spcPts val="0"/>
              </a:spcBef>
              <a:spcAft>
                <a:spcPts val="600"/>
              </a:spcAft>
            </a:pPr>
            <a:r>
              <a:rPr lang="en-US" sz="1800" dirty="0"/>
              <a:t>Histograms highlighted the outliers available in the dataset </a:t>
            </a:r>
          </a:p>
        </p:txBody>
      </p:sp>
    </p:spTree>
    <p:extLst>
      <p:ext uri="{BB962C8B-B14F-4D97-AF65-F5344CB8AC3E}">
        <p14:creationId xmlns:p14="http://schemas.microsoft.com/office/powerpoint/2010/main" val="71602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22130B-7050-46B1-D2A2-9D25F564A217}"/>
              </a:ext>
            </a:extLst>
          </p:cNvPr>
          <p:cNvSpPr>
            <a:spLocks noGrp="1"/>
          </p:cNvSpPr>
          <p:nvPr>
            <p:ph type="title"/>
          </p:nvPr>
        </p:nvSpPr>
        <p:spPr/>
        <p:txBody>
          <a:bodyPr/>
          <a:lstStyle/>
          <a:p>
            <a:r>
              <a:rPr lang="en-US" dirty="0"/>
              <a:t>Outliers</a:t>
            </a:r>
          </a:p>
        </p:txBody>
      </p:sp>
      <p:pic>
        <p:nvPicPr>
          <p:cNvPr id="24" name="Picture 23">
            <a:extLst>
              <a:ext uri="{FF2B5EF4-FFF2-40B4-BE49-F238E27FC236}">
                <a16:creationId xmlns:a16="http://schemas.microsoft.com/office/drawing/2014/main" id="{ABA39B72-FD31-DD4D-BD47-477575D21CC3}"/>
              </a:ext>
            </a:extLst>
          </p:cNvPr>
          <p:cNvPicPr>
            <a:picLocks noChangeAspect="1"/>
          </p:cNvPicPr>
          <p:nvPr/>
        </p:nvPicPr>
        <p:blipFill>
          <a:blip r:embed="rId2"/>
          <a:stretch>
            <a:fillRect/>
          </a:stretch>
        </p:blipFill>
        <p:spPr>
          <a:xfrm>
            <a:off x="5527376" y="1343645"/>
            <a:ext cx="5640779" cy="4879174"/>
          </a:xfrm>
          <a:prstGeom prst="rect">
            <a:avLst/>
          </a:prstGeom>
        </p:spPr>
      </p:pic>
      <p:sp>
        <p:nvSpPr>
          <p:cNvPr id="3" name="Content Placeholder 2">
            <a:extLst>
              <a:ext uri="{FF2B5EF4-FFF2-40B4-BE49-F238E27FC236}">
                <a16:creationId xmlns:a16="http://schemas.microsoft.com/office/drawing/2014/main" id="{A6EBB9AF-24DC-DF43-B5D0-ED619AED805B}"/>
              </a:ext>
            </a:extLst>
          </p:cNvPr>
          <p:cNvSpPr>
            <a:spLocks noGrp="1"/>
          </p:cNvSpPr>
          <p:nvPr>
            <p:ph sz="quarter" idx="13"/>
          </p:nvPr>
        </p:nvSpPr>
        <p:spPr>
          <a:xfrm>
            <a:off x="444501" y="1343645"/>
            <a:ext cx="4127500" cy="4879174"/>
          </a:xfrm>
        </p:spPr>
        <p:txBody>
          <a:bodyPr>
            <a:normAutofit/>
          </a:bodyPr>
          <a:lstStyle/>
          <a:p>
            <a:pPr marL="285750" indent="-285750">
              <a:spcBef>
                <a:spcPts val="0"/>
              </a:spcBef>
              <a:spcAft>
                <a:spcPts val="600"/>
              </a:spcAft>
              <a:buFont typeface="Arial" panose="020B0604020202020204" pitchFamily="34" charset="0"/>
              <a:buChar char="•"/>
            </a:pPr>
            <a:r>
              <a:rPr lang="en-US" sz="1800" dirty="0"/>
              <a:t>There are outliers in the dataset on several variables</a:t>
            </a:r>
          </a:p>
          <a:p>
            <a:pPr marL="285750" indent="-285750">
              <a:spcBef>
                <a:spcPts val="0"/>
              </a:spcBef>
              <a:spcAft>
                <a:spcPts val="600"/>
              </a:spcAft>
              <a:buFont typeface="Arial" panose="020B0604020202020204" pitchFamily="34" charset="0"/>
              <a:buChar char="•"/>
            </a:pPr>
            <a:r>
              <a:rPr lang="en-US" sz="1800" dirty="0"/>
              <a:t>All the outliers are above the 3</a:t>
            </a:r>
            <a:r>
              <a:rPr lang="en-US" sz="1800" baseline="30000" dirty="0"/>
              <a:t>rd</a:t>
            </a:r>
            <a:r>
              <a:rPr lang="en-US" sz="1800" dirty="0"/>
              <a:t> Quartile</a:t>
            </a:r>
          </a:p>
          <a:p>
            <a:pPr marL="285750" indent="-285750">
              <a:spcBef>
                <a:spcPts val="0"/>
              </a:spcBef>
              <a:spcAft>
                <a:spcPts val="600"/>
              </a:spcAft>
              <a:buFont typeface="Arial" panose="020B0604020202020204" pitchFamily="34" charset="0"/>
              <a:buChar char="•"/>
            </a:pPr>
            <a:r>
              <a:rPr lang="en-US" sz="1800" dirty="0"/>
              <a:t>Analysis of outlier revealed that the outliers are natural variations variations (also called true outliers)</a:t>
            </a:r>
          </a:p>
          <a:p>
            <a:pPr marL="569214" lvl="1" indent="-285750">
              <a:spcBef>
                <a:spcPts val="0"/>
              </a:spcBef>
              <a:spcAft>
                <a:spcPts val="600"/>
              </a:spcAft>
            </a:pPr>
            <a:r>
              <a:rPr lang="en-US" sz="1800" dirty="0"/>
              <a:t>Outliers in the rent could be related to rental properties that are in posh localities</a:t>
            </a:r>
          </a:p>
          <a:p>
            <a:pPr marL="569214" lvl="1" indent="-285750">
              <a:spcBef>
                <a:spcPts val="0"/>
              </a:spcBef>
              <a:spcAft>
                <a:spcPts val="600"/>
              </a:spcAft>
            </a:pPr>
            <a:r>
              <a:rPr lang="en-US" sz="1800" dirty="0"/>
              <a:t>Outliers in the number of bedrooms / number of bathrooms could be related to large rental homes</a:t>
            </a:r>
          </a:p>
          <a:p>
            <a:pPr marL="285750" indent="-285750">
              <a:spcBef>
                <a:spcPts val="0"/>
              </a:spcBef>
              <a:spcAft>
                <a:spcPts val="600"/>
              </a:spcAft>
              <a:buFont typeface="Arial" panose="020B0604020202020204" pitchFamily="34" charset="0"/>
              <a:buChar char="•"/>
            </a:pPr>
            <a:r>
              <a:rPr lang="en-US" sz="1800" dirty="0"/>
              <a:t>The optimal solution is to not remove the outliers</a:t>
            </a:r>
          </a:p>
        </p:txBody>
      </p:sp>
    </p:spTree>
    <p:extLst>
      <p:ext uri="{BB962C8B-B14F-4D97-AF65-F5344CB8AC3E}">
        <p14:creationId xmlns:p14="http://schemas.microsoft.com/office/powerpoint/2010/main" val="67899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FA407F-BC2E-41B0-1515-93D94A9F2A88}"/>
              </a:ext>
            </a:extLst>
          </p:cNvPr>
          <p:cNvSpPr>
            <a:spLocks noGrp="1"/>
          </p:cNvSpPr>
          <p:nvPr>
            <p:ph type="title"/>
          </p:nvPr>
        </p:nvSpPr>
        <p:spPr/>
        <p:txBody>
          <a:bodyPr/>
          <a:lstStyle/>
          <a:p>
            <a:r>
              <a:rPr lang="en-US" dirty="0"/>
              <a:t>Descriptive Statistics</a:t>
            </a:r>
          </a:p>
        </p:txBody>
      </p:sp>
      <p:sp>
        <p:nvSpPr>
          <p:cNvPr id="5" name="Content Placeholder 4">
            <a:extLst>
              <a:ext uri="{FF2B5EF4-FFF2-40B4-BE49-F238E27FC236}">
                <a16:creationId xmlns:a16="http://schemas.microsoft.com/office/drawing/2014/main" id="{FD3E6486-1483-E803-8E8D-48DAE2B22406}"/>
              </a:ext>
            </a:extLst>
          </p:cNvPr>
          <p:cNvSpPr>
            <a:spLocks noGrp="1"/>
          </p:cNvSpPr>
          <p:nvPr>
            <p:ph sz="quarter" idx="13"/>
          </p:nvPr>
        </p:nvSpPr>
        <p:spPr>
          <a:xfrm>
            <a:off x="444499" y="1255595"/>
            <a:ext cx="3538391" cy="5445456"/>
          </a:xfrm>
        </p:spPr>
        <p:txBody>
          <a:bodyPr>
            <a:normAutofit/>
          </a:bodyPr>
          <a:lstStyle/>
          <a:p>
            <a:pPr marL="285750" indent="-285750">
              <a:spcBef>
                <a:spcPts val="0"/>
              </a:spcBef>
              <a:spcAft>
                <a:spcPts val="0"/>
              </a:spcAft>
              <a:buFont typeface="Arial" panose="020B0604020202020204" pitchFamily="34" charset="0"/>
              <a:buChar char="•"/>
            </a:pPr>
            <a:r>
              <a:rPr lang="en-US" sz="1800" dirty="0"/>
              <a:t>Number of bedrooms</a:t>
            </a:r>
          </a:p>
          <a:p>
            <a:pPr marL="569214" lvl="1" indent="-285750">
              <a:spcBef>
                <a:spcPts val="0"/>
              </a:spcBef>
              <a:spcAft>
                <a:spcPts val="0"/>
              </a:spcAft>
              <a:buFont typeface="Courier New" panose="02070309020205020404" pitchFamily="49" charset="0"/>
              <a:buChar char="o"/>
            </a:pPr>
            <a:r>
              <a:rPr lang="en-US" sz="1800" dirty="0"/>
              <a:t>Slight Positive Skewness value</a:t>
            </a:r>
          </a:p>
          <a:p>
            <a:pPr marL="569214" lvl="1" indent="-285750">
              <a:spcBef>
                <a:spcPts val="0"/>
              </a:spcBef>
              <a:spcAft>
                <a:spcPts val="0"/>
              </a:spcAft>
              <a:buFont typeface="Courier New" panose="02070309020205020404" pitchFamily="49" charset="0"/>
              <a:buChar char="o"/>
            </a:pPr>
            <a:r>
              <a:rPr lang="en-US" sz="1800" dirty="0"/>
              <a:t>Symmetrical Distribution</a:t>
            </a:r>
          </a:p>
          <a:p>
            <a:pPr marL="285750" indent="-285750">
              <a:spcBef>
                <a:spcPts val="0"/>
              </a:spcBef>
              <a:spcAft>
                <a:spcPts val="0"/>
              </a:spcAft>
              <a:buFont typeface="Arial" panose="020B0604020202020204" pitchFamily="34" charset="0"/>
              <a:buChar char="•"/>
            </a:pPr>
            <a:r>
              <a:rPr lang="en-US" sz="1800" dirty="0"/>
              <a:t>Number of bathrooms</a:t>
            </a:r>
          </a:p>
          <a:p>
            <a:pPr marL="569214" lvl="1" indent="-285750">
              <a:spcBef>
                <a:spcPts val="0"/>
              </a:spcBef>
              <a:spcAft>
                <a:spcPts val="0"/>
              </a:spcAft>
              <a:buFont typeface="Courier New" panose="02070309020205020404" pitchFamily="49" charset="0"/>
              <a:buChar char="o"/>
            </a:pPr>
            <a:r>
              <a:rPr lang="en-US" sz="1800" dirty="0"/>
              <a:t>Positive Skewness value</a:t>
            </a:r>
          </a:p>
          <a:p>
            <a:pPr marL="569214" lvl="1" indent="-285750">
              <a:spcBef>
                <a:spcPts val="0"/>
              </a:spcBef>
              <a:spcAft>
                <a:spcPts val="0"/>
              </a:spcAft>
              <a:buFont typeface="Courier New" panose="02070309020205020404" pitchFamily="49" charset="0"/>
              <a:buChar char="o"/>
            </a:pPr>
            <a:r>
              <a:rPr lang="en-US" sz="1800" dirty="0"/>
              <a:t>Right-skewed Distribution</a:t>
            </a:r>
          </a:p>
          <a:p>
            <a:pPr marL="569214" lvl="1" indent="-285750">
              <a:spcBef>
                <a:spcPts val="0"/>
              </a:spcBef>
              <a:spcAft>
                <a:spcPts val="0"/>
              </a:spcAft>
              <a:buFont typeface="Courier New" panose="02070309020205020404" pitchFamily="49" charset="0"/>
              <a:buChar char="o"/>
            </a:pPr>
            <a:r>
              <a:rPr lang="en-US" sz="1800" dirty="0"/>
              <a:t>Right leaning tail</a:t>
            </a:r>
          </a:p>
          <a:p>
            <a:pPr marL="285750" indent="-285750">
              <a:spcBef>
                <a:spcPts val="0"/>
              </a:spcBef>
              <a:spcAft>
                <a:spcPts val="0"/>
              </a:spcAft>
              <a:buFont typeface="Arial" panose="020B0604020202020204" pitchFamily="34" charset="0"/>
              <a:buChar char="•"/>
            </a:pPr>
            <a:r>
              <a:rPr lang="en-US" sz="1800" dirty="0"/>
              <a:t>Number of power backup</a:t>
            </a:r>
          </a:p>
          <a:p>
            <a:pPr marL="569214" lvl="1" indent="-285750">
              <a:spcBef>
                <a:spcPts val="0"/>
              </a:spcBef>
              <a:spcAft>
                <a:spcPts val="0"/>
              </a:spcAft>
              <a:buFont typeface="Courier New" panose="02070309020205020404" pitchFamily="49" charset="0"/>
              <a:buChar char="o"/>
            </a:pPr>
            <a:r>
              <a:rPr lang="en-US" sz="1800" dirty="0"/>
              <a:t>Slight Positive Skewness value</a:t>
            </a:r>
          </a:p>
          <a:p>
            <a:pPr marL="569214" lvl="1" indent="-285750">
              <a:spcBef>
                <a:spcPts val="0"/>
              </a:spcBef>
              <a:spcAft>
                <a:spcPts val="0"/>
              </a:spcAft>
              <a:buFont typeface="Courier New" panose="02070309020205020404" pitchFamily="49" charset="0"/>
              <a:buChar char="o"/>
            </a:pPr>
            <a:r>
              <a:rPr lang="en-US" sz="1800" dirty="0"/>
              <a:t>Symmetrical Distribution</a:t>
            </a:r>
          </a:p>
          <a:p>
            <a:pPr marL="285750" indent="-285750">
              <a:spcBef>
                <a:spcPts val="0"/>
              </a:spcBef>
              <a:spcAft>
                <a:spcPts val="0"/>
              </a:spcAft>
              <a:buFont typeface="Arial" panose="020B0604020202020204" pitchFamily="34" charset="0"/>
              <a:buChar char="•"/>
            </a:pPr>
            <a:r>
              <a:rPr lang="en-US" sz="1800" dirty="0"/>
              <a:t>Total Sq. Ft. Living Are</a:t>
            </a:r>
          </a:p>
          <a:p>
            <a:pPr marL="569214" lvl="1" indent="-285750">
              <a:spcBef>
                <a:spcPts val="0"/>
              </a:spcBef>
              <a:spcAft>
                <a:spcPts val="0"/>
              </a:spcAft>
              <a:buFont typeface="Courier New" panose="02070309020205020404" pitchFamily="49" charset="0"/>
              <a:buChar char="o"/>
            </a:pPr>
            <a:r>
              <a:rPr lang="en-US" sz="1800" dirty="0"/>
              <a:t>Strong Positive Skewness value</a:t>
            </a:r>
          </a:p>
          <a:p>
            <a:pPr marL="569214" lvl="1" indent="-285750">
              <a:spcBef>
                <a:spcPts val="0"/>
              </a:spcBef>
              <a:spcAft>
                <a:spcPts val="0"/>
              </a:spcAft>
              <a:buFont typeface="Courier New" panose="02070309020205020404" pitchFamily="49" charset="0"/>
              <a:buChar char="o"/>
            </a:pPr>
            <a:r>
              <a:rPr lang="en-US" sz="1800" dirty="0"/>
              <a:t>Right-skewed Distribution</a:t>
            </a:r>
          </a:p>
          <a:p>
            <a:pPr marL="569214" lvl="1" indent="-285750">
              <a:spcBef>
                <a:spcPts val="0"/>
              </a:spcBef>
              <a:spcAft>
                <a:spcPts val="0"/>
              </a:spcAft>
              <a:buFont typeface="Courier New" panose="02070309020205020404" pitchFamily="49" charset="0"/>
              <a:buChar char="o"/>
            </a:pPr>
            <a:r>
              <a:rPr lang="en-US" sz="1800" dirty="0"/>
              <a:t>Right leaning tail</a:t>
            </a:r>
          </a:p>
          <a:p>
            <a:pPr marL="285750" indent="-285750">
              <a:spcBef>
                <a:spcPts val="0"/>
              </a:spcBef>
              <a:spcAft>
                <a:spcPts val="0"/>
              </a:spcAft>
              <a:buFont typeface="Arial" panose="020B0604020202020204" pitchFamily="34" charset="0"/>
              <a:buChar char="•"/>
            </a:pPr>
            <a:r>
              <a:rPr lang="en-US" sz="1800" dirty="0"/>
              <a:t>Total Sq. Ft. Living Are</a:t>
            </a:r>
          </a:p>
          <a:p>
            <a:pPr marL="569214" lvl="1" indent="-285750">
              <a:spcBef>
                <a:spcPts val="0"/>
              </a:spcBef>
              <a:spcAft>
                <a:spcPts val="0"/>
              </a:spcAft>
              <a:buFont typeface="Courier New" panose="02070309020205020404" pitchFamily="49" charset="0"/>
              <a:buChar char="o"/>
            </a:pPr>
            <a:r>
              <a:rPr lang="en-US" sz="1800" dirty="0"/>
              <a:t>Positive Skewness value</a:t>
            </a:r>
          </a:p>
          <a:p>
            <a:pPr marL="569214" lvl="1" indent="-285750">
              <a:spcBef>
                <a:spcPts val="0"/>
              </a:spcBef>
              <a:spcAft>
                <a:spcPts val="0"/>
              </a:spcAft>
              <a:buFont typeface="Courier New" panose="02070309020205020404" pitchFamily="49" charset="0"/>
              <a:buChar char="o"/>
            </a:pPr>
            <a:r>
              <a:rPr lang="en-US" sz="1800" dirty="0"/>
              <a:t>Right-skewed Distribution</a:t>
            </a:r>
          </a:p>
          <a:p>
            <a:pPr marL="569214" lvl="1" indent="-285750">
              <a:spcBef>
                <a:spcPts val="0"/>
              </a:spcBef>
              <a:spcAft>
                <a:spcPts val="0"/>
              </a:spcAft>
              <a:buFont typeface="Courier New" panose="02070309020205020404" pitchFamily="49" charset="0"/>
              <a:buChar char="o"/>
            </a:pPr>
            <a:r>
              <a:rPr lang="en-US" sz="1800" dirty="0"/>
              <a:t>Right leaning tail</a:t>
            </a:r>
          </a:p>
          <a:p>
            <a:pPr lvl="1" indent="0">
              <a:spcBef>
                <a:spcPts val="0"/>
              </a:spcBef>
              <a:spcAft>
                <a:spcPts val="0"/>
              </a:spcAft>
              <a:buNone/>
            </a:pPr>
            <a:endParaRPr lang="en-US" sz="1800" dirty="0"/>
          </a:p>
        </p:txBody>
      </p:sp>
      <p:pic>
        <p:nvPicPr>
          <p:cNvPr id="6" name="Picture 5">
            <a:extLst>
              <a:ext uri="{FF2B5EF4-FFF2-40B4-BE49-F238E27FC236}">
                <a16:creationId xmlns:a16="http://schemas.microsoft.com/office/drawing/2014/main" id="{CA72C6B8-BC9D-3F49-AB11-45FD80844500}"/>
              </a:ext>
            </a:extLst>
          </p:cNvPr>
          <p:cNvPicPr>
            <a:picLocks noChangeAspect="1"/>
          </p:cNvPicPr>
          <p:nvPr/>
        </p:nvPicPr>
        <p:blipFill>
          <a:blip r:embed="rId2"/>
          <a:stretch>
            <a:fillRect/>
          </a:stretch>
        </p:blipFill>
        <p:spPr>
          <a:xfrm>
            <a:off x="4200468" y="1255595"/>
            <a:ext cx="3507540" cy="1242420"/>
          </a:xfrm>
          <a:prstGeom prst="rect">
            <a:avLst/>
          </a:prstGeom>
        </p:spPr>
      </p:pic>
      <p:pic>
        <p:nvPicPr>
          <p:cNvPr id="7" name="Picture 6">
            <a:extLst>
              <a:ext uri="{FF2B5EF4-FFF2-40B4-BE49-F238E27FC236}">
                <a16:creationId xmlns:a16="http://schemas.microsoft.com/office/drawing/2014/main" id="{5B48E665-9495-E944-BF99-67FF9026CE20}"/>
              </a:ext>
            </a:extLst>
          </p:cNvPr>
          <p:cNvPicPr>
            <a:picLocks noChangeAspect="1"/>
          </p:cNvPicPr>
          <p:nvPr/>
        </p:nvPicPr>
        <p:blipFill>
          <a:blip r:embed="rId3"/>
          <a:stretch>
            <a:fillRect/>
          </a:stretch>
        </p:blipFill>
        <p:spPr>
          <a:xfrm>
            <a:off x="4200468" y="2559270"/>
            <a:ext cx="3507540" cy="1215985"/>
          </a:xfrm>
          <a:prstGeom prst="rect">
            <a:avLst/>
          </a:prstGeom>
        </p:spPr>
      </p:pic>
      <p:pic>
        <p:nvPicPr>
          <p:cNvPr id="10" name="Picture 9">
            <a:extLst>
              <a:ext uri="{FF2B5EF4-FFF2-40B4-BE49-F238E27FC236}">
                <a16:creationId xmlns:a16="http://schemas.microsoft.com/office/drawing/2014/main" id="{76A569B1-FD97-2E46-9228-89F1A87C528D}"/>
              </a:ext>
            </a:extLst>
          </p:cNvPr>
          <p:cNvPicPr>
            <a:picLocks noChangeAspect="1"/>
          </p:cNvPicPr>
          <p:nvPr/>
        </p:nvPicPr>
        <p:blipFill>
          <a:blip r:embed="rId4"/>
          <a:stretch>
            <a:fillRect/>
          </a:stretch>
        </p:blipFill>
        <p:spPr>
          <a:xfrm>
            <a:off x="4200468" y="3899450"/>
            <a:ext cx="3507540" cy="1202767"/>
          </a:xfrm>
          <a:prstGeom prst="rect">
            <a:avLst/>
          </a:prstGeom>
        </p:spPr>
      </p:pic>
      <p:pic>
        <p:nvPicPr>
          <p:cNvPr id="11" name="Picture 10">
            <a:extLst>
              <a:ext uri="{FF2B5EF4-FFF2-40B4-BE49-F238E27FC236}">
                <a16:creationId xmlns:a16="http://schemas.microsoft.com/office/drawing/2014/main" id="{2A13686A-0561-5B4B-8430-4D803BD71286}"/>
              </a:ext>
            </a:extLst>
          </p:cNvPr>
          <p:cNvPicPr>
            <a:picLocks noChangeAspect="1"/>
          </p:cNvPicPr>
          <p:nvPr/>
        </p:nvPicPr>
        <p:blipFill>
          <a:blip r:embed="rId5"/>
          <a:stretch>
            <a:fillRect/>
          </a:stretch>
        </p:blipFill>
        <p:spPr>
          <a:xfrm>
            <a:off x="4200468" y="5130655"/>
            <a:ext cx="3399929" cy="1229202"/>
          </a:xfrm>
          <a:prstGeom prst="rect">
            <a:avLst/>
          </a:prstGeom>
        </p:spPr>
      </p:pic>
      <p:pic>
        <p:nvPicPr>
          <p:cNvPr id="12" name="Picture 11">
            <a:extLst>
              <a:ext uri="{FF2B5EF4-FFF2-40B4-BE49-F238E27FC236}">
                <a16:creationId xmlns:a16="http://schemas.microsoft.com/office/drawing/2014/main" id="{0BBA479C-3533-0141-863A-9858438E28F6}"/>
              </a:ext>
            </a:extLst>
          </p:cNvPr>
          <p:cNvPicPr>
            <a:picLocks noChangeAspect="1"/>
          </p:cNvPicPr>
          <p:nvPr/>
        </p:nvPicPr>
        <p:blipFill>
          <a:blip r:embed="rId6"/>
          <a:stretch>
            <a:fillRect/>
          </a:stretch>
        </p:blipFill>
        <p:spPr>
          <a:xfrm>
            <a:off x="8244936" y="1297510"/>
            <a:ext cx="3410108" cy="1146411"/>
          </a:xfrm>
          <a:prstGeom prst="rect">
            <a:avLst/>
          </a:prstGeom>
        </p:spPr>
      </p:pic>
    </p:spTree>
    <p:extLst>
      <p:ext uri="{BB962C8B-B14F-4D97-AF65-F5344CB8AC3E}">
        <p14:creationId xmlns:p14="http://schemas.microsoft.com/office/powerpoint/2010/main" val="169109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7CCF32-8EE3-D82F-2B5C-9B1B0D7F91DB}"/>
              </a:ext>
            </a:extLst>
          </p:cNvPr>
          <p:cNvSpPr>
            <a:spLocks noGrp="1"/>
          </p:cNvSpPr>
          <p:nvPr>
            <p:ph type="title"/>
          </p:nvPr>
        </p:nvSpPr>
        <p:spPr/>
        <p:txBody>
          <a:bodyPr/>
          <a:lstStyle/>
          <a:p>
            <a:r>
              <a:rPr lang="en-US" dirty="0"/>
              <a:t>Comparing PMF</a:t>
            </a:r>
          </a:p>
        </p:txBody>
      </p:sp>
      <p:sp>
        <p:nvSpPr>
          <p:cNvPr id="5" name="Content Placeholder 4">
            <a:extLst>
              <a:ext uri="{FF2B5EF4-FFF2-40B4-BE49-F238E27FC236}">
                <a16:creationId xmlns:a16="http://schemas.microsoft.com/office/drawing/2014/main" id="{2531CEAB-DCED-35ED-4728-3667F615B68E}"/>
              </a:ext>
            </a:extLst>
          </p:cNvPr>
          <p:cNvSpPr>
            <a:spLocks noGrp="1"/>
          </p:cNvSpPr>
          <p:nvPr>
            <p:ph sz="quarter" idx="13"/>
          </p:nvPr>
        </p:nvSpPr>
        <p:spPr>
          <a:xfrm>
            <a:off x="444499" y="1201004"/>
            <a:ext cx="10953052" cy="1501254"/>
          </a:xfrm>
        </p:spPr>
        <p:txBody>
          <a:bodyPr>
            <a:normAutofit/>
          </a:bodyPr>
          <a:lstStyle/>
          <a:p>
            <a:pPr lvl="1">
              <a:spcBef>
                <a:spcPts val="0"/>
              </a:spcBef>
              <a:spcAft>
                <a:spcPts val="0"/>
              </a:spcAft>
            </a:pPr>
            <a:r>
              <a:rPr lang="en-US" sz="1800" dirty="0"/>
              <a:t>The variable, “Number of Power Backup” variable is used for plotting PMF</a:t>
            </a:r>
          </a:p>
          <a:p>
            <a:pPr lvl="1">
              <a:spcBef>
                <a:spcPts val="0"/>
              </a:spcBef>
              <a:spcAft>
                <a:spcPts val="0"/>
              </a:spcAft>
            </a:pPr>
            <a:r>
              <a:rPr lang="en-US" sz="1800" dirty="0"/>
              <a:t>Filter used is “0”, this means, we are comparing PMFs for homes with Power Backup and the homes without Power backup</a:t>
            </a:r>
          </a:p>
          <a:p>
            <a:pPr lvl="1">
              <a:spcBef>
                <a:spcPts val="0"/>
              </a:spcBef>
              <a:spcAft>
                <a:spcPts val="0"/>
              </a:spcAft>
            </a:pPr>
            <a:r>
              <a:rPr lang="en-US" sz="1800" dirty="0"/>
              <a:t>It is evident that the “Rent” of homes with power backup is higher when compared to homes without power backup</a:t>
            </a:r>
          </a:p>
        </p:txBody>
      </p:sp>
      <p:pic>
        <p:nvPicPr>
          <p:cNvPr id="11" name="Picture 10">
            <a:extLst>
              <a:ext uri="{FF2B5EF4-FFF2-40B4-BE49-F238E27FC236}">
                <a16:creationId xmlns:a16="http://schemas.microsoft.com/office/drawing/2014/main" id="{0F0540D6-F4F0-AA4D-BB55-9AB0CD3D977E}"/>
              </a:ext>
            </a:extLst>
          </p:cNvPr>
          <p:cNvPicPr>
            <a:picLocks noChangeAspect="1"/>
          </p:cNvPicPr>
          <p:nvPr/>
        </p:nvPicPr>
        <p:blipFill>
          <a:blip r:embed="rId2"/>
          <a:stretch>
            <a:fillRect/>
          </a:stretch>
        </p:blipFill>
        <p:spPr>
          <a:xfrm>
            <a:off x="826637" y="2879678"/>
            <a:ext cx="4927200" cy="3862316"/>
          </a:xfrm>
          <a:prstGeom prst="rect">
            <a:avLst/>
          </a:prstGeom>
        </p:spPr>
      </p:pic>
      <p:pic>
        <p:nvPicPr>
          <p:cNvPr id="6" name="Picture 5">
            <a:extLst>
              <a:ext uri="{FF2B5EF4-FFF2-40B4-BE49-F238E27FC236}">
                <a16:creationId xmlns:a16="http://schemas.microsoft.com/office/drawing/2014/main" id="{09FEF3A9-DEA8-664F-AB81-A5FEEC2EB9D8}"/>
              </a:ext>
            </a:extLst>
          </p:cNvPr>
          <p:cNvPicPr>
            <a:picLocks noChangeAspect="1"/>
          </p:cNvPicPr>
          <p:nvPr/>
        </p:nvPicPr>
        <p:blipFill>
          <a:blip r:embed="rId3"/>
          <a:stretch>
            <a:fillRect/>
          </a:stretch>
        </p:blipFill>
        <p:spPr>
          <a:xfrm>
            <a:off x="6470351" y="2879678"/>
            <a:ext cx="4927200" cy="3862316"/>
          </a:xfrm>
          <a:prstGeom prst="rect">
            <a:avLst/>
          </a:prstGeom>
        </p:spPr>
      </p:pic>
    </p:spTree>
    <p:extLst>
      <p:ext uri="{BB962C8B-B14F-4D97-AF65-F5344CB8AC3E}">
        <p14:creationId xmlns:p14="http://schemas.microsoft.com/office/powerpoint/2010/main" val="248440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757A4-21F4-08EC-725D-4627EA3F7402}"/>
              </a:ext>
            </a:extLst>
          </p:cNvPr>
          <p:cNvSpPr>
            <a:spLocks noGrp="1"/>
          </p:cNvSpPr>
          <p:nvPr>
            <p:ph type="title"/>
          </p:nvPr>
        </p:nvSpPr>
        <p:spPr/>
        <p:txBody>
          <a:bodyPr/>
          <a:lstStyle/>
          <a:p>
            <a:r>
              <a:rPr lang="en-US" dirty="0"/>
              <a:t>CDF</a:t>
            </a:r>
          </a:p>
        </p:txBody>
      </p:sp>
      <p:sp>
        <p:nvSpPr>
          <p:cNvPr id="5" name="Content Placeholder 4">
            <a:extLst>
              <a:ext uri="{FF2B5EF4-FFF2-40B4-BE49-F238E27FC236}">
                <a16:creationId xmlns:a16="http://schemas.microsoft.com/office/drawing/2014/main" id="{61BCCD2A-A198-A55E-96E0-04205740822E}"/>
              </a:ext>
            </a:extLst>
          </p:cNvPr>
          <p:cNvSpPr>
            <a:spLocks noGrp="1"/>
          </p:cNvSpPr>
          <p:nvPr>
            <p:ph sz="quarter" idx="13"/>
          </p:nvPr>
        </p:nvSpPr>
        <p:spPr>
          <a:xfrm>
            <a:off x="571665" y="1251696"/>
            <a:ext cx="3222413" cy="5338348"/>
          </a:xfrm>
        </p:spPr>
        <p:txBody>
          <a:bodyPr>
            <a:normAutofit/>
          </a:bodyPr>
          <a:lstStyle/>
          <a:p>
            <a:r>
              <a:rPr lang="en-US" sz="1800" dirty="0"/>
              <a:t>As per the CDF Plot, roughly 80% of the rental homes have rent less than 20,000 Indian Rupees (240 USD). This tells us that major target for the rental properties are middle class and lower income population who cannot afford bigger homes.</a:t>
            </a:r>
            <a:endParaRPr lang="en-US" dirty="0"/>
          </a:p>
          <a:p>
            <a:endParaRPr lang="en-US" dirty="0"/>
          </a:p>
        </p:txBody>
      </p:sp>
      <p:pic>
        <p:nvPicPr>
          <p:cNvPr id="4" name="Picture 3">
            <a:extLst>
              <a:ext uri="{FF2B5EF4-FFF2-40B4-BE49-F238E27FC236}">
                <a16:creationId xmlns:a16="http://schemas.microsoft.com/office/drawing/2014/main" id="{1F790858-8F10-CF42-AACD-3D76D775106E}"/>
              </a:ext>
            </a:extLst>
          </p:cNvPr>
          <p:cNvPicPr>
            <a:picLocks noChangeAspect="1"/>
          </p:cNvPicPr>
          <p:nvPr/>
        </p:nvPicPr>
        <p:blipFill>
          <a:blip r:embed="rId2"/>
          <a:stretch>
            <a:fillRect/>
          </a:stretch>
        </p:blipFill>
        <p:spPr>
          <a:xfrm>
            <a:off x="4193676" y="1226373"/>
            <a:ext cx="5682787" cy="5631627"/>
          </a:xfrm>
          <a:prstGeom prst="rect">
            <a:avLst/>
          </a:prstGeom>
        </p:spPr>
      </p:pic>
    </p:spTree>
    <p:extLst>
      <p:ext uri="{BB962C8B-B14F-4D97-AF65-F5344CB8AC3E}">
        <p14:creationId xmlns:p14="http://schemas.microsoft.com/office/powerpoint/2010/main" val="2503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757A4-21F4-08EC-725D-4627EA3F7402}"/>
              </a:ext>
            </a:extLst>
          </p:cNvPr>
          <p:cNvSpPr>
            <a:spLocks noGrp="1"/>
          </p:cNvSpPr>
          <p:nvPr>
            <p:ph type="title"/>
          </p:nvPr>
        </p:nvSpPr>
        <p:spPr/>
        <p:txBody>
          <a:bodyPr/>
          <a:lstStyle/>
          <a:p>
            <a:r>
              <a:rPr lang="en-US" dirty="0"/>
              <a:t>Analytical Distribution</a:t>
            </a:r>
          </a:p>
        </p:txBody>
      </p:sp>
      <p:sp>
        <p:nvSpPr>
          <p:cNvPr id="5" name="Content Placeholder 4">
            <a:extLst>
              <a:ext uri="{FF2B5EF4-FFF2-40B4-BE49-F238E27FC236}">
                <a16:creationId xmlns:a16="http://schemas.microsoft.com/office/drawing/2014/main" id="{61BCCD2A-A198-A55E-96E0-04205740822E}"/>
              </a:ext>
            </a:extLst>
          </p:cNvPr>
          <p:cNvSpPr>
            <a:spLocks noGrp="1"/>
          </p:cNvSpPr>
          <p:nvPr>
            <p:ph sz="quarter" idx="13"/>
          </p:nvPr>
        </p:nvSpPr>
        <p:spPr>
          <a:xfrm>
            <a:off x="557056" y="1303212"/>
            <a:ext cx="3386185" cy="2431662"/>
          </a:xfrm>
        </p:spPr>
        <p:txBody>
          <a:bodyPr>
            <a:normAutofit/>
          </a:bodyPr>
          <a:lstStyle/>
          <a:p>
            <a:r>
              <a:rPr lang="en-US" sz="1800" dirty="0"/>
              <a:t>Created a model and plotted the analytical distribution against the model and data</a:t>
            </a:r>
          </a:p>
          <a:p>
            <a:r>
              <a:rPr lang="en-US" sz="1800" dirty="0"/>
              <a:t>Analytical Distribution, reveals that the model is very closely aligned to actual data.</a:t>
            </a:r>
          </a:p>
        </p:txBody>
      </p:sp>
      <p:pic>
        <p:nvPicPr>
          <p:cNvPr id="12" name="Picture 11">
            <a:extLst>
              <a:ext uri="{FF2B5EF4-FFF2-40B4-BE49-F238E27FC236}">
                <a16:creationId xmlns:a16="http://schemas.microsoft.com/office/drawing/2014/main" id="{982340E7-E646-6149-A324-DC69F1BC652E}"/>
              </a:ext>
            </a:extLst>
          </p:cNvPr>
          <p:cNvPicPr>
            <a:picLocks noChangeAspect="1"/>
          </p:cNvPicPr>
          <p:nvPr/>
        </p:nvPicPr>
        <p:blipFill>
          <a:blip r:embed="rId2"/>
          <a:stretch>
            <a:fillRect/>
          </a:stretch>
        </p:blipFill>
        <p:spPr>
          <a:xfrm>
            <a:off x="4435522" y="1193610"/>
            <a:ext cx="5445457" cy="5396434"/>
          </a:xfrm>
          <a:prstGeom prst="rect">
            <a:avLst/>
          </a:prstGeom>
        </p:spPr>
      </p:pic>
      <p:pic>
        <p:nvPicPr>
          <p:cNvPr id="8" name="Picture 7">
            <a:extLst>
              <a:ext uri="{FF2B5EF4-FFF2-40B4-BE49-F238E27FC236}">
                <a16:creationId xmlns:a16="http://schemas.microsoft.com/office/drawing/2014/main" id="{59A329ED-88B5-E24C-B554-5F8944446227}"/>
              </a:ext>
            </a:extLst>
          </p:cNvPr>
          <p:cNvPicPr>
            <a:picLocks noChangeAspect="1"/>
          </p:cNvPicPr>
          <p:nvPr/>
        </p:nvPicPr>
        <p:blipFill>
          <a:blip r:embed="rId3"/>
          <a:stretch>
            <a:fillRect/>
          </a:stretch>
        </p:blipFill>
        <p:spPr>
          <a:xfrm>
            <a:off x="557056" y="3891827"/>
            <a:ext cx="2641600" cy="736600"/>
          </a:xfrm>
          <a:prstGeom prst="rect">
            <a:avLst/>
          </a:prstGeom>
        </p:spPr>
      </p:pic>
    </p:spTree>
    <p:extLst>
      <p:ext uri="{BB962C8B-B14F-4D97-AF65-F5344CB8AC3E}">
        <p14:creationId xmlns:p14="http://schemas.microsoft.com/office/powerpoint/2010/main" val="121456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BA67B56-7257-1DCD-F350-5B867086C401}"/>
              </a:ext>
            </a:extLst>
          </p:cNvPr>
          <p:cNvSpPr>
            <a:spLocks noGrp="1"/>
          </p:cNvSpPr>
          <p:nvPr>
            <p:ph type="title"/>
          </p:nvPr>
        </p:nvSpPr>
        <p:spPr/>
        <p:txBody>
          <a:bodyPr/>
          <a:lstStyle/>
          <a:p>
            <a:r>
              <a:rPr lang="en-US" dirty="0"/>
              <a:t>Scatter Plots (Rent Vs Total Sq. Ft. Living Area)</a:t>
            </a:r>
          </a:p>
        </p:txBody>
      </p:sp>
      <p:sp>
        <p:nvSpPr>
          <p:cNvPr id="7" name="Content Placeholder 6">
            <a:extLst>
              <a:ext uri="{FF2B5EF4-FFF2-40B4-BE49-F238E27FC236}">
                <a16:creationId xmlns:a16="http://schemas.microsoft.com/office/drawing/2014/main" id="{D7FBB393-5329-2C86-93CE-5E587E3D3DE4}"/>
              </a:ext>
            </a:extLst>
          </p:cNvPr>
          <p:cNvSpPr>
            <a:spLocks noGrp="1"/>
          </p:cNvSpPr>
          <p:nvPr>
            <p:ph sz="quarter" idx="13"/>
          </p:nvPr>
        </p:nvSpPr>
        <p:spPr>
          <a:xfrm>
            <a:off x="187664" y="2298338"/>
            <a:ext cx="4659386" cy="4536375"/>
          </a:xfrm>
        </p:spPr>
        <p:txBody>
          <a:bodyPr>
            <a:normAutofit/>
          </a:bodyPr>
          <a:lstStyle/>
          <a:p>
            <a:r>
              <a:rPr lang="en-US" b="1" dirty="0"/>
              <a:t>Scatter plots</a:t>
            </a:r>
            <a:r>
              <a:rPr lang="en-US" dirty="0"/>
              <a:t> It is clear that the variables "Rent" and "Total Sq Ft Living Area" have positive relationship. </a:t>
            </a:r>
          </a:p>
          <a:p>
            <a:r>
              <a:rPr lang="en-US" b="1" dirty="0"/>
              <a:t>Spearman correlation vs Pearson correlation</a:t>
            </a:r>
            <a:r>
              <a:rPr lang="en-US" dirty="0"/>
              <a:t> Spearman correlation has higher value compared to Pearson correlation indicating that variables are less sensitive to outliers and potentially have a stronger association even if the relationship is not perfectly linear.</a:t>
            </a:r>
          </a:p>
          <a:p>
            <a:r>
              <a:rPr lang="en-US" b="1" dirty="0"/>
              <a:t>Percentile plot</a:t>
            </a:r>
            <a:r>
              <a:rPr lang="en-US" dirty="0"/>
              <a:t> It is clear that there is a strong positive relationship between Rent and Total Sq.Ft Living Area variables.</a:t>
            </a:r>
          </a:p>
          <a:p>
            <a:r>
              <a:rPr lang="en-US" b="1" dirty="0"/>
              <a:t>Correlation</a:t>
            </a:r>
            <a:r>
              <a:rPr lang="en-US" dirty="0"/>
              <a:t> The correlation coefficient of sq.ft living vs price is 0.17, which indicates a positive correlation but not a strong one.</a:t>
            </a:r>
          </a:p>
        </p:txBody>
      </p:sp>
      <p:pic>
        <p:nvPicPr>
          <p:cNvPr id="13" name="Picture 12">
            <a:extLst>
              <a:ext uri="{FF2B5EF4-FFF2-40B4-BE49-F238E27FC236}">
                <a16:creationId xmlns:a16="http://schemas.microsoft.com/office/drawing/2014/main" id="{3D8F462A-4E0E-FB4D-AED1-B7E2446B297D}"/>
              </a:ext>
            </a:extLst>
          </p:cNvPr>
          <p:cNvPicPr>
            <a:picLocks noChangeAspect="1"/>
          </p:cNvPicPr>
          <p:nvPr/>
        </p:nvPicPr>
        <p:blipFill>
          <a:blip r:embed="rId2"/>
          <a:stretch>
            <a:fillRect/>
          </a:stretch>
        </p:blipFill>
        <p:spPr>
          <a:xfrm>
            <a:off x="4847050" y="4057211"/>
            <a:ext cx="3464600" cy="2777502"/>
          </a:xfrm>
          <a:prstGeom prst="rect">
            <a:avLst/>
          </a:prstGeom>
        </p:spPr>
      </p:pic>
      <p:pic>
        <p:nvPicPr>
          <p:cNvPr id="16" name="Picture 15">
            <a:extLst>
              <a:ext uri="{FF2B5EF4-FFF2-40B4-BE49-F238E27FC236}">
                <a16:creationId xmlns:a16="http://schemas.microsoft.com/office/drawing/2014/main" id="{8C908432-6BAD-5148-88DE-52F4CA25C1B1}"/>
              </a:ext>
            </a:extLst>
          </p:cNvPr>
          <p:cNvPicPr>
            <a:picLocks noChangeAspect="1"/>
          </p:cNvPicPr>
          <p:nvPr/>
        </p:nvPicPr>
        <p:blipFill>
          <a:blip r:embed="rId3"/>
          <a:stretch>
            <a:fillRect/>
          </a:stretch>
        </p:blipFill>
        <p:spPr>
          <a:xfrm>
            <a:off x="4927725" y="1266415"/>
            <a:ext cx="3464598" cy="2583369"/>
          </a:xfrm>
          <a:prstGeom prst="rect">
            <a:avLst/>
          </a:prstGeom>
        </p:spPr>
      </p:pic>
      <p:pic>
        <p:nvPicPr>
          <p:cNvPr id="19" name="Picture 18">
            <a:extLst>
              <a:ext uri="{FF2B5EF4-FFF2-40B4-BE49-F238E27FC236}">
                <a16:creationId xmlns:a16="http://schemas.microsoft.com/office/drawing/2014/main" id="{705B07A0-151B-954B-B2C6-DB6FEEB8C370}"/>
              </a:ext>
            </a:extLst>
          </p:cNvPr>
          <p:cNvPicPr>
            <a:picLocks noChangeAspect="1"/>
          </p:cNvPicPr>
          <p:nvPr/>
        </p:nvPicPr>
        <p:blipFill>
          <a:blip r:embed="rId4"/>
          <a:stretch>
            <a:fillRect/>
          </a:stretch>
        </p:blipFill>
        <p:spPr>
          <a:xfrm>
            <a:off x="8472999" y="4057212"/>
            <a:ext cx="3464599" cy="2654226"/>
          </a:xfrm>
          <a:prstGeom prst="rect">
            <a:avLst/>
          </a:prstGeom>
        </p:spPr>
      </p:pic>
      <p:pic>
        <p:nvPicPr>
          <p:cNvPr id="21" name="Picture 20">
            <a:extLst>
              <a:ext uri="{FF2B5EF4-FFF2-40B4-BE49-F238E27FC236}">
                <a16:creationId xmlns:a16="http://schemas.microsoft.com/office/drawing/2014/main" id="{7B3D32E6-C135-7C47-B003-4C980326E772}"/>
              </a:ext>
            </a:extLst>
          </p:cNvPr>
          <p:cNvPicPr>
            <a:picLocks noChangeAspect="1"/>
          </p:cNvPicPr>
          <p:nvPr/>
        </p:nvPicPr>
        <p:blipFill>
          <a:blip r:embed="rId5"/>
          <a:stretch>
            <a:fillRect/>
          </a:stretch>
        </p:blipFill>
        <p:spPr>
          <a:xfrm>
            <a:off x="349497" y="1223162"/>
            <a:ext cx="4377160" cy="643824"/>
          </a:xfrm>
          <a:prstGeom prst="rect">
            <a:avLst/>
          </a:prstGeom>
        </p:spPr>
      </p:pic>
      <p:pic>
        <p:nvPicPr>
          <p:cNvPr id="23" name="Picture 22">
            <a:extLst>
              <a:ext uri="{FF2B5EF4-FFF2-40B4-BE49-F238E27FC236}">
                <a16:creationId xmlns:a16="http://schemas.microsoft.com/office/drawing/2014/main" id="{310954E2-ABD9-8042-A5E2-9E600D99BE25}"/>
              </a:ext>
            </a:extLst>
          </p:cNvPr>
          <p:cNvPicPr>
            <a:picLocks noChangeAspect="1"/>
          </p:cNvPicPr>
          <p:nvPr/>
        </p:nvPicPr>
        <p:blipFill>
          <a:blip r:embed="rId6"/>
          <a:stretch>
            <a:fillRect/>
          </a:stretch>
        </p:blipFill>
        <p:spPr>
          <a:xfrm>
            <a:off x="349497" y="1897134"/>
            <a:ext cx="4377160" cy="371056"/>
          </a:xfrm>
          <a:prstGeom prst="rect">
            <a:avLst/>
          </a:prstGeom>
        </p:spPr>
      </p:pic>
      <p:pic>
        <p:nvPicPr>
          <p:cNvPr id="25" name="Picture 24">
            <a:extLst>
              <a:ext uri="{FF2B5EF4-FFF2-40B4-BE49-F238E27FC236}">
                <a16:creationId xmlns:a16="http://schemas.microsoft.com/office/drawing/2014/main" id="{891E3CF0-998D-D741-915F-130D00586333}"/>
              </a:ext>
            </a:extLst>
          </p:cNvPr>
          <p:cNvPicPr>
            <a:picLocks noChangeAspect="1"/>
          </p:cNvPicPr>
          <p:nvPr/>
        </p:nvPicPr>
        <p:blipFill>
          <a:blip r:embed="rId7"/>
          <a:stretch>
            <a:fillRect/>
          </a:stretch>
        </p:blipFill>
        <p:spPr>
          <a:xfrm>
            <a:off x="8593391" y="1223162"/>
            <a:ext cx="3344207" cy="2626621"/>
          </a:xfrm>
          <a:prstGeom prst="rect">
            <a:avLst/>
          </a:prstGeom>
        </p:spPr>
      </p:pic>
    </p:spTree>
    <p:extLst>
      <p:ext uri="{BB962C8B-B14F-4D97-AF65-F5344CB8AC3E}">
        <p14:creationId xmlns:p14="http://schemas.microsoft.com/office/powerpoint/2010/main" val="3065258626"/>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C6F549-03FF-4828-9BD8-8F40C0A2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6FB6FBE4-5ACD-4115-9139-635E82C3D3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1011</Words>
  <Application>Microsoft Macintosh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Segoe UI</vt:lpstr>
      <vt:lpstr>WelcomeDoc</vt:lpstr>
      <vt:lpstr>Analyzing factors impacting cost of House Rentals</vt:lpstr>
      <vt:lpstr>Key Variables &amp; Definition</vt:lpstr>
      <vt:lpstr>Histograms</vt:lpstr>
      <vt:lpstr>Outliers</vt:lpstr>
      <vt:lpstr>Descriptive Statistics</vt:lpstr>
      <vt:lpstr>Comparing PMF</vt:lpstr>
      <vt:lpstr>CDF</vt:lpstr>
      <vt:lpstr>Analytical Distribution</vt:lpstr>
      <vt:lpstr>Scatter Plots (Rent Vs Total Sq. Ft. Living Area)</vt:lpstr>
      <vt:lpstr>Scatter Plots (Rent Vs Number of Bedrooms)</vt:lpstr>
      <vt:lpstr>Hypothesis Testing &amp; Regression Analysis (Single Explanatory Variable)</vt:lpstr>
      <vt:lpstr>Regression Analysis (Multiple Explanatory Variable)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2022-05-26T06:44:04Z</dcterms:created>
  <dcterms:modified xsi:type="dcterms:W3CDTF">2024-11-16T20:08:51Z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