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tags/tag13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80" r:id="rId3"/>
    <p:sldId id="281" r:id="rId4"/>
    <p:sldId id="279" r:id="rId5"/>
    <p:sldId id="257" r:id="rId6"/>
    <p:sldId id="285" r:id="rId7"/>
    <p:sldId id="283" r:id="rId8"/>
    <p:sldId id="278" r:id="rId9"/>
    <p:sldId id="268" r:id="rId10"/>
    <p:sldId id="284" r:id="rId11"/>
  </p:sldIdLst>
  <p:sldSz cx="12192000" cy="6858000"/>
  <p:notesSz cx="6858000" cy="9144000"/>
  <p:custDataLst>
    <p:tags r:id="rId1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58A26A"/>
    <a:srgbClr val="286CD2"/>
    <a:srgbClr val="33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0692" autoAdjust="0"/>
  </p:normalViewPr>
  <p:slideViewPr>
    <p:cSldViewPr snapToGrid="0">
      <p:cViewPr varScale="1">
        <p:scale>
          <a:sx n="55" d="100"/>
          <a:sy n="55" d="100"/>
        </p:scale>
        <p:origin x="1410" y="78"/>
      </p:cViewPr>
      <p:guideLst>
        <p:guide orient="horz" pos="211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280477408354646E-2"/>
          <c:y val="7.3063026896828587E-2"/>
          <c:w val="0.94543904518329069"/>
          <c:h val="0.83219590525893217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323E49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9445865302642795E-3"/>
                  <c:y val="-5.4997992773986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FE6-4148-8847-EE8BCD0A6FD5}"/>
                </c:ext>
              </c:extLst>
            </c:dLbl>
            <c:dLbl>
              <c:idx val="1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FE6-4148-8847-EE8BCD0A6FD5}"/>
                </c:ext>
              </c:extLst>
            </c:dLbl>
            <c:dLbl>
              <c:idx val="2"/>
              <c:layout>
                <c:manualLayout>
                  <c:x val="3.4100596760443307E-4"/>
                  <c:y val="-5.8610999598554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FE6-4148-8847-EE8BCD0A6FD5}"/>
                </c:ext>
              </c:extLst>
            </c:dLbl>
            <c:dLbl>
              <c:idx val="3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FE6-4148-8847-EE8BCD0A6FD5}"/>
                </c:ext>
              </c:extLst>
            </c:dLbl>
            <c:dLbl>
              <c:idx val="4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FE6-4148-8847-EE8BCD0A6FD5}"/>
                </c:ext>
              </c:extLst>
            </c:dLbl>
            <c:dLbl>
              <c:idx val="5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FE6-4148-8847-EE8BCD0A6FD5}"/>
                </c:ext>
              </c:extLst>
            </c:dLbl>
            <c:dLbl>
              <c:idx val="6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FE6-4148-8847-EE8BCD0A6FD5}"/>
                </c:ext>
              </c:extLst>
            </c:dLbl>
            <c:dLbl>
              <c:idx val="7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FE6-4148-8847-EE8BCD0A6FD5}"/>
                </c:ext>
              </c:extLst>
            </c:dLbl>
            <c:dLbl>
              <c:idx val="8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FE6-4148-8847-EE8BCD0A6FD5}"/>
                </c:ext>
              </c:extLst>
            </c:dLbl>
            <c:dLbl>
              <c:idx val="9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DFE6-4148-8847-EE8BCD0A6FD5}"/>
                </c:ext>
              </c:extLst>
            </c:dLbl>
            <c:dLbl>
              <c:idx val="10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FE6-4148-8847-EE8BCD0A6FD5}"/>
                </c:ext>
              </c:extLst>
            </c:dLbl>
            <c:dLbl>
              <c:idx val="11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FE6-4148-8847-EE8BCD0A6FD5}"/>
                </c:ext>
              </c:extLst>
            </c:dLbl>
            <c:dLbl>
              <c:idx val="12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FE6-4148-8847-EE8BCD0A6FD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28</c:v>
                </c:pt>
                <c:pt idx="1">
                  <c:v>53</c:v>
                </c:pt>
                <c:pt idx="2">
                  <c:v>86</c:v>
                </c:pt>
                <c:pt idx="3">
                  <c:v>126</c:v>
                </c:pt>
                <c:pt idx="4">
                  <c:v>156</c:v>
                </c:pt>
                <c:pt idx="5">
                  <c:v>192</c:v>
                </c:pt>
                <c:pt idx="6">
                  <c:v>231</c:v>
                </c:pt>
                <c:pt idx="7">
                  <c:v>269</c:v>
                </c:pt>
                <c:pt idx="8">
                  <c:v>319</c:v>
                </c:pt>
                <c:pt idx="9">
                  <c:v>355</c:v>
                </c:pt>
                <c:pt idx="10">
                  <c:v>395</c:v>
                </c:pt>
                <c:pt idx="11">
                  <c:v>417</c:v>
                </c:pt>
                <c:pt idx="12">
                  <c:v>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FE6-4148-8847-EE8BCD0A6FD5}"/>
            </c:ext>
          </c:extLst>
        </c:ser>
        <c:ser>
          <c:idx val="1"/>
          <c:order val="1"/>
          <c:spPr>
            <a:ln w="28575" algn="ctr">
              <a:solidFill>
                <a:srgbClr val="3388FF"/>
              </a:solidFill>
              <a:prstDash val="solid"/>
            </a:ln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DFE6-4148-8847-EE8BCD0A6FD5}"/>
                </c:ext>
              </c:extLst>
            </c:dLbl>
            <c:dLbl>
              <c:idx val="4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DFE6-4148-8847-EE8BCD0A6FD5}"/>
                </c:ext>
              </c:extLst>
            </c:dLbl>
            <c:dLbl>
              <c:idx val="5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DFE6-4148-8847-EE8BCD0A6FD5}"/>
                </c:ext>
              </c:extLst>
            </c:dLbl>
            <c:dLbl>
              <c:idx val="6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DFE6-4148-8847-EE8BCD0A6FD5}"/>
                </c:ext>
              </c:extLst>
            </c:dLbl>
            <c:dLbl>
              <c:idx val="7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DFE6-4148-8847-EE8BCD0A6FD5}"/>
                </c:ext>
              </c:extLst>
            </c:dLbl>
            <c:dLbl>
              <c:idx val="8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DFE6-4148-8847-EE8BCD0A6FD5}"/>
                </c:ext>
              </c:extLst>
            </c:dLbl>
            <c:dLbl>
              <c:idx val="9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DFE6-4148-8847-EE8BCD0A6FD5}"/>
                </c:ext>
              </c:extLst>
            </c:dLbl>
            <c:dLbl>
              <c:idx val="10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DFE6-4148-8847-EE8BCD0A6FD5}"/>
                </c:ext>
              </c:extLst>
            </c:dLbl>
            <c:dLbl>
              <c:idx val="11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DFE6-4148-8847-EE8BCD0A6FD5}"/>
                </c:ext>
              </c:extLst>
            </c:dLbl>
            <c:dLbl>
              <c:idx val="12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DFE6-4148-8847-EE8BCD0A6FD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0">
                  <c:v>28</c:v>
                </c:pt>
                <c:pt idx="1">
                  <c:v>51</c:v>
                </c:pt>
                <c:pt idx="2">
                  <c:v>80</c:v>
                </c:pt>
                <c:pt idx="3">
                  <c:v>114</c:v>
                </c:pt>
                <c:pt idx="4">
                  <c:v>130</c:v>
                </c:pt>
                <c:pt idx="5">
                  <c:v>162</c:v>
                </c:pt>
                <c:pt idx="6">
                  <c:v>196</c:v>
                </c:pt>
                <c:pt idx="7">
                  <c:v>213</c:v>
                </c:pt>
                <c:pt idx="8">
                  <c:v>267</c:v>
                </c:pt>
                <c:pt idx="9">
                  <c:v>289</c:v>
                </c:pt>
                <c:pt idx="10">
                  <c:v>321</c:v>
                </c:pt>
                <c:pt idx="11">
                  <c:v>325</c:v>
                </c:pt>
                <c:pt idx="12">
                  <c:v>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DFE6-4148-8847-EE8BCD0A6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297600"/>
        <c:axId val="1"/>
      </c:scatterChart>
      <c:valAx>
        <c:axId val="940297600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44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0297600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360535931790498E-2"/>
          <c:y val="7.8583765112262519E-2"/>
          <c:w val="0.95127892813641901"/>
          <c:h val="0.8195164075993091"/>
        </c:manualLayout>
      </c:layout>
      <c:scatterChart>
        <c:scatterStyle val="lineMarker"/>
        <c:varyColors val="0"/>
        <c:ser>
          <c:idx val="0"/>
          <c:order val="0"/>
          <c:spPr>
            <a:ln w="38100" algn="ctr">
              <a:solidFill>
                <a:srgbClr val="1760CE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4E9-4261-8DD0-B2064F960EA2}"/>
                </c:ext>
              </c:extLst>
            </c:dLbl>
            <c:dLbl>
              <c:idx val="2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4E9-4261-8DD0-B2064F960EA2}"/>
                </c:ext>
              </c:extLst>
            </c:dLbl>
            <c:dLbl>
              <c:idx val="3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4E9-4261-8DD0-B2064F960EA2}"/>
                </c:ext>
              </c:extLst>
            </c:dLbl>
            <c:dLbl>
              <c:idx val="4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4E9-4261-8DD0-B2064F960EA2}"/>
                </c:ext>
              </c:extLst>
            </c:dLbl>
            <c:dLbl>
              <c:idx val="5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4E9-4261-8DD0-B2064F960EA2}"/>
                </c:ext>
              </c:extLst>
            </c:dLbl>
            <c:dLbl>
              <c:idx val="6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4E9-4261-8DD0-B2064F960EA2}"/>
                </c:ext>
              </c:extLst>
            </c:dLbl>
            <c:dLbl>
              <c:idx val="7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4E9-4261-8DD0-B2064F960EA2}"/>
                </c:ext>
              </c:extLst>
            </c:dLbl>
            <c:dLbl>
              <c:idx val="8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4E9-4261-8DD0-B2064F960EA2}"/>
                </c:ext>
              </c:extLst>
            </c:dLbl>
            <c:dLbl>
              <c:idx val="10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84E9-4261-8DD0-B2064F960EA2}"/>
                </c:ext>
              </c:extLst>
            </c:dLbl>
            <c:dLbl>
              <c:idx val="11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84E9-4261-8DD0-B2064F960EA2}"/>
                </c:ext>
              </c:extLst>
            </c:dLbl>
            <c:dLbl>
              <c:idx val="12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84E9-4261-8DD0-B2064F960E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20</c:v>
                </c:pt>
                <c:pt idx="1">
                  <c:v>29</c:v>
                </c:pt>
                <c:pt idx="2">
                  <c:v>41</c:v>
                </c:pt>
                <c:pt idx="3">
                  <c:v>50</c:v>
                </c:pt>
                <c:pt idx="4">
                  <c:v>45</c:v>
                </c:pt>
                <c:pt idx="5">
                  <c:v>59</c:v>
                </c:pt>
                <c:pt idx="6">
                  <c:v>65</c:v>
                </c:pt>
                <c:pt idx="7">
                  <c:v>79</c:v>
                </c:pt>
                <c:pt idx="8">
                  <c:v>82</c:v>
                </c:pt>
                <c:pt idx="9">
                  <c:v>61</c:v>
                </c:pt>
                <c:pt idx="10">
                  <c:v>72</c:v>
                </c:pt>
                <c:pt idx="11">
                  <c:v>61</c:v>
                </c:pt>
                <c:pt idx="12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84E9-4261-8DD0-B2064F960EA2}"/>
            </c:ext>
          </c:extLst>
        </c:ser>
        <c:ser>
          <c:idx val="1"/>
          <c:order val="1"/>
          <c:spPr>
            <a:ln w="38100" algn="ctr">
              <a:solidFill>
                <a:srgbClr val="4A9A5D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84E9-4261-8DD0-B2064F960EA2}"/>
                </c:ext>
              </c:extLst>
            </c:dLbl>
            <c:dLbl>
              <c:idx val="2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84E9-4261-8DD0-B2064F960EA2}"/>
                </c:ext>
              </c:extLst>
            </c:dLbl>
            <c:dLbl>
              <c:idx val="3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84E9-4261-8DD0-B2064F960EA2}"/>
                </c:ext>
              </c:extLst>
            </c:dLbl>
            <c:dLbl>
              <c:idx val="4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84E9-4261-8DD0-B2064F960EA2}"/>
                </c:ext>
              </c:extLst>
            </c:dLbl>
            <c:dLbl>
              <c:idx val="5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84E9-4261-8DD0-B2064F960EA2}"/>
                </c:ext>
              </c:extLst>
            </c:dLbl>
            <c:dLbl>
              <c:idx val="6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84E9-4261-8DD0-B2064F960EA2}"/>
                </c:ext>
              </c:extLst>
            </c:dLbl>
            <c:dLbl>
              <c:idx val="7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84E9-4261-8DD0-B2064F960EA2}"/>
                </c:ext>
              </c:extLst>
            </c:dLbl>
            <c:dLbl>
              <c:idx val="9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84E9-4261-8DD0-B2064F960EA2}"/>
                </c:ext>
              </c:extLst>
            </c:dLbl>
            <c:dLbl>
              <c:idx val="10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84E9-4261-8DD0-B2064F960EA2}"/>
                </c:ext>
              </c:extLst>
            </c:dLbl>
            <c:dLbl>
              <c:idx val="11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84E9-4261-8DD0-B2064F960EA2}"/>
                </c:ext>
              </c:extLst>
            </c:dLbl>
            <c:dLbl>
              <c:idx val="12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84E9-4261-8DD0-B2064F960E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0">
                  <c:v>20</c:v>
                </c:pt>
                <c:pt idx="1">
                  <c:v>28</c:v>
                </c:pt>
                <c:pt idx="2">
                  <c:v>36</c:v>
                </c:pt>
                <c:pt idx="3">
                  <c:v>44</c:v>
                </c:pt>
                <c:pt idx="4">
                  <c:v>35</c:v>
                </c:pt>
                <c:pt idx="5">
                  <c:v>49</c:v>
                </c:pt>
                <c:pt idx="6">
                  <c:v>44</c:v>
                </c:pt>
                <c:pt idx="7">
                  <c:v>60</c:v>
                </c:pt>
                <c:pt idx="8">
                  <c:v>68</c:v>
                </c:pt>
                <c:pt idx="9">
                  <c:v>43</c:v>
                </c:pt>
                <c:pt idx="10">
                  <c:v>56</c:v>
                </c:pt>
                <c:pt idx="11">
                  <c:v>45</c:v>
                </c:pt>
                <c:pt idx="12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84E9-4261-8DD0-B2064F960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290880"/>
        <c:axId val="1"/>
      </c:scatterChart>
      <c:valAx>
        <c:axId val="940290880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none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8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0290880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067875950848445E-3"/>
          <c:y val="2.6315789473684209E-2"/>
          <c:w val="0.98478642480983036"/>
          <c:h val="0.947368421052631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3C8B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5C3-4D04-B3DE-EE83ACBDA9A5}"/>
              </c:ext>
            </c:extLst>
          </c:dPt>
          <c:dPt>
            <c:idx val="1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5C3-4D04-B3DE-EE83ACBDA9A5}"/>
              </c:ext>
            </c:extLst>
          </c:dPt>
          <c:dPt>
            <c:idx val="2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5C3-4D04-B3DE-EE83ACBDA9A5}"/>
              </c:ext>
            </c:extLst>
          </c:dPt>
          <c:val>
            <c:numRef>
              <c:f>Sheet1!$A$1:$N$1</c:f>
              <c:numCache>
                <c:formatCode>General</c:formatCode>
                <c:ptCount val="14"/>
                <c:pt idx="0">
                  <c:v>13289.77</c:v>
                </c:pt>
                <c:pt idx="1">
                  <c:v>30643.4399999999</c:v>
                </c:pt>
                <c:pt idx="2">
                  <c:v>101433.289999999</c:v>
                </c:pt>
                <c:pt idx="3">
                  <c:v>3432.5</c:v>
                </c:pt>
                <c:pt idx="4">
                  <c:v>9073</c:v>
                </c:pt>
                <c:pt idx="5">
                  <c:v>61472.03</c:v>
                </c:pt>
                <c:pt idx="6">
                  <c:v>130709.879999999</c:v>
                </c:pt>
                <c:pt idx="7">
                  <c:v>198994.929999999</c:v>
                </c:pt>
                <c:pt idx="8">
                  <c:v>135683.30999999901</c:v>
                </c:pt>
                <c:pt idx="9">
                  <c:v>243280.399999999</c:v>
                </c:pt>
                <c:pt idx="10">
                  <c:v>305011.51</c:v>
                </c:pt>
                <c:pt idx="11">
                  <c:v>271886.07</c:v>
                </c:pt>
                <c:pt idx="12">
                  <c:v>230550</c:v>
                </c:pt>
                <c:pt idx="13">
                  <c:v>222283.739999999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C3-4D04-B3DE-EE83ACBDA9A5}"/>
            </c:ext>
          </c:extLst>
        </c:ser>
        <c:ser>
          <c:idx val="1"/>
          <c:order val="1"/>
          <c:spPr>
            <a:solidFill>
              <a:srgbClr val="D8DDE1"/>
            </a:solidFill>
            <a:ln>
              <a:noFill/>
            </a:ln>
          </c:spPr>
          <c:invertIfNegative val="0"/>
          <c:val>
            <c:numRef>
              <c:f>Sheet1!$A$2:$N$2</c:f>
              <c:numCache>
                <c:formatCode>General</c:formatCode>
                <c:ptCount val="14"/>
                <c:pt idx="3">
                  <c:v>115996.33</c:v>
                </c:pt>
                <c:pt idx="4">
                  <c:v>167324.12999999899</c:v>
                </c:pt>
                <c:pt idx="5">
                  <c:v>153484.15999999901</c:v>
                </c:pt>
                <c:pt idx="6">
                  <c:v>180894.16999999899</c:v>
                </c:pt>
                <c:pt idx="7">
                  <c:v>199209.16000000003</c:v>
                </c:pt>
                <c:pt idx="8">
                  <c:v>222741.239999999</c:v>
                </c:pt>
                <c:pt idx="9">
                  <c:v>283100.06999999902</c:v>
                </c:pt>
                <c:pt idx="10">
                  <c:v>267737.93999999901</c:v>
                </c:pt>
                <c:pt idx="11">
                  <c:v>270912.33</c:v>
                </c:pt>
                <c:pt idx="12">
                  <c:v>291453.75999999902</c:v>
                </c:pt>
                <c:pt idx="13">
                  <c:v>325611.87999999902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C3-4D04-B3DE-EE83ACBDA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95815808"/>
        <c:axId val="1"/>
      </c:barChart>
      <c:catAx>
        <c:axId val="12958158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72749.4499999990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2958158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41629787883412E-2"/>
          <c:y val="2.5628388368654508E-2"/>
          <c:w val="0.9511674042423317"/>
          <c:h val="0.85805815672745189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003C8B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1094.40857142857</c:v>
                </c:pt>
                <c:pt idx="1">
                  <c:v>1988.88803921568</c:v>
                </c:pt>
                <c:pt idx="2">
                  <c:v>1492.86037499999</c:v>
                </c:pt>
                <c:pt idx="3">
                  <c:v>1547.3432456140299</c:v>
                </c:pt>
                <c:pt idx="4">
                  <c:v>1653.50915384615</c:v>
                </c:pt>
                <c:pt idx="5">
                  <c:v>1923.4817901234501</c:v>
                </c:pt>
                <c:pt idx="6">
                  <c:v>2031.6535204081599</c:v>
                </c:pt>
                <c:pt idx="7">
                  <c:v>1682.7443661971799</c:v>
                </c:pt>
                <c:pt idx="8">
                  <c:v>1971.4624344569199</c:v>
                </c:pt>
                <c:pt idx="9">
                  <c:v>1981.8320069204101</c:v>
                </c:pt>
                <c:pt idx="10">
                  <c:v>1690.9607476635499</c:v>
                </c:pt>
                <c:pt idx="11">
                  <c:v>1606.16541538461</c:v>
                </c:pt>
                <c:pt idx="12">
                  <c:v>1574.4127011494199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AC-43CD-B4C9-47EAD2B98EE9}"/>
            </c:ext>
          </c:extLst>
        </c:ser>
        <c:ser>
          <c:idx val="1"/>
          <c:order val="1"/>
          <c:spPr>
            <a:ln w="28575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2">
                  <c:v>3432.5</c:v>
                </c:pt>
                <c:pt idx="3">
                  <c:v>9073</c:v>
                </c:pt>
                <c:pt idx="4">
                  <c:v>3415.1127777777701</c:v>
                </c:pt>
                <c:pt idx="5">
                  <c:v>5228.3951999999899</c:v>
                </c:pt>
                <c:pt idx="6">
                  <c:v>7959.79719999999</c:v>
                </c:pt>
                <c:pt idx="7">
                  <c:v>6167.4231818181797</c:v>
                </c:pt>
                <c:pt idx="8">
                  <c:v>4678.4692307692203</c:v>
                </c:pt>
                <c:pt idx="9">
                  <c:v>5754.9341509433898</c:v>
                </c:pt>
                <c:pt idx="10">
                  <c:v>5228.5782692307603</c:v>
                </c:pt>
                <c:pt idx="11">
                  <c:v>4611</c:v>
                </c:pt>
                <c:pt idx="12">
                  <c:v>4445.6747999999898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AC-43CD-B4C9-47EAD2B98EE9}"/>
            </c:ext>
          </c:extLst>
        </c:ser>
        <c:ser>
          <c:idx val="2"/>
          <c:order val="2"/>
          <c:spPr>
            <a:ln w="28575" algn="ctr">
              <a:solidFill>
                <a:srgbClr val="969696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Sheet1!$A$4:$M$4</c:f>
              <c:numCache>
                <c:formatCode>General</c:formatCode>
                <c:ptCount val="13"/>
                <c:pt idx="2">
                  <c:v>1468.3079746835399</c:v>
                </c:pt>
                <c:pt idx="3">
                  <c:v>1480.7445132743301</c:v>
                </c:pt>
                <c:pt idx="4">
                  <c:v>1258.0668852459</c:v>
                </c:pt>
                <c:pt idx="5">
                  <c:v>1320.3954014598501</c:v>
                </c:pt>
                <c:pt idx="6">
                  <c:v>1164.96584795321</c:v>
                </c:pt>
                <c:pt idx="7">
                  <c:v>1166.1845026178</c:v>
                </c:pt>
                <c:pt idx="8">
                  <c:v>1155.51048979591</c:v>
                </c:pt>
                <c:pt idx="9">
                  <c:v>1134.48279661016</c:v>
                </c:pt>
                <c:pt idx="10">
                  <c:v>1007.10903345724</c:v>
                </c:pt>
                <c:pt idx="11">
                  <c:v>1059.8318545454499</c:v>
                </c:pt>
                <c:pt idx="12">
                  <c:v>1092.65731543624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AC-43CD-B4C9-47EAD2B9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4084128"/>
        <c:axId val="1"/>
      </c:scatterChart>
      <c:valAx>
        <c:axId val="1094084128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907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94084128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3B23A20-18C1-43CE-9944-F00C5A2CA79F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B6603B7-C761-4605-9D43-3D5A0E05FC5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52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10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/>
              <a:t>Informações:</a:t>
            </a:r>
          </a:p>
          <a:p>
            <a:r>
              <a:rPr lang="pt-BR" sz="1600" dirty="0"/>
              <a:t>Criação da tabela cadastro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Identificar a primeira cidade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Mínimo entre data de compra com a data de transação, criar data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Classificar para a campanha conforme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Dt</a:t>
            </a:r>
            <a:r>
              <a:rPr lang="pt-BR" sz="1600" dirty="0"/>
              <a:t> de ativação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Volume de TPV no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Critérios: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Data do </a:t>
            </a:r>
            <a:r>
              <a:rPr lang="pt-BR" sz="1600" dirty="0" err="1"/>
              <a:t>Exp</a:t>
            </a:r>
            <a:r>
              <a:rPr lang="pt-BR" sz="1600" dirty="0"/>
              <a:t>: 17/05(Maio)/2021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Cidade: Neptune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Critério: TPV mensal&gt;=RS 12000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 err="1"/>
              <a:t>Obs</a:t>
            </a:r>
            <a:r>
              <a:rPr lang="pt-BR" sz="1600" dirty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Desconsiderei dois clientes que a compra da segunda ia para Neptune.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39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09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00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2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dia 17/05/21</a:t>
            </a:r>
          </a:p>
          <a:p>
            <a:r>
              <a:rPr lang="pt-BR" dirty="0"/>
              <a:t>Aumentar a taxa de desconto para comerciantes com TPV acima de 12000 por </a:t>
            </a:r>
            <a:r>
              <a:rPr lang="pt-BR" dirty="0" err="1"/>
              <a:t>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1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Antes: 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Depois: 54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Novos Clientes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Antes: 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Depois: 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Consideramos os dados a partir da Semana 19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Semanas anteriores era um espaço amostral muito pequeno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 Clientes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 err="1"/>
              <a:t>Máq</a:t>
            </a:r>
            <a:r>
              <a:rPr lang="pt-BR" dirty="0"/>
              <a:t> Vendidas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Dando a entender que poderíamos ter começado a operação</a:t>
            </a:r>
            <a:br>
              <a:rPr lang="pt-BR" dirty="0"/>
            </a:br>
            <a:r>
              <a:rPr lang="pt-BR" dirty="0"/>
              <a:t>recentemente na cidade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92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Neptune: 56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cidades</a:t>
            </a:r>
            <a:r>
              <a:rPr lang="en-US" dirty="0"/>
              <a:t>: 20</a:t>
            </a:r>
          </a:p>
          <a:p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Neptune: 44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cidades</a:t>
            </a:r>
            <a:r>
              <a:rPr lang="en-US" dirty="0"/>
              <a:t>: 20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30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Semana 26 : 3 comerciantes do PA deixaram de transacionar</a:t>
            </a:r>
          </a:p>
          <a:p>
            <a:r>
              <a:rPr lang="pt-BR" dirty="0"/>
              <a:t>Semana 29 : 1 comerciantes do PA deixaram de transacionar</a:t>
            </a:r>
          </a:p>
          <a:p>
            <a:r>
              <a:rPr lang="pt-BR" dirty="0"/>
              <a:t>Semana 30 : 2 comerciantes do PA deixaram de transacionar</a:t>
            </a:r>
          </a:p>
          <a:p>
            <a:r>
              <a:rPr lang="pt-BR" dirty="0"/>
              <a:t>Semana 31 : 0 comerciantes do PA deixaram de transacionar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16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da 23 semana vemos o descolamento entre a média geral e do público fora da campanha,</a:t>
            </a:r>
          </a:p>
          <a:p>
            <a:r>
              <a:rPr lang="pt-BR" dirty="0"/>
              <a:t>nessa semana, o público da campanha já gerava cerca de 28% do TPV Total.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Semana 21 e 22 primeira semana do novo cliente, geralmente a semana com menor TPV.</a:t>
            </a:r>
          </a:p>
          <a:p>
            <a:r>
              <a:rPr lang="pt-BR" dirty="0"/>
              <a:t>Semana 27 primeira semana de novos clientes, geralmente a semana com menor TPV.</a:t>
            </a:r>
          </a:p>
          <a:p>
            <a:endParaRPr lang="pt-BR" dirty="0"/>
          </a:p>
          <a:p>
            <a:r>
              <a:rPr lang="pt-BR" dirty="0"/>
              <a:t>Semana 26 : 3 comerciantes do PA deixaram de transacionar</a:t>
            </a:r>
          </a:p>
          <a:p>
            <a:r>
              <a:rPr lang="pt-BR" dirty="0"/>
              <a:t>Semana 29 : 1 comerciantes do PA deixaram de transacionar</a:t>
            </a:r>
          </a:p>
          <a:p>
            <a:r>
              <a:rPr lang="pt-BR" dirty="0"/>
              <a:t>Semana 30 : 2 comerciantes do PA deixaram de transacionar</a:t>
            </a:r>
          </a:p>
          <a:p>
            <a:r>
              <a:rPr lang="pt-BR" dirty="0"/>
              <a:t>Semana 31 : 0 comerciantes do PA deixaram de transacionar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09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113D6507-C6B5-328F-6F27-B461620594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8841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9178345-EB40-C72F-1F9F-F1BD9B1E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22E16-96D5-E09F-7BB9-FAB71442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F01761-0C74-6076-56A2-75876CD7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61CE2-B9D0-2770-4E25-35751903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8EC0D-AC22-4C4C-45C9-AE6EFF5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3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D45BCF9-4E67-56C9-FDF3-313F458ADD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3409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8CEC2C8-E750-0DBB-2EDE-D3A82E88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447D2F-AED6-0E4E-AC66-3BB6062F1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224EC-2ECB-2323-0DD5-A4144E7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F4E8C-8DC4-3A12-7BD7-DF6B2F6F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D5B9C-344F-AA61-B931-A768808E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1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D545B81-7ADC-89A9-2209-3202A18CB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6273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6B1B1-C9F3-6C19-2AE7-7D0B4418B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9F443D-DD75-C46A-0C97-9644D890B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E437C-7F50-2ACF-30AC-4D4864DB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C16F7-05B5-C4F2-8358-E43281C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0F1FF-CC5C-6002-9FD1-5438564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13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DE25350E-36D5-8944-6031-797585BAE6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6571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FBB0CAB-CF34-4046-BB6F-8DB84BE7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7E998-C069-4507-2393-FA884A2B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9163A-C5CF-63B2-7C80-5C6E6C6D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019EE-2FDE-6C43-A152-93B396C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31E10-92A1-F230-5AFC-4258F6B0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9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CC84B5C5-C298-E6E2-D15C-972239743B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398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158D815-9A0A-E424-76C1-A771DC8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64BCF-AB4B-D236-3DB0-E13D1783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910E9-B437-EFC8-79B5-F1B31A6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3F7A8-28EC-94A4-F6BB-C29D0A42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F720B-2A9E-47D2-1971-0E824E3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1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3AA80963-9B7E-69E0-4243-A0BB86607E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477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4090362-6BB1-C9B2-E71B-BB69F4FC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1DE1B-C6BE-A782-FF2D-7E3C7151F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5B00EC-9B49-A275-9AAE-1F707FDA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488902-5D33-7A75-679C-0B754CA9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3EE2F-42B0-113B-D3D8-0C062220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16C3D0-99F9-8871-AF07-BC631172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7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id="{FE47CE24-AF90-38C2-DC5D-E2067C8ED4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622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2CAC824-EB50-CC62-B764-E1C62F4B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3DD2B-BF69-0259-E7FD-4B30A5E7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F10A9-C7B2-CE65-4D22-CE7DAA4A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582BF2-B656-EE70-9158-9C5FE763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74D5B3-6839-F6CD-199D-C63E786D5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C4639C-B468-0CEE-8EF4-1965B0C9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C5521F-2DA5-FD03-8A4A-706829BF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3946C3-B7D4-EC18-FD59-B882F6F4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68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8E1C6232-4B66-9AB7-6388-F9F8B5536F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1508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E2F468F-6384-4A8B-FC55-363FFA34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E829FD-9360-2F3F-3F24-21853D60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FD9E1A-57CD-12A7-15A8-7A0F0075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6EC2EE-C6EC-027B-6447-41062A73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72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95D3515C-FB4C-742E-8474-D65EEF6656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6386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2C60EB-8385-B905-7331-73555C9F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F7AED-1DF7-357D-9E45-4EB7B733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97C03-5959-4A37-0EE4-F65D078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20504FCE-8094-52CE-8DA4-720F21C73D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0577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0DD7367-FD62-8B80-EF9C-CA789EDE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75E26-8F70-1423-6C27-DAD129BE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3199C9-E5B5-C04E-28EC-01C5AEC9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96AA2-CB1F-ADFE-E4DC-6B8A58D3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C0230C-B9B1-5CB0-3BA2-E488F7EA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F84A9-3EAD-2AA2-0006-0DB3EC7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4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78AFE655-A2BA-5C33-429D-EEF03769E3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331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6360467-A9FA-64B5-F124-9995BB24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CC2DBA-95C3-E3FD-E6CB-5A9859D13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2FC13D-D00F-50B7-E328-75037FE4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524AD9-7457-5EAA-ED07-1F80615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5F5317-6EFB-0D71-9E4F-35BC1E1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E0F82-96AD-5E15-C13D-EBB63BF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61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45D00A2B-83D4-BDF6-FD0C-079876EB81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11308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421" imgH="420" progId="TCLayout.ActiveDocument.1">
                  <p:embed/>
                </p:oleObj>
              </mc:Choice>
              <mc:Fallback>
                <p:oleObj name="Slide do think-cell" r:id="rId1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AE344-D042-7C2F-CE65-B8F3034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BC428-2BD7-C399-0607-46210D94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33C4-A548-4A01-B75C-2199342EA247}" type="datetimeFigureOut">
              <a:rPr lang="pt-BR" smtClean="0"/>
              <a:pPr/>
              <a:t>05/04/2023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674BC-2D69-F458-02A4-76FA255F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B2EE5-E1A4-11FF-46DE-749510654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3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chart" Target="../charts/chart1.xml"/><Relationship Id="rId2" Type="http://schemas.openxmlformats.org/officeDocument/2006/relationships/tags" Target="../tags/tag16.xml"/><Relationship Id="rId16" Type="http://schemas.openxmlformats.org/officeDocument/2006/relationships/image" Target="../media/image1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oleObject" Target="../embeddings/oleObject14.bin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chart" Target="../charts/chart2.xml"/><Relationship Id="rId2" Type="http://schemas.openxmlformats.org/officeDocument/2006/relationships/tags" Target="../tags/tag28.xml"/><Relationship Id="rId16" Type="http://schemas.openxmlformats.org/officeDocument/2006/relationships/image" Target="../media/image1.emf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tags" Target="../tags/tag77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tags" Target="../tags/tag80.xml"/><Relationship Id="rId47" Type="http://schemas.openxmlformats.org/officeDocument/2006/relationships/tags" Target="../tags/tag85.xml"/><Relationship Id="rId50" Type="http://schemas.openxmlformats.org/officeDocument/2006/relationships/tags" Target="../tags/tag88.xml"/><Relationship Id="rId55" Type="http://schemas.openxmlformats.org/officeDocument/2006/relationships/tags" Target="../tags/tag93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9" Type="http://schemas.openxmlformats.org/officeDocument/2006/relationships/tags" Target="../tags/tag67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tags" Target="../tags/tag75.xml"/><Relationship Id="rId40" Type="http://schemas.openxmlformats.org/officeDocument/2006/relationships/tags" Target="../tags/tag78.xml"/><Relationship Id="rId45" Type="http://schemas.openxmlformats.org/officeDocument/2006/relationships/tags" Target="../tags/tag83.xml"/><Relationship Id="rId53" Type="http://schemas.openxmlformats.org/officeDocument/2006/relationships/tags" Target="../tags/tag91.xml"/><Relationship Id="rId58" Type="http://schemas.openxmlformats.org/officeDocument/2006/relationships/oleObject" Target="../embeddings/oleObject16.bin"/><Relationship Id="rId5" Type="http://schemas.openxmlformats.org/officeDocument/2006/relationships/tags" Target="../tags/tag43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tags" Target="../tags/tag81.xml"/><Relationship Id="rId48" Type="http://schemas.openxmlformats.org/officeDocument/2006/relationships/tags" Target="../tags/tag86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46.xml"/><Relationship Id="rId51" Type="http://schemas.openxmlformats.org/officeDocument/2006/relationships/tags" Target="../tags/tag89.xml"/><Relationship Id="rId3" Type="http://schemas.openxmlformats.org/officeDocument/2006/relationships/tags" Target="../tags/tag41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tags" Target="../tags/tag76.xml"/><Relationship Id="rId46" Type="http://schemas.openxmlformats.org/officeDocument/2006/relationships/tags" Target="../tags/tag84.xml"/><Relationship Id="rId59" Type="http://schemas.openxmlformats.org/officeDocument/2006/relationships/image" Target="../media/image1.emf"/><Relationship Id="rId20" Type="http://schemas.openxmlformats.org/officeDocument/2006/relationships/tags" Target="../tags/tag58.xml"/><Relationship Id="rId41" Type="http://schemas.openxmlformats.org/officeDocument/2006/relationships/tags" Target="../tags/tag79.xml"/><Relationship Id="rId54" Type="http://schemas.openxmlformats.org/officeDocument/2006/relationships/tags" Target="../tags/tag92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tags" Target="../tags/tag74.xml"/><Relationship Id="rId49" Type="http://schemas.openxmlformats.org/officeDocument/2006/relationships/tags" Target="../tags/tag87.xml"/><Relationship Id="rId57" Type="http://schemas.openxmlformats.org/officeDocument/2006/relationships/notesSlide" Target="../notesSlides/notesSlide8.xml"/><Relationship Id="rId10" Type="http://schemas.openxmlformats.org/officeDocument/2006/relationships/tags" Target="../tags/tag48.xml"/><Relationship Id="rId31" Type="http://schemas.openxmlformats.org/officeDocument/2006/relationships/tags" Target="../tags/tag69.xml"/><Relationship Id="rId44" Type="http://schemas.openxmlformats.org/officeDocument/2006/relationships/tags" Target="../tags/tag82.xml"/><Relationship Id="rId52" Type="http://schemas.openxmlformats.org/officeDocument/2006/relationships/tags" Target="../tags/tag90.xml"/><Relationship Id="rId60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9" Type="http://schemas.openxmlformats.org/officeDocument/2006/relationships/tags" Target="../tags/tag132.xml"/><Relationship Id="rId21" Type="http://schemas.openxmlformats.org/officeDocument/2006/relationships/tags" Target="../tags/tag114.xml"/><Relationship Id="rId34" Type="http://schemas.openxmlformats.org/officeDocument/2006/relationships/tags" Target="../tags/tag127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9" Type="http://schemas.openxmlformats.org/officeDocument/2006/relationships/tags" Target="../tags/tag122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37" Type="http://schemas.openxmlformats.org/officeDocument/2006/relationships/tags" Target="../tags/tag130.xml"/><Relationship Id="rId40" Type="http://schemas.openxmlformats.org/officeDocument/2006/relationships/tags" Target="../tags/tag133.xml"/><Relationship Id="rId45" Type="http://schemas.openxmlformats.org/officeDocument/2006/relationships/image" Target="../media/image1.emf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36" Type="http://schemas.openxmlformats.org/officeDocument/2006/relationships/tags" Target="../tags/tag129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4" Type="http://schemas.openxmlformats.org/officeDocument/2006/relationships/oleObject" Target="../embeddings/oleObject17.bin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tags" Target="../tags/tag128.xml"/><Relationship Id="rId43" Type="http://schemas.openxmlformats.org/officeDocument/2006/relationships/notesSlide" Target="../notesSlides/notesSlide9.xml"/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38" Type="http://schemas.openxmlformats.org/officeDocument/2006/relationships/tags" Target="../tags/tag131.xml"/><Relationship Id="rId46" Type="http://schemas.openxmlformats.org/officeDocument/2006/relationships/chart" Target="../charts/chart4.xml"/><Relationship Id="rId20" Type="http://schemas.openxmlformats.org/officeDocument/2006/relationships/tags" Target="../tags/tag113.xml"/><Relationship Id="rId4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C7878B-D91B-D546-577A-7A48AD87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35" y="168354"/>
            <a:ext cx="12265435" cy="6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1623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976408" y="2006221"/>
            <a:ext cx="10498491" cy="305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3388FF"/>
                </a:solidFill>
              </a:rPr>
              <a:t>Ficou com alguma dúvida?</a:t>
            </a:r>
          </a:p>
        </p:txBody>
      </p:sp>
    </p:spTree>
    <p:extLst>
      <p:ext uri="{BB962C8B-B14F-4D97-AF65-F5344CB8AC3E}">
        <p14:creationId xmlns:p14="http://schemas.microsoft.com/office/powerpoint/2010/main" val="34862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386C09-E2E6-B038-1752-09F9A254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28"/>
            <a:ext cx="12842301" cy="50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04F3A-9277-6631-2F32-1263ACC4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034818" cy="64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E012EB-CCF1-B2B0-B7D0-606A0A6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0" y="-1"/>
            <a:ext cx="8848499" cy="6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9436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 descr="Homem sentado em frente a mesa&#10;&#10;Descrição gerada automaticamente">
            <a:extLst>
              <a:ext uri="{FF2B5EF4-FFF2-40B4-BE49-F238E27FC236}">
                <a16:creationId xmlns:a16="http://schemas.microsoft.com/office/drawing/2014/main" id="{56AFD02E-4BC4-671B-5985-4FD6F4754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58" y="0"/>
            <a:ext cx="10287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B9CAC15-A54C-4ED0-99A7-D5E70DE35E5B}"/>
              </a:ext>
            </a:extLst>
          </p:cNvPr>
          <p:cNvSpPr/>
          <p:nvPr/>
        </p:nvSpPr>
        <p:spPr>
          <a:xfrm>
            <a:off x="553697" y="388303"/>
            <a:ext cx="3495368" cy="630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sx="82000" sy="82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Case </a:t>
            </a:r>
          </a:p>
          <a:p>
            <a:r>
              <a:rPr lang="pt-BR" sz="4000" dirty="0">
                <a:solidFill>
                  <a:schemeClr val="tx1"/>
                </a:solidFill>
              </a:rPr>
              <a:t>Relatório do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Experimento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Neptune</a:t>
            </a: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3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2401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5" imgW="421" imgH="420" progId="TCLayout.ActiveDocument.1">
                  <p:embed/>
                </p:oleObj>
              </mc:Choice>
              <mc:Fallback>
                <p:oleObj name="Slide do think-cell" r:id="rId1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566356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Crescimento da Base de Clientes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429979" y="149039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Crescimento médio de clientes ativos e transacionando de 670% e 563%, </a:t>
            </a:r>
          </a:p>
          <a:p>
            <a:r>
              <a:rPr lang="pt-BR" sz="2800" b="1" dirty="0">
                <a:solidFill>
                  <a:srgbClr val="3388FF"/>
                </a:solidFill>
              </a:rPr>
              <a:t>respectivamente, após a campanha. Objetivo: Diminuir a </a:t>
            </a:r>
          </a:p>
          <a:p>
            <a:r>
              <a:rPr lang="pt-BR" sz="2800" b="1" dirty="0">
                <a:solidFill>
                  <a:srgbClr val="3388FF"/>
                </a:solidFill>
              </a:rPr>
              <a:t>diferença entre clientes ativos e transacionando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315369" y="6134101"/>
            <a:ext cx="1077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Clientes Ativos realizaram no mínimo 1 transaç</a:t>
            </a:r>
            <a:r>
              <a:rPr lang="pt-BR" altLang="en-US" dirty="0"/>
              <a:t>ão nas últimas 4 semanas. Clientes Transacionando fizeram 1</a:t>
            </a:r>
            <a:br>
              <a:rPr lang="pt-BR" altLang="en-US" dirty="0"/>
            </a:br>
            <a:r>
              <a:rPr lang="pt-BR" altLang="en-US" sz="1800" dirty="0"/>
              <a:t>transaç</a:t>
            </a:r>
            <a:r>
              <a:rPr lang="pt-BR" altLang="en-US" dirty="0"/>
              <a:t>ão na semana.	</a:t>
            </a:r>
            <a:r>
              <a:rPr lang="pt-BR" altLang="en-US" sz="1800" dirty="0"/>
              <a:t> </a:t>
            </a:r>
            <a:r>
              <a:rPr lang="pt-BR" b="1" dirty="0"/>
              <a:t> </a:t>
            </a:r>
          </a:p>
        </p:txBody>
      </p:sp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B3A1FA04-A663-C1D9-E67D-B0B6D60B902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3246858"/>
              </p:ext>
            </p:extLst>
          </p:nvPr>
        </p:nvGraphicFramePr>
        <p:xfrm>
          <a:off x="114300" y="1825625"/>
          <a:ext cx="9310688" cy="3954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cxnSp>
        <p:nvCxnSpPr>
          <p:cNvPr id="496" name="Conector reto 495">
            <a:extLst>
              <a:ext uri="{FF2B5EF4-FFF2-40B4-BE49-F238E27FC236}">
                <a16:creationId xmlns:a16="http://schemas.microsoft.com/office/drawing/2014/main" id="{0003C1CE-CF99-BC93-4433-77EB1CC06B6D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1463338" y="2801938"/>
            <a:ext cx="1365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3EB757D-B0D8-4690-F157-9D4701792494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0734675" y="2114550"/>
            <a:ext cx="8651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Conector reto 471">
            <a:extLst>
              <a:ext uri="{FF2B5EF4-FFF2-40B4-BE49-F238E27FC236}">
                <a16:creationId xmlns:a16="http://schemas.microsoft.com/office/drawing/2014/main" id="{F78A1061-E094-5F02-CD61-6B741B3CC78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V="1">
            <a:off x="11557000" y="2111375"/>
            <a:ext cx="0" cy="6937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Conector reto 480">
            <a:extLst>
              <a:ext uri="{FF2B5EF4-FFF2-40B4-BE49-F238E27FC236}">
                <a16:creationId xmlns:a16="http://schemas.microsoft.com/office/drawing/2014/main" id="{79441A41-BC16-7CEB-C24A-D83DE993D98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9170988" y="2801938"/>
            <a:ext cx="279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16AC4463-8259-D4DC-6B65-F4DBD9916204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9170988" y="2114550"/>
            <a:ext cx="279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440238" y="5873750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  <a:endParaRPr lang="pt-BR" sz="1600" dirty="0"/>
          </a:p>
        </p:txBody>
      </p:sp>
      <p:sp>
        <p:nvSpPr>
          <p:cNvPr id="451" name="Espaço Reservado para Texto 2">
            <a:extLst>
              <a:ext uri="{FF2B5EF4-FFF2-40B4-BE49-F238E27FC236}">
                <a16:creationId xmlns:a16="http://schemas.microsoft.com/office/drawing/2014/main" id="{86F330C7-FF1F-E53E-211B-338E44F314E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475788" y="2114550"/>
            <a:ext cx="12334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DAD80DD-43D0-4CFE-8ED6-D85D1A179302}" type="datetime'''C''''l''''ient''''e''s'''' ''Ativo''''''''''''s'''">
              <a:rPr lang="pt-BR" altLang="en-US" sz="1600" b="1" smtClean="0">
                <a:solidFill>
                  <a:srgbClr val="323E49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Clientes Ativos</a:t>
            </a:fld>
            <a:endParaRPr lang="pt-BR" sz="1600" b="1" dirty="0">
              <a:solidFill>
                <a:srgbClr val="323E49"/>
              </a:solidFill>
            </a:endParaRPr>
          </a:p>
        </p:txBody>
      </p:sp>
      <p:sp useBgFill="1">
        <p:nvSpPr>
          <p:cNvPr id="48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719263" y="4711700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D87120-6024-4BDC-ACCD-27569FC4A90C}" type="datetime'''''''''''''''''''''''''8''0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pt-BR" sz="1400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35E97057-3E9F-B9AF-E0C3-C667AA6192A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475788" y="2692400"/>
            <a:ext cx="1962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5E7F1E-54FE-4003-BB98-4AA9A8E680CB}" type="datetime'''''Cl''''''ient''e T''r''an''s''''ac''''iona''''n''''''do'''">
              <a:rPr lang="pt-BR" altLang="en-US" sz="1600" b="1" smtClean="0">
                <a:solidFill>
                  <a:srgbClr val="3388FF"/>
                </a:solidFill>
              </a:rPr>
              <a:pPr/>
              <a:t>Cliente Transacionando</a:t>
            </a:fld>
            <a:endParaRPr lang="pt-BR" sz="1600" b="1" dirty="0">
              <a:solidFill>
                <a:srgbClr val="3388FF"/>
              </a:solidFill>
            </a:endParaRP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1241088" y="2320925"/>
            <a:ext cx="633413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9314A6-4BB3-4F5A-804F-3E24CD7CFD07}" type="datetime'''2''''''''''''''0'''',''9''''''''''''''''''''''''''%'''''''''">
              <a:rPr lang="pt-BR" altLang="en-US" sz="1400" b="1" smtClean="0">
                <a:effectLst/>
              </a:rPr>
              <a:pPr/>
              <a:t>20,9%</a:t>
            </a:fld>
            <a:endParaRPr lang="pt-BR" sz="1400" b="1" dirty="0"/>
          </a:p>
        </p:txBody>
      </p:sp>
      <p:grpSp>
        <p:nvGrpSpPr>
          <p:cNvPr id="568" name="Agrupar 567">
            <a:extLst>
              <a:ext uri="{FF2B5EF4-FFF2-40B4-BE49-F238E27FC236}">
                <a16:creationId xmlns:a16="http://schemas.microsoft.com/office/drawing/2014/main" id="{2C1E5F25-C1F1-6B7D-4399-B129FEF331EA}"/>
              </a:ext>
            </a:extLst>
          </p:cNvPr>
          <p:cNvGrpSpPr/>
          <p:nvPr/>
        </p:nvGrpSpPr>
        <p:grpSpPr>
          <a:xfrm>
            <a:off x="1376042" y="2079750"/>
            <a:ext cx="2005357" cy="3279775"/>
            <a:chOff x="1651000" y="2073275"/>
            <a:chExt cx="2005357" cy="3279775"/>
          </a:xfrm>
        </p:grpSpPr>
        <p:cxnSp>
          <p:nvCxnSpPr>
            <p:cNvPr id="543" name="Conector reto 542">
              <a:extLst>
                <a:ext uri="{FF2B5EF4-FFF2-40B4-BE49-F238E27FC236}">
                  <a16:creationId xmlns:a16="http://schemas.microsoft.com/office/drawing/2014/main" id="{DD351AFA-B99C-9FFF-38EB-12DFCA11DB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8" name="CaixaDeTexto 547">
              <a:extLst>
                <a:ext uri="{FF2B5EF4-FFF2-40B4-BE49-F238E27FC236}">
                  <a16:creationId xmlns:a16="http://schemas.microsoft.com/office/drawing/2014/main" id="{83169938-1406-362E-BD55-C1573B081401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05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4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6303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5" imgW="421" imgH="420" progId="TCLayout.ActiveDocument.1">
                  <p:embed/>
                </p:oleObj>
              </mc:Choice>
              <mc:Fallback>
                <p:oleObj name="Slide do think-cell" r:id="rId1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8944B6D-FE6B-52B4-ED20-C4858B7F9298}"/>
              </a:ext>
            </a:extLst>
          </p:cNvPr>
          <p:cNvGrpSpPr/>
          <p:nvPr/>
        </p:nvGrpSpPr>
        <p:grpSpPr>
          <a:xfrm>
            <a:off x="333130" y="1567749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i="1" dirty="0"/>
                <a:t>Crescimento da Base de Clientes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998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7763743C-9B82-D2AC-9FC2-CA7DB16E8E03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368300" y="55102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Chart 3">
            <a:extLst>
              <a:ext uri="{FF2B5EF4-FFF2-40B4-BE49-F238E27FC236}">
                <a16:creationId xmlns:a16="http://schemas.microsoft.com/office/drawing/2014/main" id="{535FE237-BDCA-CA41-4318-AC2EEB82F67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8321664"/>
              </p:ext>
            </p:extLst>
          </p:nvPr>
        </p:nvGraphicFramePr>
        <p:xfrm>
          <a:off x="114300" y="2208213"/>
          <a:ext cx="104267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7BE52758-D4B9-40B0-02D3-231A4611670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0">
            <a:off x="10337800" y="46990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B4FE43C-46DD-D88E-B91B-8A70B7245AC7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368299" y="4775200"/>
            <a:ext cx="9918700" cy="0"/>
          </a:xfrm>
          <a:prstGeom prst="line">
            <a:avLst/>
          </a:prstGeom>
          <a:ln w="9525" cap="flat" cmpd="sng" algn="ctr">
            <a:solidFill>
              <a:srgbClr val="80808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99038" y="5978525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  <a:endParaRPr lang="pt-BR" sz="1600" dirty="0"/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517189" y="4678363"/>
            <a:ext cx="180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776064D-F974-4CCB-ABBB-1C61FC156A02}" type="datetime'''''''''2''''''''''''''''0'''''''''''''''''''''''''">
              <a:rPr lang="pt-BR" altLang="en-US" sz="1400" smtClean="0"/>
              <a:pPr/>
              <a:t>20</a:t>
            </a:fld>
            <a:endParaRPr lang="pt-BR" sz="1400" dirty="0"/>
          </a:p>
        </p:txBody>
      </p:sp>
      <p:sp useBgFill="1">
        <p:nvSpPr>
          <p:cNvPr id="46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52413" y="4679950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9AD6FA-2292-4802-B157-AFA1E173588F}" type="datetime'''''''''''''''''2''''''''''''''''''''''''0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pt-BR" sz="1400" dirty="0"/>
          </a:p>
        </p:txBody>
      </p:sp>
      <p:sp useBgFill="1">
        <p:nvSpPr>
          <p:cNvPr id="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691438" y="3017838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CE1FC9-C541-40BE-A5A1-0E62A4261CAD}" type="datetime'''''''''''6''''1'''''''''''''''''''''">
              <a:rPr lang="pt-BR" altLang="en-US" sz="1400" smtClean="0">
                <a:effectLst/>
              </a:rPr>
              <a:pPr/>
              <a:t>61</a:t>
            </a:fld>
            <a:endParaRPr lang="pt-BR" sz="1400" dirty="0"/>
          </a:p>
        </p:txBody>
      </p:sp>
      <p:sp useBgFill="1"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864350" y="3071813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2C7CBF-A684-47EA-9168-CAAA113AAB6E}" type="datetime'''''''''''''''6''''''''''''''8'''''">
              <a:rPr lang="pt-BR" altLang="en-US" sz="1400" smtClean="0">
                <a:effectLst/>
              </a:rPr>
              <a:pPr/>
              <a:t>68</a:t>
            </a:fld>
            <a:endParaRPr lang="pt-BR" sz="1400" dirty="0"/>
          </a:p>
        </p:txBody>
      </p:sp>
      <p:sp>
        <p:nvSpPr>
          <p:cNvPr id="30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545763" y="3636963"/>
            <a:ext cx="12398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FC8AC41-A1C3-45AE-8B9F-59A748D21237}" type="datetime'N''''o''''''v''os'' C''''''''''''''''l''''ie''''n''''''tes'''">
              <a:rPr lang="pt-BR" altLang="en-US" sz="1600" b="1" smtClean="0">
                <a:solidFill>
                  <a:srgbClr val="58A26A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Novos Clientes</a:t>
            </a:fld>
            <a:endParaRPr lang="pt-BR" sz="1600" b="1" dirty="0">
              <a:solidFill>
                <a:srgbClr val="58A26A"/>
              </a:solidFill>
            </a:endParaRPr>
          </a:p>
        </p:txBody>
      </p:sp>
      <p:sp>
        <p:nvSpPr>
          <p:cNvPr id="30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545764" y="3086100"/>
            <a:ext cx="8366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34AF983-F2B6-4318-BDAB-F661C7511F94}" type="datetime'''''''''''M''''''''''''á''''''q''u''''''i''''''na''''''''s'">
              <a:rPr lang="pt-BR" altLang="en-US" sz="1600" b="1" smtClean="0">
                <a:solidFill>
                  <a:srgbClr val="286CD2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Máquinas</a:t>
            </a:fld>
            <a:endParaRPr lang="pt-BR" sz="1600" b="1" dirty="0">
              <a:solidFill>
                <a:srgbClr val="286CD2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FB4E0D8-D5D9-F9D3-8ED2-EE4F58C52243}"/>
              </a:ext>
            </a:extLst>
          </p:cNvPr>
          <p:cNvGrpSpPr/>
          <p:nvPr/>
        </p:nvGrpSpPr>
        <p:grpSpPr>
          <a:xfrm>
            <a:off x="1390724" y="2222137"/>
            <a:ext cx="2005357" cy="3279775"/>
            <a:chOff x="1651000" y="2073275"/>
            <a:chExt cx="2005357" cy="3279775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CC9F6C7-A3DD-83BB-1CE7-5D7809417D7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2836C84-59B2-215C-2B68-7713617CE453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05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C446B6-5211-AF13-9EC2-44CCA9ACB0EB}"/>
              </a:ext>
            </a:extLst>
          </p:cNvPr>
          <p:cNvSpPr txBox="1"/>
          <p:nvPr/>
        </p:nvSpPr>
        <p:spPr>
          <a:xfrm>
            <a:off x="429979" y="149039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Crescimento de vendas de máquinas e novos clientes de 280% e 222%, respectivamente, em relação a média das demais cidades, sem o foco da campanha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CA40F32-2B9E-76E6-94FD-284734364507}"/>
              </a:ext>
            </a:extLst>
          </p:cNvPr>
          <p:cNvSpPr txBox="1">
            <a:spLocks/>
          </p:cNvSpPr>
          <p:nvPr/>
        </p:nvSpPr>
        <p:spPr>
          <a:xfrm>
            <a:off x="6191015" y="4829175"/>
            <a:ext cx="37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Média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venda de Máquinas 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novos clientes das demais cidades*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1523C5-0671-F7D9-7E1A-A60E396EAEE0}"/>
              </a:ext>
            </a:extLst>
          </p:cNvPr>
          <p:cNvSpPr txBox="1"/>
          <p:nvPr/>
        </p:nvSpPr>
        <p:spPr>
          <a:xfrm>
            <a:off x="315369" y="6134101"/>
            <a:ext cx="767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Demais cidades compostas por Hawkins, </a:t>
            </a:r>
            <a:r>
              <a:rPr lang="pt-BR" altLang="en-US" sz="1800" dirty="0" err="1"/>
              <a:t>Pawnee</a:t>
            </a:r>
            <a:r>
              <a:rPr lang="pt-BR" altLang="en-US" sz="1800" dirty="0"/>
              <a:t> e Stars </a:t>
            </a:r>
            <a:r>
              <a:rPr lang="pt-BR" altLang="en-US" sz="1800" dirty="0" err="1"/>
              <a:t>Hollow</a:t>
            </a:r>
            <a:r>
              <a:rPr lang="pt-BR" altLang="en-US" dirty="0"/>
              <a:t>.	</a:t>
            </a:r>
            <a:r>
              <a:rPr lang="pt-BR" altLang="en-US" sz="1800" dirty="0"/>
              <a:t> 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06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509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8" imgW="421" imgH="420" progId="TCLayout.ActiveDocument.1">
                  <p:embed/>
                </p:oleObj>
              </mc:Choice>
              <mc:Fallback>
                <p:oleObj name="Slide do think-cell" r:id="rId58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" name="CaixaDeTexto 1065">
            <a:extLst>
              <a:ext uri="{FF2B5EF4-FFF2-40B4-BE49-F238E27FC236}">
                <a16:creationId xmlns:a16="http://schemas.microsoft.com/office/drawing/2014/main" id="{AB0C1589-1059-55BD-4816-A2B922C665EA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O público alvo desta campanha chegou a representar 55,3% do TPV Total na semana. Devemos acompanhar a recorrência e o </a:t>
            </a:r>
            <a:r>
              <a:rPr lang="pt-BR" sz="2800" b="1" dirty="0" err="1">
                <a:solidFill>
                  <a:srgbClr val="3388FF"/>
                </a:solidFill>
              </a:rPr>
              <a:t>churn</a:t>
            </a:r>
            <a:r>
              <a:rPr lang="pt-BR" sz="2800" b="1" dirty="0">
                <a:solidFill>
                  <a:srgbClr val="3388FF"/>
                </a:solidFill>
              </a:rPr>
              <a:t> semanalmente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0217AD97-5A78-F4A3-A97B-1997DDE5C42C}"/>
              </a:ext>
            </a:extLst>
          </p:cNvPr>
          <p:cNvGrpSpPr/>
          <p:nvPr/>
        </p:nvGrpSpPr>
        <p:grpSpPr>
          <a:xfrm>
            <a:off x="368921" y="1642031"/>
            <a:ext cx="4284966" cy="369332"/>
            <a:chOff x="368921" y="1642031"/>
            <a:chExt cx="4284966" cy="369332"/>
          </a:xfrm>
        </p:grpSpPr>
        <p:sp>
          <p:nvSpPr>
            <p:cNvPr id="1067" name="CaixaDeTexto 1066">
              <a:extLst>
                <a:ext uri="{FF2B5EF4-FFF2-40B4-BE49-F238E27FC236}">
                  <a16:creationId xmlns:a16="http://schemas.microsoft.com/office/drawing/2014/main" id="{4D993922-245F-02FB-672E-CB5D8251055A}"/>
                </a:ext>
              </a:extLst>
            </p:cNvPr>
            <p:cNvSpPr txBox="1"/>
            <p:nvPr/>
          </p:nvSpPr>
          <p:spPr>
            <a:xfrm>
              <a:off x="368921" y="1642031"/>
              <a:ext cx="428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Volume Total de Vendas (em R$ k):</a:t>
              </a:r>
            </a:p>
          </p:txBody>
        </p:sp>
        <p:cxnSp>
          <p:nvCxnSpPr>
            <p:cNvPr id="1068" name="Conector reto 1067">
              <a:extLst>
                <a:ext uri="{FF2B5EF4-FFF2-40B4-BE49-F238E27FC236}">
                  <a16:creationId xmlns:a16="http://schemas.microsoft.com/office/drawing/2014/main" id="{69FDBE53-BE10-8F85-4B2F-94F27F4AAF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" y="2011363"/>
              <a:ext cx="32581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5D51A3FE-9FAC-5DEB-5DAE-9F94C4E4718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7540726"/>
              </p:ext>
            </p:extLst>
          </p:nvPr>
        </p:nvGraphicFramePr>
        <p:xfrm>
          <a:off x="476250" y="2251075"/>
          <a:ext cx="10852150" cy="313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30250" y="4992688"/>
            <a:ext cx="419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0C54260-81A8-41F3-8345-D9CC30E093C0}" type="datetime'''''''1''''''''''3'''''''',3''''''''''''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13,3</a:t>
            </a:fld>
            <a:endParaRPr lang="pt-BR" sz="1600" b="1" dirty="0"/>
          </a:p>
        </p:txBody>
      </p:sp>
      <p:sp>
        <p:nvSpPr>
          <p:cNvPr id="105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604500" y="31416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42B2BC-1958-400B-BF74-1E266D7BE018}" type="datetime'''32''''''''''''''''''5'''''''',''''''6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325,6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39636F3D-FEF4-458C-A44A-057B6FAF1E9A}" type="datetime'''''''''''''''''''''''''5''''''9'',''''''4''''''''''''''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59,4%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83891B51-E20E-658C-E054-D9DB9F7EC8C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95007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7F54BCD-2422-4FFA-9A8D-B04B9C0635C6}" type="datetime'''''''''''''''''''''''''''''2''6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pt-BR" sz="1400" dirty="0"/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AA4EF3E-C88E-F87D-54A0-2D9CF3D4449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839325" y="23526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48BC886-867D-4A81-B7B7-CFA4EA658D76}" type="datetime'''''''''''''''''''''''''''5''2''''''2,''''''''''0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522,0</a:t>
            </a:fld>
            <a:endParaRPr lang="pt-BR" sz="1600" b="1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C04E376F-4361-6AEB-04E0-6B47B92A91F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00283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E03374-A508-416F-ADD8-ABE3B183A6D2}" type="datetime'''''''''''''3''''0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pt-BR" sz="1400" dirty="0"/>
          </a:p>
        </p:txBody>
      </p:sp>
      <p:sp>
        <p:nvSpPr>
          <p:cNvPr id="134" name="Espaço Reservado para Texto 2">
            <a:extLst>
              <a:ext uri="{FF2B5EF4-FFF2-40B4-BE49-F238E27FC236}">
                <a16:creationId xmlns:a16="http://schemas.microsoft.com/office/drawing/2014/main" id="{63561F6A-09FE-B208-0489-A5C56E05E62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733800" y="465772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B398C2E-EE76-4B6B-B2DC-7B41B4838C9A}" type="datetime'''''''16''''''''''''''''''''''''''''7,''''3''''''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167,3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09CCA98E-C85F-4317-8908-E514842D6BB8}" type="datetime'''''''9''''''''4,''''''''''''''''''''''''''9''%''''''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94,9%</a:t>
            </a:fld>
            <a:r>
              <a:rPr lang="pt-BR" sz="1200" dirty="0"/>
              <a:t>)</a:t>
            </a:r>
          </a:p>
        </p:txBody>
      </p:sp>
      <p:sp>
        <p:nvSpPr>
          <p:cNvPr id="16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573713" y="5699125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2DBB8A8-64FC-602F-75EA-8BAF1E089D1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1337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D2BB59-EC0B-4CA1-BCE9-EA581BCF1B86}" type="datetime'''''''''''''''''2''''''''''''''''''''''''''''''''''1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pt-BR" sz="14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B4853CE1-0C0E-C1B5-F301-2B63FEC99FE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37013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A06BF07-559B-462E-9933-DF73BD445378}" type="datetime'''''''''''''''''''''''''''''''''''2''''0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pt-BR" sz="1400" dirty="0"/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CAE31871-D9C0-8976-2BD1-04E80FCF23D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602913" y="22177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7563B78-3122-4040-A563-1D30656470F1}" type="datetime'''''''''''''''5''4''''''''''''''7'''',''''''9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547,9</a:t>
            </a:fld>
            <a:endParaRPr lang="pt-BR" sz="1600" b="1" dirty="0"/>
          </a:p>
        </p:txBody>
      </p:sp>
      <p:sp>
        <p:nvSpPr>
          <p:cNvPr id="105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8315325" y="28622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EE502C-CE55-4CFB-8C31-A4C9D7544BF5}" type="datetime'''''''''2''''''''''6''''''7'''''''''''''',''7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267,7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8AD89E0-330B-4E1C-96DD-02E8E1E93CD8}" type="datetime'''''''''''''''4''''''6'''''''''',7''''''%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46,7%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1318C606-B607-B33B-181A-B7C02E3244E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4296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EFD2DE-3031-41D7-B909-29AE001E7EF8}" type="datetime'''''1''''8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pt-BR" sz="1400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CC9F383-23AD-B184-1FDD-7A79D283786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2392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F22EFA-ABE0-46C2-81E3-1B1E71AECFCD}" type="datetime'''''''''''''29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FACDC17D-197E-DB09-2DF4-3EFE036F5478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6065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EEA28F-58F5-4E30-9361-9CE71D8E13F0}" type="datetime'''''''''''''''1''''''''''''''''''''''''''9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pt-BR" sz="1400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C34ADE0-72FC-AD72-E95B-9FBFD3BEDDF1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495800" y="3944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9B4A36-DEE6-4051-8972-906E802AF550}" type="datetime'''''''''''''''''''2''''''''1''5'',''''''''''''''0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215,0</a:t>
            </a:fld>
            <a:endParaRPr lang="pt-BR" sz="1600" b="1" dirty="0"/>
          </a:p>
        </p:txBody>
      </p:sp>
      <p:sp>
        <p:nvSpPr>
          <p:cNvPr id="135" name="Espaço Reservado para Texto 2">
            <a:extLst>
              <a:ext uri="{FF2B5EF4-FFF2-40B4-BE49-F238E27FC236}">
                <a16:creationId xmlns:a16="http://schemas.microsoft.com/office/drawing/2014/main" id="{DEC05909-ED7D-C7FF-A358-389AD60CF8E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971800" y="482123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CA2774-569E-43C8-BB34-C926B76E9BFE}" type="datetime'11''''''''''''''''''''6'''''''''''''''',''''''''''''0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116,0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E90D9B46-45E5-4739-B709-0B32731A44E7}" type="datetime'''''''''''''''''''''''9''''''''''''''''''7'',''''''1''%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97,1%</a:t>
            </a:fld>
            <a:r>
              <a:rPr lang="pt-BR" sz="1200" dirty="0"/>
              <a:t>)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8C65166F-1999-9A87-6801-FFF26B645F06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732213" y="414496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92C0501-E089-402D-BEEF-F74FB9DA449C}" type="datetime'''''''''''''''''1''''''''''''''7''''6'''',''''4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176,4</a:t>
            </a:fld>
            <a:endParaRPr lang="pt-BR" sz="1600" b="1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5E3FD44F-5DD0-79AE-24F6-9FA58B1A853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8957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90F0E9-B8AC-4A78-B9ED-B3B39CF3CD47}" type="datetime'''''2''''''''''2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pt-BR" sz="1400" dirty="0"/>
          </a:p>
        </p:txBody>
      </p:sp>
      <p:sp>
        <p:nvSpPr>
          <p:cNvPr id="104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97388" y="44227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08B9A4-0491-47E8-A349-DABD0E01CFCE}" type="datetime'153,''''''''''''''''''''''''''5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153,5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8E738533-342C-4F9E-B8FA-62F18769C887}" type="datetime'''''''''''''''''''''''71,''''''''''4''%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71,4%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497388" y="49799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5D794DE-E9BC-4B54-987D-862E38FDDC25}" type="datetime'''''''''''6''''''''''''''''''1'''''',''''''''''''''''''''''5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61,5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EE3C59FB-5C58-4E77-84C1-D04A5C9D542A}" type="datetime'''2''''''''''''8'',''''''''''''''6''''''''''''''''''''%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28,6%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E6EBEA23-8660-E099-0A6C-9AA563FF97EB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65931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56ABA2-3F83-4025-9CE1-375000EE80DB}" type="datetime'''''''''''''2''3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pt-BR" sz="1400" dirty="0"/>
          </a:p>
        </p:txBody>
      </p:sp>
      <p:sp>
        <p:nvSpPr>
          <p:cNvPr id="104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260975" y="39925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AE214B1-9B04-4F13-B809-1DCF93AF029C}" type="datetime'''''''18''''0'''''''',''''''''9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180,9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A59CD2E7-234F-4B65-884B-481A9EA88154}" type="datetime'''5''''8'''''',''''''1''''''''''''''%''''''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58,1%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F9C992A7-AD3D-4AFB-2204-C8C0C6444B2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59388" y="34448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694539-AF84-4DFC-BA82-17CE95AD73BE}" type="datetime'3''''''''''''''''''1''''''''1'',6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311,6</a:t>
            </a:fld>
            <a:endParaRPr lang="pt-BR" sz="1600" b="1" dirty="0"/>
          </a:p>
        </p:txBody>
      </p:sp>
      <p:sp>
        <p:nvSpPr>
          <p:cNvPr id="104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260975" y="48006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81DBBF-CD73-4679-A469-B104370251AF}" type="datetime'''''''''''''''1''''''30'''''''''''''',''''''''''''''''''7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130,7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24FA60C7-8E2F-4918-963B-605929650908}" type="datetime'4''''''''1'''',''''''''''''''''''''''''''9%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41,9%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F95AABA4-271E-EB82-B01F-3064B387A97C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42290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9EE3777-5C7D-4426-A8A6-B3CB2B07D3C7}" type="datetime'''2''''''''''''4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pt-BR" sz="1400" dirty="0"/>
          </a:p>
        </p:txBody>
      </p:sp>
      <p:sp>
        <p:nvSpPr>
          <p:cNvPr id="104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024563" y="46243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E0ED13A-B8B6-4C94-81D0-96D837F00ECC}" type="datetime'''19''''''''''''''''''''''''''''9'',''''''''''''''0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199,0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4C9D6122-77F7-41A7-93D6-D098D83E7545}" type="datetime'''''5''''''''''0'''''''''''''''''',''''''''''0%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50,0%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4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024563" y="359092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428026-7A9A-43A7-A72C-23C4A7EB3A59}" type="datetime'''''1''''''''''''''99,''''''''''''''''''''2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199,2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63FF63F-BC8D-4524-BAFC-E2FA0843A33A}" type="datetime'''''''''5''''''''''0'''''''',''''''''''''''''0''''''%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50,0%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9840913" y="31877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EFDBE4-A64D-4B20-A13E-599EF2160D23}" type="datetime'''''''''''29''''''''''''1'''''''''',''''5''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291,5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13E41EF-E241-404A-B907-4E25FB410923}" type="datetime'''''''''5''''''''''''''5'''''''''''''''''''''''',''8''''''%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55,8%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9077325" y="44338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98CA46-4BCA-40CA-A204-645468B7F143}" type="datetime'''''''''''271'''''''''''''''''''''''''''''''''''''',''9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271,9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B3AE71C7-153E-4753-83F4-EA9B4B47A7F7}" type="datetime'''5''''''''0'''''''''',''''''''''1''''''''''''%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50,1%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84A403A-05B4-C2D1-6FCF-AD9342B93EAC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18648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39FB30-E4D3-4C38-8965-8BB316FD5E7A}" type="datetime'2''''''''''''''''''''''5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pt-BR" sz="1400" dirty="0"/>
          </a:p>
        </p:txBody>
      </p:sp>
      <p:sp>
        <p:nvSpPr>
          <p:cNvPr id="104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788150" y="385921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15A5043-77E7-4C2D-A65A-D7467F4DB6B6}" type="datetime'''''''''''''2''2''''''2'''',7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222,7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B61DD433-6438-41C6-883C-29A396CC372C}" type="datetime'''''''''''''''''''6''''''2'''''',''''''''''1%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62,1%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551738" y="314325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7142FD-D11A-4B44-B690-D9A058BDED03}" type="datetime'2''8''''''''''3'''''''''''''''''''''',''''''''''''1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283,1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8CBF64CE-F3FF-45BA-B3CA-B9F44071804C}" type="datetime'''''''''''''5''3'''''''',''''''''''''''''''''''''8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53,8%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788150" y="47879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7D4558-C3AE-4045-84B3-3623568B683B}" type="datetime'''''''1''''''3''''''5'''''''''''',7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135,7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5A8671BF-E72A-4EE7-80F5-F43F4060E4AA}" type="datetime'''''''''''''''''''3''''''''''''''''''7'',''''9''''''%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37,9%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5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551738" y="45085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7355A2-7F05-4F54-9A49-C0AEB00DC61F}" type="datetime'''2''4''''''''''''''''''3'''''''''''''''''''''',''''3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243,3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87D350A5-B558-47C6-8402-1785216D1E5A}" type="datetime'4''''''''''''''6'''''''''''''''''',''''2''%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46,2%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EF13FB25-B4DF-B9E5-A609-F6DD3AB19D70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71366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A3307C-DF66-46D6-A610-BCF5CF03A51D}" type="datetime'''''''''''''2''''''''''''''7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pt-BR" sz="1400" dirty="0"/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35C4A4DC-72AE-2D06-24B1-83BFADF0D4E7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786563" y="3201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2190F0-C688-466A-A549-6732A6DB59FC}" type="datetime'''''''''''3''''''''''''''''''''''''''''58'',''''4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358,4</a:t>
            </a:fld>
            <a:endParaRPr lang="pt-BR" sz="1600" b="1" dirty="0"/>
          </a:p>
        </p:txBody>
      </p:sp>
      <p:sp>
        <p:nvSpPr>
          <p:cNvPr id="105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8315325" y="43481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63F4B2-93AD-40B7-8CCA-7126F6CDBC36}" type="datetime'''3''''''0''''5,0''''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305,0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C39816F5-86B1-4598-BF06-1E857EB4ED43}" type="datetime'''53'''''''''''''''''''',''''3%''''''''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53,3%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1A3CDCFE-BECB-D5AF-DDBD-27263818F4E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84772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19CFEB7-4ADE-4B63-8F68-8B6B50FC8F88}" type="datetime'2''''''''''''''''''''''''''8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pt-BR" sz="1400" dirty="0"/>
          </a:p>
        </p:txBody>
      </p:sp>
      <p:sp>
        <p:nvSpPr>
          <p:cNvPr id="105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9077325" y="30257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E8DBAB-803C-4280-98D2-75466F20935F}" type="datetime'2''''''''''''''''''70'''''''',''''''''9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270,9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D025154F-E106-4210-9120-EC83415FFCDE}" type="datetime'''''''''''''''''''''''''''''''''''''''''''''49,''''''9''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49,9%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9840913" y="454183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361AEE-2ECE-400D-B54A-F70E9C186A8C}" type="datetime'''''''''230'''''''''',6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230,6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5485AF17-A75D-4DDF-9786-CF88F7DDA6F6}" type="datetime'''''''44'''''',''''''''''''''''2''''''''''%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44,2%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5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10604500" y="45624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E02EE24-6532-4366-A9F4-0AF678A0F0E9}" type="datetime'2''2''''''''''''''''''''''''2'''''''''''''',''''''''''''3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222,3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8E0DF995-F3B6-45A1-B319-58BE53483D0B}" type="datetime'4''''''''''0'''''''',6''''''''''''''''''''%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40,6%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BCB52B3-0263-C305-7B63-50B59B6685B3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7664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270EDF-A51A-473D-B3E8-A6FDF21236CD}" type="datetime'''''''''''''''''''''''''''''''''3''''''''1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pt-BR" sz="1400" dirty="0"/>
          </a:p>
        </p:txBody>
      </p:sp>
      <p:sp>
        <p:nvSpPr>
          <p:cNvPr id="12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1493838" y="4902200"/>
            <a:ext cx="419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C0486D-431C-4DF8-A5E1-866FD7906523}" type="datetime'3''''''''0'''''''',''''''''''''''''''''6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30,6</a:t>
            </a:fld>
            <a:endParaRPr lang="pt-BR" sz="1600" b="1" dirty="0"/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2206625" y="453390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770D16-F10E-4534-AC41-AD822DCD8CF2}" type="datetime'''''''1''0''''''''''''''''''''''1'''''''''''',''''4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101,4</a:t>
            </a:fld>
            <a:endParaRPr lang="pt-BR" sz="1600" b="1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A8FF61FE-8369-F09D-F02C-8A92B0611F34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2970213" y="44418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BB6AEB-633D-429E-BD33-2A83203843FB}" type="datetime'''''''''''''''''1''''''''''1''''''9'''',''''''4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119,4</a:t>
            </a:fld>
            <a:endParaRPr lang="pt-BR" sz="1600" b="1" dirty="0"/>
          </a:p>
        </p:txBody>
      </p:sp>
      <p:sp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FD377EA3-5B43-1A9C-455A-C6DE90B44218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22975" y="29940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3E291B-BF2B-469D-A368-DCE72C2F4ECB}" type="datetime'3''''''9''''''8,''2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398,2</a:t>
            </a:fld>
            <a:endParaRPr lang="pt-BR" sz="1600" b="1" dirty="0"/>
          </a:p>
        </p:txBody>
      </p:sp>
      <p:sp>
        <p:nvSpPr>
          <p:cNvPr id="57" name="Espaço Reservado para Texto 2">
            <a:extLst>
              <a:ext uri="{FF2B5EF4-FFF2-40B4-BE49-F238E27FC236}">
                <a16:creationId xmlns:a16="http://schemas.microsoft.com/office/drawing/2014/main" id="{EDC8ECC1-088C-B4AA-58B9-D64C640DFE10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7550150" y="23304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F26E71-5BAD-4E45-9D16-11209DDF70F6}" type="datetime'''''''5''''''''''26'''''''''''''''''',''''''''''''''4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526,4</a:t>
            </a:fld>
            <a:endParaRPr lang="pt-BR" sz="1600" b="1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FFE5EB40-D7E7-0543-ED30-DF2DB1F363F0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313738" y="20891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8D4A48-8885-410E-ABF1-912243B44ABC}" type="datetime'''5''''''7''''2'',''''''''7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572,7</a:t>
            </a:fld>
            <a:endParaRPr lang="pt-BR" sz="1600" b="1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88960BCA-34E7-6E88-BAB7-6875848B18FE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9075738" y="22447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0293D6-0955-4FE4-A90E-E5065A3CCFBF}" type="datetime'''''''''''''''''5''4''''''''''''''''2,''''8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542,8</a:t>
            </a:fld>
            <a:endParaRPr lang="pt-BR" sz="1600" b="1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97B3A4D3-A5C1-0763-D309-25B8513A5531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6937375" y="1736725"/>
            <a:ext cx="250825" cy="187325"/>
          </a:xfrm>
          <a:prstGeom prst="rect">
            <a:avLst/>
          </a:prstGeom>
          <a:solidFill>
            <a:srgbClr val="D8DDE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0F7AB9D0-932C-C039-15AC-882A2D157B66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9209088" y="1736725"/>
            <a:ext cx="250825" cy="187325"/>
          </a:xfrm>
          <a:prstGeom prst="rect">
            <a:avLst/>
          </a:prstGeom>
          <a:solidFill>
            <a:srgbClr val="003C8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7239000" y="1747838"/>
            <a:ext cx="1868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EE5B069-584A-43C3-86F2-B55642390697}" type="datetime'''P''úblico'' f''''ora ''d''a ''''''c''am''p''''a''n''h''a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Público fora da campanha</a:t>
            </a:fld>
            <a:endParaRPr lang="pt-BR" sz="140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510713" y="1747838"/>
            <a:ext cx="8858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FE9F1F1-B491-47A4-B8D7-3AEFEF672581}" type="datetime'P''''''úb''''''l''''''i''''c''''''''''o A''''''l''vo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Público Alvo</a:t>
            </a:fld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1DDB52-4748-0BC1-40A1-EB64095C122C}"/>
              </a:ext>
            </a:extLst>
          </p:cNvPr>
          <p:cNvSpPr txBox="1"/>
          <p:nvPr/>
        </p:nvSpPr>
        <p:spPr>
          <a:xfrm>
            <a:off x="299955" y="6139600"/>
            <a:ext cx="1006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Público da campanha são novos comerciantes após 17/05/21 com o TPV mensal acima de R$12.000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C153E07-39D0-ABCD-DBBD-59303181A155}"/>
              </a:ext>
            </a:extLst>
          </p:cNvPr>
          <p:cNvGrpSpPr/>
          <p:nvPr/>
        </p:nvGrpSpPr>
        <p:grpSpPr>
          <a:xfrm>
            <a:off x="2749205" y="2322512"/>
            <a:ext cx="2016578" cy="2968626"/>
            <a:chOff x="1651000" y="2073275"/>
            <a:chExt cx="2016578" cy="3279775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6958867-DF05-E5F0-B753-BC27D8496E9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E6B4F43-A813-104E-A288-E1F28A09C8DE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16578" cy="714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2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3003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4" imgW="421" imgH="420" progId="TCLayout.ActiveDocument.1">
                  <p:embed/>
                </p:oleObj>
              </mc:Choice>
              <mc:Fallback>
                <p:oleObj name="Slide do think-cell" r:id="rId4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299955" y="244172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O público alvo aumentou, em média, 46% do TPV médio geral. À medida que perdemos esse público, a média geral tende a se aproximar daquela fora da campanha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906E9DC-59B5-806D-6E69-9981ABA3A31F}"/>
              </a:ext>
            </a:extLst>
          </p:cNvPr>
          <p:cNvGrpSpPr/>
          <p:nvPr/>
        </p:nvGrpSpPr>
        <p:grpSpPr>
          <a:xfrm>
            <a:off x="368921" y="1642031"/>
            <a:ext cx="4765055" cy="369332"/>
            <a:chOff x="368921" y="1642031"/>
            <a:chExt cx="3004709" cy="369332"/>
          </a:xfrm>
        </p:grpSpPr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5983569-DF73-54A2-81A0-412FBA3C2314}"/>
                </a:ext>
              </a:extLst>
            </p:cNvPr>
            <p:cNvSpPr txBox="1"/>
            <p:nvPr/>
          </p:nvSpPr>
          <p:spPr>
            <a:xfrm>
              <a:off x="368921" y="1642031"/>
              <a:ext cx="30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TPV Médio por Público (em R$ k):</a:t>
              </a:r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4FFA6C9F-921E-94C8-37CE-DE19BCD4578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" y="2011363"/>
              <a:ext cx="19582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8" name="Chart 3">
            <a:extLst>
              <a:ext uri="{FF2B5EF4-FFF2-40B4-BE49-F238E27FC236}">
                <a16:creationId xmlns:a16="http://schemas.microsoft.com/office/drawing/2014/main" id="{686FB4D7-5C0C-953A-F540-564C70E4C0B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4335586"/>
              </p:ext>
            </p:extLst>
          </p:nvPr>
        </p:nvGraphicFramePr>
        <p:xfrm>
          <a:off x="114300" y="2227263"/>
          <a:ext cx="10402888" cy="322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33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85738" y="44894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05B28F-2424-4BE4-84E5-3D5CFFD439D8}" type="datetime'''''''''''''''''''''''''''''''''''''1''.0''''''''''9'">
              <a:rPr lang="pt-BR" altLang="en-US" sz="1400" smtClean="0">
                <a:solidFill>
                  <a:srgbClr val="000000"/>
                </a:solidFill>
              </a:rPr>
              <a:pPr/>
              <a:t>1.09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09650" y="42164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F51361-5F4A-46ED-B417-F74CC53BE88F}" type="datetime'1''''''''''''''''.''''''''''9''''''''''''9'''''''''''''''">
              <a:rPr lang="pt-BR" altLang="en-US" sz="1400" smtClean="0">
                <a:solidFill>
                  <a:srgbClr val="000000"/>
                </a:solidFill>
              </a:rPr>
              <a:pPr/>
              <a:t>1.99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835150" y="46863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C163B8A-2A25-48DE-B397-C8367FD09934}" type="datetime'''''''''''''''1''''''''''''''''''''''''''''''''''''.4''''''7'">
              <a:rPr lang="pt-BR" altLang="en-US" sz="1400" smtClean="0">
                <a:solidFill>
                  <a:srgbClr val="000000"/>
                </a:solidFill>
              </a:rPr>
              <a:pPr/>
              <a:t>1.47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957888" y="43100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B8DC1B-AFF2-491F-AC2B-C183BDB8A6A9}" type="datetime'''''''''''''''''''''''''''1''''''''''''''''''.6''''''''''8'''">
              <a:rPr lang="pt-BR" altLang="en-US" sz="1400" smtClean="0">
                <a:solidFill>
                  <a:srgbClr val="000000"/>
                </a:solidFill>
              </a:rPr>
              <a:pPr/>
              <a:t>1.68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6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986338" y="5541963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</a:p>
        </p:txBody>
      </p:sp>
      <p:sp useBgFill="1"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484563" y="37830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F2044D-1E51-45BF-B2EF-A750E00B0FCF}" type="datetime'''3''''''.''''''''''''''''''''''''4''''''2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3.42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835150" y="43688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25EE11-B4A5-47BC-BBEA-9FD527F00EFB}" type="datetime'1''''''''''''''''.4''''''''''''''''''''''9'''''">
              <a:rPr lang="pt-BR" altLang="en-US" sz="1400" smtClean="0">
                <a:solidFill>
                  <a:srgbClr val="000000"/>
                </a:solidFill>
              </a:rPr>
              <a:pPr/>
              <a:t>1.49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835150" y="37766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2E6E26-C592-4A46-9FB1-3098F5AB58EF}" type="datetime'''''''''''''''''3''.4''''3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3.43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659063" y="43513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32E453A-C64B-4506-8617-3356F3FD64F3}" type="datetime'''''''''''1''''''''''''''''''.''''''5''5'''''''''''''''''''">
              <a:rPr lang="pt-BR" altLang="en-US" sz="1400" smtClean="0">
                <a:solidFill>
                  <a:srgbClr val="000000"/>
                </a:solidFill>
              </a:rPr>
              <a:pPr/>
              <a:t>1.55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659063" y="20589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FEE49A-2E86-4EBE-BFA3-67B79DB9EDB6}" type="datetime'''''''''''9''''.''''''''''''0''7'''">
              <a:rPr lang="pt-BR" altLang="en-US" sz="1400" smtClean="0">
                <a:solidFill>
                  <a:srgbClr val="000000"/>
                </a:solidFill>
              </a:rPr>
              <a:pPr/>
              <a:t>9.07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781800" y="339725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358F846-CEAA-4ED4-8837-2C795A4D3AE0}" type="datetime'4''''.6''''''''''''''''''''''''''8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4.68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59063" y="46831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6494CC-B9A4-4E02-9A12-60E3FD6C5293}" type="datetime'''1''''''''''.''4''''''''''''''8'''''''''''''''''''''">
              <a:rPr lang="pt-BR" altLang="en-US" sz="1400" smtClean="0">
                <a:solidFill>
                  <a:srgbClr val="000000"/>
                </a:solidFill>
              </a:rPr>
              <a:pPr/>
              <a:t>1.48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484563" y="43195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A61E05-D510-4AEB-A2A2-F8EAA31589DE}" type="datetime'''''''''''''''''''''''1''''''''''.''''6''5'''">
              <a:rPr lang="pt-BR" altLang="en-US" sz="1400" smtClean="0">
                <a:solidFill>
                  <a:srgbClr val="000000"/>
                </a:solidFill>
              </a:rPr>
              <a:pPr/>
              <a:t>1.65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35267EA-DA3E-10D0-DF16-BDB0526DBC2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0590213" y="3609975"/>
            <a:ext cx="10096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D6C11D4-1C11-4F9E-B7AE-EE60C1378F56}" type="datetime'P''''''''''ú''''''''b''''li''''c''o'' ''''Al''''v''''o'">
              <a:rPr lang="pt-BR" altLang="en-US" sz="1600" smtClean="0">
                <a:solidFill>
                  <a:schemeClr val="accent1"/>
                </a:solidFill>
              </a:rPr>
              <a:pPr/>
              <a:t>Público Alvo</a:t>
            </a:fld>
            <a:endParaRPr lang="pt-BR" sz="1600" dirty="0">
              <a:solidFill>
                <a:schemeClr val="accent1"/>
              </a:solidFill>
            </a:endParaRPr>
          </a:p>
        </p:txBody>
      </p:sp>
      <p:sp useBgFill="1"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84563" y="45958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D3858EE-16F4-4787-97F7-56B176C1E653}" type="datetime'''''''''1''''''''''''.''''2''''6''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1.26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308475" y="42370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91663C-7B7F-4042-AF58-3E527C2DE3A8}" type="datetime'''1''''''''''''''''''''.''''''''92'''''''''''''">
              <a:rPr lang="pt-BR" altLang="en-US" sz="1400" smtClean="0">
                <a:solidFill>
                  <a:srgbClr val="000000"/>
                </a:solidFill>
              </a:rPr>
              <a:pPr/>
              <a:t>1.92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9256713" y="34178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6D2CB0-DB5E-4723-8FD0-6C33E770E251}" type="datetime'''''4''''.''''''''''''''6''''''1'">
              <a:rPr lang="pt-BR" altLang="en-US" sz="1400" smtClean="0">
                <a:solidFill>
                  <a:srgbClr val="000000"/>
                </a:solidFill>
              </a:rPr>
              <a:pPr/>
              <a:t>4.61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308475" y="32305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D6650A-014B-4E69-A045-50C269FBDFC5}" type="datetime'5''''''''''''''''''''''''''''''''.2''''''''''''3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5.23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308475" y="45767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2CF3C8-28B8-4FCA-8FCC-80C2F1B36AE8}" type="datetime'1''.''''''''''''3''''''''''''''''''''''''''''''''''''2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1.32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431213" y="32305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EE7D66-72E9-4E1C-B638-F31A7FEE0AA3}" type="datetime'''''''''''5''''.''''''''''2''''''''''''''''''''''''''''3'">
              <a:rPr lang="pt-BR" altLang="en-US" sz="1400" smtClean="0">
                <a:solidFill>
                  <a:srgbClr val="000000"/>
                </a:solidFill>
              </a:rPr>
              <a:pPr/>
              <a:t>5.23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133975" y="42037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135150-7C0C-477D-83BC-830B69561750}" type="datetime'''''''''''2''''''''.''''0''''''''''''''''3'''''''''''''">
              <a:rPr lang="pt-BR" altLang="en-US" sz="1400" smtClean="0">
                <a:solidFill>
                  <a:srgbClr val="000000"/>
                </a:solidFill>
              </a:rPr>
              <a:pPr/>
              <a:t>2.03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33975" y="239871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2CFFF3-0F74-4277-99F6-BFF6CE3295A9}" type="datetime'''''''''''''''''''7''''''''''''''''''.''9''''''''''''''6'''">
              <a:rPr lang="pt-BR" altLang="en-US" sz="1400" smtClean="0">
                <a:solidFill>
                  <a:srgbClr val="000000"/>
                </a:solidFill>
              </a:rPr>
              <a:pPr/>
              <a:t>7.96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133975" y="462280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A3A9EF-C7CE-4EE1-ACFC-BFD69A2B396E}" type="datetime'1''''''''''''''''.''''1''''''''''''''''''''''''''''6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1.16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957888" y="29448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2C632C-6B3F-4751-A4B8-469AC49117F6}" type="datetime'''''''''''6''''''''''''''''.''''''17''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6.17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957888" y="462280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DE0E40-BAE1-4C19-855B-EC9703BD08A5}" type="datetime'''''''1''''''''''''''''.''''''''''''''''''1''7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781800" y="42227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4C80049-5F55-4739-AAB4-DCBA94C9F31A}" type="datetime'''''''1''.''''''''''''''''''''''97'''''''''''''''">
              <a:rPr lang="pt-BR" altLang="en-US" sz="1400" smtClean="0">
                <a:solidFill>
                  <a:srgbClr val="000000"/>
                </a:solidFill>
              </a:rPr>
              <a:pPr/>
              <a:t>1.97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9256713" y="43338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69F053-17E9-4A5F-8C84-7C5E70010780}" type="datetime'''''''''''1.6''''''''1'''''''">
              <a:rPr lang="pt-BR" altLang="en-US" sz="1400" smtClean="0">
                <a:solidFill>
                  <a:srgbClr val="000000"/>
                </a:solidFill>
              </a:rPr>
              <a:pPr/>
              <a:t>1.61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781800" y="462597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711353-0B40-45BA-AC93-54668D8F869E}" type="datetime'''1''''''''''''''''''''.''''''''''''''''''''''''''16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607300" y="42195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662076-BAC8-44A8-BA01-152C184FC674}" type="datetime'''''''''1''''.''9''''''''''''''''''''''''''''''8'">
              <a:rPr lang="pt-BR" altLang="en-US" sz="1400" smtClean="0">
                <a:solidFill>
                  <a:srgbClr val="000000"/>
                </a:solidFill>
              </a:rPr>
              <a:pPr/>
              <a:t>1.98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607300" y="30702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7BDF0F-3BA3-4E48-9A0B-64ECB5BF5E38}" type="datetime'''''5''.''''''7''''''''''''5'''''''''''''''''''''''''''''''">
              <a:rPr lang="pt-BR" altLang="en-US" sz="1400" smtClean="0">
                <a:solidFill>
                  <a:srgbClr val="000000"/>
                </a:solidFill>
              </a:rPr>
              <a:pPr/>
              <a:t>5.75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431213" y="43084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EF4261-A5B5-4E55-B727-2B197D7F2542}" type="datetime'''''1''''''''''''''''''''''.''''''''6''''''''9'''''''''">
              <a:rPr lang="pt-BR" altLang="en-US" sz="1400" smtClean="0">
                <a:solidFill>
                  <a:srgbClr val="000000"/>
                </a:solidFill>
              </a:rPr>
              <a:pPr/>
              <a:t>1.69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431213" y="46720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8CF326-B5B3-4188-9135-532AAAED8FF5}" type="datetime'''''''''''1''''''''''''''''''.''0''''''''''''1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9256713" y="4656138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9A863EC-1BEC-41A6-832F-11A4AF79D143}" type="datetime'1''''.''''''''''''''''''''''0''6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10080625" y="43434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85FB2B-CB20-4591-B01E-A2B8509E416A}" type="datetime'''''''''''1.''''''''''''''''''''''5''''''''''7'''''''''''''">
              <a:rPr lang="pt-BR" altLang="en-US" sz="1400" smtClean="0">
                <a:solidFill>
                  <a:srgbClr val="000000"/>
                </a:solidFill>
              </a:rPr>
              <a:pPr/>
              <a:t>1.57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10080625" y="34686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FBD2BD-B092-488A-9823-91709F3DC858}" type="datetime'''4''.45'''''''''''''''''''''''''''">
              <a:rPr lang="pt-BR" altLang="en-US" sz="1400" smtClean="0">
                <a:solidFill>
                  <a:srgbClr val="000000"/>
                </a:solidFill>
              </a:rPr>
              <a:pPr/>
              <a:t>4.45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10080625" y="464502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9DFB2C-7EAA-4E1F-BC1F-F95D9B9DC6C6}" type="datetime'''''''''1''''''''''''''.''''''0''''''''''9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0590213" y="4422775"/>
            <a:ext cx="4397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4D64E57-6DAD-431F-BFB1-5C7442585B69}" type="datetime'''''''''''''''''''''''''''''''G''''e''''''''''ra''''l'''">
              <a:rPr lang="pt-BR" altLang="en-US" sz="1600" smtClean="0">
                <a:solidFill>
                  <a:srgbClr val="003C8B"/>
                </a:solidFill>
              </a:rPr>
              <a:pPr/>
              <a:t>Geral</a:t>
            </a:fld>
            <a:endParaRPr lang="pt-BR" sz="1600" dirty="0">
              <a:solidFill>
                <a:srgbClr val="003C8B"/>
              </a:solidFill>
            </a:endParaRP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73A2DFB8-C357-D7D2-C192-AF26ABCB821C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0590213" y="4692650"/>
            <a:ext cx="1538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6FED09E-D1CC-4220-9509-C9061C911BDF}" type="datetime'''''''Fo''''r''a'''' ''da ''''''Cam''''''''''p''''a''''''nha'">
              <a:rPr lang="pt-BR" altLang="en-US" sz="1600" smtClean="0">
                <a:solidFill>
                  <a:srgbClr val="969696"/>
                </a:solidFill>
              </a:rPr>
              <a:pPr/>
              <a:t>Fora da Campanha</a:t>
            </a:fld>
            <a:endParaRPr lang="pt-BR" sz="1600" dirty="0">
              <a:solidFill>
                <a:srgbClr val="969696"/>
              </a:solidFill>
            </a:endParaRPr>
          </a:p>
        </p:txBody>
      </p:sp>
      <p:sp useBgFill="1">
        <p:nvSpPr>
          <p:cNvPr id="6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7607300" y="463232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5D4CC49-08C9-4B9F-B677-69B633457A28}" type="datetime'''''''''''''''''''1''.''''''''''''''''''''13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CE068B-99B1-6C8E-B0A4-32D2C97B44EE}"/>
              </a:ext>
            </a:extLst>
          </p:cNvPr>
          <p:cNvSpPr txBox="1"/>
          <p:nvPr/>
        </p:nvSpPr>
        <p:spPr>
          <a:xfrm>
            <a:off x="299955" y="6139600"/>
            <a:ext cx="1006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Público da campanha são novos comerciantes após 17/05/21 com o TPV mensal acima de R$12.000</a:t>
            </a:r>
            <a:endParaRPr lang="pt-BR" b="1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0E42CA5-B581-0986-7E1B-06AD314E2406}"/>
              </a:ext>
            </a:extLst>
          </p:cNvPr>
          <p:cNvSpPr txBox="1">
            <a:spLocks/>
          </p:cNvSpPr>
          <p:nvPr/>
        </p:nvSpPr>
        <p:spPr>
          <a:xfrm>
            <a:off x="5932788" y="1489193"/>
            <a:ext cx="265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Queda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clientes do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público alvo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558BD80-02FB-4404-1AF8-6D6D47EC690B}"/>
              </a:ext>
            </a:extLst>
          </p:cNvPr>
          <p:cNvSpPr/>
          <p:nvPr/>
        </p:nvSpPr>
        <p:spPr>
          <a:xfrm>
            <a:off x="5932788" y="2157016"/>
            <a:ext cx="438150" cy="3293268"/>
          </a:xfrm>
          <a:prstGeom prst="rect">
            <a:avLst/>
          </a:prstGeom>
          <a:solidFill>
            <a:srgbClr val="9F9F9F">
              <a:alpha val="25000"/>
            </a:srgbClr>
          </a:solidFill>
          <a:ln>
            <a:solidFill>
              <a:srgbClr val="9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1E53394-1079-D5B1-C531-F2AAA1333B31}"/>
              </a:ext>
            </a:extLst>
          </p:cNvPr>
          <p:cNvSpPr/>
          <p:nvPr/>
        </p:nvSpPr>
        <p:spPr>
          <a:xfrm>
            <a:off x="8384874" y="2182416"/>
            <a:ext cx="1284889" cy="3293268"/>
          </a:xfrm>
          <a:prstGeom prst="rect">
            <a:avLst/>
          </a:prstGeom>
          <a:solidFill>
            <a:srgbClr val="9F9F9F">
              <a:alpha val="25000"/>
            </a:srgbClr>
          </a:solidFill>
          <a:ln>
            <a:solidFill>
              <a:srgbClr val="9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20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3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2.83225980557040291075E+00&quot;&gt;&lt;m_msothmcolidx val=&quot;0&quot;/&gt;&lt;m_rgb r=&quot;00&quot; g=&quot;3C&quot; b=&quot;8B&quot;/&gt;&lt;/elem&gt;&lt;elem m_fUsage=&quot;1.70999999999999996447E+00&quot;&gt;&lt;m_msothmcolidx val=&quot;0&quot;/&gt;&lt;m_rgb r=&quot;33&quot; g=&quot;88&quot; b=&quot;FF&quot;/&gt;&lt;/elem&gt;&lt;elem m_fUsage=&quot;1.04384928176729951943E+00&quot;&gt;&lt;m_msothmcolidx val=&quot;0&quot;/&gt;&lt;m_rgb r=&quot;32&quot; g=&quot;3E&quot; b=&quot;49&quot;/&gt;&lt;/elem&gt;&lt;elem m_fUsage=&quot;6.81535635296999231514E-01&quot;&gt;&lt;m_msothmcolidx val=&quot;0&quot;/&gt;&lt;m_rgb r=&quot;17&quot; g=&quot;60&quot; b=&quot;CE&quot;/&gt;&lt;/elem&gt;&lt;elem m_fUsage=&quot;6.56100000000000127542E-01&quot;&gt;&lt;m_msothmcolidx val=&quot;0&quot;/&gt;&lt;m_rgb r=&quot;CF&quot; g=&quot;B5&quot; b=&quot;FF&quot;/&gt;&lt;/elem&gt;&lt;elem m_fUsage=&quot;4.20958399829565954597E-01&quot;&gt;&lt;m_msothmcolidx val=&quot;0&quot;/&gt;&lt;m_rgb r=&quot;4A&quot; g=&quot;9A&quot; b=&quot;5D&quot;/&gt;&lt;/elem&gt;&lt;elem m_fUsage=&quot;3.87420489000000145552E-01&quot;&gt;&lt;m_msothmcolidx val=&quot;0&quot;/&gt;&lt;m_rgb r=&quot;21&quot; g=&quot;29&quot; b=&quot;33&quot;/&gt;&lt;/elem&gt;&lt;elem m_fUsage=&quot;3.48678440100000153201E-01&quot;&gt;&lt;m_msothmcolidx val=&quot;0&quot;/&gt;&lt;m_rgb r=&quot;D8&quot; g=&quot;DD&quot; b=&quot;E1&quot;/&gt;&lt;/elem&gt;&lt;elem m_fUsage=&quot;3.13810596090000171188E-01&quot;&gt;&lt;m_msothmcolidx val=&quot;0&quot;/&gt;&lt;m_rgb r=&quot;EE&quot; g=&quot;F0&quot; b=&quot;F2&quot;/&gt;&lt;/elem&gt;&lt;elem m_fUsage=&quot;2.82429536481000165171E-01&quot;&gt;&lt;m_msothmcolidx val=&quot;0&quot;/&gt;&lt;m_rgb r=&quot;9D&quot; g=&quot;A7&quot; b=&quot;B1&quot;/&gt;&lt;/elem&gt;&lt;elem m_fUsage=&quot;2.28767924549610118801E-01&quot;&gt;&lt;m_msothmcolidx val=&quot;0&quot;/&gt;&lt;m_rgb r=&quot;EB&quot; g=&quot;CF&quot; b=&quot;9D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lVsC7SsDcgxkQmshPd7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kSKq4VFLq2GEAkjTqo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ZVP5oE2kARzXdrvGKr9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a.O2BgloltVejN9ySCk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_FMfL4wIQDlmaBG8tcY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IE2wJdPBIfseLdRBkl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ubHqB.hpnCedMjlk0Bg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9upGfiSILIQgseWhXx6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Oc3twA0JRP2EUIJaVMg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d.fdIKj5EkqPvaZDOiQ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Ny5xMepf1NvihzXD3gC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yoppHw3BeTSMpSSO.dW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M7XjG665IEycd6oK5H5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FH5OytX9vBb0Jm4yJOD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kwazw.CE31ao3euX8Fi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ade8YMVjMPzETYwNQYv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svtJacEsxzh.PucQ1Mf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z2rWykk1w04wY3pp0MS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drLtCdn8wqpw6HxRTr2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gIdNL6ChAxSEOhNrseW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AlHZW1Ht1Q77MoShPUt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5CWpeQWJeUkUWpcMY74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VTgfv8CPibgZApEp._P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Keb4ltVnOl6p5Y3zMs_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WFiikGldbFxPJLjwvWv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vNq95mGlCMsAaL8.7qE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YOEFIBxtFs3nYKTbrcB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M558DYRPmgD93Ll.L2e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7k3vPbgB2nLWyoHWltM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7zM80A8Vkn0OxEd1xX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1LA9WK0FMaPPKET1Saa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j9qxS9ji2WIzU_Zd0Xz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3J0c5DW3MbzYFpWGAy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06Gpiw24.jlGnpodEr1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3nu3GVHsXP4nlh2Z848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bF1Qb3Do2Ovl.M2Zbv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TLGgvmerBry9N8alprT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8q0dBKVlvd5WKUdjTXS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eYOeRbCPxcz3DDHE1G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2ziJTadlZy04NlJU1Y2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JST8Zh9U1tl5VYCF3G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CURaRdanvZJLxJeugj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KitYC5Z0vypbtkIgJh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GlwGZ44rLehQliCSAu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Uq010T87OZK1VTfL5W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PrAzQPPA48KMkCyyev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dP1.lHnV2sZx0HDyCce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bF1Qb3Do2Ovl.M2Zbv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bqZySGCDkEDGpNwcAm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N3hN9C7mVP6Z4rJtak0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CURaRdanvZJLxJeugj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sVlL_bqnTZoDPbnoHoM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0McBpf.d9bDW3Q3Z3R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4aOPcA1XF5x8D7jnaYj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gJJoTadJOpybVeQWZVX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hngPCYpaFzn5TAl8PTO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VoivwMpdGFw6v73uBvk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WsYK2Sj8LjQqq9N6lZ8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Pmh3hHcEIRJ7ivejcDQ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OAWCtQehB7EPzSA36b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MhZ9g9_DuiCVpb0HPT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Qz52v22pJJgoMMITWe3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RKkx0JtbyZAO828ZlaQ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d9v8FPyialbATUzfjp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c0LzHiM7HYYfY9ex_pw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u3wcyy72lpC0Bzs23c1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RvLaIO_x_7yf5Iy5l4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IC_WhWm3VHbDMMpU4k4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BHQ8qYVXRXl.7RsuL.y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qoJFFuANOFR5s4TAuI3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HoFxY86yZRvISy2nFFk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9dl.bj3c_aaxHo5HsU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HoaWC8gXOjol_1ecIXl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0OzSGRY3Amd6ZQeFnZK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dmN8ehZLv7NQhKBnmYQ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9.jV_ytkni9Um.NNzSF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1B3zwSmaj4kyJkrrmk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i4PWVj67xP1CgUVXMGb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TgWJD5gqdrOu9qM21h8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sX6QGykvofpprDfVMgl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JKdWrgdOIbs2fM_0SyK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WXzRkIdIhmh2Jc_v7IJ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UcPLuy2pTIuInq_nrOR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.5pEBD10jxvbBH.EAoJ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L9EZTfpnXQUgcVPqmdQ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2Y87dj6z4_5bqNWOOY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_HwCwZc4WSIAaUcDii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saD40jQ1z9wfCCRSf1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VLP6fmOx6drDeeKz7R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yKJBenbUHytSA_f6UEw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S.Dw8cW2SNOy2e1pV6I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OfKROKpULu2v2.oB7g5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yA2iB__VRuGV_U3l4Jy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n.B96M4jndsWnRiw5ln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9WGjOPbWCP4CT__DcBi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womKWPpdt2axB9R_ubq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PTuyaY4GbH544TKddZv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L8ozHHiKFMBLfXp8MKE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8mN.3Vk6zM.gGGBdaxi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3D_t7xkBHwEfvuRom0S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8q29v4TKqe3IJEL36Kc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jhclof_kUwVxrg.QYMX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mUCj6E1WiqtdhsVPopm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Wuunke8KL6G9VdEabtu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PN0nWVmP7PIOrGCNa5_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nDqv7GT_TKnvZw3TYiN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La619z4MCza7sOzrtv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LlVBYId19DIeIvtWgri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Njhptt1LY3UoyvMFTQ7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MnrMZLtB9CD2UGxrjUd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pEMyKj0SFF7KS7M0jc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tbN9SkXZvRQngkrXJNi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wNMKKfna9bkFAqE2Q6k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tKYUBrhCk65Zky.uyLd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E9AsDPBmSHCvRwcn4Pz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cR_Pd1xNhWHV6sxmaJP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828</Words>
  <Application>Microsoft Office PowerPoint</Application>
  <PresentationFormat>Widescreen</PresentationFormat>
  <Paragraphs>235</Paragraphs>
  <Slides>10</Slides>
  <Notes>10</Notes>
  <HiddenSlides>4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Mendes</dc:creator>
  <cp:lastModifiedBy>Matheus Mendes</cp:lastModifiedBy>
  <cp:revision>30</cp:revision>
  <dcterms:created xsi:type="dcterms:W3CDTF">2023-03-08T21:24:25Z</dcterms:created>
  <dcterms:modified xsi:type="dcterms:W3CDTF">2023-04-06T01:36:20Z</dcterms:modified>
</cp:coreProperties>
</file>