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5.xml" ContentType="application/vnd.openxmlformats-officedocument.drawingml.chart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ppt/tags/tag436.xml" ContentType="application/vnd.openxmlformats-officedocument.presentationml.tags+xml"/>
  <Override PartName="/ppt/notesSlides/notesSlide18.xml" ContentType="application/vnd.openxmlformats-officedocument.presentationml.notesSlide+xml"/>
  <Override PartName="/ppt/tags/tag437.xml" ContentType="application/vnd.openxmlformats-officedocument.presentationml.tags+xml"/>
  <Override PartName="/ppt/notesSlides/notesSlide19.xml" ContentType="application/vnd.openxmlformats-officedocument.presentationml.notesSlide+xml"/>
  <Override PartName="/ppt/tags/tag438.xml" ContentType="application/vnd.openxmlformats-officedocument.presentationml.tags+xml"/>
  <Override PartName="/ppt/notesSlides/notesSlide20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7.xml" ContentType="application/vnd.openxmlformats-officedocument.drawingml.chart+xml"/>
  <Override PartName="/ppt/tags/tag481.xml" ContentType="application/vnd.openxmlformats-officedocument.presentationml.tags+xml"/>
  <Override PartName="/ppt/notesSlides/notesSlide22.xml" ContentType="application/vnd.openxmlformats-officedocument.presentationml.notesSlide+xml"/>
  <Override PartName="/ppt/tags/tag482.xml" ContentType="application/vnd.openxmlformats-officedocument.presentationml.tags+xml"/>
  <Override PartName="/ppt/notesSlides/notesSlide23.xml" ContentType="application/vnd.openxmlformats-officedocument.presentationml.notesSlide+xml"/>
  <Override PartName="/ppt/tags/tag48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74" r:id="rId3"/>
    <p:sldId id="281" r:id="rId4"/>
    <p:sldId id="280" r:id="rId5"/>
    <p:sldId id="283" r:id="rId6"/>
    <p:sldId id="282" r:id="rId7"/>
    <p:sldId id="284" r:id="rId8"/>
    <p:sldId id="279" r:id="rId9"/>
    <p:sldId id="285" r:id="rId10"/>
    <p:sldId id="286" r:id="rId11"/>
    <p:sldId id="291" r:id="rId12"/>
    <p:sldId id="287" r:id="rId13"/>
    <p:sldId id="288" r:id="rId14"/>
    <p:sldId id="289" r:id="rId15"/>
    <p:sldId id="290" r:id="rId16"/>
    <p:sldId id="301" r:id="rId17"/>
    <p:sldId id="294" r:id="rId18"/>
    <p:sldId id="295" r:id="rId19"/>
    <p:sldId id="296" r:id="rId20"/>
    <p:sldId id="297" r:id="rId21"/>
    <p:sldId id="292" r:id="rId22"/>
    <p:sldId id="299" r:id="rId23"/>
    <p:sldId id="298" r:id="rId24"/>
    <p:sldId id="300" r:id="rId25"/>
  </p:sldIdLst>
  <p:sldSz cx="12192000" cy="6858000"/>
  <p:notesSz cx="6858000" cy="9144000"/>
  <p:custDataLst>
    <p:tags r:id="rId2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E23"/>
    <a:srgbClr val="053D4E"/>
    <a:srgbClr val="03132C"/>
    <a:srgbClr val="35353D"/>
    <a:srgbClr val="53BFC4"/>
    <a:srgbClr val="FF7553"/>
    <a:srgbClr val="022D34"/>
    <a:srgbClr val="F4492B"/>
    <a:srgbClr val="3AC876"/>
    <a:srgbClr val="0B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366430260047281E-2"/>
          <c:y val="2.6544155181214904E-2"/>
          <c:w val="0.96926713947990539"/>
          <c:h val="0.94691168963757022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0B96A0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Sheet1!$A$2:$F$2</c:f>
              <c:numCache>
                <c:formatCode>General</c:formatCode>
                <c:ptCount val="6"/>
                <c:pt idx="0">
                  <c:v>5662</c:v>
                </c:pt>
                <c:pt idx="1">
                  <c:v>5835</c:v>
                </c:pt>
                <c:pt idx="2">
                  <c:v>6448</c:v>
                </c:pt>
                <c:pt idx="3">
                  <c:v>6576</c:v>
                </c:pt>
                <c:pt idx="4">
                  <c:v>6673</c:v>
                </c:pt>
                <c:pt idx="5">
                  <c:v>6831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F2-4FC1-8582-39DCC5D36B11}"/>
            </c:ext>
          </c:extLst>
        </c:ser>
        <c:ser>
          <c:idx val="1"/>
          <c:order val="1"/>
          <c:spPr>
            <a:ln w="38100" algn="ctr">
              <a:solidFill>
                <a:srgbClr val="022D34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Sheet1!$A$3:$F$3</c:f>
              <c:numCache>
                <c:formatCode>General</c:formatCode>
                <c:ptCount val="6"/>
                <c:pt idx="0">
                  <c:v>3851</c:v>
                </c:pt>
                <c:pt idx="1">
                  <c:v>3862</c:v>
                </c:pt>
                <c:pt idx="2">
                  <c:v>4318</c:v>
                </c:pt>
                <c:pt idx="3">
                  <c:v>4443</c:v>
                </c:pt>
                <c:pt idx="4">
                  <c:v>4628</c:v>
                </c:pt>
                <c:pt idx="5">
                  <c:v>4729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F2-4FC1-8582-39DCC5D36B11}"/>
            </c:ext>
          </c:extLst>
        </c:ser>
        <c:ser>
          <c:idx val="2"/>
          <c:order val="2"/>
          <c:spPr>
            <a:ln w="38100" algn="ctr">
              <a:solidFill>
                <a:srgbClr val="3AC876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Sheet1!$A$4:$F$4</c:f>
              <c:numCache>
                <c:formatCode>General</c:formatCode>
                <c:ptCount val="6"/>
                <c:pt idx="0">
                  <c:v>1178</c:v>
                </c:pt>
                <c:pt idx="1">
                  <c:v>1122</c:v>
                </c:pt>
                <c:pt idx="2">
                  <c:v>1274</c:v>
                </c:pt>
                <c:pt idx="3">
                  <c:v>1221</c:v>
                </c:pt>
                <c:pt idx="4">
                  <c:v>1045</c:v>
                </c:pt>
                <c:pt idx="5">
                  <c:v>532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F2-4FC1-8582-39DCC5D36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935936"/>
        <c:axId val="1"/>
      </c:scatterChart>
      <c:valAx>
        <c:axId val="1088935936"/>
        <c:scaling>
          <c:orientation val="minMax"/>
          <c:max val="16953"/>
          <c:min val="1680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683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935936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344287949921751E-2"/>
          <c:y val="2.0147229755908564E-2"/>
          <c:w val="0.95931142410015646"/>
          <c:h val="0.9597055404881829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F04E23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41220</c:v>
                </c:pt>
                <c:pt idx="1">
                  <c:v>32731</c:v>
                </c:pt>
                <c:pt idx="2">
                  <c:v>27228</c:v>
                </c:pt>
                <c:pt idx="3">
                  <c:v>24132</c:v>
                </c:pt>
                <c:pt idx="4">
                  <c:v>23350</c:v>
                </c:pt>
                <c:pt idx="5">
                  <c:v>21601</c:v>
                </c:pt>
                <c:pt idx="6">
                  <c:v>16386</c:v>
                </c:pt>
                <c:pt idx="7">
                  <c:v>16096</c:v>
                </c:pt>
                <c:pt idx="8">
                  <c:v>14455</c:v>
                </c:pt>
                <c:pt idx="9">
                  <c:v>11685</c:v>
                </c:pt>
                <c:pt idx="10">
                  <c:v>10069</c:v>
                </c:pt>
                <c:pt idx="11">
                  <c:v>10018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9-4AFF-BA12-64D78FB8E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72576"/>
        <c:axId val="1"/>
      </c:barChart>
      <c:catAx>
        <c:axId val="108887257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122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0888725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032581453634085E-2"/>
          <c:y val="2.6183282980866064E-2"/>
          <c:w val="0.97393483709273188"/>
          <c:h val="0.9476334340382678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B96A0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219782</c:v>
                </c:pt>
                <c:pt idx="1">
                  <c:v>188230</c:v>
                </c:pt>
                <c:pt idx="2">
                  <c:v>240905</c:v>
                </c:pt>
                <c:pt idx="3">
                  <c:v>232595</c:v>
                </c:pt>
                <c:pt idx="4">
                  <c:v>234690</c:v>
                </c:pt>
                <c:pt idx="5">
                  <c:v>234655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F-48D5-91AD-C2ED4374A212}"/>
            </c:ext>
          </c:extLst>
        </c:ser>
        <c:ser>
          <c:idx val="1"/>
          <c:order val="1"/>
          <c:spPr>
            <a:solidFill>
              <a:srgbClr val="F04E23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31710</c:v>
                </c:pt>
                <c:pt idx="1">
                  <c:v>28992</c:v>
                </c:pt>
                <c:pt idx="2">
                  <c:v>33081</c:v>
                </c:pt>
                <c:pt idx="3">
                  <c:v>33826</c:v>
                </c:pt>
                <c:pt idx="4">
                  <c:v>66866</c:v>
                </c:pt>
                <c:pt idx="5">
                  <c:v>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7F-48D5-91AD-C2ED4374A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901376"/>
        <c:axId val="1"/>
      </c:barChart>
      <c:catAx>
        <c:axId val="1088901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9013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62927915391034E-3"/>
          <c:y val="2.6530612244897958E-2"/>
          <c:w val="0.98552741441692182"/>
          <c:h val="0.94693877551020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04E23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209897</c:v>
                </c:pt>
                <c:pt idx="1">
                  <c:v>181027</c:v>
                </c:pt>
                <c:pt idx="2">
                  <c:v>231928</c:v>
                </c:pt>
                <c:pt idx="3">
                  <c:v>218007</c:v>
                </c:pt>
                <c:pt idx="4">
                  <c:v>252454</c:v>
                </c:pt>
                <c:pt idx="5">
                  <c:v>241297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7-45BB-A995-A3F638D20CC1}"/>
            </c:ext>
          </c:extLst>
        </c:ser>
        <c:ser>
          <c:idx val="1"/>
          <c:order val="1"/>
          <c:spPr>
            <a:solidFill>
              <a:srgbClr val="53BFC4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35798</c:v>
                </c:pt>
                <c:pt idx="1">
                  <c:v>29520</c:v>
                </c:pt>
                <c:pt idx="2">
                  <c:v>34403</c:v>
                </c:pt>
                <c:pt idx="3">
                  <c:v>39163</c:v>
                </c:pt>
                <c:pt idx="4">
                  <c:v>39482</c:v>
                </c:pt>
                <c:pt idx="5">
                  <c:v>38354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7-45BB-A995-A3F638D20CC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5797</c:v>
                </c:pt>
                <c:pt idx="1">
                  <c:v>6675</c:v>
                </c:pt>
                <c:pt idx="2">
                  <c:v>7655</c:v>
                </c:pt>
                <c:pt idx="3">
                  <c:v>9251</c:v>
                </c:pt>
                <c:pt idx="4">
                  <c:v>9620</c:v>
                </c:pt>
                <c:pt idx="5">
                  <c:v>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C7-45BB-A995-A3F638D20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12096"/>
        <c:axId val="1"/>
      </c:barChart>
      <c:catAx>
        <c:axId val="10888120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120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62927915391034E-3"/>
          <c:y val="2.6530612244897958E-2"/>
          <c:w val="0.98552741441692182"/>
          <c:h val="0.94693877551020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B96A0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169416</c:v>
                </c:pt>
                <c:pt idx="1">
                  <c:v>135573</c:v>
                </c:pt>
                <c:pt idx="2">
                  <c:v>178778</c:v>
                </c:pt>
                <c:pt idx="3">
                  <c:v>170014</c:v>
                </c:pt>
                <c:pt idx="4">
                  <c:v>172180</c:v>
                </c:pt>
                <c:pt idx="5">
                  <c:v>170212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6-4767-94FC-8944D6106BB3}"/>
            </c:ext>
          </c:extLst>
        </c:ser>
        <c:ser>
          <c:idx val="1"/>
          <c:order val="1"/>
          <c:spPr>
            <a:solidFill>
              <a:srgbClr val="F04E23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48254</c:v>
                </c:pt>
                <c:pt idx="1">
                  <c:v>50589</c:v>
                </c:pt>
                <c:pt idx="2">
                  <c:v>52186</c:v>
                </c:pt>
                <c:pt idx="3">
                  <c:v>53958</c:v>
                </c:pt>
                <c:pt idx="4">
                  <c:v>56201</c:v>
                </c:pt>
                <c:pt idx="5">
                  <c:v>68889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6-4767-94FC-8944D6106BB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23651</c:v>
                </c:pt>
                <c:pt idx="1">
                  <c:v>20993</c:v>
                </c:pt>
                <c:pt idx="2">
                  <c:v>30971</c:v>
                </c:pt>
                <c:pt idx="3">
                  <c:v>29452</c:v>
                </c:pt>
                <c:pt idx="4">
                  <c:v>31807</c:v>
                </c:pt>
                <c:pt idx="5">
                  <c:v>30154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D6-4767-94FC-8944D6106BB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</c:spPr>
          <c:invertIfNegative val="0"/>
          <c:val>
            <c:numRef>
              <c:f>Sheet1!$A$4:$F$4</c:f>
              <c:numCache>
                <c:formatCode>General</c:formatCode>
                <c:ptCount val="6"/>
                <c:pt idx="0">
                  <c:v>10169</c:v>
                </c:pt>
                <c:pt idx="1">
                  <c:v>10064</c:v>
                </c:pt>
                <c:pt idx="2">
                  <c:v>12048</c:v>
                </c:pt>
                <c:pt idx="3">
                  <c:v>12993</c:v>
                </c:pt>
                <c:pt idx="4">
                  <c:v>15468</c:v>
                </c:pt>
                <c:pt idx="5">
                  <c:v>17115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D6-4767-94FC-8944D6106BB3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Sheet1!$A$5:$F$5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25900</c:v>
                </c:pt>
                <c:pt idx="5">
                  <c:v>2781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D6-4767-94FC-8944D6106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11616"/>
        <c:axId val="1"/>
      </c:barChart>
      <c:catAx>
        <c:axId val="10888116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116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62927915391034E-3"/>
          <c:y val="2.6530612244897958E-2"/>
          <c:w val="0.98552741441692182"/>
          <c:h val="0.94693877551020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53D4E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103130</c:v>
                </c:pt>
                <c:pt idx="1">
                  <c:v>85624</c:v>
                </c:pt>
                <c:pt idx="2">
                  <c:v>112437</c:v>
                </c:pt>
                <c:pt idx="3">
                  <c:v>112339</c:v>
                </c:pt>
                <c:pt idx="4">
                  <c:v>129880</c:v>
                </c:pt>
                <c:pt idx="5">
                  <c:v>120787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E-4EF2-81C5-266ECED9EDA7}"/>
            </c:ext>
          </c:extLst>
        </c:ser>
        <c:ser>
          <c:idx val="1"/>
          <c:order val="1"/>
          <c:spPr>
            <a:solidFill>
              <a:srgbClr val="53BFC4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96625</c:v>
                </c:pt>
                <c:pt idx="1">
                  <c:v>78095</c:v>
                </c:pt>
                <c:pt idx="2">
                  <c:v>105088</c:v>
                </c:pt>
                <c:pt idx="3">
                  <c:v>96593</c:v>
                </c:pt>
                <c:pt idx="4">
                  <c:v>110377</c:v>
                </c:pt>
                <c:pt idx="5">
                  <c:v>95122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9E-4EF2-81C5-266ECED9EDA7}"/>
            </c:ext>
          </c:extLst>
        </c:ser>
        <c:ser>
          <c:idx val="2"/>
          <c:order val="2"/>
          <c:spPr>
            <a:solidFill>
              <a:srgbClr val="3AC876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48253</c:v>
                </c:pt>
                <c:pt idx="1">
                  <c:v>50588</c:v>
                </c:pt>
                <c:pt idx="2">
                  <c:v>52186</c:v>
                </c:pt>
                <c:pt idx="3">
                  <c:v>53958</c:v>
                </c:pt>
                <c:pt idx="4">
                  <c:v>56201</c:v>
                </c:pt>
                <c:pt idx="5">
                  <c:v>68887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E-4EF2-81C5-266ECED9EDA7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</c:spPr>
          <c:invertIfNegative val="0"/>
          <c:val>
            <c:numRef>
              <c:f>Sheet1!$A$4:$F$4</c:f>
              <c:numCache>
                <c:formatCode>General</c:formatCode>
                <c:ptCount val="6"/>
                <c:pt idx="0">
                  <c:v>3484</c:v>
                </c:pt>
                <c:pt idx="1">
                  <c:v>2915</c:v>
                </c:pt>
                <c:pt idx="2">
                  <c:v>4275</c:v>
                </c:pt>
                <c:pt idx="3">
                  <c:v>3531</c:v>
                </c:pt>
                <c:pt idx="4">
                  <c:v>5098</c:v>
                </c:pt>
                <c:pt idx="5">
                  <c:v>4355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E-4EF2-81C5-266ECED9E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96576"/>
        <c:axId val="1"/>
      </c:barChart>
      <c:catAx>
        <c:axId val="10888965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965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821692220329355E-3"/>
          <c:y val="2.6222894604135148E-2"/>
          <c:w val="0.98523566155593412"/>
          <c:h val="0.947554210791729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53D4E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246722</c:v>
                </c:pt>
                <c:pt idx="1">
                  <c:v>211877</c:v>
                </c:pt>
                <c:pt idx="2">
                  <c:v>267228</c:v>
                </c:pt>
                <c:pt idx="3">
                  <c:v>258175</c:v>
                </c:pt>
                <c:pt idx="4">
                  <c:v>295469</c:v>
                </c:pt>
                <c:pt idx="5">
                  <c:v>283506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A-47FC-BE5A-D4E79717F4CF}"/>
            </c:ext>
          </c:extLst>
        </c:ser>
        <c:ser>
          <c:idx val="1"/>
          <c:order val="1"/>
          <c:spPr>
            <a:solidFill>
              <a:srgbClr val="53BFC4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4770</c:v>
                </c:pt>
                <c:pt idx="1">
                  <c:v>5345</c:v>
                </c:pt>
                <c:pt idx="2">
                  <c:v>6758</c:v>
                </c:pt>
                <c:pt idx="3">
                  <c:v>8246</c:v>
                </c:pt>
                <c:pt idx="4">
                  <c:v>6087</c:v>
                </c:pt>
                <c:pt idx="5">
                  <c:v>5645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A-47FC-BE5A-D4E79717F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16416"/>
        <c:axId val="1"/>
      </c:barChart>
      <c:catAx>
        <c:axId val="10888164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164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115173083144611E-3"/>
          <c:y val="2.6530612244897958E-2"/>
          <c:w val="0.98317696538337107"/>
          <c:h val="0.94693877551020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3132C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43393</c:v>
                </c:pt>
                <c:pt idx="1">
                  <c:v>41104</c:v>
                </c:pt>
                <c:pt idx="2">
                  <c:v>49348</c:v>
                </c:pt>
                <c:pt idx="3">
                  <c:v>49456</c:v>
                </c:pt>
                <c:pt idx="4">
                  <c:v>45799</c:v>
                </c:pt>
                <c:pt idx="5">
                  <c:v>50821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D-42B0-99E2-66C8E634338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46528</c:v>
                </c:pt>
                <c:pt idx="1">
                  <c:v>33417</c:v>
                </c:pt>
                <c:pt idx="2">
                  <c:v>41687</c:v>
                </c:pt>
                <c:pt idx="3">
                  <c:v>46649</c:v>
                </c:pt>
                <c:pt idx="4">
                  <c:v>41968</c:v>
                </c:pt>
                <c:pt idx="5">
                  <c:v>41426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D-42B0-99E2-66C8E6343382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28766</c:v>
                </c:pt>
                <c:pt idx="1">
                  <c:v>22026</c:v>
                </c:pt>
                <c:pt idx="2">
                  <c:v>33787</c:v>
                </c:pt>
                <c:pt idx="3">
                  <c:v>29278</c:v>
                </c:pt>
                <c:pt idx="4">
                  <c:v>34234</c:v>
                </c:pt>
                <c:pt idx="5">
                  <c:v>38758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D-42B0-99E2-66C8E6343382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</c:spPr>
          <c:invertIfNegative val="0"/>
          <c:val>
            <c:numRef>
              <c:f>Sheet1!$A$4:$F$4</c:f>
              <c:numCache>
                <c:formatCode>General</c:formatCode>
                <c:ptCount val="6"/>
                <c:pt idx="0">
                  <c:v>21849</c:v>
                </c:pt>
                <c:pt idx="1">
                  <c:v>21526</c:v>
                </c:pt>
                <c:pt idx="2">
                  <c:v>25300</c:v>
                </c:pt>
                <c:pt idx="3">
                  <c:v>24532</c:v>
                </c:pt>
                <c:pt idx="4">
                  <c:v>24689</c:v>
                </c:pt>
                <c:pt idx="5">
                  <c:v>22564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D-42B0-99E2-66C8E6343382}"/>
            </c:ext>
          </c:extLst>
        </c:ser>
        <c:ser>
          <c:idx val="4"/>
          <c:order val="4"/>
          <c:spPr>
            <a:solidFill>
              <a:srgbClr val="53BFC4"/>
            </a:solidFill>
            <a:ln>
              <a:noFill/>
            </a:ln>
          </c:spPr>
          <c:invertIfNegative val="0"/>
          <c:val>
            <c:numRef>
              <c:f>Sheet1!$A$5:$F$5</c:f>
              <c:numCache>
                <c:formatCode>General</c:formatCode>
                <c:ptCount val="6"/>
                <c:pt idx="0">
                  <c:v>6463</c:v>
                </c:pt>
                <c:pt idx="1">
                  <c:v>6642</c:v>
                </c:pt>
                <c:pt idx="2">
                  <c:v>8417</c:v>
                </c:pt>
                <c:pt idx="3">
                  <c:v>9170</c:v>
                </c:pt>
                <c:pt idx="4">
                  <c:v>39000</c:v>
                </c:pt>
                <c:pt idx="5">
                  <c:v>25968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D-42B0-99E2-66C8E6343382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</c:spPr>
          <c:invertIfNegative val="0"/>
          <c:val>
            <c:numRef>
              <c:f>Sheet1!$A$6:$F$6</c:f>
              <c:numCache>
                <c:formatCode>General</c:formatCode>
                <c:ptCount val="6"/>
                <c:pt idx="0">
                  <c:v>104493</c:v>
                </c:pt>
                <c:pt idx="1">
                  <c:v>92507</c:v>
                </c:pt>
                <c:pt idx="2">
                  <c:v>115447</c:v>
                </c:pt>
                <c:pt idx="3">
                  <c:v>107336</c:v>
                </c:pt>
                <c:pt idx="4">
                  <c:v>115866</c:v>
                </c:pt>
                <c:pt idx="5">
                  <c:v>109614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6D-42B0-99E2-66C8E6343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10283248"/>
        <c:axId val="1"/>
      </c:barChart>
      <c:catAx>
        <c:axId val="15102832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102832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53275514945021E-3"/>
          <c:y val="2.6395939086294416E-2"/>
          <c:w val="0.98389344897011"/>
          <c:h val="0.94720812182741121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0B96A0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Sheet1!$A$2:$F$2</c:f>
              <c:numCache>
                <c:formatCode>General</c:formatCode>
                <c:ptCount val="6"/>
                <c:pt idx="0">
                  <c:v>132563</c:v>
                </c:pt>
                <c:pt idx="1">
                  <c:v>99330</c:v>
                </c:pt>
                <c:pt idx="2">
                  <c:v>113719</c:v>
                </c:pt>
                <c:pt idx="3">
                  <c:v>104168</c:v>
                </c:pt>
                <c:pt idx="4">
                  <c:v>104320</c:v>
                </c:pt>
                <c:pt idx="5">
                  <c:v>96020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82-4EBE-9484-E377E57E34A9}"/>
            </c:ext>
          </c:extLst>
        </c:ser>
        <c:ser>
          <c:idx val="1"/>
          <c:order val="1"/>
          <c:spPr>
            <a:ln w="38100" algn="ctr">
              <a:solidFill>
                <a:srgbClr val="F04E23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Sheet1!$A$3:$F$3</c:f>
              <c:numCache>
                <c:formatCode>General</c:formatCode>
                <c:ptCount val="6"/>
                <c:pt idx="0">
                  <c:v>14576</c:v>
                </c:pt>
                <c:pt idx="1">
                  <c:v>28970</c:v>
                </c:pt>
                <c:pt idx="2">
                  <c:v>60091</c:v>
                </c:pt>
                <c:pt idx="3">
                  <c:v>72412</c:v>
                </c:pt>
                <c:pt idx="4">
                  <c:v>107350</c:v>
                </c:pt>
                <c:pt idx="5">
                  <c:v>106889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82-4EBE-9484-E377E57E34A9}"/>
            </c:ext>
          </c:extLst>
        </c:ser>
        <c:ser>
          <c:idx val="2"/>
          <c:order val="2"/>
          <c:spPr>
            <a:ln w="38100" algn="ctr">
              <a:solidFill>
                <a:srgbClr val="FDA302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Sheet1!$A$4:$F$4</c:f>
              <c:numCache>
                <c:formatCode>General</c:formatCode>
                <c:ptCount val="6"/>
                <c:pt idx="0">
                  <c:v>62367</c:v>
                </c:pt>
                <c:pt idx="1">
                  <c:v>50295</c:v>
                </c:pt>
                <c:pt idx="2">
                  <c:v>57456</c:v>
                </c:pt>
                <c:pt idx="3">
                  <c:v>50674</c:v>
                </c:pt>
                <c:pt idx="4">
                  <c:v>53180</c:v>
                </c:pt>
                <c:pt idx="5">
                  <c:v>50836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82-4EBE-9484-E377E57E34A9}"/>
            </c:ext>
          </c:extLst>
        </c:ser>
        <c:ser>
          <c:idx val="3"/>
          <c:order val="3"/>
          <c:spPr>
            <a:ln w="38100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Sheet1!$A$5:$F$5</c:f>
              <c:numCache>
                <c:formatCode>General</c:formatCode>
                <c:ptCount val="6"/>
                <c:pt idx="0">
                  <c:v>41986</c:v>
                </c:pt>
                <c:pt idx="1">
                  <c:v>38627</c:v>
                </c:pt>
                <c:pt idx="2">
                  <c:v>42720</c:v>
                </c:pt>
                <c:pt idx="3">
                  <c:v>39167</c:v>
                </c:pt>
                <c:pt idx="4">
                  <c:v>36706</c:v>
                </c:pt>
                <c:pt idx="5">
                  <c:v>35406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682-4EBE-9484-E377E57E3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910976"/>
        <c:axId val="1"/>
      </c:scatterChart>
      <c:valAx>
        <c:axId val="1088910976"/>
        <c:scaling>
          <c:orientation val="minMax"/>
          <c:max val="16953"/>
          <c:min val="1680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13256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910976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241469816272965E-2"/>
          <c:y val="0.11040339702760085"/>
          <c:w val="0.86351706036745401"/>
          <c:h val="0.7791932059447983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B96A0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5981.666666666667</c:v>
                </c:pt>
                <c:pt idx="1">
                  <c:v>6693.333333333333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3-421C-B4FF-FB6406873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934016"/>
        <c:axId val="1"/>
      </c:barChart>
      <c:catAx>
        <c:axId val="10889340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693.333333333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9340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241469816272965E-2"/>
          <c:y val="8.9810017271157172E-2"/>
          <c:w val="0.86351706036745401"/>
          <c:h val="0.8203799654576856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22D34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4010.3333333333335</c:v>
                </c:pt>
                <c:pt idx="1">
                  <c:v>4600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5-4309-8B2C-4F91426CE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22176"/>
        <c:axId val="1"/>
      </c:barChart>
      <c:catAx>
        <c:axId val="10888221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221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241469816272965E-2"/>
          <c:y val="9.5238095238095233E-2"/>
          <c:w val="0.86351706036745401"/>
          <c:h val="0.809523809523809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AC876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1191.3333333333333</c:v>
                </c:pt>
                <c:pt idx="1">
                  <c:v>932.66666666666663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C-41FE-A2D8-6501D52E8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26496"/>
        <c:axId val="1"/>
      </c:barChart>
      <c:catAx>
        <c:axId val="10888264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91.3333333333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264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111261872455903E-2"/>
          <c:y val="2.3941068139963169E-2"/>
          <c:w val="0.97177747625508815"/>
          <c:h val="0.95211786372007368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03132C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Sheet1!$A$2:$F$2</c:f>
              <c:numCache>
                <c:formatCode>General</c:formatCode>
                <c:ptCount val="6"/>
                <c:pt idx="0">
                  <c:v>251492</c:v>
                </c:pt>
                <c:pt idx="1">
                  <c:v>217222</c:v>
                </c:pt>
                <c:pt idx="2">
                  <c:v>273986</c:v>
                </c:pt>
                <c:pt idx="3">
                  <c:v>266421</c:v>
                </c:pt>
                <c:pt idx="4">
                  <c:v>301556</c:v>
                </c:pt>
                <c:pt idx="5">
                  <c:v>289151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2A-42EB-9204-32D390EFB6E1}"/>
            </c:ext>
          </c:extLst>
        </c:ser>
        <c:ser>
          <c:idx val="1"/>
          <c:order val="1"/>
          <c:spPr>
            <a:ln w="38100" algn="ctr">
              <a:solidFill>
                <a:srgbClr val="F04E23"/>
              </a:solidFill>
              <a:prstDash val="solid"/>
            </a:ln>
          </c:spPr>
          <c:marker>
            <c:symbol val="none"/>
          </c:marker>
          <c:xVal>
            <c:numRef>
              <c:f>Sheet1!$A$1:$F$1</c:f>
              <c:numCache>
                <c:formatCode>General</c:formatCode>
                <c:ptCount val="6"/>
                <c:pt idx="0">
                  <c:v>16801</c:v>
                </c:pt>
                <c:pt idx="1">
                  <c:v>16832</c:v>
                </c:pt>
                <c:pt idx="2">
                  <c:v>16861</c:v>
                </c:pt>
                <c:pt idx="3">
                  <c:v>16892</c:v>
                </c:pt>
                <c:pt idx="4">
                  <c:v>16922</c:v>
                </c:pt>
                <c:pt idx="5">
                  <c:v>16953</c:v>
                </c:pt>
              </c:numCache>
            </c:numRef>
          </c:xVal>
          <c:yVal>
            <c:numRef>
              <c:f>Sheet1!$A$3:$F$3</c:f>
              <c:numCache>
                <c:formatCode>General</c:formatCode>
                <c:ptCount val="6"/>
                <c:pt idx="0">
                  <c:v>232761</c:v>
                </c:pt>
                <c:pt idx="1">
                  <c:v>201447</c:v>
                </c:pt>
                <c:pt idx="2">
                  <c:v>249294</c:v>
                </c:pt>
                <c:pt idx="3">
                  <c:v>245637</c:v>
                </c:pt>
                <c:pt idx="4">
                  <c:v>278416</c:v>
                </c:pt>
                <c:pt idx="5">
                  <c:v>266016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2A-42EB-9204-32D390EFB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835136"/>
        <c:axId val="1"/>
      </c:scatterChart>
      <c:valAx>
        <c:axId val="1088835136"/>
        <c:scaling>
          <c:orientation val="minMax"/>
          <c:max val="16953"/>
          <c:min val="1680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301556"/>
          <c:min val="18000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35136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241469816272965E-2"/>
          <c:y val="8.9810017271157172E-2"/>
          <c:w val="0.86351706036745401"/>
          <c:h val="0.8203799654576856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22D34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247566.66666666666</c:v>
                </c:pt>
                <c:pt idx="1">
                  <c:v>285709.33333333331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B-4120-9D6B-1E8C11148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13536"/>
        <c:axId val="1"/>
      </c:barChart>
      <c:catAx>
        <c:axId val="10888135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85709.3333333333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135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241469816272965E-2"/>
          <c:y val="9.5238095238095233E-2"/>
          <c:w val="0.86351706036745401"/>
          <c:h val="0.809523809523809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04E23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227834</c:v>
                </c:pt>
                <c:pt idx="1">
                  <c:v>263356.33333333331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0-4763-9E42-185EBAD84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29376"/>
        <c:axId val="1"/>
      </c:barChart>
      <c:catAx>
        <c:axId val="1088829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63356.3333333333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293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408163265306121E-2"/>
          <c:y val="1.9431988041853511E-2"/>
          <c:w val="0.95918367346938771"/>
          <c:h val="0.9611360239162929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0B96A0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7235</c:v>
                </c:pt>
                <c:pt idx="1">
                  <c:v>6662</c:v>
                </c:pt>
                <c:pt idx="2">
                  <c:v>4824</c:v>
                </c:pt>
                <c:pt idx="3">
                  <c:v>4413</c:v>
                </c:pt>
                <c:pt idx="4">
                  <c:v>4163</c:v>
                </c:pt>
                <c:pt idx="5">
                  <c:v>4095</c:v>
                </c:pt>
                <c:pt idx="6">
                  <c:v>3458</c:v>
                </c:pt>
                <c:pt idx="7">
                  <c:v>3304</c:v>
                </c:pt>
                <c:pt idx="8">
                  <c:v>3164</c:v>
                </c:pt>
                <c:pt idx="9">
                  <c:v>3143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3-4FA0-B959-6DA80D8F2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30336"/>
        <c:axId val="1"/>
      </c:barChart>
      <c:catAx>
        <c:axId val="108883033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23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0888303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62927915391034E-3"/>
          <c:y val="2.6530612244897958E-2"/>
          <c:w val="0.98552741441692182"/>
          <c:h val="0.94693877551020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3132C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193038</c:v>
                </c:pt>
                <c:pt idx="1">
                  <c:v>165511</c:v>
                </c:pt>
                <c:pt idx="2">
                  <c:v>213982</c:v>
                </c:pt>
                <c:pt idx="3">
                  <c:v>209116</c:v>
                </c:pt>
                <c:pt idx="4">
                  <c:v>241811</c:v>
                </c:pt>
                <c:pt idx="5">
                  <c:v>223624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F-4515-9723-64A9C0DAB6DA}"/>
            </c:ext>
          </c:extLst>
        </c:ser>
        <c:ser>
          <c:idx val="1"/>
          <c:order val="1"/>
          <c:spPr>
            <a:solidFill>
              <a:srgbClr val="0B96A0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58454</c:v>
                </c:pt>
                <c:pt idx="1">
                  <c:v>51711</c:v>
                </c:pt>
                <c:pt idx="2">
                  <c:v>60004</c:v>
                </c:pt>
                <c:pt idx="3">
                  <c:v>57305</c:v>
                </c:pt>
                <c:pt idx="4">
                  <c:v>59745</c:v>
                </c:pt>
                <c:pt idx="5">
                  <c:v>65527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3F-4515-9723-64A9C0DAB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824576"/>
        <c:axId val="1"/>
      </c:barChart>
      <c:catAx>
        <c:axId val="10888245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15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8245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F11656D-8E03-48A2-863E-7BE813341771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146204AA-60E2-4F7C-874B-0BB2913080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204AA-60E2-4F7C-874B-0BB291308059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3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44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73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17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49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62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3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74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991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23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57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28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10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80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053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035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Informações:</a:t>
            </a:r>
          </a:p>
          <a:p>
            <a:r>
              <a:rPr lang="pt-BR" sz="1600" dirty="0"/>
              <a:t>Criação da tabela cadastro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Identificar a primeira cidade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Mínimo entre data de compra com a data de transação, criar data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Classificar para a campanha conforme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Dt</a:t>
            </a:r>
            <a:r>
              <a:rPr lang="pt-BR" sz="1600" dirty="0"/>
              <a:t> de ativação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Volume de TPV no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Critérios: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Data do </a:t>
            </a:r>
            <a:r>
              <a:rPr lang="pt-BR" sz="1600" dirty="0" err="1"/>
              <a:t>Exp</a:t>
            </a:r>
            <a:r>
              <a:rPr lang="pt-BR" sz="1600" dirty="0"/>
              <a:t>: 17/05(Maio)/2021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Cidade: Neptune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Critério: TPV mensal&gt;=RS 12000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 err="1"/>
              <a:t>Obs</a:t>
            </a:r>
            <a:r>
              <a:rPr lang="pt-BR" sz="1600" dirty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Desconsiderei dois clientes que a compra da segunda ia para Neptune.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39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44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80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03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85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96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31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4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93505088-040A-0BF5-2EEA-C9B0452EB2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1358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87704E2-9914-BB03-19E0-5FB55570D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52D30-7B76-68A7-6DF9-0F84BDC37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6025E-CAA0-D78B-87CB-340A88F7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77888-E221-7D90-8A13-A86EA9C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6F37B-AA3F-0F77-E804-6F60DCDF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88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312FAF2-53E8-5A04-48C5-8D03D56C6D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3084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C4CB351-C9C6-0496-CCBE-50A696E8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D161D-D261-59AB-603C-B0BFDD6C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5040C-2B99-8769-F118-D9C15CAD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D2A86-5D46-968B-43F1-A5B65849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79EC1-DCEF-F63F-1A1D-1504606E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5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2A145BC-DFD0-BAE0-7E1D-2A81ACA99F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1801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A8A27-DF91-F3FF-6C47-EFA1F9C61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DC4C1-2DC6-17F1-44A6-C5F23A6A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56970-D060-02A5-3E68-C777196E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2A78D-9A7F-170F-073B-DD800E05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C38A7-367F-968A-419A-A4D1A36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8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8C4EFD8-0777-2BC4-46BE-445A18AE79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070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3EBCD9D-AD71-2529-EA9C-5EC200A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8C3EB-66FF-659D-AABD-B95D82A1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A5359-7948-54D4-0198-76324EF2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8346C-DDC6-3FD8-DB5D-6AE91BE0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F26EA-9360-EFA6-0148-D5DF099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6B286B9-F10F-4AA5-BE95-A33BEF2725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587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79E3E71-A0AC-8356-A7B7-A4B53F82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66A4DE-D8BA-26B1-AD6C-EC6AD758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EC940-4DD2-9E65-DFF1-438A8DEC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2E084-745B-15ED-7BC1-6B65AF23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E29F7-2A7F-1811-7397-7826A008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3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170362BF-E6E2-967C-E60F-D65EA8E7C2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9007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3299C47-3147-98F1-F55B-F18B00A2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5A994-DE8A-7ED0-FBFF-5A83E162A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92D902-92AC-CEEA-A991-DC126AC6B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C2D07-DBEE-D481-0107-55205DD4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8C627-5A94-F349-B6F7-8B1DA4B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CDA2B4-2025-06CE-0162-237EBA7B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8A32C674-220E-2CF3-5FFD-79A54E16C6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9463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08DF979-6F5A-337E-E494-B296EA62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D1D642-E7E2-0DBC-3F58-5CBDB7C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D04F0-7E39-03F5-A242-4D5CE499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BFCBDD-B2EE-304B-162C-52FC926DF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142B3E-9E97-D52C-D2FF-3FBEB8B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990254-BF30-6BB5-CF36-4FD8B47F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DCB167-F2F3-E15B-7F91-5E24620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A963BD-C0BE-2D5A-1E7A-FC5E0D51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8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72EBFD0B-53D3-DD53-3BA3-55511E6D5F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331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415AC28-A9DB-268B-C2EB-8B210850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62DACC-0BA0-BD8B-BA78-AAECCA5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62A58F-4E70-68ED-0CC6-E6409BE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47A734-8112-D9C4-840A-DC622E7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5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2E211C8C-C958-7B10-2820-72749D81B0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9467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992BEC-0959-4173-8AD6-0D2BFCD8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A3770A-01A2-4BFF-4BF6-B58D858C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78D114-7200-86C5-51DA-3330F5F9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2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3AB57E3E-82B1-63DE-17D3-C53BBF505A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725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341B816-B02E-F182-AD3A-7F39760B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7457A-5A4B-7C1F-96F6-60E3B20B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4C6EEF-01E9-A2A8-EF28-5CBC8D90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E24CE-9136-4D3E-8C8A-EBC2DE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F8C13E-E4E0-5260-52A3-2E541C9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715707-C3FD-6A5F-FC47-112FBCE0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0CDDB6F2-3E6C-527B-868D-763B99B2B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3387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4324035-0F6F-FC5E-19CA-79362D87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76B952-D0AB-F2AF-192F-BB9D5A63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B7CB1-E112-D781-F1B4-93B61169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FC34C-3886-8BCC-5352-FAFBF07A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D1C34-92C3-5D70-6C3A-B587121A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2748D0-8D9F-28C9-1274-98714E0F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59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78DE6F5-DFF5-CAF9-575B-FB6903ACF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577415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4E2E44-4CAC-67B0-E9B9-AF671166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12F62-3D35-1053-3876-50CF2F652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ED2D-7945-447D-86F7-A0B6F67C0459}" type="datetimeFigureOut">
              <a:rPr lang="pt-BR" smtClean="0"/>
              <a:pPr/>
              <a:t>12/05/2023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1C5B-86BD-0C07-AF9F-4A3E63EB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096D3-4BA0-F3C5-09DF-F936A85FA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EC59-C8AE-4D08-88F3-8134FEFEBD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1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image" Target="../media/image1.emf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oleObject" Target="../embeddings/oleObject22.bin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tags" Target="../tags/tag160.xml"/><Relationship Id="rId3" Type="http://schemas.openxmlformats.org/officeDocument/2006/relationships/tags" Target="../tags/tag137.xml"/><Relationship Id="rId21" Type="http://schemas.openxmlformats.org/officeDocument/2006/relationships/tags" Target="../tags/tag155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tags" Target="../tags/tag159.xml"/><Relationship Id="rId33" Type="http://schemas.openxmlformats.org/officeDocument/2006/relationships/chart" Target="../charts/chart9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tags" Target="../tags/tag158.xml"/><Relationship Id="rId32" Type="http://schemas.openxmlformats.org/officeDocument/2006/relationships/image" Target="../media/image1.emf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28" Type="http://schemas.openxmlformats.org/officeDocument/2006/relationships/tags" Target="../tags/tag162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31" Type="http://schemas.openxmlformats.org/officeDocument/2006/relationships/oleObject" Target="../embeddings/oleObject23.bin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Relationship Id="rId27" Type="http://schemas.openxmlformats.org/officeDocument/2006/relationships/tags" Target="../tags/tag161.xml"/><Relationship Id="rId30" Type="http://schemas.openxmlformats.org/officeDocument/2006/relationships/notesSlide" Target="../notesSlides/notesSlide11.xml"/><Relationship Id="rId8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26" Type="http://schemas.openxmlformats.org/officeDocument/2006/relationships/tags" Target="../tags/tag188.xml"/><Relationship Id="rId39" Type="http://schemas.openxmlformats.org/officeDocument/2006/relationships/tags" Target="../tags/tag201.xml"/><Relationship Id="rId21" Type="http://schemas.openxmlformats.org/officeDocument/2006/relationships/tags" Target="../tags/tag183.xml"/><Relationship Id="rId34" Type="http://schemas.openxmlformats.org/officeDocument/2006/relationships/tags" Target="../tags/tag196.xml"/><Relationship Id="rId42" Type="http://schemas.openxmlformats.org/officeDocument/2006/relationships/tags" Target="../tags/tag204.xml"/><Relationship Id="rId47" Type="http://schemas.openxmlformats.org/officeDocument/2006/relationships/tags" Target="../tags/tag209.xml"/><Relationship Id="rId50" Type="http://schemas.openxmlformats.org/officeDocument/2006/relationships/tags" Target="../tags/tag212.xml"/><Relationship Id="rId55" Type="http://schemas.openxmlformats.org/officeDocument/2006/relationships/tags" Target="../tags/tag217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9" Type="http://schemas.openxmlformats.org/officeDocument/2006/relationships/tags" Target="../tags/tag191.xml"/><Relationship Id="rId11" Type="http://schemas.openxmlformats.org/officeDocument/2006/relationships/tags" Target="../tags/tag173.xml"/><Relationship Id="rId24" Type="http://schemas.openxmlformats.org/officeDocument/2006/relationships/tags" Target="../tags/tag186.xml"/><Relationship Id="rId32" Type="http://schemas.openxmlformats.org/officeDocument/2006/relationships/tags" Target="../tags/tag194.xml"/><Relationship Id="rId37" Type="http://schemas.openxmlformats.org/officeDocument/2006/relationships/tags" Target="../tags/tag199.xml"/><Relationship Id="rId40" Type="http://schemas.openxmlformats.org/officeDocument/2006/relationships/tags" Target="../tags/tag202.xml"/><Relationship Id="rId45" Type="http://schemas.openxmlformats.org/officeDocument/2006/relationships/tags" Target="../tags/tag207.xml"/><Relationship Id="rId53" Type="http://schemas.openxmlformats.org/officeDocument/2006/relationships/tags" Target="../tags/tag215.xml"/><Relationship Id="rId58" Type="http://schemas.openxmlformats.org/officeDocument/2006/relationships/oleObject" Target="../embeddings/oleObject24.bin"/><Relationship Id="rId5" Type="http://schemas.openxmlformats.org/officeDocument/2006/relationships/tags" Target="../tags/tag167.xml"/><Relationship Id="rId61" Type="http://schemas.openxmlformats.org/officeDocument/2006/relationships/chart" Target="../charts/chart11.xml"/><Relationship Id="rId19" Type="http://schemas.openxmlformats.org/officeDocument/2006/relationships/tags" Target="../tags/tag181.xml"/><Relationship Id="rId14" Type="http://schemas.openxmlformats.org/officeDocument/2006/relationships/tags" Target="../tags/tag176.xml"/><Relationship Id="rId22" Type="http://schemas.openxmlformats.org/officeDocument/2006/relationships/tags" Target="../tags/tag184.xml"/><Relationship Id="rId27" Type="http://schemas.openxmlformats.org/officeDocument/2006/relationships/tags" Target="../tags/tag189.xml"/><Relationship Id="rId30" Type="http://schemas.openxmlformats.org/officeDocument/2006/relationships/tags" Target="../tags/tag192.xml"/><Relationship Id="rId35" Type="http://schemas.openxmlformats.org/officeDocument/2006/relationships/tags" Target="../tags/tag197.xml"/><Relationship Id="rId43" Type="http://schemas.openxmlformats.org/officeDocument/2006/relationships/tags" Target="../tags/tag205.xml"/><Relationship Id="rId48" Type="http://schemas.openxmlformats.org/officeDocument/2006/relationships/tags" Target="../tags/tag210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170.xml"/><Relationship Id="rId51" Type="http://schemas.openxmlformats.org/officeDocument/2006/relationships/tags" Target="../tags/tag213.xml"/><Relationship Id="rId3" Type="http://schemas.openxmlformats.org/officeDocument/2006/relationships/tags" Target="../tags/tag165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5" Type="http://schemas.openxmlformats.org/officeDocument/2006/relationships/tags" Target="../tags/tag187.xml"/><Relationship Id="rId33" Type="http://schemas.openxmlformats.org/officeDocument/2006/relationships/tags" Target="../tags/tag195.xml"/><Relationship Id="rId38" Type="http://schemas.openxmlformats.org/officeDocument/2006/relationships/tags" Target="../tags/tag200.xml"/><Relationship Id="rId46" Type="http://schemas.openxmlformats.org/officeDocument/2006/relationships/tags" Target="../tags/tag208.xml"/><Relationship Id="rId59" Type="http://schemas.openxmlformats.org/officeDocument/2006/relationships/image" Target="../media/image1.emf"/><Relationship Id="rId20" Type="http://schemas.openxmlformats.org/officeDocument/2006/relationships/tags" Target="../tags/tag182.xml"/><Relationship Id="rId41" Type="http://schemas.openxmlformats.org/officeDocument/2006/relationships/tags" Target="../tags/tag203.xml"/><Relationship Id="rId54" Type="http://schemas.openxmlformats.org/officeDocument/2006/relationships/tags" Target="../tags/tag216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5" Type="http://schemas.openxmlformats.org/officeDocument/2006/relationships/tags" Target="../tags/tag177.xml"/><Relationship Id="rId23" Type="http://schemas.openxmlformats.org/officeDocument/2006/relationships/tags" Target="../tags/tag185.xml"/><Relationship Id="rId28" Type="http://schemas.openxmlformats.org/officeDocument/2006/relationships/tags" Target="../tags/tag190.xml"/><Relationship Id="rId36" Type="http://schemas.openxmlformats.org/officeDocument/2006/relationships/tags" Target="../tags/tag198.xml"/><Relationship Id="rId49" Type="http://schemas.openxmlformats.org/officeDocument/2006/relationships/tags" Target="../tags/tag211.xml"/><Relationship Id="rId57" Type="http://schemas.openxmlformats.org/officeDocument/2006/relationships/notesSlide" Target="../notesSlides/notesSlide12.xml"/><Relationship Id="rId10" Type="http://schemas.openxmlformats.org/officeDocument/2006/relationships/tags" Target="../tags/tag172.xml"/><Relationship Id="rId31" Type="http://schemas.openxmlformats.org/officeDocument/2006/relationships/tags" Target="../tags/tag193.xml"/><Relationship Id="rId44" Type="http://schemas.openxmlformats.org/officeDocument/2006/relationships/tags" Target="../tags/tag206.xml"/><Relationship Id="rId52" Type="http://schemas.openxmlformats.org/officeDocument/2006/relationships/tags" Target="../tags/tag214.xml"/><Relationship Id="rId60" Type="http://schemas.openxmlformats.org/officeDocument/2006/relationships/chart" Target="../charts/chart10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30.xml"/><Relationship Id="rId18" Type="http://schemas.openxmlformats.org/officeDocument/2006/relationships/tags" Target="../tags/tag235.xml"/><Relationship Id="rId26" Type="http://schemas.openxmlformats.org/officeDocument/2006/relationships/tags" Target="../tags/tag243.xml"/><Relationship Id="rId39" Type="http://schemas.openxmlformats.org/officeDocument/2006/relationships/tags" Target="../tags/tag256.xml"/><Relationship Id="rId21" Type="http://schemas.openxmlformats.org/officeDocument/2006/relationships/tags" Target="../tags/tag238.xml"/><Relationship Id="rId34" Type="http://schemas.openxmlformats.org/officeDocument/2006/relationships/tags" Target="../tags/tag251.xml"/><Relationship Id="rId42" Type="http://schemas.openxmlformats.org/officeDocument/2006/relationships/tags" Target="../tags/tag259.xml"/><Relationship Id="rId47" Type="http://schemas.openxmlformats.org/officeDocument/2006/relationships/oleObject" Target="../embeddings/oleObject25.bin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6" Type="http://schemas.openxmlformats.org/officeDocument/2006/relationships/tags" Target="../tags/tag233.xml"/><Relationship Id="rId29" Type="http://schemas.openxmlformats.org/officeDocument/2006/relationships/tags" Target="../tags/tag246.xml"/><Relationship Id="rId11" Type="http://schemas.openxmlformats.org/officeDocument/2006/relationships/tags" Target="../tags/tag228.xml"/><Relationship Id="rId24" Type="http://schemas.openxmlformats.org/officeDocument/2006/relationships/tags" Target="../tags/tag241.xml"/><Relationship Id="rId32" Type="http://schemas.openxmlformats.org/officeDocument/2006/relationships/tags" Target="../tags/tag249.xml"/><Relationship Id="rId37" Type="http://schemas.openxmlformats.org/officeDocument/2006/relationships/tags" Target="../tags/tag254.xml"/><Relationship Id="rId40" Type="http://schemas.openxmlformats.org/officeDocument/2006/relationships/tags" Target="../tags/tag257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222.xml"/><Relationship Id="rId15" Type="http://schemas.openxmlformats.org/officeDocument/2006/relationships/tags" Target="../tags/tag232.xml"/><Relationship Id="rId23" Type="http://schemas.openxmlformats.org/officeDocument/2006/relationships/tags" Target="../tags/tag240.xml"/><Relationship Id="rId28" Type="http://schemas.openxmlformats.org/officeDocument/2006/relationships/tags" Target="../tags/tag245.xml"/><Relationship Id="rId36" Type="http://schemas.openxmlformats.org/officeDocument/2006/relationships/tags" Target="../tags/tag253.xml"/><Relationship Id="rId49" Type="http://schemas.openxmlformats.org/officeDocument/2006/relationships/chart" Target="../charts/chart12.xml"/><Relationship Id="rId10" Type="http://schemas.openxmlformats.org/officeDocument/2006/relationships/tags" Target="../tags/tag227.xml"/><Relationship Id="rId19" Type="http://schemas.openxmlformats.org/officeDocument/2006/relationships/tags" Target="../tags/tag236.xml"/><Relationship Id="rId31" Type="http://schemas.openxmlformats.org/officeDocument/2006/relationships/tags" Target="../tags/tag248.xml"/><Relationship Id="rId44" Type="http://schemas.openxmlformats.org/officeDocument/2006/relationships/tags" Target="../tags/tag261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tags" Target="../tags/tag231.xml"/><Relationship Id="rId22" Type="http://schemas.openxmlformats.org/officeDocument/2006/relationships/tags" Target="../tags/tag239.xml"/><Relationship Id="rId27" Type="http://schemas.openxmlformats.org/officeDocument/2006/relationships/tags" Target="../tags/tag244.xml"/><Relationship Id="rId30" Type="http://schemas.openxmlformats.org/officeDocument/2006/relationships/tags" Target="../tags/tag247.xml"/><Relationship Id="rId35" Type="http://schemas.openxmlformats.org/officeDocument/2006/relationships/tags" Target="../tags/tag252.xml"/><Relationship Id="rId43" Type="http://schemas.openxmlformats.org/officeDocument/2006/relationships/tags" Target="../tags/tag260.xml"/><Relationship Id="rId48" Type="http://schemas.openxmlformats.org/officeDocument/2006/relationships/image" Target="../media/image1.emf"/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12" Type="http://schemas.openxmlformats.org/officeDocument/2006/relationships/tags" Target="../tags/tag229.xml"/><Relationship Id="rId17" Type="http://schemas.openxmlformats.org/officeDocument/2006/relationships/tags" Target="../tags/tag234.xml"/><Relationship Id="rId25" Type="http://schemas.openxmlformats.org/officeDocument/2006/relationships/tags" Target="../tags/tag242.xml"/><Relationship Id="rId33" Type="http://schemas.openxmlformats.org/officeDocument/2006/relationships/tags" Target="../tags/tag250.xml"/><Relationship Id="rId38" Type="http://schemas.openxmlformats.org/officeDocument/2006/relationships/tags" Target="../tags/tag255.xml"/><Relationship Id="rId46" Type="http://schemas.openxmlformats.org/officeDocument/2006/relationships/notesSlide" Target="../notesSlides/notesSlide13.xml"/><Relationship Id="rId20" Type="http://schemas.openxmlformats.org/officeDocument/2006/relationships/tags" Target="../tags/tag237.xml"/><Relationship Id="rId41" Type="http://schemas.openxmlformats.org/officeDocument/2006/relationships/tags" Target="../tags/tag258.xml"/><Relationship Id="rId1" Type="http://schemas.openxmlformats.org/officeDocument/2006/relationships/tags" Target="../tags/tag218.xml"/><Relationship Id="rId6" Type="http://schemas.openxmlformats.org/officeDocument/2006/relationships/tags" Target="../tags/tag22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39" Type="http://schemas.openxmlformats.org/officeDocument/2006/relationships/tags" Target="../tags/tag300.xml"/><Relationship Id="rId21" Type="http://schemas.openxmlformats.org/officeDocument/2006/relationships/tags" Target="../tags/tag282.xml"/><Relationship Id="rId34" Type="http://schemas.openxmlformats.org/officeDocument/2006/relationships/tags" Target="../tags/tag295.xml"/><Relationship Id="rId42" Type="http://schemas.openxmlformats.org/officeDocument/2006/relationships/tags" Target="../tags/tag303.xml"/><Relationship Id="rId47" Type="http://schemas.openxmlformats.org/officeDocument/2006/relationships/tags" Target="../tags/tag308.xml"/><Relationship Id="rId50" Type="http://schemas.openxmlformats.org/officeDocument/2006/relationships/notesSlide" Target="../notesSlides/notesSlide1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9" Type="http://schemas.openxmlformats.org/officeDocument/2006/relationships/tags" Target="../tags/tag290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32" Type="http://schemas.openxmlformats.org/officeDocument/2006/relationships/tags" Target="../tags/tag293.xml"/><Relationship Id="rId37" Type="http://schemas.openxmlformats.org/officeDocument/2006/relationships/tags" Target="../tags/tag298.xml"/><Relationship Id="rId40" Type="http://schemas.openxmlformats.org/officeDocument/2006/relationships/tags" Target="../tags/tag301.xml"/><Relationship Id="rId45" Type="http://schemas.openxmlformats.org/officeDocument/2006/relationships/tags" Target="../tags/tag306.xml"/><Relationship Id="rId53" Type="http://schemas.openxmlformats.org/officeDocument/2006/relationships/chart" Target="../charts/chart13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tags" Target="../tags/tag292.xml"/><Relationship Id="rId44" Type="http://schemas.openxmlformats.org/officeDocument/2006/relationships/tags" Target="../tags/tag305.xml"/><Relationship Id="rId52" Type="http://schemas.openxmlformats.org/officeDocument/2006/relationships/image" Target="../media/image1.emf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Relationship Id="rId43" Type="http://schemas.openxmlformats.org/officeDocument/2006/relationships/tags" Target="../tags/tag304.xml"/><Relationship Id="rId48" Type="http://schemas.openxmlformats.org/officeDocument/2006/relationships/tags" Target="../tags/tag309.xml"/><Relationship Id="rId8" Type="http://schemas.openxmlformats.org/officeDocument/2006/relationships/tags" Target="../tags/tag269.xml"/><Relationship Id="rId51" Type="http://schemas.openxmlformats.org/officeDocument/2006/relationships/oleObject" Target="../embeddings/oleObject26.bin"/><Relationship Id="rId3" Type="http://schemas.openxmlformats.org/officeDocument/2006/relationships/tags" Target="../tags/tag264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38" Type="http://schemas.openxmlformats.org/officeDocument/2006/relationships/tags" Target="../tags/tag299.xml"/><Relationship Id="rId46" Type="http://schemas.openxmlformats.org/officeDocument/2006/relationships/tags" Target="../tags/tag307.xml"/><Relationship Id="rId20" Type="http://schemas.openxmlformats.org/officeDocument/2006/relationships/tags" Target="../tags/tag281.xml"/><Relationship Id="rId41" Type="http://schemas.openxmlformats.org/officeDocument/2006/relationships/tags" Target="../tags/tag302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tags" Target="../tags/tag297.xml"/><Relationship Id="rId4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9" Type="http://schemas.openxmlformats.org/officeDocument/2006/relationships/oleObject" Target="../embeddings/oleObject27.bin"/><Relationship Id="rId21" Type="http://schemas.openxmlformats.org/officeDocument/2006/relationships/tags" Target="../tags/tag330.xml"/><Relationship Id="rId34" Type="http://schemas.openxmlformats.org/officeDocument/2006/relationships/tags" Target="../tags/tag343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29" Type="http://schemas.openxmlformats.org/officeDocument/2006/relationships/tags" Target="../tags/tag338.xml"/><Relationship Id="rId41" Type="http://schemas.openxmlformats.org/officeDocument/2006/relationships/chart" Target="../charts/chart14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32" Type="http://schemas.openxmlformats.org/officeDocument/2006/relationships/tags" Target="../tags/tag341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1.emf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tags" Target="../tags/tag337.xml"/><Relationship Id="rId36" Type="http://schemas.openxmlformats.org/officeDocument/2006/relationships/tags" Target="../tags/tag345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31" Type="http://schemas.openxmlformats.org/officeDocument/2006/relationships/tags" Target="../tags/tag340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tags" Target="../tags/tag336.xml"/><Relationship Id="rId30" Type="http://schemas.openxmlformats.org/officeDocument/2006/relationships/tags" Target="../tags/tag339.xml"/><Relationship Id="rId35" Type="http://schemas.openxmlformats.org/officeDocument/2006/relationships/tags" Target="../tags/tag344.xml"/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33" Type="http://schemas.openxmlformats.org/officeDocument/2006/relationships/tags" Target="../tags/tag342.xml"/><Relationship Id="rId3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tags" Target="../tags/tag371.xml"/><Relationship Id="rId3" Type="http://schemas.openxmlformats.org/officeDocument/2006/relationships/tags" Target="../tags/tag348.xml"/><Relationship Id="rId21" Type="http://schemas.openxmlformats.org/officeDocument/2006/relationships/tags" Target="../tags/tag366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tags" Target="../tags/tag370.xml"/><Relationship Id="rId33" Type="http://schemas.openxmlformats.org/officeDocument/2006/relationships/chart" Target="../charts/chart15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image" Target="../media/image1.emf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tags" Target="../tags/tag373.xml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31" Type="http://schemas.openxmlformats.org/officeDocument/2006/relationships/oleObject" Target="../embeddings/oleObject28.bin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tags" Target="../tags/tag372.xml"/><Relationship Id="rId30" Type="http://schemas.openxmlformats.org/officeDocument/2006/relationships/notesSlide" Target="../notesSlides/notesSlide16.xml"/><Relationship Id="rId8" Type="http://schemas.openxmlformats.org/officeDocument/2006/relationships/tags" Target="../tags/tag35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399.xml"/><Relationship Id="rId21" Type="http://schemas.openxmlformats.org/officeDocument/2006/relationships/tags" Target="../tags/tag394.xml"/><Relationship Id="rId34" Type="http://schemas.openxmlformats.org/officeDocument/2006/relationships/tags" Target="../tags/tag407.xml"/><Relationship Id="rId42" Type="http://schemas.openxmlformats.org/officeDocument/2006/relationships/tags" Target="../tags/tag415.xml"/><Relationship Id="rId47" Type="http://schemas.openxmlformats.org/officeDocument/2006/relationships/tags" Target="../tags/tag420.xml"/><Relationship Id="rId50" Type="http://schemas.openxmlformats.org/officeDocument/2006/relationships/tags" Target="../tags/tag423.xml"/><Relationship Id="rId55" Type="http://schemas.openxmlformats.org/officeDocument/2006/relationships/tags" Target="../tags/tag428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2" Type="http://schemas.openxmlformats.org/officeDocument/2006/relationships/tags" Target="../tags/tag375.xml"/><Relationship Id="rId16" Type="http://schemas.openxmlformats.org/officeDocument/2006/relationships/tags" Target="../tags/tag389.xml"/><Relationship Id="rId29" Type="http://schemas.openxmlformats.org/officeDocument/2006/relationships/tags" Target="../tags/tag402.xml"/><Relationship Id="rId11" Type="http://schemas.openxmlformats.org/officeDocument/2006/relationships/tags" Target="../tags/tag384.xml"/><Relationship Id="rId24" Type="http://schemas.openxmlformats.org/officeDocument/2006/relationships/tags" Target="../tags/tag397.xml"/><Relationship Id="rId32" Type="http://schemas.openxmlformats.org/officeDocument/2006/relationships/tags" Target="../tags/tag405.xml"/><Relationship Id="rId37" Type="http://schemas.openxmlformats.org/officeDocument/2006/relationships/tags" Target="../tags/tag410.xml"/><Relationship Id="rId40" Type="http://schemas.openxmlformats.org/officeDocument/2006/relationships/tags" Target="../tags/tag413.xml"/><Relationship Id="rId45" Type="http://schemas.openxmlformats.org/officeDocument/2006/relationships/tags" Target="../tags/tag418.xml"/><Relationship Id="rId53" Type="http://schemas.openxmlformats.org/officeDocument/2006/relationships/tags" Target="../tags/tag426.xml"/><Relationship Id="rId58" Type="http://schemas.openxmlformats.org/officeDocument/2006/relationships/tags" Target="../tags/tag431.xml"/><Relationship Id="rId66" Type="http://schemas.openxmlformats.org/officeDocument/2006/relationships/image" Target="../media/image1.emf"/><Relationship Id="rId5" Type="http://schemas.openxmlformats.org/officeDocument/2006/relationships/tags" Target="../tags/tag378.xml"/><Relationship Id="rId61" Type="http://schemas.openxmlformats.org/officeDocument/2006/relationships/tags" Target="../tags/tag434.xml"/><Relationship Id="rId19" Type="http://schemas.openxmlformats.org/officeDocument/2006/relationships/tags" Target="../tags/tag392.xml"/><Relationship Id="rId14" Type="http://schemas.openxmlformats.org/officeDocument/2006/relationships/tags" Target="../tags/tag387.xml"/><Relationship Id="rId22" Type="http://schemas.openxmlformats.org/officeDocument/2006/relationships/tags" Target="../tags/tag395.xml"/><Relationship Id="rId27" Type="http://schemas.openxmlformats.org/officeDocument/2006/relationships/tags" Target="../tags/tag400.xml"/><Relationship Id="rId30" Type="http://schemas.openxmlformats.org/officeDocument/2006/relationships/tags" Target="../tags/tag403.xml"/><Relationship Id="rId35" Type="http://schemas.openxmlformats.org/officeDocument/2006/relationships/tags" Target="../tags/tag408.xml"/><Relationship Id="rId43" Type="http://schemas.openxmlformats.org/officeDocument/2006/relationships/tags" Target="../tags/tag416.xml"/><Relationship Id="rId48" Type="http://schemas.openxmlformats.org/officeDocument/2006/relationships/tags" Target="../tags/tag421.xml"/><Relationship Id="rId56" Type="http://schemas.openxmlformats.org/officeDocument/2006/relationships/tags" Target="../tags/tag429.xml"/><Relationship Id="rId64" Type="http://schemas.openxmlformats.org/officeDocument/2006/relationships/notesSlide" Target="../notesSlides/notesSlide17.xml"/><Relationship Id="rId8" Type="http://schemas.openxmlformats.org/officeDocument/2006/relationships/tags" Target="../tags/tag381.xml"/><Relationship Id="rId51" Type="http://schemas.openxmlformats.org/officeDocument/2006/relationships/tags" Target="../tags/tag424.xml"/><Relationship Id="rId3" Type="http://schemas.openxmlformats.org/officeDocument/2006/relationships/tags" Target="../tags/tag376.xml"/><Relationship Id="rId12" Type="http://schemas.openxmlformats.org/officeDocument/2006/relationships/tags" Target="../tags/tag385.xml"/><Relationship Id="rId17" Type="http://schemas.openxmlformats.org/officeDocument/2006/relationships/tags" Target="../tags/tag390.xml"/><Relationship Id="rId25" Type="http://schemas.openxmlformats.org/officeDocument/2006/relationships/tags" Target="../tags/tag398.xml"/><Relationship Id="rId33" Type="http://schemas.openxmlformats.org/officeDocument/2006/relationships/tags" Target="../tags/tag406.xml"/><Relationship Id="rId38" Type="http://schemas.openxmlformats.org/officeDocument/2006/relationships/tags" Target="../tags/tag411.xml"/><Relationship Id="rId46" Type="http://schemas.openxmlformats.org/officeDocument/2006/relationships/tags" Target="../tags/tag419.xml"/><Relationship Id="rId59" Type="http://schemas.openxmlformats.org/officeDocument/2006/relationships/tags" Target="../tags/tag432.xml"/><Relationship Id="rId67" Type="http://schemas.openxmlformats.org/officeDocument/2006/relationships/chart" Target="../charts/chart16.xml"/><Relationship Id="rId20" Type="http://schemas.openxmlformats.org/officeDocument/2006/relationships/tags" Target="../tags/tag393.xml"/><Relationship Id="rId41" Type="http://schemas.openxmlformats.org/officeDocument/2006/relationships/tags" Target="../tags/tag414.xml"/><Relationship Id="rId54" Type="http://schemas.openxmlformats.org/officeDocument/2006/relationships/tags" Target="../tags/tag427.xml"/><Relationship Id="rId62" Type="http://schemas.openxmlformats.org/officeDocument/2006/relationships/tags" Target="../tags/tag43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5" Type="http://schemas.openxmlformats.org/officeDocument/2006/relationships/tags" Target="../tags/tag388.xml"/><Relationship Id="rId23" Type="http://schemas.openxmlformats.org/officeDocument/2006/relationships/tags" Target="../tags/tag396.xml"/><Relationship Id="rId28" Type="http://schemas.openxmlformats.org/officeDocument/2006/relationships/tags" Target="../tags/tag401.xml"/><Relationship Id="rId36" Type="http://schemas.openxmlformats.org/officeDocument/2006/relationships/tags" Target="../tags/tag409.xml"/><Relationship Id="rId49" Type="http://schemas.openxmlformats.org/officeDocument/2006/relationships/tags" Target="../tags/tag422.xml"/><Relationship Id="rId57" Type="http://schemas.openxmlformats.org/officeDocument/2006/relationships/tags" Target="../tags/tag430.xml"/><Relationship Id="rId10" Type="http://schemas.openxmlformats.org/officeDocument/2006/relationships/tags" Target="../tags/tag383.xml"/><Relationship Id="rId31" Type="http://schemas.openxmlformats.org/officeDocument/2006/relationships/tags" Target="../tags/tag404.xml"/><Relationship Id="rId44" Type="http://schemas.openxmlformats.org/officeDocument/2006/relationships/tags" Target="../tags/tag417.xml"/><Relationship Id="rId52" Type="http://schemas.openxmlformats.org/officeDocument/2006/relationships/tags" Target="../tags/tag425.xml"/><Relationship Id="rId60" Type="http://schemas.openxmlformats.org/officeDocument/2006/relationships/tags" Target="../tags/tag433.xml"/><Relationship Id="rId65" Type="http://schemas.openxmlformats.org/officeDocument/2006/relationships/oleObject" Target="../embeddings/oleObject29.bin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3" Type="http://schemas.openxmlformats.org/officeDocument/2006/relationships/tags" Target="../tags/tag386.xml"/><Relationship Id="rId18" Type="http://schemas.openxmlformats.org/officeDocument/2006/relationships/tags" Target="../tags/tag391.xml"/><Relationship Id="rId39" Type="http://schemas.openxmlformats.org/officeDocument/2006/relationships/tags" Target="../tags/tag4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51.xml"/><Relationship Id="rId18" Type="http://schemas.openxmlformats.org/officeDocument/2006/relationships/tags" Target="../tags/tag456.xml"/><Relationship Id="rId26" Type="http://schemas.openxmlformats.org/officeDocument/2006/relationships/tags" Target="../tags/tag464.xml"/><Relationship Id="rId39" Type="http://schemas.openxmlformats.org/officeDocument/2006/relationships/tags" Target="../tags/tag477.xml"/><Relationship Id="rId21" Type="http://schemas.openxmlformats.org/officeDocument/2006/relationships/tags" Target="../tags/tag459.xml"/><Relationship Id="rId34" Type="http://schemas.openxmlformats.org/officeDocument/2006/relationships/tags" Target="../tags/tag472.xml"/><Relationship Id="rId42" Type="http://schemas.openxmlformats.org/officeDocument/2006/relationships/tags" Target="../tags/tag480.xml"/><Relationship Id="rId47" Type="http://schemas.openxmlformats.org/officeDocument/2006/relationships/chart" Target="../charts/chart17.xml"/><Relationship Id="rId7" Type="http://schemas.openxmlformats.org/officeDocument/2006/relationships/tags" Target="../tags/tag445.xml"/><Relationship Id="rId2" Type="http://schemas.openxmlformats.org/officeDocument/2006/relationships/tags" Target="../tags/tag440.xml"/><Relationship Id="rId16" Type="http://schemas.openxmlformats.org/officeDocument/2006/relationships/tags" Target="../tags/tag454.xml"/><Relationship Id="rId29" Type="http://schemas.openxmlformats.org/officeDocument/2006/relationships/tags" Target="../tags/tag467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11" Type="http://schemas.openxmlformats.org/officeDocument/2006/relationships/tags" Target="../tags/tag449.xml"/><Relationship Id="rId24" Type="http://schemas.openxmlformats.org/officeDocument/2006/relationships/tags" Target="../tags/tag462.xml"/><Relationship Id="rId32" Type="http://schemas.openxmlformats.org/officeDocument/2006/relationships/tags" Target="../tags/tag470.xml"/><Relationship Id="rId37" Type="http://schemas.openxmlformats.org/officeDocument/2006/relationships/tags" Target="../tags/tag475.xml"/><Relationship Id="rId40" Type="http://schemas.openxmlformats.org/officeDocument/2006/relationships/tags" Target="../tags/tag478.xml"/><Relationship Id="rId45" Type="http://schemas.openxmlformats.org/officeDocument/2006/relationships/oleObject" Target="../embeddings/oleObject33.bin"/><Relationship Id="rId5" Type="http://schemas.openxmlformats.org/officeDocument/2006/relationships/tags" Target="../tags/tag443.xml"/><Relationship Id="rId15" Type="http://schemas.openxmlformats.org/officeDocument/2006/relationships/tags" Target="../tags/tag453.xml"/><Relationship Id="rId23" Type="http://schemas.openxmlformats.org/officeDocument/2006/relationships/tags" Target="../tags/tag461.xml"/><Relationship Id="rId28" Type="http://schemas.openxmlformats.org/officeDocument/2006/relationships/tags" Target="../tags/tag466.xml"/><Relationship Id="rId36" Type="http://schemas.openxmlformats.org/officeDocument/2006/relationships/tags" Target="../tags/tag474.xml"/><Relationship Id="rId10" Type="http://schemas.openxmlformats.org/officeDocument/2006/relationships/tags" Target="../tags/tag448.xml"/><Relationship Id="rId19" Type="http://schemas.openxmlformats.org/officeDocument/2006/relationships/tags" Target="../tags/tag457.xml"/><Relationship Id="rId31" Type="http://schemas.openxmlformats.org/officeDocument/2006/relationships/tags" Target="../tags/tag469.xml"/><Relationship Id="rId44" Type="http://schemas.openxmlformats.org/officeDocument/2006/relationships/notesSlide" Target="../notesSlides/notesSlide21.xml"/><Relationship Id="rId4" Type="http://schemas.openxmlformats.org/officeDocument/2006/relationships/tags" Target="../tags/tag442.xml"/><Relationship Id="rId9" Type="http://schemas.openxmlformats.org/officeDocument/2006/relationships/tags" Target="../tags/tag447.xml"/><Relationship Id="rId14" Type="http://schemas.openxmlformats.org/officeDocument/2006/relationships/tags" Target="../tags/tag452.xml"/><Relationship Id="rId22" Type="http://schemas.openxmlformats.org/officeDocument/2006/relationships/tags" Target="../tags/tag460.xml"/><Relationship Id="rId27" Type="http://schemas.openxmlformats.org/officeDocument/2006/relationships/tags" Target="../tags/tag465.xml"/><Relationship Id="rId30" Type="http://schemas.openxmlformats.org/officeDocument/2006/relationships/tags" Target="../tags/tag468.xml"/><Relationship Id="rId35" Type="http://schemas.openxmlformats.org/officeDocument/2006/relationships/tags" Target="../tags/tag473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446.xml"/><Relationship Id="rId3" Type="http://schemas.openxmlformats.org/officeDocument/2006/relationships/tags" Target="../tags/tag441.xml"/><Relationship Id="rId12" Type="http://schemas.openxmlformats.org/officeDocument/2006/relationships/tags" Target="../tags/tag450.xml"/><Relationship Id="rId17" Type="http://schemas.openxmlformats.org/officeDocument/2006/relationships/tags" Target="../tags/tag455.xml"/><Relationship Id="rId25" Type="http://schemas.openxmlformats.org/officeDocument/2006/relationships/tags" Target="../tags/tag463.xml"/><Relationship Id="rId33" Type="http://schemas.openxmlformats.org/officeDocument/2006/relationships/tags" Target="../tags/tag471.xml"/><Relationship Id="rId38" Type="http://schemas.openxmlformats.org/officeDocument/2006/relationships/tags" Target="../tags/tag476.xml"/><Relationship Id="rId46" Type="http://schemas.openxmlformats.org/officeDocument/2006/relationships/image" Target="../media/image1.emf"/><Relationship Id="rId20" Type="http://schemas.openxmlformats.org/officeDocument/2006/relationships/tags" Target="../tags/tag458.xml"/><Relationship Id="rId41" Type="http://schemas.openxmlformats.org/officeDocument/2006/relationships/tags" Target="../tags/tag47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1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39" Type="http://schemas.openxmlformats.org/officeDocument/2006/relationships/tags" Target="../tags/tag59.xml"/><Relationship Id="rId21" Type="http://schemas.openxmlformats.org/officeDocument/2006/relationships/tags" Target="../tags/tag41.xml"/><Relationship Id="rId34" Type="http://schemas.openxmlformats.org/officeDocument/2006/relationships/tags" Target="../tags/tag54.xml"/><Relationship Id="rId42" Type="http://schemas.openxmlformats.org/officeDocument/2006/relationships/tags" Target="../tags/tag62.xml"/><Relationship Id="rId47" Type="http://schemas.openxmlformats.org/officeDocument/2006/relationships/tags" Target="../tags/tag67.xml"/><Relationship Id="rId50" Type="http://schemas.openxmlformats.org/officeDocument/2006/relationships/tags" Target="../tags/tag70.xml"/><Relationship Id="rId55" Type="http://schemas.openxmlformats.org/officeDocument/2006/relationships/oleObject" Target="../embeddings/oleObject20.bin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9" Type="http://schemas.openxmlformats.org/officeDocument/2006/relationships/tags" Target="../tags/tag49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53" Type="http://schemas.openxmlformats.org/officeDocument/2006/relationships/slideLayout" Target="../slideLayouts/slideLayout7.xml"/><Relationship Id="rId58" Type="http://schemas.openxmlformats.org/officeDocument/2006/relationships/chart" Target="../charts/chart2.xml"/><Relationship Id="rId5" Type="http://schemas.openxmlformats.org/officeDocument/2006/relationships/tags" Target="../tags/tag25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43" Type="http://schemas.openxmlformats.org/officeDocument/2006/relationships/tags" Target="../tags/tag63.xml"/><Relationship Id="rId48" Type="http://schemas.openxmlformats.org/officeDocument/2006/relationships/tags" Target="../tags/tag68.xml"/><Relationship Id="rId56" Type="http://schemas.openxmlformats.org/officeDocument/2006/relationships/image" Target="../media/image1.emf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46" Type="http://schemas.openxmlformats.org/officeDocument/2006/relationships/tags" Target="../tags/tag66.xml"/><Relationship Id="rId59" Type="http://schemas.openxmlformats.org/officeDocument/2006/relationships/chart" Target="../charts/chart3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54" Type="http://schemas.openxmlformats.org/officeDocument/2006/relationships/notesSlide" Target="../notesSlides/notesSlide8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49" Type="http://schemas.openxmlformats.org/officeDocument/2006/relationships/tags" Target="../tags/tag69.xml"/><Relationship Id="rId57" Type="http://schemas.openxmlformats.org/officeDocument/2006/relationships/chart" Target="../charts/chart1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44" Type="http://schemas.openxmlformats.org/officeDocument/2006/relationships/tags" Target="../tags/tag64.xml"/><Relationship Id="rId52" Type="http://schemas.openxmlformats.org/officeDocument/2006/relationships/tags" Target="../tags/tag72.xml"/><Relationship Id="rId60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9" Type="http://schemas.openxmlformats.org/officeDocument/2006/relationships/tags" Target="../tags/tag111.xml"/><Relationship Id="rId21" Type="http://schemas.openxmlformats.org/officeDocument/2006/relationships/tags" Target="../tags/tag93.xml"/><Relationship Id="rId34" Type="http://schemas.openxmlformats.org/officeDocument/2006/relationships/tags" Target="../tags/tag106.xml"/><Relationship Id="rId42" Type="http://schemas.openxmlformats.org/officeDocument/2006/relationships/notesSlide" Target="../notesSlides/notesSlide9.xml"/><Relationship Id="rId47" Type="http://schemas.openxmlformats.org/officeDocument/2006/relationships/chart" Target="../charts/chart7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9" Type="http://schemas.openxmlformats.org/officeDocument/2006/relationships/tags" Target="../tags/tag10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tags" Target="../tags/tag104.xml"/><Relationship Id="rId37" Type="http://schemas.openxmlformats.org/officeDocument/2006/relationships/tags" Target="../tags/tag109.xml"/><Relationship Id="rId40" Type="http://schemas.openxmlformats.org/officeDocument/2006/relationships/tags" Target="../tags/tag112.xml"/><Relationship Id="rId45" Type="http://schemas.openxmlformats.org/officeDocument/2006/relationships/chart" Target="../charts/chart5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36" Type="http://schemas.openxmlformats.org/officeDocument/2006/relationships/tags" Target="../tags/tag108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4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35" Type="http://schemas.openxmlformats.org/officeDocument/2006/relationships/tags" Target="../tags/tag107.xml"/><Relationship Id="rId43" Type="http://schemas.openxmlformats.org/officeDocument/2006/relationships/oleObject" Target="../embeddings/oleObject21.bin"/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tags" Target="../tags/tag105.xml"/><Relationship Id="rId38" Type="http://schemas.openxmlformats.org/officeDocument/2006/relationships/tags" Target="../tags/tag110.xml"/><Relationship Id="rId46" Type="http://schemas.openxmlformats.org/officeDocument/2006/relationships/chart" Target="../charts/chart6.xml"/><Relationship Id="rId20" Type="http://schemas.openxmlformats.org/officeDocument/2006/relationships/tags" Target="../tags/tag92.xml"/><Relationship Id="rId4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7FB3DC-F7B2-71B6-DAF8-D3BE944877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91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7FB3DC-F7B2-71B6-DAF8-D3BE94487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1350019-23CD-5EFD-A414-DE9C01E11D28}"/>
              </a:ext>
            </a:extLst>
          </p:cNvPr>
          <p:cNvGrpSpPr/>
          <p:nvPr/>
        </p:nvGrpSpPr>
        <p:grpSpPr>
          <a:xfrm>
            <a:off x="1619250" y="914400"/>
            <a:ext cx="2362200" cy="5943600"/>
            <a:chOff x="1047750" y="285750"/>
            <a:chExt cx="2762250" cy="6572250"/>
          </a:xfrm>
          <a:solidFill>
            <a:srgbClr val="FF7553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1E85F96-91ED-9A6B-E5E2-28EF01646A36}"/>
                </a:ext>
              </a:extLst>
            </p:cNvPr>
            <p:cNvSpPr/>
            <p:nvPr/>
          </p:nvSpPr>
          <p:spPr>
            <a:xfrm>
              <a:off x="1047750" y="1562100"/>
              <a:ext cx="2762250" cy="5295900"/>
            </a:xfrm>
            <a:prstGeom prst="rect">
              <a:avLst/>
            </a:prstGeom>
            <a:grpFill/>
            <a:ln>
              <a:solidFill>
                <a:srgbClr val="FF7553"/>
              </a:solidFill>
            </a:ln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3600" dirty="0">
                  <a:solidFill>
                    <a:srgbClr val="35353D"/>
                  </a:solidFill>
                </a:rPr>
                <a:t>Avaliação </a:t>
              </a:r>
            </a:p>
            <a:p>
              <a:r>
                <a:rPr lang="pt-BR" sz="3600" dirty="0">
                  <a:solidFill>
                    <a:srgbClr val="35353D"/>
                  </a:solidFill>
                </a:rPr>
                <a:t>Analista de Dados</a:t>
              </a:r>
            </a:p>
          </p:txBody>
        </p:sp>
        <p:sp>
          <p:nvSpPr>
            <p:cNvPr id="2" name="Fluxograma: Atraso 1">
              <a:extLst>
                <a:ext uri="{FF2B5EF4-FFF2-40B4-BE49-F238E27FC236}">
                  <a16:creationId xmlns:a16="http://schemas.microsoft.com/office/drawing/2014/main" id="{24DE564E-AB0E-E23E-B3AD-E03E048A9F36}"/>
                </a:ext>
              </a:extLst>
            </p:cNvPr>
            <p:cNvSpPr/>
            <p:nvPr/>
          </p:nvSpPr>
          <p:spPr>
            <a:xfrm rot="16200000">
              <a:off x="1790700" y="-457200"/>
              <a:ext cx="1276350" cy="2762250"/>
            </a:xfrm>
            <a:prstGeom prst="flowChartDelay">
              <a:avLst/>
            </a:prstGeom>
            <a:grpFill/>
            <a:ln>
              <a:solidFill>
                <a:srgbClr val="FF75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CF1805-28C9-B5D8-B42B-03A859B36AF9}"/>
              </a:ext>
            </a:extLst>
          </p:cNvPr>
          <p:cNvGrpSpPr/>
          <p:nvPr/>
        </p:nvGrpSpPr>
        <p:grpSpPr>
          <a:xfrm rot="10800000">
            <a:off x="7753350" y="0"/>
            <a:ext cx="1914218" cy="5505450"/>
            <a:chOff x="1047750" y="1352550"/>
            <a:chExt cx="3495368" cy="5505450"/>
          </a:xfrm>
          <a:solidFill>
            <a:srgbClr val="FF7553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ED7564-D46F-544A-D387-210A369BEFA4}"/>
                </a:ext>
              </a:extLst>
            </p:cNvPr>
            <p:cNvSpPr/>
            <p:nvPr/>
          </p:nvSpPr>
          <p:spPr>
            <a:xfrm>
              <a:off x="1047750" y="2400300"/>
              <a:ext cx="3495368" cy="4457700"/>
            </a:xfrm>
            <a:prstGeom prst="rect">
              <a:avLst/>
            </a:prstGeom>
            <a:grpFill/>
            <a:ln>
              <a:solidFill>
                <a:srgbClr val="FF7553"/>
              </a:solidFill>
            </a:ln>
            <a:effectLst>
              <a:outerShdw blurRad="50800" dist="38100" dir="2700000" sx="82000" sy="82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Fluxograma: Atraso 10">
              <a:extLst>
                <a:ext uri="{FF2B5EF4-FFF2-40B4-BE49-F238E27FC236}">
                  <a16:creationId xmlns:a16="http://schemas.microsoft.com/office/drawing/2014/main" id="{B0EE1936-4FC8-BBFB-2077-6528D7AF0ECE}"/>
                </a:ext>
              </a:extLst>
            </p:cNvPr>
            <p:cNvSpPr/>
            <p:nvPr/>
          </p:nvSpPr>
          <p:spPr>
            <a:xfrm rot="16200000">
              <a:off x="1757209" y="643091"/>
              <a:ext cx="2076450" cy="3495368"/>
            </a:xfrm>
            <a:prstGeom prst="flowChartDelay">
              <a:avLst/>
            </a:prstGeom>
            <a:grpFill/>
            <a:ln>
              <a:solidFill>
                <a:srgbClr val="FF75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676F0A-97F4-EFA0-E227-5649F0E84440}"/>
              </a:ext>
            </a:extLst>
          </p:cNvPr>
          <p:cNvSpPr/>
          <p:nvPr/>
        </p:nvSpPr>
        <p:spPr>
          <a:xfrm>
            <a:off x="2800349" y="5353050"/>
            <a:ext cx="4562168" cy="898829"/>
          </a:xfrm>
          <a:prstGeom prst="rect">
            <a:avLst/>
          </a:prstGeom>
          <a:solidFill>
            <a:srgbClr val="F4492B"/>
          </a:solidFill>
          <a:ln>
            <a:solidFill>
              <a:srgbClr val="F44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Matheus Mendes Araujo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C989-9842-637C-41EB-1CB8B15E69B5}"/>
              </a:ext>
            </a:extLst>
          </p:cNvPr>
          <p:cNvSpPr txBox="1"/>
          <p:nvPr/>
        </p:nvSpPr>
        <p:spPr>
          <a:xfrm>
            <a:off x="972349" y="2888040"/>
            <a:ext cx="902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>
                <a:solidFill>
                  <a:srgbClr val="F04E23"/>
                </a:solidFill>
                <a:latin typeface="Arial Black" panose="020B0A04020102020204" pitchFamily="34" charset="0"/>
              </a:rPr>
              <a:t>‘‘</a:t>
            </a:r>
            <a:endParaRPr lang="pt-BR" sz="9600" dirty="0">
              <a:solidFill>
                <a:srgbClr val="F04E2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5887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25" imgW="421" imgH="420" progId="TCLayout.ActiveDocument.1">
                  <p:embed/>
                </p:oleObj>
              </mc:Choice>
              <mc:Fallback>
                <p:oleObj name="Slide do think-cell" r:id="rId2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4506913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Vendas dos Top Afiliados no semestre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Identificamos os melhores afiliados do semestre. Objetivo: aprofundar na frequência e tipo de produtos vendidos</a:t>
            </a:r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29B5FEE1-10D5-E097-303C-9325C264524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7472915"/>
              </p:ext>
            </p:extLst>
          </p:nvPr>
        </p:nvGraphicFramePr>
        <p:xfrm>
          <a:off x="1106488" y="1776413"/>
          <a:ext cx="404495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78EA09C-D4D7-BFC8-A948-6AF88DA7C2D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38150" y="3600450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240C661-905A-4A66-9E94-98D7723D17A2}" type="datetime'''''''1''''''''9''''''''''27''0''''''0''''''''''''''''''''3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1927003</a:t>
            </a:fld>
            <a:endParaRPr lang="pt-BR" sz="140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38150" y="2784475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99BFC78-C861-4FBC-AC34-0A70856F198D}" type="datetime'''''''''''''''1''''''''7''3''''''''''''''''''''''''''8849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1738849</a:t>
            </a:fld>
            <a:endParaRPr lang="pt-BR" sz="14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28638" y="1966913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EDD0C7E-53EC-4CA4-86A4-3833EEDDF4C8}" type="datetime'''''''''''''23''''''''''''''''''''14''''''''''79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231479</a:t>
            </a:fld>
            <a:endParaRPr lang="pt-BR" sz="1400" dirty="0"/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C78D202C-623A-12BC-68F3-51A43B62A52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38150" y="4008438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B08681B-5EB5-4B31-A223-444838380C11}" type="datetime'3''''''''''''0''58''''''''7''''''''''''4''''4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3058744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90FA46C9-8776-78AE-924A-D732F379F70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38150" y="4826000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9E92E8B-3C4C-4A4B-BAB6-EAF4CF188D68}" type="datetime'''''4''00''''''''''''''''2''78''8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4002788</a:t>
            </a:fld>
            <a:endParaRPr lang="pt-BR" sz="14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094288" y="1966913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30F0905-F0CE-4233-ACA3-CCC5ADCE15B6}" type="datetime'''''''''''''''''''''''''''''''''''''''''7'''''',''''2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7,2</a:t>
            </a:fld>
            <a:endParaRPr lang="pt-BR" sz="14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38150" y="2374900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B7E02A7-ED58-4009-9062-BD41FB41F846}" type="datetime'3''''''1''''''''''2440''''''''''''''''''''''''8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3124408</a:t>
            </a:fld>
            <a:endParaRPr lang="pt-BR" sz="140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CE0C7970-41B6-4028-7F19-6BE9EA23E4C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28638" y="3192463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34D99FD-D894-434A-A8C9-1E94FBC9F3EA}" type="datetime'''''''4974''5''''''''6''''''''''''''''''''''''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497456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581400" y="3192463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E770012-DCEA-4BDC-AD32-655806732C45}" type="datetime'''''''''''''''''''''''''''4,''''''''4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4,4</a:t>
            </a:fld>
            <a:endParaRPr lang="pt-BR" sz="14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8ECC0171-A208-BB10-03BB-7DDB0B65C4C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38150" y="4416425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F7DD130-D67A-4E25-8C38-FD286AED2F1E}" type="datetime'1''''''''7''''''1''''0''''''''''''9''''''''''4''3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1710943</a:t>
            </a:fld>
            <a:endParaRPr lang="pt-BR" sz="140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4C2ABF59-8107-4293-0BA5-05DB4CDB51B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38150" y="5233988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66FEE40-BA77-4FE4-9051-BCF982469810}" type="datetime'1''7''''''''''''''''''''''''''''1''''''''''79''''5''''''7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1717957</a:t>
            </a:fld>
            <a:endParaRPr lang="pt-BR" sz="140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23F3FFD6-FD34-16CA-59ED-C3F044BBC7E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38150" y="5641975"/>
            <a:ext cx="633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54FDA11-DB05-4A9A-AB43-491A6B299910}" type="datetime'1''''''''''''46''''''''''''''''''''''''''''1''5''08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1461508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787900" y="2374900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90FCDB4-A4F5-48A2-9607-EDBC4946EA0F}" type="datetime'''''''''''''''''''''''''''6'''''',''''''''''''''''''''''''7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6,7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802063" y="2784475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EDC04EE-AF28-4D98-9BB8-1BCB515E3B60}" type="datetime'''4'',''''''''''''''''''''''8''''''''''''''''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4,8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48050" y="3600450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B5A3489-B111-4421-A188-FD7D1DABF460}" type="datetime'''''''''''4'''''''',''''2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4,2</a:t>
            </a:fld>
            <a:endParaRPr lang="pt-BR" sz="1400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11538" y="4008438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303972B-7AA8-4B77-81DB-7A713AD06CDF}" type="datetime'''''''''4'''''''''''',''1''''''''''''''''''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4,1</a:t>
            </a:fld>
            <a:endParaRPr lang="pt-BR" sz="140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068638" y="4416425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21FC136-0AF0-4194-BC25-2E8FB9810E58}" type="datetime'''''''''''''''''3'',''''''''''''''''5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3,5</a:t>
            </a:fld>
            <a:endParaRPr lang="pt-BR" sz="140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986088" y="4826000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EA0EB61-86C2-4B80-8CB6-8D2B18EA38DF}" type="datetime'''''3'''''''''',''''''''''''''''''''''''''3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3,3</a:t>
            </a:fld>
            <a:endParaRPr lang="pt-BR" sz="14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911475" y="5233988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D51B38E-FACB-4534-8462-AD1FFCED3BE5}" type="datetime'''''''''''''''''''''''''''3'''''',''''''2''''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3,2</a:t>
            </a:fld>
            <a:endParaRPr lang="pt-BR" sz="140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900363" y="5641975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0F35E36-5E3E-4425-BA74-B08954C82072}" type="datetime'''''''''''''''''''''''''''''''''''''''''3'''''''''''''''''',1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3,1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2295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0964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1" imgW="421" imgH="420" progId="TCLayout.ActiveDocument.1">
                  <p:embed/>
                </p:oleObj>
              </mc:Choice>
              <mc:Fallback>
                <p:oleObj name="Slide do think-cell" r:id="rId31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Principal vendedor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As vendas feitas por afiliados representam em média 22% do total no mês. Objetivo: aprofundar quais são os produtos mais vendidos por afiliados</a:t>
            </a:r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28730C28-D268-A5E7-3F05-C63BA819102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5781486"/>
              </p:ext>
            </p:extLst>
          </p:nvPr>
        </p:nvGraphicFramePr>
        <p:xfrm>
          <a:off x="285750" y="2239963"/>
          <a:ext cx="1140777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436225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5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71563" y="41338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E1DE7D7-C360-44B1-8DE3-0C3165965870}" type="datetime'''''''''''1''''''''93,''''''''''''''''''''''''''0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193,0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84FE31F1-7D45-4AFB-87F6-5EBEB34678D4}" type="datetime'''7''''''''''''''''''''7''%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77%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3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819650" y="403066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12DD32-E409-4B55-ABE8-5AB7D890AAB5}" type="datetime'''''''''''''2''''''''''''''1''''''''''''''''4,''''''0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214,0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F345A7BF-A448-40C3-926B-EC0EDC06D17B}" type="datetime'''''''7''''''''''8''''''''''''''''''''%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78%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944813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53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17825" y="29019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7D349F-860C-400E-BE93-9497BA90D7C2}" type="datetime'''''''''''''''''''2''''1''''''''''7'''''''',2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53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071563" y="29051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6E12B4-06F0-4A07-8F99-AB025B81E826}" type="datetime'''''''''5''''''''''''''''8'',''''''''''''5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58,5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CFF89BC6-3B0F-4D75-A399-81EE30A440AE}" type="datetime'''2''''''''''''''3''''''''''''''''''''%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69975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5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692900" y="27527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58BDAD-6689-4ACF-BF27-FC1FFDDF4892}" type="datetime'''5''''''7'''''''''''''''''''''''''''''''''''''''''''''',''3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57,3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F4AAA852-7992-4FD0-ADA5-6A1BDDA1EDF7}" type="datetime'''''''''''2''''''''''''''''''''''''''''''''2''''''''''''%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3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944813" y="42672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F712FE-6DF8-49A2-BB73-42C87F7110DF}" type="datetime'''''''''''''''''''''1''6''''5'''''''',''''''''5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165,5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EB2AEFE0-85B6-4B76-9986-42AFE25F4285}" type="datetime'''''''''''''''''7''''6''''''''''''''''''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3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944813" y="32067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1F2831-9426-4C55-9174-4386629BCF83}" type="datetime'''''5''''''''''''''''''''''''''1'''''''''''''''',''''''''7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51,7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45C77B7C-FF1A-4E43-9674-3C0638C6BAFC}" type="datetime'''''''''''''''''''''''''''''''''''''2''''''4''''%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3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19650" y="26924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021DD9-35C0-43F0-8A1C-D29EB3FB77D3}" type="datetime'''''''''''6''0'''''''''''''''''''''',''''0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60,0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EDC79B4E-A6C5-44C7-A935-8019DCF9DA5D}" type="datetime'''''''2''2''''''''''''''''''''''%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784725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54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692900" y="40544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2805A1F-3366-46F9-A2F6-8C80293EF1DC}" type="datetime'''''''''''''2''''''09'''''''''''''''''',''1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209,1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172EEE37-0871-4976-AD74-AF584DBDA0ED}" type="datetime'''''''''''''''7''''''8%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78%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4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0414000" y="21986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07CC30-9191-43D3-85D6-C5EA12F5D9F0}" type="datetime'''''2''''89'''',''''''''''''''2''''''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681788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5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8566150" y="38957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47D195-259F-4EDF-B6C5-F14742C9CEC6}" type="datetime'2''''''''''4''''''''''''''''''''1'''''''''''''''',''8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241,8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5563AE70-AF7B-46C8-A91B-913A2A4519AA}" type="datetime'''''''''''8''''''0''''''''''''''''''''''''''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4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566150" y="24225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58E0E41-21AB-4185-ADEE-217D68181542}" type="datetime'''''5''''''''''''''''9,''''''''''7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59,7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39B79485-820D-4F3B-A5B2-4C9C8CA4D1FB}" type="datetime'''''''''''''''''''''''''''''2''''''0''''''%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542338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5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440988" y="39846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57BD66-3BDA-4594-ADA0-1752F67D7F8B}" type="datetime'''''''''''''''''22''''''3'''''',''''''''''''''''6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223,6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819B398A-9260-4DBE-909F-171331F8E898}" type="datetime'7''''''''''''''7''%''''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77%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4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539163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A12CB3-3309-490C-A4CE-C3D6C85DBE9D}" type="datetime'''''''''3''0''''''''''''''1'''''''',6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5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1337924" y="4081463"/>
            <a:ext cx="661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D4F945A-FE15-459A-AC6C-3068221D8F53}" type="datetime'''P''r''od''''''''''u''''''t''''''or'''''''''''''''''''''">
              <a:rPr lang="pt-BR" altLang="en-US" sz="1400" b="1" smtClean="0">
                <a:solidFill>
                  <a:srgbClr val="03132C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Produtor</a:t>
            </a:fld>
            <a:endParaRPr lang="pt-BR" sz="1400" b="1" dirty="0">
              <a:solidFill>
                <a:srgbClr val="03132C"/>
              </a:solidFill>
            </a:endParaRPr>
          </a:p>
        </p:txBody>
      </p:sp>
      <p:sp>
        <p:nvSpPr>
          <p:cNvPr id="54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0440988" y="25717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50DD6E-DCF0-427B-BDF9-846028D58327}" type="datetime'''''''6''''''''''''''''''''''5,''''''''''''''5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65,5</a:t>
            </a:fld>
            <a:br>
              <a:rPr lang="pt-BR" altLang="en-US" sz="1400" dirty="0">
                <a:solidFill>
                  <a:schemeClr val="bg1"/>
                </a:solidFill>
                <a:effectLst/>
              </a:rPr>
            </a:br>
            <a:r>
              <a:rPr lang="pt-BR" altLang="en-US" sz="1400" dirty="0">
                <a:solidFill>
                  <a:schemeClr val="bg1"/>
                </a:solidFill>
                <a:effectLst/>
              </a:rPr>
              <a:t>(</a:t>
            </a:r>
            <a:fld id="{B12A5C69-A722-44E0-9714-1D5C4A745221}" type="datetime'''''''''''2''''''''''''''''''''''''3''%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1337925" y="2668588"/>
            <a:ext cx="574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FA1E5BE-C7D6-49C9-80E1-DB475CE12AD7}" type="datetime'''''A''''''''fil''''''''''''''''ia''''''''''''d''o'">
              <a:rPr lang="pt-BR" altLang="en-US" sz="1400" b="1" smtClean="0">
                <a:solidFill>
                  <a:srgbClr val="0B96A0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Afiliado</a:t>
            </a:fld>
            <a:endParaRPr lang="pt-BR" sz="1400" b="1" dirty="0">
              <a:solidFill>
                <a:srgbClr val="0B96A0"/>
              </a:solidFill>
            </a:endParaRPr>
          </a:p>
        </p:txBody>
      </p:sp>
      <p:sp>
        <p:nvSpPr>
          <p:cNvPr id="53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44575" y="2566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5E0434-E799-4B5C-B179-FB0406EE7720}" type="datetime'''''2''''5''''''''''''''1'''''''''''''''''',''''''''''5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53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792663" y="23479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4B56E8-B88D-439D-BE96-B78FF7A598DA}" type="datetime'''''''''''''''''''''''''''2''7''''4,''''''0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5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665913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F90CF76-B261-465A-B3D4-46B36B33AE39}" type="datetime'''''''''''''''''''''26''''''''''6'''',4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223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0435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8" imgW="421" imgH="420" progId="TCLayout.ActiveDocument.1">
                  <p:embed/>
                </p:oleObj>
              </mc:Choice>
              <mc:Fallback>
                <p:oleObj name="Slide do think-cell" r:id="rId58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4562475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Vendas dos Top Produtos no semestre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53D4E"/>
                </a:solidFill>
              </a:rPr>
              <a:t>Tops </a:t>
            </a:r>
            <a:r>
              <a:rPr lang="pt-BR" sz="2800" b="1" dirty="0">
                <a:solidFill>
                  <a:srgbClr val="053D4E"/>
                </a:solidFill>
              </a:rPr>
              <a:t>produtos representam em média 15% das vendas, crescendo a sua participação no 2º Trimestre. Uma boa diversificação na carteira de produtos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Outros</a:t>
            </a:r>
            <a:r>
              <a:rPr lang="pt-BR" altLang="en-US" dirty="0"/>
              <a:t> –</a:t>
            </a:r>
            <a:r>
              <a:rPr lang="pt-BR" altLang="en-US" sz="1800" dirty="0"/>
              <a:t> Corresponde aos demais produtos vendidos na plataforma.</a:t>
            </a:r>
            <a:endParaRPr lang="pt-BR" b="1" dirty="0"/>
          </a:p>
        </p:txBody>
      </p:sp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94C60FCE-625A-5DBE-9814-DED9C7EB70A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6953458"/>
              </p:ext>
            </p:extLst>
          </p:nvPr>
        </p:nvGraphicFramePr>
        <p:xfrm>
          <a:off x="1031875" y="1776413"/>
          <a:ext cx="4057650" cy="409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3344863" y="32369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504907D-29D2-4929-8C37-5F107798F54B}" type="datetime'''''''''''''2''''''3'',''''''''''''''4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23,4</a:t>
            </a:fld>
            <a:endParaRPr lang="pt-BR" sz="1400" dirty="0"/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230688" y="22542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F0AF04-2ED2-4231-A74A-3BDCEC4B18B2}" type="datetime'''3''''''''''''''''''''2,''''7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32,7</a:t>
            </a:fld>
            <a:endParaRPr lang="pt-BR" sz="14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515D4AE2-BA37-1423-641C-4A99B6CAE93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025" y="1925638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D7AC69E-83ED-4328-9B3B-FAC57005116F}" type="datetime'''''''''''''2''1''''''''''''''''9''7''''''''''''''''''55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219755</a:t>
            </a:fld>
            <a:endParaRPr lang="pt-BR" sz="140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85A7550-40A8-715E-951B-712811B442F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44513" y="3565525"/>
            <a:ext cx="452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D45EEB3-5296-4C6F-AEF7-8FFE3F05F2A0}" type="datetime'''''''''''''''''''''''''''''83''''''''''''''''37''''7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83377</a:t>
            </a:fld>
            <a:endParaRPr lang="pt-BR" sz="14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53D44FE-BC05-9AEE-E04B-1CD1001FC33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4025" y="2254250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10252F1-F9CC-4425-A454-DBAF526E7DC2}" type="datetime'''''''''''1''''''''''''''30''''2''9''''''''4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130294</a:t>
            </a:fld>
            <a:endParaRPr lang="pt-BR" sz="140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FF893E18-525E-14FB-6E0F-138DA6517DB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44513" y="4219575"/>
            <a:ext cx="452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44B89FE-037F-4207-8FD8-857B57E52177}" type="datetime'''''''''''''592''''''''''''''''''''''''05''''''''''''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59205</a:t>
            </a:fld>
            <a:endParaRPr lang="pt-BR" sz="1400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C0B0F135-0E51-EC3C-036C-6F7BBE5CFA2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44513" y="2909888"/>
            <a:ext cx="452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F007C5A-8968-4CC0-938E-DF979169A0AD}" type="datetime'''6''''''''''''''''''''37''''''''''1''''''''''''8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63718</a:t>
            </a:fld>
            <a:endParaRPr lang="pt-BR" sz="14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6DD7211-2172-B228-34DA-57FB3904A4F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44513" y="2581275"/>
            <a:ext cx="452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93056AC-4610-48FE-8821-6A79F92887B8}" type="datetime'4''''''''''29''''''''''''''''''''''''''''0''''''''''''3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42903</a:t>
            </a:fld>
            <a:endParaRPr lang="pt-BR" sz="1400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E894DB25-93F4-0D27-847B-D0F0960CCFD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4025" y="3236913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DE4FFA1-3560-482F-B01F-244C6F0727DF}" type="datetime'''1''''''3''''''''''''''28''''''''''''''''''''09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132809</a:t>
            </a:fld>
            <a:endParaRPr lang="pt-BR" sz="1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21E6CE-F016-2823-893C-F3CF8B1FDD6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4025" y="3892550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05CAFF0-E6B3-483D-BCA6-FF3AA307F20B}" type="datetime'''''''''1''''''''''''''''''''''4''''9''''''''048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149048</a:t>
            </a:fld>
            <a:endParaRPr lang="pt-BR" sz="140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4798DE3B-38A7-2131-1772-E12EB215E19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54025" y="4548188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55CCFEA-41F7-45E3-8725-EE143C0F3B4F}" type="datetime'''''1''''''''''''''''''''''5''''''''''4''''''3''''''''''1''0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154310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243138" y="48752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60D4D8F-7A15-40F3-846F-39DABE766632}" type="datetime'''1''''''''''''''''''''''1'',''7''''''''''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11,7</a:t>
            </a:fld>
            <a:endParaRPr lang="pt-BR" sz="1400" dirty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EDAACE09-02F8-6BF9-F5C1-F09C3CACE37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54025" y="4875213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18846F9-0D8C-4EA0-8E4F-68E8AE4DDE7C}" type="datetime'''''1''''''3''''''2''''''''''''''45''4''''''''''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132454</a:t>
            </a:fld>
            <a:endParaRPr lang="pt-BR" sz="140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D3BF88D-EAA4-B948-7A55-03BE7581BBD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54025" y="5203825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58F7938-3901-4EDB-A985-8A09D6F4665E}" type="datetime'1''''1''''''''''6''8''8''''''''''''''''''2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116882</a:t>
            </a:fld>
            <a:endParaRPr lang="pt-BR" sz="14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E91776E-71A7-1A92-0895-D0231A526B8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54025" y="5530850"/>
            <a:ext cx="542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B32029C-AEF8-4ED3-A977-F0C370290E9E}" type="datetime'''''''''''''1918''''''''9''''''''''''''8'''''''''''''">
              <a:rPr lang="pt-BR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191898</a:t>
            </a:fld>
            <a:endParaRPr lang="pt-BR" sz="140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032375" y="19256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CABB276-465C-41D7-A32D-398A2C19878E}" type="datetime'''''''''''4''''''''''1'''''''''',''2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41,2</a:t>
            </a:fld>
            <a:endParaRPr lang="pt-BR" sz="1400" dirty="0"/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711575" y="25812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3EC37B-78D1-4274-873D-09B4FEE3B981}" type="datetime'''''''''''''''''''''''''''''2''''''''''7'',2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27,2</a:t>
            </a:fld>
            <a:endParaRPr lang="pt-BR" sz="14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419475" y="29098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82CBC03-1028-4E8C-B191-DD6837CB1505}" type="datetime'''''''''''''2''4'''''''''''''''''''''',''''''''''''''''''1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24,1</a:t>
            </a:fld>
            <a:endParaRPr lang="pt-BR" sz="140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179763" y="35655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26789AD-DD28-47D8-85C2-A5712A1C3F8C}" type="datetime'''''''''''''''2''''1'''''''''''''',''''6''''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21,6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687638" y="38925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BD9344C-7869-4F23-8A90-42AE39E7F208}" type="datetime'''''''''1''''''''''''''''''''''''''6'''''',''''4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16,4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659063" y="42195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5F30E2F-FFD4-4BA9-8D3B-8196FD88ADC3}" type="datetime'''''1''''''''''''''''''''''''''''''''''6'',''1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16,1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505075" y="45481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E4D295F-C594-4168-92DD-ED4E331A6DF7}" type="datetime'''''''''''''''1''''''''''''''4'''''''',''''''5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14,5</a:t>
            </a:fld>
            <a:endParaRPr lang="pt-BR" sz="1400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090738" y="52038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8CD2399-3977-4591-AEBE-959464D076B3}" type="datetime'''''''''''1''''''''''''0'''''''''''',''1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10,1</a:t>
            </a:fld>
            <a:endParaRPr lang="pt-BR" sz="140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085975" y="55308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2922764-EA81-492F-9D7D-48100DE948CE}" type="datetime'''''1''''''''''''0'''''''',''''''''''''0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10,0</a:t>
            </a:fld>
            <a:endParaRPr lang="pt-BR" sz="1400" dirty="0"/>
          </a:p>
        </p:txBody>
      </p:sp>
      <p:graphicFrame>
        <p:nvGraphicFramePr>
          <p:cNvPr id="17" name="Chart 3">
            <a:extLst>
              <a:ext uri="{FF2B5EF4-FFF2-40B4-BE49-F238E27FC236}">
                <a16:creationId xmlns:a16="http://schemas.microsoft.com/office/drawing/2014/main" id="{A9560459-2100-FDBA-9265-F243AC49ABE1}"/>
              </a:ext>
            </a:extLst>
          </p:cNvPr>
          <p:cNvGraphicFramePr/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717709736"/>
              </p:ext>
            </p:extLst>
          </p:nvPr>
        </p:nvGraphicFramePr>
        <p:xfrm>
          <a:off x="5940425" y="2239963"/>
          <a:ext cx="6334125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1"/>
          </a:graphicData>
        </a:graphic>
      </p:graphicFrame>
      <p:sp>
        <p:nvSpPr>
          <p:cNvPr id="51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1417300" y="22002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A24B0A-CD28-46DE-B307-8EB61278A880}" type="datetime'''''''2''''''''''''''8''''''''''''''9,''''''''''''''2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03963" y="40290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7EB4143-504A-4925-B917-494E201478DA}" type="datetime'''''''''''2''''''''''''''''1''9'''''''',''''''''''''''8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219,8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7BB93705-BE36-4A78-BF84-8DD5F0F26CDE}" type="datetime'''''''''''''''''''''''''8''''''''''''7''''''''''''''''''%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4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7364413" y="3135313"/>
            <a:ext cx="401638" cy="330200"/>
          </a:xfrm>
          <a:prstGeom prst="rect">
            <a:avLst/>
          </a:prstGeom>
          <a:solidFill>
            <a:srgbClr val="F04E23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B6C284-574A-40E2-8DB1-D1797B2CC7C8}" type="datetime'''''''''2''''''''''''''9'',''''''''''''''''''0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29,0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A9E4A8CC-A4CD-4EDC-9B7E-E63035D545D1}" type="datetime'''''''''''1''''''''''''''''''''''3''''''''''''''''''''%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4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337300" y="28098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6EE857-3989-4CD6-A34A-8D42A25CFF74}" type="datetime'''''''31'''''''''''''',''''''''''''''''''''''''''''7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31,7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D0EB66F0-BB34-487D-9800-4694B33E01CA}" type="datetime'''''''''''''''''''''''''1''''''''3''%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331075" y="41846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52DD39-C020-488E-A57D-2C18F5FDC72C}" type="datetime'''1''''''''''8''''''8'''''',''''2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188,2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8DEB7228-0612-4A5F-AAE2-10CB390DD7ED}" type="datetime'''''''''''''''''''8''''''''''''''''7''''''''''''''%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6302375" y="5368925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B945B0-7D60-466F-9440-8E7AE5D3B7BE}" type="datetime'''''''''j''''''''''''''a''''''n''''''-1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2279CA7F-ED38-7590-980B-BC7A2A9558DC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9377363" y="5368925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D0FD5A-F202-4149-AABD-12AB00D6B5BA}" type="datetime'a''''''b''''''''r''-''''''''''''''1''6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331075" y="5368925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DE8BF9-8F91-4079-907D-44E30F899CA4}" type="datetime'''fev''''''''''''''-''''''''''1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55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8393113" y="25939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6CDA56-3953-44CA-8F02-59101C02E8C0}" type="datetime'''''''''''''''''3''''''''''3,''''1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33,1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964D6F62-842F-4290-B7F7-0A2E669B4C11}" type="datetime'''''''''''''1''''''2''''''''''''''%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8359775" y="39243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8AE8C7-DD11-43F5-8043-1F14E52FAEE1}" type="datetime'''2''4''''''''''0'''''''''''''''''''''''',9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240,9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CA8C7202-962D-41C1-8512-824BCDD04A57}" type="datetime'''''''''''''''''''''''''''''88''''''%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8324850" y="5368925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4715F3-647A-4F0A-A021-BA12FB7B5237}" type="datetime'''m''''''a''''r-''''''''''1''''''''''''''''''''''6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9388475" y="39655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6E2C9B-3537-4A39-A655-3ABAF9738FC5}" type="datetime'''2''''''3''''''''''''''''2'''',''''''''6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232,6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8689DDFA-B34C-4660-90C6-1D989BECA88A}" type="datetime'''''''''''8''''''7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5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9421813" y="26717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6C2C86A-0805-4B20-BA39-33100E1E70EA}" type="datetime'3''''''''''''''''''''''''''''''''''3,''''8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33,8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D2257EE6-E983-4B71-9465-EE7BD01CC768}" type="datetime'''''''''''''''1''3%''''''''''''''''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304088" y="291306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119BC5F-D781-4873-BEEC-A7C501DDD393}" type="datetime'''''2''''1''''''''''''''''''''7'''''''''''''''''''',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10415588" y="395446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6FF93B-1EBB-43D4-88B1-E66D29706AE9}" type="datetime'''''''2''''''''''''''3''4'''''''''''''''''''''',7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234,7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A65A69BC-E8BA-432D-A4EC-E5996EC20EFE}" type="datetime'''7''''''''''''''8''''''''%''''''''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5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0448925" y="248761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2077483-F207-428F-96C7-6B6D27C05A5B}" type="datetime'6''''''''''''''6'''',''''9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66,9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BD7A33F0-0919-4C5A-BD83-408396A88830}" type="datetime'''''''''''''''''''''2''''''2''%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581CD749-60A9-CDA8-46B6-79C395DAEECA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391775" y="5368925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9CB2C9-159E-4A4E-A670-BBF41B20B708}" type="datetime'''''m''a''''''''''''''i''''''''-''''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11444288" y="39560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62C00F-7A9A-41A1-9269-E2B80F823E39}" type="datetime'''''''''''''''''''''2''''''3''''''''''''4,7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234,7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A4B84BE5-444D-45D5-A719-525F46B03B2A}" type="datetime'''''''''''''''8''''''''''''''''''1%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81%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5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11477625" y="25495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BE9D6C-FC83-49A2-8CFD-4B043A3656E1}" type="datetime'''5''''4'''''''''''''',''''5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54,5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3F1CD1C1-EC9E-46F7-8DFC-263E9BFE607E}" type="datetime'''1''''''''''''''''''''''''''''''''''''''''''''9''%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F48C118E-2DD0-92B1-2044-D2FE57E6F559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11439525" y="5368925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8D042D-8F82-4B0E-825A-2165587A2666}" type="datetime'''''''''''''''''''''''''ju''n''-''1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276975" y="25733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BC7267F-1E7A-4913-BEAA-001A97A2D8C4}" type="datetime'''''''''251'''''''''''',''''''''''''5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332788" y="23510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5168E4-231D-4606-B210-F5CCC53AD813}" type="datetime'''''''''''''''2''''''''''''''''''7''''4'''''',''''0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9361488" y="242570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4A7C11-8674-460C-9849-A608F08A13A5}" type="datetime'''''''''''2''''''66'''''''',''''''''''4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10388600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F862A5-8277-4B71-9F6D-989252B1DCB9}" type="datetime'''3''''''''''0''''1'',''''''''6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523" name="Retângulo 522">
            <a:extLst>
              <a:ext uri="{FF2B5EF4-FFF2-40B4-BE49-F238E27FC236}">
                <a16:creationId xmlns:a16="http://schemas.microsoft.com/office/drawing/2014/main" id="{64575441-0342-D74D-5652-9AFC489D33A9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7662863" y="1760538"/>
            <a:ext cx="250825" cy="187325"/>
          </a:xfrm>
          <a:prstGeom prst="rect">
            <a:avLst/>
          </a:prstGeom>
          <a:solidFill>
            <a:srgbClr val="0B96A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4" name="Retângulo 523">
            <a:extLst>
              <a:ext uri="{FF2B5EF4-FFF2-40B4-BE49-F238E27FC236}">
                <a16:creationId xmlns:a16="http://schemas.microsoft.com/office/drawing/2014/main" id="{72C6535B-DE38-6115-AFFE-21C2499E592B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9253538" y="1760538"/>
            <a:ext cx="250825" cy="187325"/>
          </a:xfrm>
          <a:prstGeom prst="rect">
            <a:avLst/>
          </a:prstGeom>
          <a:solidFill>
            <a:srgbClr val="F04E2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964488" y="1771650"/>
            <a:ext cx="11874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7A80A7B-6A8B-4E5E-9B41-1179C130C004}" type="datetime'''''O''ut''ros'' ''''''''''P''r''''od''u''''''''t''os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Outros Produtos</a:t>
            </a:fld>
            <a:endParaRPr lang="pt-BR" sz="1400" dirty="0"/>
          </a:p>
        </p:txBody>
      </p:sp>
      <p:sp>
        <p:nvSpPr>
          <p:cNvPr id="520" name="Espaço Reservado para Texto 2">
            <a:extLst>
              <a:ext uri="{FF2B5EF4-FFF2-40B4-BE49-F238E27FC236}">
                <a16:creationId xmlns:a16="http://schemas.microsoft.com/office/drawing/2014/main" id="{483BAFB1-3F3C-10F5-7D00-C162F66CC99E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555163" y="1771650"/>
            <a:ext cx="952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0B0F253-1443-49CE-82EF-06B1589A9E3D}" type="datetime'T''o''p'''' ''''''''P''''r''''''''odut''''''o''''''''''s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Top Produtos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571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1722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7" imgW="421" imgH="420" progId="TCLayout.ActiveDocument.1">
                  <p:embed/>
                </p:oleObj>
              </mc:Choice>
              <mc:Fallback>
                <p:oleObj name="Slide do think-cell" r:id="rId47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Categorias dos produtos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97% das nossas vendas são das categorias </a:t>
            </a:r>
            <a:r>
              <a:rPr lang="pt-BR" sz="2800" b="1" dirty="0" err="1">
                <a:solidFill>
                  <a:srgbClr val="053D4E"/>
                </a:solidFill>
              </a:rPr>
              <a:t>Phisical</a:t>
            </a:r>
            <a:r>
              <a:rPr lang="pt-BR" sz="2800" b="1" dirty="0">
                <a:solidFill>
                  <a:srgbClr val="053D4E"/>
                </a:solidFill>
              </a:rPr>
              <a:t> book e Podcast, por ordem de grandeza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105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Outros</a:t>
            </a:r>
            <a:r>
              <a:rPr lang="pt-BR" altLang="en-US" dirty="0"/>
              <a:t> –</a:t>
            </a:r>
            <a:r>
              <a:rPr lang="pt-BR" altLang="en-US" sz="1800" dirty="0"/>
              <a:t> Corresponde aos </a:t>
            </a:r>
            <a:r>
              <a:rPr lang="pt-BR" altLang="en-US" dirty="0"/>
              <a:t>W</a:t>
            </a:r>
            <a:r>
              <a:rPr lang="pt-BR" altLang="en-US" sz="1800" dirty="0"/>
              <a:t>orkshop</a:t>
            </a:r>
            <a:r>
              <a:rPr lang="pt-BR" altLang="en-US" sz="1800"/>
              <a:t>, 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eBook, Subscription, In-class course, App, eTicket, Webinar, Video.</a:t>
            </a:r>
            <a:r>
              <a:rPr lang="pt-BR"/>
              <a:t> </a:t>
            </a:r>
            <a:endParaRPr lang="pt-BR" b="1" dirty="0"/>
          </a:p>
        </p:txBody>
      </p:sp>
      <p:graphicFrame>
        <p:nvGraphicFramePr>
          <p:cNvPr id="9" name="Chart 3">
            <a:extLst>
              <a:ext uri="{FF2B5EF4-FFF2-40B4-BE49-F238E27FC236}">
                <a16:creationId xmlns:a16="http://schemas.microsoft.com/office/drawing/2014/main" id="{31FC0B2E-B996-F3BF-EB7C-F2B73799434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0049302"/>
              </p:ext>
            </p:extLst>
          </p:nvPr>
        </p:nvGraphicFramePr>
        <p:xfrm>
          <a:off x="285750" y="2239963"/>
          <a:ext cx="1140777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2DE23A0-21D7-8152-434C-880E4D5D92B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1749425" y="2840038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A74BB6A-6B88-8A02-30E9-4A3F34802282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3624263" y="317817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2675613-7BA2-52FD-3CAC-F29BAD0951A7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5497513" y="2628900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1F08BD8D-927B-097C-A154-65EE10406ED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7370763" y="2709863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02582943-13EC-EC02-5175-7581F21197C0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 flipV="1">
            <a:off x="9245600" y="2368551"/>
            <a:ext cx="95250" cy="1190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Conector reto 511">
            <a:extLst>
              <a:ext uri="{FF2B5EF4-FFF2-40B4-BE49-F238E27FC236}">
                <a16:creationId xmlns:a16="http://schemas.microsoft.com/office/drawing/2014/main" id="{7559B6F7-B3FE-CFD7-3699-5EE3924D39D4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H="1">
            <a:off x="11118850" y="2489200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FC122B7B-CC85-71B1-3E05-DC545E54DE17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474325" y="255905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2C7CA6-DF4B-47C4-B59A-1B160F34399D}" type="datetime'''''''''''''''''''''''''''''''''''''''3''8'''',''4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38,4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5A6995C0-CCD3-48B3-A473-2673C2C44D9D}" type="datetime'''''''''''''''1''''3''''''''''''''''%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A138689-AF3E-44FC-CC0A-5E569ED1580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592763" y="2463800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1701274-787D-478E-8E49-904A3D6F33CA}" type="datetime'''''''''''''''''''''''''''''''''''''''''''''''7'''',''''7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7,7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15C530F8-8B69-4A60-8C6D-D4EB66BB4FBA}" type="datetime'''''3''''''''''''''''%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sz="1200" dirty="0"/>
              <a:t>)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8B8C660-5186-9BAE-5F04-10083782CA5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071563" y="40513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D6077F-B318-40D9-BF50-5907E3BAFC54}" type="datetime'''''''''''2''''''''''''''''''''''''''''''0''''''''''9,''9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209,9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827C6169-9E3B-4CC4-9B12-C2D9C1196834}" type="datetime'''''''8''''''3''''''''''''''''%''''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83%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43D8BA34-9B00-FDB3-011E-E416FD4137A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978150" y="3190875"/>
            <a:ext cx="401638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B67466-7DCD-456C-BAB9-E1EED4A8D902}" type="datetime'''''''''''''29'''',''''''''5'''''''''''''''''''''''''''''''">
              <a:rPr lang="pt-BR" altLang="en-US" sz="12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29,5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BB35C2BD-A108-4321-BF95-A86F527DCBBD}" type="datetime'''''''''''''''''''''''''''''''''''''''14''''''''''''''%'">
              <a:rPr lang="pt-BR" altLang="en-US" sz="12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8C5C1E-E5E5-DDEE-03E1-43A4B4058A1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944813" y="419258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3F08C7-FDBD-4A8A-AE6F-733961F21EE3}" type="datetime'''''''1''''''''8''''''1,''''''''''0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181,0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A18CD844-D3BF-4838-B8AE-939CB40BE63C}" type="datetime'''''''''''''''''''8''''''''''''''''''3''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83%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62BCACD9-E986-0EF8-0913-2B1B2AEB716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692900" y="401161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1E8F518-0408-4284-8B17-35E19C19AA91}" type="datetime'''''''2''''1''''''''8'''''',''''''''''''''''0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218,0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5CBF757E-210A-47E9-BBC8-DD7940ECC83C}" type="datetime'''''''8''''''''''''''''''''''2''''''%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82%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944813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AE8EA78-A545-827E-256C-1556CA4B1A5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19650" y="39433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8E571-250C-46CE-B739-9FE06848A615}" type="datetime'2''''''''3''''''''''''''''''''''1'''''''',9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231,9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CDA9A410-C84B-4D6F-9FE9-2AFFAC386E59}" type="datetime'''''''''''''''''''''''''''''8''5''''''%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85%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F92DE96-F924-1CC1-3837-F08EA17CA4F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2988" y="26701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A9DD48-8B73-4912-93E1-E82D6CDB573C}" type="datetime'''''''''3''''''''''''''4'''''''''''''''''',''''''''''4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34,4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54A9E855-561C-475B-A538-9152DD3FBF40}" type="datetime'''''''''''''''''''1''''3%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784725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53907BC-B1B5-7624-2FCB-331FED71902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1044575" y="2566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D36176D-C766-49B2-9FB8-1F3567C7C8B2}" type="datetime'''''''''''2''51'''''',''''''''''''''''''5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69975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06DE0C9-E5B4-84F7-3DB2-6BDF646403E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466013" y="2544763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5EDC672-6C10-4C9A-A8B7-43B26E487358}" type="datetime'''''''''''9'''''''',''''''3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9,3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E9645F2C-D941-4DED-9609-2CE1314ADBF6}" type="datetime'''''''''''''''3''''%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sz="1200" dirty="0"/>
              <a:t>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AA9C46F-6878-FE89-EA14-AD802154606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844675" y="2674938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CAE078-B8B6-4EDE-B100-B53EA0ABD3FB}" type="datetime'''5'''''''''''''''''''''''''''''''''''''''''''''''',''''''''8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5,8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B87B2B68-79DA-4A2B-8694-DA774572CF56}" type="datetime'''''''''''''''''''2''''''''''''''''''''''%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sz="1200" dirty="0"/>
              <a:t>)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81788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8542338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16D1B348-EE78-2813-194D-4263A72AD4B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566150" y="38433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79B43E-E84F-4B2F-955F-D605188259E4}" type="datetime'''''''''''''''2''''''5''2'''''''''',''''''''''''''''5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252,5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1FF9FF7A-7B03-4899-869B-E26AB67A7050}" type="datetime'''''''''''''''''''''''''8''4%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84%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58F2C32C-7A86-B018-4E2C-E69BFA07D98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599488" y="24431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716D71-D622-491E-AEBB-D9AE7059C17C}" type="datetime'''3''''9,''''''''''''''''5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39,5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9FAB1C8F-8179-40DE-AD15-BAB492780736}" type="datetime'''''''''''''''''''''''''''''13''''''%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52CCCD46-905F-4FAA-03C4-BAD98BCFE209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1214100" y="2324100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AE42C97-B164-4D67-A19D-89812D564BF9}" type="datetime'''''''''''''''9'''''''''''''''',''''''''''''''''5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9,5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E754090D-9D0E-4695-975F-8A30D3839FD1}" type="datetime'''''''''3''''''''''''''''''%''''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sz="1200" dirty="0"/>
              <a:t>)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05D9E13E-37EC-EEAD-91DD-0358520D271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9340850" y="2322513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5C157F7-C8C1-4B11-BA97-4D3FCC56564C}" type="datetime'''''''''''''''9'''''''',''''''''''''''''''''6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9,6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68B94D52-A617-480C-97E5-3585DAFDE418}" type="datetime'''''''''''''3''''%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sz="1200" dirty="0"/>
              <a:t>)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77224EFF-4600-B20C-7BAE-8FB06D44ED1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10414000" y="21986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8A698E-068E-427C-9275-0B8DEC480071}" type="datetime'''''''''''''''''''''''''2''''8''''''''''9'''''''',''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ED30393D-0E1F-29EF-22EA-B8A40B46A90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1104900" y="2878138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A24645-3C0C-42D4-8B3C-8F29CF1C0637}" type="datetime'''''''''''''''3''''''5'',8''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35,8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CC1AD158-AEA9-4BE6-BA5A-C0B23FB2BC85}" type="datetime'''''''''''''''''''14''''''''''%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0170CE7C-11FC-09EC-3917-FA1E5CBB3DB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10440988" y="389731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1E3A14D-DC77-4DBE-8FAF-08427AD1945C}" type="datetime'''''24''''''''''''1'''',''''''''''''''''''''''''3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241,3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A63A080E-79AD-4836-8832-2BF395272BAE}" type="datetime'''''8''''''''''''''3''%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83%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6BCA0AD-56D9-EA99-0DFC-5D3FB668C15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719513" y="3013075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A0B78CC-BB7C-422A-9D47-15F88075DA0C}" type="datetime'''''''''''6'',''''''''7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6,7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0DE16810-94DE-49CA-9787-8A49E31F790B}" type="datetime'''''''''3''''''''''''''''''''%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sz="1200" dirty="0"/>
              <a:t>)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436225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C14E5963-3246-C1E1-106E-190C20DDE61C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917825" y="29019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934E6F-202A-4761-9FAD-AE57DD72E417}" type="datetime'2''''17'''''''''',''''''''''''''''''''''2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8BD66DE-1FE6-437C-08A8-B824D57C0063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792663" y="23479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C51471-0D99-4F84-B37B-4EC55C2972C3}" type="datetime'''''''''''2''''''''74,''''''''''''''''''''''0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DA545369-9BE2-DBA0-619D-5FA55558050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665913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8A177F-8E03-48BF-A3E2-69E255FC08BC}" type="datetime'''''''''''''''''''''''''''''''2''''''''6''6'''''''''''',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51E872C-B647-76D1-300D-3816C58948B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8539163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ECB570-6F30-4534-8786-ECF5EC66AC72}" type="datetime'''''''3''''''0''1'',''''''''''''''''''''''''6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8F393DC-5EE5-537A-5936-18C656711476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726238" y="278130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F7AF0D7-A51F-4226-A53F-FCB78ECCE0FB}" type="datetime'''''3''''''''''''9'''''''''''',''''2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39,2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3EBA0CA8-0998-4940-9258-0123B7C9C1C4}" type="datetime'''''''''''''''''1''5''''''''''''''''''''%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20DF1BC-47E0-3CE8-0805-5F2D9964D8AD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7127875" y="1584325"/>
            <a:ext cx="250825" cy="187325"/>
          </a:xfrm>
          <a:prstGeom prst="rect">
            <a:avLst/>
          </a:prstGeom>
          <a:solidFill>
            <a:srgbClr val="53BFC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ED59779-CF50-7217-B123-7014B257E53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784850" y="1584325"/>
            <a:ext cx="250825" cy="187325"/>
          </a:xfrm>
          <a:prstGeom prst="rect">
            <a:avLst/>
          </a:prstGeom>
          <a:solidFill>
            <a:srgbClr val="F04E2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14B653F-4C3E-B3CD-2F8D-B1A3136530BB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8094663" y="1584325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26156E55-AEEB-F94A-1B45-EC965D00818D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086475" y="1595438"/>
            <a:ext cx="9398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2CE9D8A-421D-4098-A270-29D19C58BC97}" type="datetime'Ph''''''i''''''''''''''''s''''i''c''a''l b''''o''''''o''''k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Phisical book</a:t>
            </a:fld>
            <a:endParaRPr lang="pt-BR" sz="140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63686CDD-32C8-955E-04A0-7B49ABBE79E0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7429500" y="1595438"/>
            <a:ext cx="563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1136E53-B41B-422C-B77A-833D45B3ED12}" type="datetime'''''''''P''''''''od''''''''''''c''''''a''''''s''''''t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Podcast</a:t>
            </a:fld>
            <a:endParaRPr lang="pt-BR" sz="1400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F0866FD-1F1F-DFE5-C9FC-9898C7BC291A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8396288" y="15954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B3C9E00-8500-4436-AB2F-3F907A396070}" type="datetime'''''''''''''''''''Ou''''''''''''tro''''''s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Outros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550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620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1" imgW="421" imgH="420" progId="TCLayout.ActiveDocument.1">
                  <p:embed/>
                </p:oleObj>
              </mc:Choice>
              <mc:Fallback>
                <p:oleObj name="Slide do think-cell" r:id="rId51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Origens do tráfego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Para aumentarmos a eficiência de marketing recomendo explorarmos os sites: ef2b, 5187, adf0 e 18eb, que representam 37%, em média, das vendas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443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Outros</a:t>
            </a:r>
            <a:r>
              <a:rPr lang="pt-BR" altLang="en-US" dirty="0"/>
              <a:t> –</a:t>
            </a:r>
            <a:r>
              <a:rPr lang="pt-BR" altLang="en-US" sz="1800" dirty="0"/>
              <a:t> Corresponde </a:t>
            </a:r>
            <a:r>
              <a:rPr lang="pt-BR" altLang="en-US" dirty="0"/>
              <a:t>aos </a:t>
            </a:r>
            <a:r>
              <a:rPr lang="pt-BR" altLang="en-US"/>
              <a:t>demais sites.</a:t>
            </a:r>
            <a:endParaRPr lang="pt-BR" b="1" dirty="0"/>
          </a:p>
        </p:txBody>
      </p:sp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C63171E9-B1A0-EA66-13F9-AF2A2EE7C59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4785753"/>
              </p:ext>
            </p:extLst>
          </p:nvPr>
        </p:nvGraphicFramePr>
        <p:xfrm>
          <a:off x="285750" y="2239963"/>
          <a:ext cx="1140777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cxnSp>
        <p:nvCxnSpPr>
          <p:cNvPr id="512" name="Conector reto 511">
            <a:extLst>
              <a:ext uri="{FF2B5EF4-FFF2-40B4-BE49-F238E27FC236}">
                <a16:creationId xmlns:a16="http://schemas.microsoft.com/office/drawing/2014/main" id="{7559B6F7-B3FE-CFD7-3699-5EE3924D39D4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11118850" y="278447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2DE23A0-21D7-8152-434C-880E4D5D92B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1749425" y="302577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2675613-7BA2-52FD-3CAC-F29BAD0951A7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5497513" y="286067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1F08BD8D-927B-097C-A154-65EE10406ED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7370763" y="293687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A74BB6A-6B88-8A02-30E9-4A3F3480228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>
            <a:off x="3624263" y="3346450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02582943-13EC-EC02-5175-7581F21197C0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H="1">
            <a:off x="9245600" y="2881313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53907BC-B1B5-7624-2FCB-331FED71902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44575" y="2566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4C4047D-3FE9-4579-99C8-2D4FAC70B315}" type="datetime'2''''''''''''''''5''''''''''''''''1'''',''''5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69975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8B8C660-5186-9BAE-5F04-10083782CA5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071563" y="42481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FA5398-ED62-4952-B998-6D6C5B9D110D}" type="datetime'''''''''''''16''''''''9,''''''''''''''''''''''''''''''4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169,4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CDC887B9-CDF9-4C89-B1B6-46D2622A1533}" type="datetime'''''6''''''''''7''%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944813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ED30393D-0E1F-29EF-22EA-B8A40B46A90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104900" y="321151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737077-FDD9-49CD-84EE-4835632B426F}" type="datetime'''''''''''''''4''''8'''''''''''''''',''''''''''3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48,3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D9898B15-48E9-4E9B-9925-58F1973A6E49}" type="datetime'1''9''''''''''''''''''''''''''''''''''''''''''''%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AA9C46F-6878-FE89-EA14-AD802154606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844675" y="2860675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35C0C07-BCAE-440F-A1AB-9AA36D501D68}" type="datetime'''''''''''''''''''''''''2''3'''''''''''''''''''',''7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23,7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D25543AD-1BE6-45D7-9B42-821556BBF7B9}" type="datetime'''''9''''''''''''''''''''''''''''''''%''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r>
              <a:rPr lang="pt-BR" sz="1200" dirty="0"/>
              <a:t>)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8C5C1E-E5E5-DDEE-03E1-43A4B4058A1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944813" y="44148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F81E7CD-9855-4144-A57D-C8868FA33795}" type="datetime'''''''''''''''''''1''''''3''5'''''''''''''''''''''''''',''6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135,6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11241410-85E2-468A-AA6B-2E76E30EB8C6}" type="datetime'''''''''''''''''''''''''''''''''''''62%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43D8BA34-9B00-FDB3-011E-E416FD4137A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978150" y="3532188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4E2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EE17C62-F8F1-4846-8EE4-1C42B90974BF}" type="datetime'''5''''''''''''''''''''''0,''6''''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50,6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2A93C9C9-000B-4EE0-8D5A-211E7657817D}" type="datetime'''''''''''''2''''''''''''''''''''3''''''''''%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51E872C-B647-76D1-300D-3816C58948B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8539163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BBB230-E70D-4C6F-8203-524B09CEDA2A}" type="datetime'''''3''''''''''''''''''0''''1'''''',''''6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784725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F92DE96-F924-1CC1-3837-F08EA17CA4F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2988" y="31019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3B9A36-4283-4DA5-AF6A-045AE8BA4A83}" type="datetime'''''''''''''''''5''''''''2'''''',2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52,2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C42B4B21-9AB9-48A8-B694-FF953BC6F367}" type="datetime'''''1''''''''''''''''''''''''''''''9''''''''''''''''''%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AE8EA78-A545-827E-256C-1556CA4B1A5F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19650" y="42037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128224-22AB-4528-B0E9-C2553B5E6EEA}" type="datetime'''''1''7''''''''''''''8'''',''''''''''''''''''''8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178,8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4E7BD568-CF06-45D2-8C8A-EAF0AE91A668}" type="datetime'''''''''''''''''''''''''''''''6''''5''''''%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62BCACD9-E986-0EF8-0913-2B1B2AEB716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692900" y="424656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25C722-E2C8-4EE1-ACF3-B3665781FDC8}" type="datetime'''''''1''70'''''''''''''',''0''''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170,0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11E102C9-715B-41A9-BFBB-B584CA26EA8E}" type="datetime'''''''''''''''6''''''''''''''''4''''%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8F393DC-5EE5-537A-5936-18C656711476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726238" y="31797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634F156-E9D2-4AAD-A0CD-B99AF91A34D0}" type="datetime'''5''''''''''''4'''',''''''''''''''''''''''''''''''0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54,0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CDA45B62-3D99-4487-B1FE-BC635AF0C206}" type="datetime'''''''''''20''''''%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DA545369-9BE2-DBA0-619D-5FA55558050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6665913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B33115-F0C5-46C5-B851-415389BCFC8E}" type="datetime'''''''''''''''''''2''''6''''6'''''''',''''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06DE0C9-E5B4-84F7-3DB2-6BDF646403E0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466013" y="27717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71F87DE-42C3-40F1-8BC2-ED21CD494D45}" type="datetime'''2''9'''''''''''''''''''''''''''''''''''''''',5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29,5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DB75E2C7-F197-46BE-BD05-B0DA08D8EDA1}" type="datetime'''''''''''''''''1''''''1''''''''''''%''''''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pt-BR" sz="1200" dirty="0"/>
              <a:t>)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0170CE7C-11FC-09EC-3917-FA1E5CBB3DB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0440988" y="42449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667D03-6EB8-4AD5-9F78-7388325807AF}" type="datetime'17''''''''''''''''''''''''0'''''''''''''',''''2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170,2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7ED1AEFE-1834-48DC-BC8D-98ECECCE49D1}" type="datetime'5''''''''''''''''''''''''''9''''''''''''''''''''''''''%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681788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6BCA0AD-56D9-EA99-0DFC-5D3FB668C15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3719513" y="318135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B1411BD-9C44-4800-97E3-82626FA0F9E0}" type="datetime'''21'''''''''''''',''''''''''''''''''''''0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21,0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89A70BA5-1772-49BC-83A6-58E225428621}" type="datetime'''''''''''''''''''''''''''''''''''''''''''''1''''''''''0''%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r>
              <a:rPr lang="pt-BR" sz="1200" dirty="0"/>
              <a:t>)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16D1B348-EE78-2813-194D-4263A72AD4B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8566150" y="42354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FEC3AC-2268-46CB-A97A-10C15D0CAF80}" type="datetime'''1''''''7''''2'',''''''''''''''''''''2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172,2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D35D7015-0E89-4263-89A4-4574B2BEAB4F}" type="datetime'''5''7''''%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0436225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58F2C32C-7A86-B018-4E2C-E69BFA07D98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599488" y="31464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97DF3D-2CD4-4D1B-8213-9AD9571A9D72}" type="datetime'''''''''56'''''''''''''''',''''''''''''''2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56,2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E2B56C70-3F13-44B8-9CDD-B7AAE7B78657}" type="datetime'''''''1''''''''''''''''''''''''''9''''''''''''%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05D9E13E-37EC-EEAD-91DD-0358520D271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9340850" y="271621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2B0609-EF95-45E2-9B4E-479F12055E57}" type="datetime'''''''''''''''''''3''''''''1'''''''''''''',''''''''''''8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31,8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82C0B2F9-3B1B-45CC-BCF5-2945C1C1B693}" type="datetime'''''''''1''''''1''''''''''''''%''''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pt-BR" sz="1200" dirty="0"/>
              <a:t>)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542338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FC122B7B-CC85-71B1-3E05-DC545E54DE17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0474325" y="31035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A590D3B-F020-4C53-847A-0C65E9B3B1D7}" type="datetime'''''''''''''''''''''6''''''8'''''',''''''''''''''''9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68,9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790FBADF-5EE7-4FA1-A2AA-7C41E4D4FD20}" type="datetime'''''''24''''''''''''''''''''''%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24%</a:t>
            </a:fld>
            <a:r>
              <a:rPr lang="pt-BR" altLang="en-US" sz="1200" dirty="0">
                <a:solidFill>
                  <a:schemeClr val="bg1"/>
                </a:solidFill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C14E5963-3246-C1E1-106E-190C20DDE61C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917825" y="29019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61F100-A374-4876-BF7F-EB498D48E4CE}" type="datetime'21''''7'''',''''''''''''''''''''''''''''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52CCCD46-905F-4FAA-03C4-BAD98BCFE20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11214100" y="26193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DE91334-BC56-4D0E-BD08-48572B825DDA}" type="datetime'''''''3''0,''''2''''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30,2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27C4400E-4810-4892-8B7A-2F1B2CCCE30F}" type="datetime'''''''''''''''1''''''''''''''''0''''''''''''''''%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r>
              <a:rPr lang="pt-BR" sz="1200" dirty="0"/>
              <a:t>)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8BD66DE-1FE6-437C-08A8-B824D57C006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792663" y="23479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A06C8B-3CCE-4FEE-880E-EB8AA6DBEA43}" type="datetime'''''''''''''''''2''''''''74,''''''''''''''''''0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77224EFF-4600-B20C-7BAE-8FB06D44ED15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414000" y="21986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754145-0ABD-4ECA-82D5-C152DA8980B9}" type="datetime'2''''''''''''8''''''9,''''2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A138689-AF3E-44FC-CC0A-5E569ED15805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592763" y="26955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C08C28-6210-4379-A663-82A6A07781E3}" type="datetime'''3''''''''''''''''''''''''''''''''''''''''''1'',0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31,0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FE3FA0E0-4789-438F-AD77-2A49C9D79F00}" type="datetime'''''''''''''''''1''''''''''''''''1%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pt-BR" sz="1200" dirty="0"/>
              <a:t>)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20DF1BC-47E0-3CE8-0805-5F2D9964D8AD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7231063" y="1584325"/>
            <a:ext cx="250825" cy="187325"/>
          </a:xfrm>
          <a:prstGeom prst="rect">
            <a:avLst/>
          </a:prstGeom>
          <a:solidFill>
            <a:srgbClr val="F04E2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14B653F-4C3E-B3CD-2F8D-B1A3136530BB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7959725" y="1584325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ED59779-CF50-7217-B123-7014B257E536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784850" y="1584325"/>
            <a:ext cx="250825" cy="187325"/>
          </a:xfrm>
          <a:prstGeom prst="rect">
            <a:avLst/>
          </a:prstGeom>
          <a:solidFill>
            <a:srgbClr val="0B96A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A0F1DD8-9C53-330A-9595-A983FCFB3134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8724900" y="1584325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C8C4FA-3B9B-649D-3FE4-5ADA471B9BD5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9451975" y="15843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26156E55-AEEB-F94A-1B45-EC965D00818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6086475" y="1595438"/>
            <a:ext cx="1042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74164D8-C0E9-4CF6-A204-07BE4FE985C3}" type="datetime'''O''u''''t''ro''''s'' ''''Ori''g''''''in''s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Outros Origins</a:t>
            </a:fld>
            <a:endParaRPr lang="pt-BR" sz="1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45278-D843-A2E3-A2DD-20760BC9B6CC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9026525" y="1595438"/>
            <a:ext cx="3238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25718C4-D0FB-4451-AB4C-A5C606130D8C}" type="datetime'''''''''a''''''''''''''''''''''d''''''''''''''f''''''0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adf0</a:t>
            </a:fld>
            <a:endParaRPr lang="pt-BR" sz="140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63686CDD-32C8-955E-04A0-7B49ABBE79E0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532688" y="1595438"/>
            <a:ext cx="325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3660581-0F5D-476F-88AD-CBBBB9B2C6D8}" type="datetime'''''''''''''''''''''''e''f''2''''''''''''b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ef2b</a:t>
            </a:fld>
            <a:endParaRPr lang="pt-BR" sz="14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6F122178-7878-6530-F685-3409D6EB1F0B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9753600" y="1595438"/>
            <a:ext cx="3635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E6EAB6-B696-4CD6-B247-E5541B0DF751}" type="datetime'''''''1''''''''''''''''''''''8''''''eb''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18eb</a:t>
            </a:fld>
            <a:endParaRPr lang="pt-BR" sz="1400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F0866FD-1F1F-DFE5-C9FC-9898C7BC291A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8261350" y="1595438"/>
            <a:ext cx="361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F599A90-B288-4362-86D8-F7B195A15F2F}" type="datetime'''''''518''''''''''''''''7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5187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4482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888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9" imgW="421" imgH="420" progId="TCLayout.ActiveDocument.1">
                  <p:embed/>
                </p:oleObj>
              </mc:Choice>
              <mc:Fallback>
                <p:oleObj name="Slide do think-cell" r:id="rId39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4203700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Principais aparelhos de consumo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053D4E"/>
                </a:solidFill>
              </a:rPr>
              <a:t>eReaders</a:t>
            </a:r>
            <a:r>
              <a:rPr lang="pt-BR" sz="2800" b="1" dirty="0">
                <a:solidFill>
                  <a:srgbClr val="053D4E"/>
                </a:solidFill>
              </a:rPr>
              <a:t>, Desktop e Smar TV são os aparelhos mais utilizados na hora da compra, devemos focar na usabilidade e experiência neles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477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Outros</a:t>
            </a:r>
            <a:r>
              <a:rPr lang="pt-BR" altLang="en-US" dirty="0"/>
              <a:t> –</a:t>
            </a:r>
            <a:r>
              <a:rPr lang="pt-BR" altLang="en-US" sz="1800" dirty="0"/>
              <a:t> Corresponde a </a:t>
            </a:r>
            <a:r>
              <a:rPr lang="pt-BR" altLang="en-US" dirty="0" err="1"/>
              <a:t>cellphone</a:t>
            </a:r>
            <a:r>
              <a:rPr lang="pt-BR" altLang="en-US" dirty="0"/>
              <a:t> e tablet.</a:t>
            </a:r>
            <a:endParaRPr lang="pt-BR" b="1" dirty="0"/>
          </a:p>
        </p:txBody>
      </p: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FB4CBAE8-24E4-E3EC-ADE4-BAD6755FEC0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4695434"/>
              </p:ext>
            </p:extLst>
          </p:nvPr>
        </p:nvGraphicFramePr>
        <p:xfrm>
          <a:off x="285750" y="2239963"/>
          <a:ext cx="1140777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69975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8B8C660-5186-9BAE-5F04-10083782CA5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71563" y="457200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EF78CE9-FC1D-4BD2-BA70-EA0F148DEC95}" type="datetime'1''''''''''0''''''''''''''''''''3'',''''''''''''1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103,1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F1373313-7EF7-4848-AACF-F6186751DB7C}" type="datetime'''''''''''''''''''''''''''''''''''4''1''''''%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0170CE7C-11FC-09EC-3917-FA1E5CBB3DB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0440988" y="44862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596624-434D-43F1-AC3F-5DC20ADBBA2D}" type="datetime'''''''''1''''2''''0'''''',''''''''''''''8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120,8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54AD4322-28C1-415D-B81E-E1AA26C72A08}" type="datetime'''''4''''''''''''2''''''''''''''''%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ED30393D-0E1F-29EF-22EA-B8A40B46A90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104900" y="36242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EFAD343-B5D8-4480-836E-A60EEBA3BAA8}" type="datetime'''9''''''''''''''''''''''6'''''''''''''''''',6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96,6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94446778-67C1-4779-B0DB-E0A3B1477042}" type="datetime'''3''''''''''''8''''%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AA9C46F-6878-FE89-EA14-AD802154606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104900" y="2916238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878338-9DF6-46D0-92CC-F10751C303B5}" type="datetime'''''4''''''''''''''''''''''''''''8'''',''3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48,3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C09CB779-EBD4-4744-B19D-206E3A14C819}" type="datetime'''''''1''9''''''''''%''''''''''''''''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8C5C1E-E5E5-DDEE-03E1-43A4B4058A1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44813" y="46577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34AC694-460D-483B-8165-70DDA6FE866D}" type="datetime'8''''''5'''''''',''''''''''''''''''6''''''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85,6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0CAB80BB-5832-4A81-A219-B1D547D4F298}" type="datetime'''''''''''''''''''''39''''''''''''''''''''''''''''''''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43D8BA34-9B00-FDB3-011E-E416FD4137A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78150" y="388461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4E2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FE0C86-5101-4DA3-93CE-3E500013AB67}" type="datetime'''''''7''''8'''''''',''''''''''''1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78,1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FD17E46F-2708-45F4-9E4A-E07B983B7D56}" type="datetime'3''''''''''''''''''''''''6%''''''''''''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6BCA0AD-56D9-EA99-0DFC-5D3FB668C15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978150" y="32559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03F654-ECCD-46E2-85FB-998F5CE46423}" type="datetime'5''0'''''''''''''''',''''6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50,6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12E93CBB-C275-4970-9278-00D6D94760C7}" type="datetime'''''''2''''''''''''''''3''''''''%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AE8EA78-A545-827E-256C-1556CA4B1A5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19650" y="45275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8194AC3-BD85-4DFD-8679-F104021C0FB9}" type="datetime'''''''''''''''''''1''''''''''''''''''''''''''''1''2'',4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112,4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66698051-C379-4FD0-8B6F-5E08792C73AA}" type="datetime'''4''''''''''''''''''''''''''1''''''''''%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F92DE96-F924-1CC1-3837-F08EA17CA4F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2988" y="349091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DFD008-3542-4C9B-BE5D-FB651E796639}" type="datetime'''1''''''''''''''''0''''5'''''''',''''1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105,1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8BF4F898-A906-4A62-A743-7025CF97F317}" type="datetime'''''''''''''''3''''''''''8%''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A138689-AF3E-44FC-CC0A-5E569ED1580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2988" y="27225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4B2F4B-5E47-485B-86C8-8812077C8EDC}" type="datetime'''''''''''''''''''''''''5''''''2'',''2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52,2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6F374437-6FED-44D2-9F29-D54BB8232DE6}" type="datetime'''''1''''9%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8BD66DE-1FE6-437C-08A8-B824D57C006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92663" y="23479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A06C8B-3CCE-4FEE-880E-EB8AA6DBEA43}" type="datetime'''''''''''''''''2''''''''74,''''''''''''''''''0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53907BC-B1B5-7624-2FCB-331FED71902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044575" y="2566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4C4047D-3FE9-4579-99C8-2D4FAC70B315}" type="datetime'2''''''''''''''''5''''''''''''''''1'''',''''5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784725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542338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06DE0C9-E5B4-84F7-3DB2-6BDF646403E0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6726238" y="27987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41A5BC-9F19-4CF0-85CC-4832C8DC9FCE}" type="datetime'''''''''''''''''''''''''''5''''''''''4,''''''''''''0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54,0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CF197246-FF67-4BC4-B106-8666B621F144}" type="datetime'''''''''''2''''''''0%''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944813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8F393DC-5EE5-537A-5936-18C656711476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726238" y="35337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DD8CC91-2ABB-4352-8DFF-48E2C2C32E8A}" type="datetime'''''''''''96'''''''''''''''''',''''''''''''''''''''''''6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96,6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CEAC46C8-C8B2-4C95-9535-A9010DDD5CDF}" type="datetime'''''''''''''3''6''''''%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05D9E13E-37EC-EEAD-91DD-0358520D271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599488" y="24812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1BB2E-B455-4EC8-BE77-D3172A85E596}" type="datetime'''''5''''''''''''''''''''''''''''''''''''6'''''''''',''''2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56,2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3886B193-776F-471A-83E4-4AC7288FED6E}" type="datetime'''''19''''''''''%''''''''''''''''''''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681788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16D1B348-EE78-2813-194D-4263A72AD4B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566150" y="44418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F0F1BA-D0C9-452F-AD9C-4BEB10CA24C1}" type="datetime'''''''''''''1''''2''''''''''9'''''''''',''''''''''''''9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129,9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7F937789-56FB-4B9A-A342-1AA851A42D79}" type="datetime'43''''''''''''''''''''''''''''''''''''''''''''%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58F2C32C-7A86-B018-4E2C-E69BFA07D98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8599488" y="329565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59A3F5-DA0D-4D11-BB1D-2C8713A9E756}" type="datetime'''1''''''1''''''''''''''0'''''',''''''''4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110,4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CAB3D16D-46E0-45A5-9C2D-B5D6068F410D}" type="datetime'''''''''''3''''''7''''''''''''''''''%''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FC122B7B-CC85-71B1-3E05-DC545E54DE1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0474325" y="34591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7C1177B-26B6-40C5-99E4-F49989D1C4F2}" type="datetime'''''''''''''''''''''''''''''''9''''''''''5'''''''''',1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95,1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641A35FB-69E2-4855-B967-74531475EE30}" type="datetime'''''3''''''''''''''''''''''3%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52CCCD46-905F-4FAA-03C4-BAD98BCFE20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474325" y="265747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54C345-6EE0-4779-900F-F41EE568D647}" type="datetime'''''6''8,''''''''9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68,9</a:t>
            </a:fld>
            <a:br>
              <a:rPr lang="pt-BR" altLang="en-US" sz="1200" dirty="0">
                <a:solidFill>
                  <a:schemeClr val="bg1"/>
                </a:solidFill>
              </a:rPr>
            </a:br>
            <a:r>
              <a:rPr lang="pt-BR" altLang="en-US" sz="1200" dirty="0">
                <a:solidFill>
                  <a:schemeClr val="bg1"/>
                </a:solidFill>
              </a:rPr>
              <a:t>(</a:t>
            </a:r>
            <a:fld id="{D192D316-99EF-4481-BE67-8292CC5D6AE6}" type="datetime'''''''''''''''''''2''4%''''''''''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24%</a:t>
            </a:fld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436225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337925" y="4583113"/>
            <a:ext cx="6794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B12205-2CE4-46EF-87C1-45B6433AD96B}" type="datetime'''e''''''''''''''R''''''''''''eade''''''''''''''r''s'''''''">
              <a:rPr lang="pt-BR" altLang="en-US" sz="1400" b="1" smtClean="0">
                <a:solidFill>
                  <a:srgbClr val="022D34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eReaders</a:t>
            </a:fld>
            <a:endParaRPr lang="pt-BR" sz="1400" b="1" dirty="0">
              <a:solidFill>
                <a:srgbClr val="022D34"/>
              </a:solidFill>
            </a:endParaRP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337925" y="3529013"/>
            <a:ext cx="6080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44F478-9ADE-4BF3-A87A-F66B68574701}" type="datetime'De''''''''s''''''''''''''''''''''''''''k''''t''''''o''p'''''">
              <a:rPr lang="pt-BR" altLang="en-US" sz="1400" b="1" smtClean="0">
                <a:solidFill>
                  <a:srgbClr val="53BFC4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Desktop</a:t>
            </a:fld>
            <a:endParaRPr lang="pt-BR" sz="1400" b="1" dirty="0">
              <a:solidFill>
                <a:srgbClr val="53BFC4"/>
              </a:solidFill>
            </a:endParaRP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1337924" y="2727325"/>
            <a:ext cx="673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DB08C3A-7CBB-4AD2-A9C6-97AE5FEA9852}" type="datetime'''''''Sm''''''''''''a''''''''r''t TV'''''''">
              <a:rPr lang="pt-BR" altLang="en-US" sz="1400" b="1" smtClean="0">
                <a:solidFill>
                  <a:srgbClr val="3AC876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Smart TV</a:t>
            </a:fld>
            <a:endParaRPr lang="pt-BR" sz="1400" b="1" dirty="0">
              <a:solidFill>
                <a:srgbClr val="3AC876"/>
              </a:solidFill>
            </a:endParaRP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1337925" y="2368550"/>
            <a:ext cx="506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6ABBD81-8C2F-49BA-98FE-2F4A0D4DD51E}" type="datetime'''''''''O''''''''''''''''u''''''''''t''r''os'''''''''''''''''">
              <a:rPr lang="pt-BR" altLang="en-US" sz="1400" b="1" smtClean="0">
                <a:solidFill>
                  <a:srgbClr val="FDA302"/>
                </a:solidFill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Outros</a:t>
            </a:fld>
            <a:endParaRPr lang="pt-BR" sz="1400" b="1" dirty="0">
              <a:solidFill>
                <a:srgbClr val="FDA302"/>
              </a:solidFill>
            </a:endParaRP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C14E5963-3246-C1E1-106E-190C20DDE61C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917825" y="29019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61F100-A374-4876-BF7F-EB498D48E4CE}" type="datetime'21''''7'''',''''''''''''''''''''''''''''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DA545369-9BE2-DBA0-619D-5FA55558050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665913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B33115-F0C5-46C5-B851-415389BCFC8E}" type="datetime'''''''''''''''''''2''''6''''6'''''''',''''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51E872C-B647-76D1-300D-3816C58948B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539163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F06494-28B6-457D-8876-DE2F4656A6F8}" type="datetime'''''3''''''''''''''''''0''''1'''''',''''6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77224EFF-4600-B20C-7BAE-8FB06D44ED1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10414000" y="21986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242BA8A-9894-48FB-B6B8-A5CF76421859}" type="datetime'2''''''''''''8''''''9,''''2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62BCACD9-E986-0EF8-0913-2B1B2AEB7168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692900" y="4527550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584E7D-E828-4EE6-933E-6EBD25967F12}" type="datetime'11''''''''''''''''''''''''''''''''''''''''2'''''''',''''''3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112,3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EE71828D-F828-4A44-9B00-A2D49494557B}" type="datetime'''''4''''''''''''''''''''''''''''2''''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6481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1" imgW="421" imgH="420" progId="TCLayout.ActiveDocument.1">
                  <p:embed/>
                </p:oleObj>
              </mc:Choice>
              <mc:Fallback>
                <p:oleObj name="Slide do think-cell" r:id="rId31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4203700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Vendas pelas redes sociais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2% das nossas vendas são de sites de redes sociais. Objetivo: entender qual a fricção que temos nesse tipo de ambiente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517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Outras Fontes</a:t>
            </a:r>
            <a:r>
              <a:rPr lang="pt-BR" altLang="en-US" dirty="0"/>
              <a:t> –</a:t>
            </a:r>
            <a:r>
              <a:rPr lang="pt-BR" altLang="en-US" sz="1800" dirty="0"/>
              <a:t> sites que não são redes sociais</a:t>
            </a:r>
            <a:r>
              <a:rPr lang="pt-BR" altLang="en-US" dirty="0"/>
              <a:t>.</a:t>
            </a:r>
            <a:endParaRPr lang="pt-BR" b="1" dirty="0"/>
          </a:p>
        </p:txBody>
      </p:sp>
      <p:graphicFrame>
        <p:nvGraphicFramePr>
          <p:cNvPr id="520" name="Chart 3">
            <a:extLst>
              <a:ext uri="{FF2B5EF4-FFF2-40B4-BE49-F238E27FC236}">
                <a16:creationId xmlns:a16="http://schemas.microsoft.com/office/drawing/2014/main" id="{B2E0DE98-008E-08DD-61ED-5EAF0F71B97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970464"/>
              </p:ext>
            </p:extLst>
          </p:nvPr>
        </p:nvGraphicFramePr>
        <p:xfrm>
          <a:off x="227013" y="2203450"/>
          <a:ext cx="11182350" cy="314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8C5C1E-E5E5-DDEE-03E1-43A4B4058A1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828925" y="40290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3222A3-1B39-4A9B-A47C-00818D846FCE}" type="datetime'''''''''''''2''''''''1''''''''''''''''''''''''''''1,''''9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211,9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DBF8C7DA-AA65-4342-95BD-8E695B9A020B}" type="datetime'''''9''''''''''''''''''''''''''''''''''''''''''8''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FC122B7B-CC85-71B1-3E05-DC545E54DE1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245725" y="2270125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A841215-39F0-4182-AA3C-D10CCCDEC00C}" type="datetime'''''''''''''''''''''''5'''''''',''''''''''''''''''6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5,6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F9712642-0EB8-4778-8FC9-30F338CBC7FB}" type="datetime'2''''''''''''''%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8B8C660-5186-9BAE-5F04-10083782CA5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93775" y="38560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3FAE54C-D032-4489-A6E4-A50EB31BD4CD}" type="datetime'2''''''4''''6'''''''''''''',''''7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246,7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44C19390-5507-418D-A70C-B434D513E15C}" type="datetime'''''''''''''''''''''''''''''''''''9''''8''''''''''''''%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ED30393D-0E1F-29EF-22EA-B8A40B46A90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065213" y="2640013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2EC766-56E0-46D0-A2F2-94632CA2BA22}" type="datetime'''''''''''4'''''''''''''''''''''''''''''',''''''''''''8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4,8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6C13E9E9-054C-4671-94DB-19F9A5241CFC}" type="datetime'''''''''2''''%''''''''''''''''''''''''''''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F92DE96-F924-1CC1-3837-F08EA17CA4F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737100" y="2427288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73FD9C-B912-46FC-9873-4A496ED271E7}" type="datetime'''''''''''''''''6,''''''8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6,8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099179C5-58B7-45DA-B3E5-346FC85823CF}" type="datetime'''''''''2''''''''''''''''''''''''''''''''''''''''''''''%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92188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43D8BA34-9B00-FDB3-011E-E416FD4137A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00363" y="2981325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F6C298-B155-4D64-A1FF-2787AA262BEE}" type="datetime'''''''''''''''''''5'''''''',''''3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5,3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AB963663-0624-48AF-A257-7FDCC5582D70}" type="datetime'''''''''''''''''''''''''''''''''2''''''''''''''''''''''''%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828925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AE8EA78-A545-827E-256C-1556CA4B1A5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665663" y="37544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2CB424-7923-42AC-8171-F947AB0471D8}" type="datetime'''''''26''''''''''7'',''''''2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267,2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A589EC03-FA42-43CB-9C34-0832C98C0517}" type="datetime'''''''''''''''''''''''''''''9''''8''''''''''''''''''%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8F393DC-5EE5-537A-5936-18C65671147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573838" y="2508250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473533-BCC5-4B30-8606-2D454681A405}" type="datetime'''''''''''''''''''''8'''''',''''''''''2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8,2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F9FB567F-0C2A-4F54-A4B1-2755B274E25E}" type="datetime'3''''''''''''''''''''''''''''''%''''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30738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62BCACD9-E986-0EF8-0913-2B1B2AEB716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502400" y="379888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E377AF4-7527-4D19-9DFD-4B69E17C3ADB}" type="datetime'''''''''25''''''8'''''''',2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258,2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E067FACB-6298-42A2-A3D5-E8322F967392}" type="datetime'''''''''''''9''''''''''''''''''''''''''''''''''''''''''7''%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97%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77224EFF-4600-B20C-7BAE-8FB06D44ED1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0147300" y="20510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ADDF00-1816-46D2-9DFC-2D388954A2D2}" type="datetime'2''''''''''''8''''''9,''''2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491288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16D1B348-EE78-2813-194D-4263A72AD4B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8337550" y="36147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4DDF40-23C1-4D79-8387-D8976F66F934}" type="datetime'''2''''''''''''''''''''9''''''''5'',''''''''''''5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295,5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E0E1F522-F070-46D9-BF68-CF684D52EC41}" type="datetime'''''''''''''''''''''''''9''''''''8%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061700" y="2339975"/>
            <a:ext cx="982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E59BD3-94A5-4754-99FB-DC42DC0D4C72}" type="datetime'''R''''e''''''d''e''s'''''' S''''oci''''''''''a''''''i''s'''''">
              <a:rPr lang="pt-BR" altLang="en-US" sz="1400" b="1" smtClean="0">
                <a:solidFill>
                  <a:srgbClr val="53BFC4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Redes Sociais</a:t>
            </a:fld>
            <a:endParaRPr lang="pt-BR" sz="1400" b="1" dirty="0">
              <a:solidFill>
                <a:srgbClr val="53BFC4"/>
              </a:solidFill>
            </a:endParaRP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58F2C32C-7A86-B018-4E2C-E69BFA07D98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408988" y="2151063"/>
            <a:ext cx="323850" cy="330200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57F471-3462-4179-AC3C-ED7836077954}" type="datetime'''''''''''''''6'''''''''''''''''''''''''''''',''''''1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6,1</a:t>
            </a:fld>
            <a:br>
              <a:rPr lang="pt-BR" altLang="en-US" sz="1200" dirty="0">
                <a:solidFill>
                  <a:srgbClr val="FFFFFF"/>
                </a:solidFill>
              </a:rPr>
            </a:br>
            <a:r>
              <a:rPr lang="pt-BR" altLang="en-US" sz="1200" dirty="0">
                <a:solidFill>
                  <a:srgbClr val="FFFFFF"/>
                </a:solidFill>
              </a:rPr>
              <a:t>(</a:t>
            </a:r>
            <a:fld id="{0136B002-6969-44F9-935B-3B7CF74C8DBA}" type="datetime'''2''''''''''''''''''''''''''''''''''%'''''''''''''''">
              <a:rPr lang="pt-BR" altLang="en-US" sz="12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r>
              <a:rPr lang="pt-BR" altLang="en-US" sz="1200" dirty="0">
                <a:solidFill>
                  <a:srgbClr val="FFFFFF"/>
                </a:solidFill>
              </a:rPr>
              <a:t>)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313738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0170CE7C-11FC-09EC-3917-FA1E5CBB3DB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174288" y="367347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84C207-DCF6-453A-BCBC-33DF92D1D7A9}" type="datetime'''''2''''''''8''''3'''''''''''',''''''''''''''5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283,5</a:t>
            </a:fld>
            <a:br>
              <a:rPr lang="pt-BR" altLang="en-US" sz="1400" dirty="0">
                <a:solidFill>
                  <a:schemeClr val="bg1"/>
                </a:solidFill>
              </a:rPr>
            </a:br>
            <a:r>
              <a:rPr lang="pt-BR" altLang="en-US" sz="1400" dirty="0">
                <a:solidFill>
                  <a:schemeClr val="bg1"/>
                </a:solidFill>
              </a:rPr>
              <a:t>(</a:t>
            </a:r>
            <a:fld id="{671DA51E-607F-4C1E-9A20-2B35F8F1C4E9}" type="datetime'''''''''''''''''9''8''''''''''''''''''''''%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98%</a:t>
            </a:fld>
            <a:r>
              <a:rPr lang="pt-BR" altLang="en-US" sz="1400" dirty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169525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1061700" y="3770313"/>
            <a:ext cx="1023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DB09E6B-70D8-4B58-99E6-317BD595A5A1}" type="datetime'''''''Outr''''''as'' F''''''''''''o''''n''t''''''''''''''es'''">
              <a:rPr lang="pt-BR" altLang="en-US" sz="1400" b="1" smtClean="0">
                <a:solidFill>
                  <a:srgbClr val="022D34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Outras Fontes</a:t>
            </a:fld>
            <a:endParaRPr lang="pt-BR" sz="1400" b="1" dirty="0">
              <a:solidFill>
                <a:srgbClr val="022D34"/>
              </a:solidFill>
            </a:endParaRP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53907BC-B1B5-7624-2FCB-331FED719020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66788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EE7D8E-A281-4960-B8C1-AF13699203BE}" type="datetime'2''''''''''''''''5''''''''''''''''1'''',''''5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51E872C-B647-76D1-300D-3816C58948B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310563" y="1931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877751-82DF-4CB1-B50A-005F5AC5D131}" type="datetime'''''3''''''''''''''''''0''''1'''''',''''6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C14E5963-3246-C1E1-106E-190C20DDE61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801938" y="27622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2B6EC2F-3B1C-4F2A-AD74-C92AE08963F6}" type="datetime'21''''7'''',''''''''''''''''''''''''''''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8BD66DE-1FE6-437C-08A8-B824D57C006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638675" y="22082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5B3114-8E5A-40D1-8C12-7DD95C4AFEC5}" type="datetime'''''''''''''''''2''''''''74,''''''''''''''''''0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DA545369-9BE2-DBA0-619D-5FA55558050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475413" y="22891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D7C02F-6337-418A-B66F-7BE19157C4D7}" type="datetime'''''''''''''''''''2''''6''''6'''''''',''''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99050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453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5" imgW="421" imgH="420" progId="TCLayout.ActiveDocument.1">
                  <p:embed/>
                </p:oleObj>
              </mc:Choice>
              <mc:Fallback>
                <p:oleObj name="Slide do think-cell" r:id="rId6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69400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de Base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53D4E"/>
                </a:solidFill>
              </a:rPr>
              <a:t>Negociação, gerenciamento de ansiedade e finanças pessoais são os principais nichos de vendas. O nicho de imigração ganhou participação nos últimos meses</a:t>
            </a:r>
            <a:endParaRPr lang="pt-BR" sz="2800" b="1" dirty="0">
              <a:solidFill>
                <a:srgbClr val="053D4E"/>
              </a:solidFill>
            </a:endParaRPr>
          </a:p>
        </p:txBody>
      </p:sp>
      <p:graphicFrame>
        <p:nvGraphicFramePr>
          <p:cNvPr id="30" name="Chart 3">
            <a:extLst>
              <a:ext uri="{FF2B5EF4-FFF2-40B4-BE49-F238E27FC236}">
                <a16:creationId xmlns:a16="http://schemas.microsoft.com/office/drawing/2014/main" id="{FF7B59C3-C78C-7252-D9F0-CE07465D161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646015"/>
              </p:ext>
            </p:extLst>
          </p:nvPr>
        </p:nvGraphicFramePr>
        <p:xfrm>
          <a:off x="285750" y="2239963"/>
          <a:ext cx="981392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7"/>
          </a:graphicData>
        </a:graphic>
      </p:graphicFrame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18EE8AE6-A153-FED1-F4CB-A1C0725135D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424738" y="354965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F68751-6B88-43AB-BD8E-C92B94E429BC}" type="datetime'''''''1''''''''''''''3''''''''%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A1CA7DCE-9A83-8B5C-B51F-E52360AE161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478338" y="3665538"/>
            <a:ext cx="268288" cy="192088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C7AF98-421A-4587-BE52-41D542D34FFB}" type="datetime'''''''''''3''''%''''''''''''''''''''''''''''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85817F0-47C2-A7B9-71D6-2BB954CDED1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936625" y="5327650"/>
            <a:ext cx="4699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B02012-D064-4FBB-BFBE-B6A5856717F2}" type="datetime'''''''''''''j''a''''n''''''-''''''''''1''''''''''''6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jan-16</a:t>
            </a:fld>
            <a:endParaRPr lang="pt-BR" sz="140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8CEE30-85E8-63BF-5189-9AA9BAFB84F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470775" y="3860800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13569F-9E64-46DA-8B4E-9AD32370EAEB}" type="datetime'''8''''''''''''''''''''''''''''''''''''''''%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92188" y="496093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8F18D7-1A26-4354-8EB8-7E4255A08D51}" type="datetime'''''''''''''''''1''''''''''''''''7''''%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992188" y="452278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9F5E63-220A-4954-BF14-E6FEFF7E46C3}" type="datetime'''1''''''9%''''''''''''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951913" y="21986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00E268-E7E1-4EB4-A842-4EDDB229BE9A}" type="datetime'''''2''''89'''',''''''''''''''2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F0C7D36-12DC-A782-BE91-5FBD16C8642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546350" y="5327650"/>
            <a:ext cx="466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3557A-B9FB-47F6-8B76-9F2636E1EDD4}" type="datetime'''fe''''''''''''''''''v''''''''''''''''''-16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fev-16</a:t>
            </a:fld>
            <a:endParaRPr lang="pt-BR" sz="1400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D55AA12A-BC8E-0431-3F33-78745036889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992188" y="415448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5214200-8C83-4077-857D-B032FA0046AF}" type="datetime'''''''''''''''''''''''''''''''1''1''''''''''''''%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600325" y="497205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E38A5B4-C60A-4287-8F66-BCBD149FCCD0}" type="datetime'''''''''''''''''1''9%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8A4A6E08-53EF-8FB9-EAE1-446D1BF1767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15975" y="3906838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860E07-24B2-4B61-BA01-1CD517841530}" type="datetime'''''''''''''9''''''''''''%''''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9032875" y="4473575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BEDE826-87E6-4DF9-B7F1-F5175107A62A}" type="datetime'''1''''4''''''''''''''''%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7108D885-015F-1326-844E-6B3AD41C0653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92188" y="32258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ECBD17-1464-499F-A154-1C6D3AD9D6A6}" type="datetime'4''''''''''''''''2''''''''''''''''''''''''%''''''''''''''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5D197AE2-8814-40CA-FEF0-B1A05C03397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262063" y="3768725"/>
            <a:ext cx="268288" cy="192088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AACA62-D77F-4E43-9077-19A2B05BE57A}" type="datetime'''''''''''''''''3''''''''''''''''''''''''''%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600325" y="460851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AC40BA8-9DD6-44D4-8810-8F6839639B50}" type="datetime'''''''''1''''''''''''''''''''''''''''''''''''''''''5''''%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DE664BB4-2AA7-9380-33BA-4609E37FEC9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600325" y="433705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14A112-1CF6-4B6F-975C-881618785820}" type="datetime'''''''1''''''''''''''''''''''''''0''''%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735638" y="2420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072732-E121-4843-A573-8C5B2DE94686}" type="datetime'''''''''''''''''''''26''''''''''6'''',4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AAFBF999-2259-3D17-2888-2670CE62C3C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378075" y="4124325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0985EE-CE4C-41BB-A0DE-5355BB10A61A}" type="datetime'''1''''''''''''''''''0''''''''''''''''%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135F2A1-B1FC-3517-D64F-F5753678D57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870200" y="3986213"/>
            <a:ext cx="268288" cy="192088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4B55AD-12DC-4C42-B6FF-2790DFC54194}" type="datetime'''''3''''''%''''''''''''''''''''''''''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47EDC179-B3DF-A417-5244-0A3EF9BC908B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600325" y="3502025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8B0BF5-CDCB-4E85-B806-99DC9D912E55}" type="datetime'''''''''''4''''''3''''''''''''''''''''''''''''''''''''%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11225" y="2566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A80F3A-1A4D-452D-A53B-519CECF6865F}" type="datetime'''''2''''5''''''''''''''1'''''''''''''''''',''''''''''5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E03A3076-17B6-C19A-10AD-D8C458B09D0E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16600" y="309403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6D862A-E278-493E-863C-2656FC5B5F4D}" type="datetime'''''''''''''4''''''0''''''''%''''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208463" y="49323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3738E4-3DC0-47AC-B413-A1BBD7927488}" type="datetime'''''1''''''''''''''8''''''''''''''''''''''''''%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208463" y="44878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07055F-419C-4512-AEE9-8BA28F9636BC}" type="datetime'1''''5''''''''%''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90511797-F00F-6231-ABA7-95B941676F71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208463" y="41195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795436-8D9A-4141-A9AC-FB4B835129C7}" type="datetime'''''''''''''1''''''''''''''''''2''%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753497A6-792F-AE53-C537-4ECAAD8A0E13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32250" y="3830638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307E977-11BF-4E43-BB90-5E5864ADABAE}" type="datetime'''9''''''''''''''%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FC8C7D4C-2CC1-C371-5982-BC02A1B7C012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078913" y="3783013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079EC1-1802-403C-84A7-E50D71F509A6}" type="datetime'''''''''''''''''''''''''''''''''''''''''8%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D3EA54E-A776-E320-B1DC-F2A798EC9F5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9032875" y="408305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FB127B-FFD7-40C9-94FC-C7282DE591A4}" type="datetime'''''''''''1''''''''''''''''''''3''''''''''%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FDEFEA34-97EA-794B-A025-786A8754104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208463" y="30607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520812-E17D-4165-BC4A-C0DE0F6D63E0}" type="datetime'''''4''2''''''''''''''%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3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519363" y="29019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DBB67E-C4F7-4383-A7B4-8BBF8FEEE590}" type="datetime'''''''''''''''''''2''''1''''''''''7'''''''',2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50B7A69-BA92-B626-E71D-F80938E08C9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5816600" y="409098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7D1441-663D-4F18-B7D5-58F9568F81D2}" type="datetime'''11''''''''''''''''''''''''''''''''''''''''''''''%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C219FEE-5A80-6D60-05D9-EF6DF6FE53B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4119563" y="5327650"/>
            <a:ext cx="536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7B00-F0E4-4BA7-84E6-BBAAFDF230B5}" type="datetime'''''''''''''''''''''''mar''''-''''''''''''''''''1''''''''6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mar-16</a:t>
            </a:fld>
            <a:endParaRPr lang="pt-BR" sz="1400" dirty="0"/>
          </a:p>
        </p:txBody>
      </p:sp>
      <p:sp>
        <p:nvSpPr>
          <p:cNvPr id="54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816600" y="49323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ABC798E-2322-4E2C-B5D1-E57D7CA28AC6}" type="datetime'''''''''''1''''''''''''''''''''9%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816600" y="44624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69143D-C92E-4816-9816-ABCD66C7BF57}" type="datetime'''''''''1''''8''''''''%''''''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4B8C8148-7E8B-333D-03F1-9178B761737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640388" y="3827463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F9B19-0639-48BC-A34E-A9F7CBBE1150}" type="datetime'''''9''%''''''''''''''''''''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D242E7E7-8BCB-E14B-63BC-1910D7D0733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7424738" y="4148138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E6178C-F132-4594-A955-12DF82CAB65C}" type="datetime'1''1''''''''''''''''''''%''''''''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7424738" y="45212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10E2B8F-159A-49DC-8404-7FD075AB376F}" type="datetime'''''''1''''''''''''4''''''%''''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3D9CEB0-50B5-492A-4F2E-F399E658C447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086475" y="3663950"/>
            <a:ext cx="268288" cy="192088"/>
          </a:xfrm>
          <a:prstGeom prst="rect">
            <a:avLst/>
          </a:prstGeom>
          <a:solidFill>
            <a:srgbClr val="53BFC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AFF90C-8849-4DC7-92BF-9DB5F0978EE1}" type="datetime'3''''%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343775" y="20780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D54597-6C2E-4234-BABA-77FE2B080E94}" type="datetime'''''''''3''0''''''''''''''1'''''''',6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5F4862-04A6-3FBF-2AD6-9B03AC0DCBAC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5751513" y="532765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E44A8E-7B02-486A-A2EC-B245CC2C19AA}" type="datetime'''''''''a''b''''r''''''''''''''''''''''-1''''6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abr-16</a:t>
            </a:fld>
            <a:endParaRPr lang="pt-BR" sz="140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54B527C8-3D2C-B9BA-5393-1ACA6175D4F0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7424738" y="279241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525D8A-4F6C-49BA-B1F4-F9F30D6CBF8A}" type="datetime'''''''''''''''3''8''%''''''''''''''''''''''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7424738" y="4949825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77A81F-7908-4177-ACAE-131D80A63C9A}" type="datetime'''''''1''''''''''''''''''''''''''''''''''''''5''''''''''%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23A7DBB-C601-7974-3927-FF0EC95D1E1E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7346950" y="5327650"/>
            <a:ext cx="515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68C0A-86A6-4E17-A302-CE27A8579C1D}" type="datetime'''m''ai''''''''''''''''''''''-''''1''''''6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mai-16</a:t>
            </a:fld>
            <a:endParaRPr lang="pt-BR" sz="1400" dirty="0"/>
          </a:p>
        </p:txBody>
      </p:sp>
      <p:sp>
        <p:nvSpPr>
          <p:cNvPr id="5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032875" y="4924425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57C663F-6AD8-4023-BDD4-461ADED9FE9F}" type="datetime'''''''''''''''''''''''''''''''''''''1''8%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CF638906-AB25-68F1-3D27-E0D84A755D9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9078913" y="3546475"/>
            <a:ext cx="268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4CEBC-0375-461B-92B6-014859C95C06}" type="datetime'''''''''''''''''''''''''9''''''%'''''''''''''''''">
              <a:rPr lang="pt-BR" altLang="en-US" sz="1400" smtClean="0">
                <a:solidFill>
                  <a:srgbClr val="FFFFFF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10A5A8DF-84DD-2583-C5DA-6FF7C75933B9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9032875" y="288290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3BFC4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10AAB2-3D32-4360-A20C-94AF5F81B189}" type="datetime'''''''''''''''''''''3''8''''''''''''''''''''''''''%'">
              <a:rPr lang="pt-BR" altLang="en-US" sz="1400" smtClean="0">
                <a:solidFill>
                  <a:srgbClr val="FFFFFF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38%</a:t>
            </a:fld>
            <a:endParaRPr lang="pt-BR" sz="1400" dirty="0">
              <a:solidFill>
                <a:srgbClr val="FFFFFF"/>
              </a:solidFill>
            </a:endParaRP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DDEBDB4-4870-3A83-D9C9-5D7E54700A0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8974138" y="5327650"/>
            <a:ext cx="477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DE4BE8-C3ED-494F-85CC-CD5EABD40998}" type="datetime'''''''''j''u''''''n''''''-''1''''''''''6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jun-16</a:t>
            </a:fld>
            <a:endParaRPr lang="pt-BR" sz="1400" dirty="0"/>
          </a:p>
        </p:txBody>
      </p:sp>
      <p:sp>
        <p:nvSpPr>
          <p:cNvPr id="53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127500" y="23479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31E96E-0B30-4475-BBAB-738D1421D4C1}" type="datetime'''''''''''''''''''''''''''2''7''''4,''''''0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>
        <p:nvSpPr>
          <p:cNvPr id="557" name="Retângulo 556">
            <a:extLst>
              <a:ext uri="{FF2B5EF4-FFF2-40B4-BE49-F238E27FC236}">
                <a16:creationId xmlns:a16="http://schemas.microsoft.com/office/drawing/2014/main" id="{C7378542-4F21-3CBD-69A4-E43456D38AAD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10131425" y="2779713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5" name="Retângulo 554">
            <a:extLst>
              <a:ext uri="{FF2B5EF4-FFF2-40B4-BE49-F238E27FC236}">
                <a16:creationId xmlns:a16="http://schemas.microsoft.com/office/drawing/2014/main" id="{09E59967-C1C8-067A-4DE3-75A33A093AAE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10131425" y="2271713"/>
            <a:ext cx="250825" cy="187325"/>
          </a:xfrm>
          <a:prstGeom prst="rect">
            <a:avLst/>
          </a:prstGeom>
          <a:solidFill>
            <a:srgbClr val="03132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6" name="Retângulo 555">
            <a:extLst>
              <a:ext uri="{FF2B5EF4-FFF2-40B4-BE49-F238E27FC236}">
                <a16:creationId xmlns:a16="http://schemas.microsoft.com/office/drawing/2014/main" id="{B2ABF4C8-6F3B-792B-3FD5-D36F1F8BE3D2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10131425" y="2525713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8" name="Retângulo 557">
            <a:extLst>
              <a:ext uri="{FF2B5EF4-FFF2-40B4-BE49-F238E27FC236}">
                <a16:creationId xmlns:a16="http://schemas.microsoft.com/office/drawing/2014/main" id="{AB6FB748-5926-6F2D-3D84-0A18F35F06A6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10131425" y="3033713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9" name="Retângulo 558">
            <a:extLst>
              <a:ext uri="{FF2B5EF4-FFF2-40B4-BE49-F238E27FC236}">
                <a16:creationId xmlns:a16="http://schemas.microsoft.com/office/drawing/2014/main" id="{3CC6AA99-2FED-3651-3C16-545EB604AC1E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10131425" y="3287713"/>
            <a:ext cx="250825" cy="187325"/>
          </a:xfrm>
          <a:prstGeom prst="rect">
            <a:avLst/>
          </a:prstGeom>
          <a:solidFill>
            <a:srgbClr val="53BFC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2B3D5236-F23F-D438-916B-574F95177BEB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10131425" y="3541713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ACDDE-9BF6-6F91-6223-21FF1F009544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10433050" y="3044825"/>
            <a:ext cx="13065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31468D0-327F-48B4-956D-AC92EFAEFA8D}" type="datetime'''''Pres''ent''''''''''at''''''i''''on'' s''ki''l''''l''''s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Presentation skills</a:t>
            </a:fld>
            <a:endParaRPr lang="pt-BR" sz="1400" dirty="0"/>
          </a:p>
        </p:txBody>
      </p:sp>
      <p:sp>
        <p:nvSpPr>
          <p:cNvPr id="5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10433050" y="2282825"/>
            <a:ext cx="854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56BD69E-7600-4F1F-BBC3-2C408349F303}" type="datetime'N''''''''''''''ego''''''t''i''a''tio''''''n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Negotiation</a:t>
            </a:fld>
            <a:endParaRPr lang="pt-BR" sz="1400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3350D2B-0FD1-702C-3EDE-DA4FA00B8625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10433050" y="2790825"/>
            <a:ext cx="11922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E07BF03-FFE5-4F90-8FA2-86BB7B4B8259}" type="datetime'Per''s''''o''''n''''al'' ''''''fin''''''an''''''''c''e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Personal finance</a:t>
            </a:fld>
            <a:endParaRPr lang="pt-BR" sz="1400" dirty="0"/>
          </a:p>
        </p:txBody>
      </p:sp>
      <p:sp>
        <p:nvSpPr>
          <p:cNvPr id="5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10433050" y="2536825"/>
            <a:ext cx="154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43C0C1C-4140-4710-B657-2086A4128147}" type="datetime'A''''nxie''t''y'''' m''anag''''''''em''e''''''''''n''''t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Anxiety management</a:t>
            </a:fld>
            <a:endParaRPr lang="pt-BR" sz="1400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20169781-C6C6-2EE6-340E-B168006D9DDC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0433050" y="3298825"/>
            <a:ext cx="884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2F2DDE7-BB4F-4469-A8DF-60BD267688F2}" type="datetime'''''I''mmigra''''''t''''''i''''''o''''''''''''n''''''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Immigration</a:t>
            </a:fld>
            <a:endParaRPr lang="pt-BR" sz="14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C485C707-C120-AD79-D715-0B7EDA3DD8B2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10433050" y="3552825"/>
            <a:ext cx="1042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C427A4B-9277-4E11-8170-B014F3E796C3}" type="datetime'''''''''''''De''''mais ''n''''''ich''''''''''o''s''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Demais nichos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5981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1621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54C8CA1-4E29-C740-B35C-782C5D8602FF}"/>
              </a:ext>
            </a:extLst>
          </p:cNvPr>
          <p:cNvSpPr/>
          <p:nvPr/>
        </p:nvSpPr>
        <p:spPr>
          <a:xfrm>
            <a:off x="638959" y="1253910"/>
            <a:ext cx="11553041" cy="4095330"/>
          </a:xfrm>
          <a:prstGeom prst="rect">
            <a:avLst/>
          </a:prstGeom>
          <a:solidFill>
            <a:srgbClr val="FF7553"/>
          </a:solidFill>
          <a:ln>
            <a:solidFill>
              <a:srgbClr val="FF7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Aprofundamento da exploração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776434" y="1253910"/>
            <a:ext cx="11080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Após avaliar os primeiros resultados, seguimos para aprofundar em alguns tópicos: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a correlação entre as seguintes variáveis: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Afiliados/Produtores/Novos Produtos/Vendas/Clientes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Como manipular a receita com o z-score do valor real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4BA4D7B-866E-FD7E-77D0-0C015FDA12C2}"/>
              </a:ext>
            </a:extLst>
          </p:cNvPr>
          <p:cNvCxnSpPr>
            <a:cxnSpLocks/>
          </p:cNvCxnSpPr>
          <p:nvPr/>
        </p:nvCxnSpPr>
        <p:spPr>
          <a:xfrm>
            <a:off x="638957" y="1066304"/>
            <a:ext cx="2" cy="45888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2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6772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53D4E"/>
                </a:solidFill>
              </a:rPr>
              <a:t>Para validar a correlação entre as variáveis, eu criei um dataframe agrupando-as na granularidade mensal</a:t>
            </a:r>
            <a:endParaRPr lang="pt-BR" sz="2800" b="1" dirty="0">
              <a:solidFill>
                <a:srgbClr val="053D4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256A44-C967-21A2-C151-18ADCD51B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63" y="1642707"/>
            <a:ext cx="7611739" cy="35725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8AC81B-DEA6-79C3-25E7-D52CE1F62C7B}"/>
              </a:ext>
            </a:extLst>
          </p:cNvPr>
          <p:cNvSpPr txBox="1"/>
          <p:nvPr/>
        </p:nvSpPr>
        <p:spPr>
          <a:xfrm>
            <a:off x="286990" y="5941497"/>
            <a:ext cx="1098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 err="1"/>
              <a:t>Cumulative_prod</a:t>
            </a:r>
            <a:r>
              <a:rPr lang="pt-BR" altLang="en-US" dirty="0"/>
              <a:t> –</a:t>
            </a:r>
            <a:r>
              <a:rPr lang="pt-BR" altLang="en-US" sz="1800" dirty="0"/>
              <a:t> Corresponde a quantidade total de produtos acumulados, feito a partir da data de criação.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268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8429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Preparação do Estudo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427209" y="1066099"/>
            <a:ext cx="115220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Entendimento do que é esperado na avaliação</a:t>
            </a:r>
          </a:p>
          <a:p>
            <a:r>
              <a:rPr lang="pt-B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Entendimento do modelo de negócio </a:t>
            </a:r>
            <a:r>
              <a:rPr lang="pt-BR" sz="2800" dirty="0" err="1"/>
              <a:t>Thinkmart</a:t>
            </a:r>
            <a:endParaRPr lang="pt-BR" sz="2800" dirty="0"/>
          </a:p>
          <a:p>
            <a:r>
              <a:rPr lang="pt-B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Perguntas de negócio a serem respondida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Identificar e criar hipóteses sobre os pontos chaves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Avaliar a estrutura e informações da base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Gerar perguntas para orientar a exploração dos dados</a:t>
            </a:r>
          </a:p>
          <a:p>
            <a:r>
              <a:rPr lang="pt-B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Revisar o que foi explorado, entendendo os resultados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Verificar possíveis caminhos que gerem novos insights</a:t>
            </a:r>
          </a:p>
          <a:p>
            <a:r>
              <a:rPr lang="pt-B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Conclusões relevantes e 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54092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005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53D4E"/>
                </a:solidFill>
              </a:rPr>
              <a:t>Avaliando a matriz de correlação:</a:t>
            </a:r>
            <a:endParaRPr lang="pt-BR" sz="2800" b="1" dirty="0">
              <a:solidFill>
                <a:srgbClr val="053D4E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0BE83C-48AE-293C-EE87-E6E406623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63" y="1121805"/>
            <a:ext cx="6059606" cy="54393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858598-C33E-12F8-B71F-0DF2AB8D68EB}"/>
              </a:ext>
            </a:extLst>
          </p:cNvPr>
          <p:cNvSpPr txBox="1"/>
          <p:nvPr/>
        </p:nvSpPr>
        <p:spPr>
          <a:xfrm>
            <a:off x="7001302" y="919579"/>
            <a:ext cx="44082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Cliente influencia diretamente nas vendas e na quantidade total de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Produtos novos apresentou uma correlação negativa com a quantidade de vendas, dessa forma, irei aprofundar nas vendas feitas pela data de criação do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Produtores e afiliados tem uma relação direta entre 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crescimento de produtores influencia diretamente na quantidade total de produtos</a:t>
            </a:r>
          </a:p>
        </p:txBody>
      </p:sp>
    </p:spTree>
    <p:extLst>
      <p:ext uri="{BB962C8B-B14F-4D97-AF65-F5344CB8AC3E}">
        <p14:creationId xmlns:p14="http://schemas.microsoft.com/office/powerpoint/2010/main" val="419720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9584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5" imgW="421" imgH="420" progId="TCLayout.ActiveDocument.1">
                  <p:embed/>
                </p:oleObj>
              </mc:Choice>
              <mc:Fallback>
                <p:oleObj name="Slide do think-cell" r:id="rId4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4243388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Vendas pelo ano criação do produto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53D4E"/>
                </a:solidFill>
              </a:rPr>
              <a:t>Produtos </a:t>
            </a:r>
            <a:r>
              <a:rPr lang="pt-BR" sz="2800" b="1" dirty="0">
                <a:solidFill>
                  <a:srgbClr val="053D4E"/>
                </a:solidFill>
              </a:rPr>
              <a:t>criados em 2016 se tornaram a principal fonte de venda a partir de maio do mesmo ano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827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Anos anteriores é composto pelos anos de 2008, 2009, 2010, 2011, 2012 e 2013.</a:t>
            </a:r>
            <a:r>
              <a:rPr lang="pt-BR" b="1" dirty="0"/>
              <a:t> 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1D65AD3-BBA7-D9C0-487B-6F42A1B26312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4349750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08D1D5B-5C2F-3CFE-3D5E-5119C8C3FB3D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425700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2B41C65-467F-B4CA-2553-FF4630A8244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0453688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D94A23F-D261-C117-49A0-A0F7E4A89A5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396288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86AE985-F4E4-2633-C566-E5A6A3D70DFD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368300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6B688BB-433E-8DAD-7488-E9523D47D128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6405563" y="5268913"/>
            <a:ext cx="0" cy="5873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C55E10D5-1715-219E-9AD2-BEE566E4183B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002304887"/>
              </p:ext>
            </p:extLst>
          </p:nvPr>
        </p:nvGraphicFramePr>
        <p:xfrm>
          <a:off x="285750" y="2224088"/>
          <a:ext cx="10250488" cy="312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167438" y="5402263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8CBFBD-4BEC-4D80-B7F2-2DBA1DAA9233}" type="datetime'''''ab''r''-''''''''''''''''''1''''''''6'''''''''''">
              <a:rPr lang="pt-BR" altLang="en-US" sz="1400" smtClean="0"/>
              <a:pPr/>
              <a:t>abr-16</a:t>
            </a:fld>
            <a:endParaRPr lang="pt-BR" sz="1400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145463" y="5402263"/>
            <a:ext cx="503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9F644A-FE55-48E1-A381-9A68759BFC82}" type="datetime'''''''''m''''''''''''''''''''a''''''''''''i''''''''-16'''''">
              <a:rPr lang="pt-BR" altLang="en-US" sz="1400" smtClean="0"/>
              <a:pPr/>
              <a:t>mai-16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39700" y="54022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1F7F65-5F68-4A48-9AD4-96FB3CFE1056}" type="datetime'''j''''''''''''''a''''''''''n''''-1''''6'''''''''''''">
              <a:rPr lang="pt-BR" altLang="en-US" sz="1400" smtClean="0"/>
              <a:pPr/>
              <a:t>jan-16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98688" y="5402263"/>
            <a:ext cx="454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725CAA-F1C5-45CC-9F93-A9707DC0DC2A}" type="datetime'''''f''''''''e''''''''v''''-''1''''''''''''6'''''''''''''''''">
              <a:rPr lang="pt-BR" altLang="en-US" sz="1400" smtClean="0"/>
              <a:pPr/>
              <a:t>fev-16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087813" y="5402263"/>
            <a:ext cx="523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46C372-A814-457E-AE35-E8F6C730BBCA}" type="datetime'''m''''''''''''''''''''''ar''-''1''''''''''6'''''">
              <a:rPr lang="pt-BR" altLang="en-US" sz="1400" smtClean="0"/>
              <a:pPr/>
              <a:t>mar-16</a:t>
            </a:fld>
            <a:endParaRPr lang="pt-BR" sz="140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0221913" y="5402263"/>
            <a:ext cx="465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698F9B-53E6-430C-A72A-C62B06850A7B}" type="datetime'''j''''''''''''u''''''''''n''''''-''1''6'">
              <a:rPr lang="pt-BR" altLang="en-US" sz="1400" smtClean="0"/>
              <a:pPr/>
              <a:t>jun-16</a:t>
            </a:fld>
            <a:endParaRPr lang="pt-BR" sz="1400" dirty="0"/>
          </a:p>
        </p:txBody>
      </p:sp>
      <p:sp useBgFill="1">
        <p:nvSpPr>
          <p:cNvPr id="51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0271126" y="30273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A64C6E-A3D3-40E2-BFC4-084F670AF127}" type="datetime'''''''''96'''''''',''''''''''''0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96,0</a:t>
            </a:fld>
            <a:endParaRPr lang="pt-BR" sz="140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39700" y="205581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39429D-5674-4003-8672-43AED76EEFF1}" type="datetime'''''''1''''3''''''''''''''''2'''''',''6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132,6</a:t>
            </a:fld>
            <a:endParaRPr lang="pt-BR" sz="1400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167188" y="36750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1C40C5-456F-4036-BFDE-DFDB2116E68A}" type="datetime'''''''''''''''''''6''''''0'''',''''''1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60,1</a:t>
            </a:fld>
            <a:endParaRPr lang="pt-BR" sz="1400" dirty="0"/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85739" y="36242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F3F004-2CF4-46E0-96C7-83798E9F987E}" type="datetime'6''''''''''''''''''''''2'''''''''''''''''',''''''''''''''4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62,4</a:t>
            </a:fld>
            <a:endParaRPr lang="pt-BR" sz="1400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43139" y="41544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847C53B-4E4A-4063-BE96-8BD0C1FEF511}" type="datetime'''''''''''''''''''3''''8,''''''''''''''6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38,6</a:t>
            </a:fld>
            <a:endParaRPr lang="pt-BR" sz="1400" dirty="0"/>
          </a:p>
        </p:txBody>
      </p:sp>
      <p:sp>
        <p:nvSpPr>
          <p:cNvPr id="5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825163" y="3027363"/>
            <a:ext cx="412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29E3A42-A40C-48C0-8A15-E6C185BEDB7C}" type="datetime'''''''''2''''0''''''''''''1''''''5'''">
              <a:rPr lang="pt-BR" altLang="en-US" sz="1600" b="1" smtClean="0">
                <a:solidFill>
                  <a:srgbClr val="0B96A0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pt-BR" sz="1600" b="1" dirty="0">
              <a:solidFill>
                <a:srgbClr val="0B96A0"/>
              </a:solidFill>
            </a:endParaRPr>
          </a:p>
        </p:txBody>
      </p:sp>
      <p:sp>
        <p:nvSpPr>
          <p:cNvPr id="51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213726" y="38290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292D08-D506-4054-8006-2F62DFBE2519}" type="datetime'''''''53,''''''''''''''''2''''''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53,2</a:t>
            </a:fld>
            <a:endParaRPr lang="pt-BR" sz="1400" dirty="0"/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85739" y="46926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ED3883E-6CA0-4FC6-8367-C9D577213010}" type="datetime'''''''''1''''''''''''''''''4'',''''''''''''''''''''''6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14,6</a:t>
            </a:fld>
            <a:endParaRPr lang="pt-BR" sz="1400" dirty="0"/>
          </a:p>
        </p:txBody>
      </p:sp>
      <p:sp>
        <p:nvSpPr>
          <p:cNvPr id="52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271126" y="38814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F6DB22-C950-44FF-B9B2-E846FA9801E8}" type="datetime'''''''''''''''5''''''''''''''''''0'''''',8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50,8</a:t>
            </a:fld>
            <a:endParaRPr lang="pt-BR" sz="1400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167189" y="43751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25E894-0F96-46ED-A91B-AE1F041AAA6E}" type="datetime'''''''4''''''''2'''''''',''''''''7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42,7</a:t>
            </a:fld>
            <a:endParaRPr lang="pt-BR" sz="14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85739" y="40798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790D8D-7BB7-493D-835D-ABF2998DCCC4}" type="datetime'''''''4''''2'''''''''''''''''''''''',0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42,0</a:t>
            </a:fld>
            <a:endParaRPr lang="pt-BR" sz="1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CE9D0-11F0-D447-FEA8-346BFD9296F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0825163" y="4368800"/>
            <a:ext cx="13557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D93303-13C5-425B-B350-3E52E23952FB}" type="datetime'''A''no''s'' A''n''''''t''e''r''''i''''o''''''''r''e''s'''''">
              <a:rPr lang="pt-BR" altLang="en-US" sz="1600" b="1" smtClean="0">
                <a:solidFill>
                  <a:srgbClr val="35353D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Anos Anteriores</a:t>
            </a:fld>
            <a:endParaRPr lang="pt-BR" sz="1600" b="1" dirty="0">
              <a:solidFill>
                <a:srgbClr val="35353D"/>
              </a:solidFill>
            </a:endParaRP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243139" y="27987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CE15F8-0960-4D18-8C4F-FFD660A019D3}" type="datetime'''9''''''''9'''',''''''''''''''''''3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99,3</a:t>
            </a:fld>
            <a:endParaRPr lang="pt-BR" sz="1400" dirty="0"/>
          </a:p>
        </p:txBody>
      </p:sp>
      <p:sp useBgFill="1"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243139" y="45259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E1E2DA-6E66-4DA3-8A85-0E4081CA8B69}" type="datetime'''''''''''''''''29'''''',''''''''''''''0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29,0</a:t>
            </a:fld>
            <a:endParaRPr lang="pt-BR" sz="1400" dirty="0"/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243139" y="38941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4E9C57-F05D-4C50-9BF5-D8EF94556DAC}" type="datetime'''''''''5''''''''''''''''''''0,''''''3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50,3</a:t>
            </a:fld>
            <a:endParaRPr lang="pt-BR" sz="140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121150" y="247650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B5FF44-2209-4C9C-9F22-BCADF5FFA420}" type="datetime'''''''''1''''''''''''''''1''''3'''''''''''''''',''''''7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113,7</a:t>
            </a:fld>
            <a:endParaRPr lang="pt-BR" sz="1400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167189" y="40449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D4677A-275C-4C5C-91D6-D33D98132706}" type="datetime'''''''''''''''''''''''''5''''7,''''''''''''''''''''''''''''5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57,5</a:t>
            </a:fld>
            <a:endParaRPr lang="pt-BR" sz="1400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176963" y="269081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FD3455C-99AF-4A93-B630-8260EF27AB8B}" type="datetime'''''''''''''''10''''4'''''',''''''2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104,2</a:t>
            </a:fld>
            <a:endParaRPr lang="pt-BR" sz="14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223001" y="34004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36A775-6AD1-43FD-BE2F-6D1A4BDE0CD4}" type="datetime'7''2'''''''''''''''''''''''''''''''''''''',''''''4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72,4</a:t>
            </a:fld>
            <a:endParaRPr lang="pt-BR" sz="1400" dirty="0"/>
          </a:p>
        </p:txBody>
      </p:sp>
      <p:sp>
        <p:nvSpPr>
          <p:cNvPr id="51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223001" y="38862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FF7543A-60A1-4804-8799-1B6A6B08AEBA}" type="datetime'5''''''''''0'''''''''''''''''''''''',7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50,7</a:t>
            </a:fld>
            <a:endParaRPr lang="pt-BR" sz="1400" dirty="0"/>
          </a:p>
        </p:txBody>
      </p:sp>
      <p:sp>
        <p:nvSpPr>
          <p:cNvPr id="51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223001" y="41433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87F24F-CF08-442C-BE2C-6FC871C9987C}" type="datetime'''3''''''''''''''''''''9'''''''''''''',''''2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39,2</a:t>
            </a:fld>
            <a:endParaRPr lang="pt-BR" sz="1400" dirty="0"/>
          </a:p>
        </p:txBody>
      </p:sp>
      <p:sp>
        <p:nvSpPr>
          <p:cNvPr id="51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8167688" y="29987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4D362F-2F0F-43E1-B7A3-11B31D7BFFCE}" type="datetime'''1''''''''''''''0''''''''''''''4'''''''''''''',3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104,3</a:t>
            </a:fld>
            <a:endParaRPr lang="pt-BR" sz="1400" dirty="0"/>
          </a:p>
        </p:txBody>
      </p:sp>
      <p:sp>
        <p:nvSpPr>
          <p:cNvPr id="51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8167688" y="26193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F117450-3ECB-4370-8127-CCFF26047F07}" type="datetime'''''1''''''''0''''''''''''7,''''''''''''''''''''''''''4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107,4</a:t>
            </a:fld>
            <a:endParaRPr lang="pt-BR" sz="1400" dirty="0"/>
          </a:p>
        </p:txBody>
      </p:sp>
      <p:sp>
        <p:nvSpPr>
          <p:cNvPr id="51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8213726" y="41973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D9CDA6-98DE-4C66-92AE-0B3E8BA43BBF}" type="datetime'''''''''''''''''3''''6'''''''''''''''''''''',7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36,7</a:t>
            </a:fld>
            <a:endParaRPr lang="pt-BR" sz="1400" dirty="0"/>
          </a:p>
        </p:txBody>
      </p:sp>
      <p:sp>
        <p:nvSpPr>
          <p:cNvPr id="51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10225088" y="262890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A10C4D-C29D-46BE-AAFA-FA99C8277D32}" type="datetime'''1''''''0''''6'',''''''''''''9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106,9</a:t>
            </a:fld>
            <a:endParaRPr lang="pt-BR" sz="1400" dirty="0"/>
          </a:p>
        </p:txBody>
      </p:sp>
      <p:sp>
        <p:nvSpPr>
          <p:cNvPr id="52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10271126" y="42275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8FA51F5-E939-4146-9279-9354E88F7FD9}" type="datetime'''''''''''3''5'',''''''''''''''''4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35,4</a:t>
            </a:fld>
            <a:endParaRPr lang="pt-BR" sz="1400" dirty="0"/>
          </a:p>
        </p:txBody>
      </p:sp>
      <p:sp>
        <p:nvSpPr>
          <p:cNvPr id="5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825163" y="2757488"/>
            <a:ext cx="412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56F248-5E21-40A3-802A-1157D61CF728}" type="datetime'''''''''''2''01''''''''''''''''''6'''''''''''''''''''''''''''">
              <a:rPr lang="pt-BR" altLang="en-US" sz="1600" b="1" smtClean="0">
                <a:solidFill>
                  <a:srgbClr val="F04E23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pt-BR" sz="1600" b="1" dirty="0">
              <a:solidFill>
                <a:srgbClr val="F04E23"/>
              </a:solidFill>
            </a:endParaRP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D898ED99-6C30-FA7D-4C54-F7843408010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825163" y="4022725"/>
            <a:ext cx="412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FD87116-30C1-4B42-A15B-5A394C3A8753}" type="datetime'''''''2''''''''''''''''0''''''''''1''''''''4'''''">
              <a:rPr lang="pt-BR" altLang="en-US" sz="1600" b="1" smtClean="0">
                <a:solidFill>
                  <a:srgbClr val="FDA302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pt-BR" sz="1600" b="1" dirty="0">
              <a:solidFill>
                <a:srgbClr val="FDA3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4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3536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A variável </a:t>
            </a:r>
            <a:r>
              <a:rPr lang="pt-BR" sz="2800" b="1" dirty="0" err="1">
                <a:solidFill>
                  <a:srgbClr val="053D4E"/>
                </a:solidFill>
              </a:rPr>
              <a:t>purchase_value</a:t>
            </a:r>
            <a:r>
              <a:rPr lang="pt-BR" sz="2800" b="1" dirty="0">
                <a:solidFill>
                  <a:srgbClr val="053D4E"/>
                </a:solidFill>
              </a:rPr>
              <a:t>(receita) não foi possível avaliar, devido a codificação em z-score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0917E8-05DD-4820-A800-EF0C536B9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63" y="1583141"/>
            <a:ext cx="6357839" cy="19024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980C33-A79A-34E0-C09A-834379AFAD90}"/>
              </a:ext>
            </a:extLst>
          </p:cNvPr>
          <p:cNvSpPr txBox="1"/>
          <p:nvPr/>
        </p:nvSpPr>
        <p:spPr>
          <a:xfrm>
            <a:off x="7098343" y="1250970"/>
            <a:ext cx="4408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Z-score ao ser somado não gera uma informação interpretável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Busquei realizar avaliar a distribuição dos valores de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Cerca de 70% dos valores de </a:t>
            </a:r>
            <a:r>
              <a:rPr lang="pt-BR" sz="2400" b="1" dirty="0" err="1">
                <a:solidFill>
                  <a:srgbClr val="053D4E"/>
                </a:solidFill>
              </a:rPr>
              <a:t>purchase_value</a:t>
            </a:r>
            <a:r>
              <a:rPr lang="pt-BR" sz="2400" b="1" dirty="0">
                <a:solidFill>
                  <a:srgbClr val="053D4E"/>
                </a:solidFill>
              </a:rPr>
              <a:t> </a:t>
            </a:r>
            <a:r>
              <a:rPr lang="pt-BR" sz="2400" dirty="0"/>
              <a:t>se encontram no seguinte intervalo [-0,534;0[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Não houve mais considerações que gerasse algum insight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3D1730-920D-A70B-42C6-A8858B781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67" y="3435235"/>
            <a:ext cx="2151525" cy="328019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4CFC217-A9F4-22F7-53E8-A0E8316831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564" y="3485583"/>
            <a:ext cx="2151525" cy="32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3505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54C8CA1-4E29-C740-B35C-782C5D8602FF}"/>
              </a:ext>
            </a:extLst>
          </p:cNvPr>
          <p:cNvSpPr/>
          <p:nvPr/>
        </p:nvSpPr>
        <p:spPr>
          <a:xfrm>
            <a:off x="638957" y="1253909"/>
            <a:ext cx="11553043" cy="4350182"/>
          </a:xfrm>
          <a:prstGeom prst="rect">
            <a:avLst/>
          </a:prstGeom>
          <a:solidFill>
            <a:srgbClr val="FF7553"/>
          </a:solidFill>
          <a:ln>
            <a:solidFill>
              <a:srgbClr val="FF7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Conclusões</a:t>
            </a:r>
            <a:endParaRPr lang="pt-BR" sz="4000" dirty="0">
              <a:solidFill>
                <a:srgbClr val="053D4E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4BA4D7B-866E-FD7E-77D0-0C015FDA12C2}"/>
              </a:ext>
            </a:extLst>
          </p:cNvPr>
          <p:cNvCxnSpPr>
            <a:cxnSpLocks/>
          </p:cNvCxnSpPr>
          <p:nvPr/>
        </p:nvCxnSpPr>
        <p:spPr>
          <a:xfrm>
            <a:off x="638957" y="1066304"/>
            <a:ext cx="0" cy="519812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C47105-3457-B47A-D362-C534E9491DF5}"/>
              </a:ext>
            </a:extLst>
          </p:cNvPr>
          <p:cNvSpPr txBox="1"/>
          <p:nvPr/>
        </p:nvSpPr>
        <p:spPr>
          <a:xfrm>
            <a:off x="638957" y="1253909"/>
            <a:ext cx="112180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Após o aprofundamento nos dados: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Saúde da </a:t>
            </a:r>
            <a:r>
              <a:rPr lang="pt-BR" sz="2800" dirty="0" err="1">
                <a:solidFill>
                  <a:schemeClr val="bg1"/>
                </a:solidFill>
              </a:rPr>
              <a:t>Thinkmart</a:t>
            </a:r>
            <a:endParaRPr lang="pt-B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Estamos crescendo a nossa base em 3 perspectivas: clientes, produtores e afiliados, com uma diversidade de novos produtos, a qual devemos acompanhar a evolução nos próximos meses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Para o time de marketing: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Recomendo aprofundarmos investimentos nos sites: ef2b, 5187, adf0 e 18eb, focando nos aparelhos </a:t>
            </a:r>
            <a:r>
              <a:rPr lang="pt-BR" sz="2800" dirty="0" err="1">
                <a:solidFill>
                  <a:schemeClr val="bg1"/>
                </a:solidFill>
              </a:rPr>
              <a:t>eReaders</a:t>
            </a:r>
            <a:r>
              <a:rPr lang="pt-BR" sz="2800" dirty="0">
                <a:solidFill>
                  <a:schemeClr val="bg1"/>
                </a:solidFill>
              </a:rPr>
              <a:t>, Desktop e Smar TV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Realizar testes A/B para aumentarmos nossa conversão em redes sociais e sites de baixa performance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2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3756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976408" y="2006221"/>
            <a:ext cx="10498491" cy="30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04E23"/>
                </a:solidFill>
              </a:rPr>
              <a:t>Ficou com alguma dúvida?</a:t>
            </a:r>
          </a:p>
        </p:txBody>
      </p:sp>
    </p:spTree>
    <p:extLst>
      <p:ext uri="{BB962C8B-B14F-4D97-AF65-F5344CB8AC3E}">
        <p14:creationId xmlns:p14="http://schemas.microsoft.com/office/powerpoint/2010/main" val="34862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4976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54C8CA1-4E29-C740-B35C-782C5D8602FF}"/>
              </a:ext>
            </a:extLst>
          </p:cNvPr>
          <p:cNvSpPr/>
          <p:nvPr/>
        </p:nvSpPr>
        <p:spPr>
          <a:xfrm>
            <a:off x="638959" y="1253910"/>
            <a:ext cx="11553041" cy="2246769"/>
          </a:xfrm>
          <a:prstGeom prst="rect">
            <a:avLst/>
          </a:prstGeom>
          <a:solidFill>
            <a:srgbClr val="FF7553"/>
          </a:solidFill>
          <a:ln>
            <a:solidFill>
              <a:srgbClr val="FF7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Problemas a serem explorados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776434" y="1253910"/>
            <a:ext cx="11080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Como você classifica a saúde do negócio </a:t>
            </a:r>
            <a:r>
              <a:rPr lang="pt-BR" sz="2800" dirty="0" err="1">
                <a:solidFill>
                  <a:schemeClr val="bg1"/>
                </a:solidFill>
              </a:rPr>
              <a:t>Thinkmart</a:t>
            </a:r>
            <a:r>
              <a:rPr lang="pt-BR" sz="2800" dirty="0">
                <a:solidFill>
                  <a:schemeClr val="bg1"/>
                </a:solidFill>
              </a:rPr>
              <a:t> a partir dos dados extraídos?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Existe algum padrão ou tendência relevante nos dados?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Baseado nos dados extraídos, o time de marketing precisa saber como aumentar a eficiência de suas campanhas. O que você recomendaria?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4BA4D7B-866E-FD7E-77D0-0C015FDA12C2}"/>
              </a:ext>
            </a:extLst>
          </p:cNvPr>
          <p:cNvCxnSpPr/>
          <p:nvPr/>
        </p:nvCxnSpPr>
        <p:spPr>
          <a:xfrm>
            <a:off x="638957" y="1066304"/>
            <a:ext cx="0" cy="262198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BDB2AB-097C-A05C-2C9C-4EDFC6AFE845}"/>
              </a:ext>
            </a:extLst>
          </p:cNvPr>
          <p:cNvSpPr txBox="1"/>
          <p:nvPr/>
        </p:nvSpPr>
        <p:spPr>
          <a:xfrm>
            <a:off x="638957" y="3749457"/>
            <a:ext cx="11080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partir das perguntas mencionadas, foi estruturado um processo de análise utilizando indicadores e hipóteses. Esse processo foi criado com o objetivo de responder às perguntas e aprofundar no negócio.</a:t>
            </a:r>
          </a:p>
          <a:p>
            <a:endParaRPr lang="pt-BR" sz="2800" dirty="0"/>
          </a:p>
          <a:p>
            <a:r>
              <a:rPr lang="pt-BR" sz="2800" dirty="0"/>
              <a:t>Para cada pergunta, foram definidos indicadores chave que poderiam ser utilizados para mensurar o desempenho e buscar respostas. </a:t>
            </a:r>
          </a:p>
        </p:txBody>
      </p:sp>
    </p:spTree>
    <p:extLst>
      <p:ext uri="{BB962C8B-B14F-4D97-AF65-F5344CB8AC3E}">
        <p14:creationId xmlns:p14="http://schemas.microsoft.com/office/powerpoint/2010/main" val="13416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705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Nosso negócio está saudável?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6750A6-7483-3683-7A83-3E387AA71CDA}"/>
              </a:ext>
            </a:extLst>
          </p:cNvPr>
          <p:cNvSpPr/>
          <p:nvPr/>
        </p:nvSpPr>
        <p:spPr>
          <a:xfrm>
            <a:off x="334963" y="3157368"/>
            <a:ext cx="2240280" cy="1051561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Estamos crescendo?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9F1AB9-1A59-B278-C74C-16523E73EC52}"/>
              </a:ext>
            </a:extLst>
          </p:cNvPr>
          <p:cNvSpPr/>
          <p:nvPr/>
        </p:nvSpPr>
        <p:spPr>
          <a:xfrm>
            <a:off x="3261359" y="1159336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Produtores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C48645-5483-C4CC-5924-CBDBE6D315B9}"/>
              </a:ext>
            </a:extLst>
          </p:cNvPr>
          <p:cNvSpPr/>
          <p:nvPr/>
        </p:nvSpPr>
        <p:spPr>
          <a:xfrm>
            <a:off x="3261359" y="2852398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Afiliados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D052E5-D2A4-7A68-30B0-0E5A1F0DF4B4}"/>
              </a:ext>
            </a:extLst>
          </p:cNvPr>
          <p:cNvSpPr/>
          <p:nvPr/>
        </p:nvSpPr>
        <p:spPr>
          <a:xfrm>
            <a:off x="3261359" y="5500544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Compradores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B656C0-5F96-FB11-E3CE-B08623E04A6C}"/>
              </a:ext>
            </a:extLst>
          </p:cNvPr>
          <p:cNvSpPr/>
          <p:nvPr/>
        </p:nvSpPr>
        <p:spPr>
          <a:xfrm>
            <a:off x="6903718" y="1066304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Crescimento de base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671114-3CCA-F857-848A-C9853D28304D}"/>
              </a:ext>
            </a:extLst>
          </p:cNvPr>
          <p:cNvSpPr/>
          <p:nvPr/>
        </p:nvSpPr>
        <p:spPr>
          <a:xfrm>
            <a:off x="6903718" y="1699312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Novos produtos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A62DDCD-8087-19D6-FBCE-9818F202497E}"/>
              </a:ext>
            </a:extLst>
          </p:cNvPr>
          <p:cNvSpPr/>
          <p:nvPr/>
        </p:nvSpPr>
        <p:spPr>
          <a:xfrm>
            <a:off x="6903718" y="5611360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Quantidade de vendas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C663EF4-CF78-64D5-F58C-8ECDA5C3FD51}"/>
              </a:ext>
            </a:extLst>
          </p:cNvPr>
          <p:cNvSpPr/>
          <p:nvPr/>
        </p:nvSpPr>
        <p:spPr>
          <a:xfrm>
            <a:off x="6903718" y="6274353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Aumento de receita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92E6DB-885B-537E-1426-593FE32B9514}"/>
              </a:ext>
            </a:extLst>
          </p:cNvPr>
          <p:cNvSpPr/>
          <p:nvPr/>
        </p:nvSpPr>
        <p:spPr>
          <a:xfrm>
            <a:off x="6903718" y="2461222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Crescimento de base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68BF2DA-9D3A-5950-4161-829184AB2D36}"/>
              </a:ext>
            </a:extLst>
          </p:cNvPr>
          <p:cNvSpPr/>
          <p:nvPr/>
        </p:nvSpPr>
        <p:spPr>
          <a:xfrm>
            <a:off x="6903718" y="3241682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Margem </a:t>
            </a:r>
            <a:r>
              <a:rPr lang="pt-BR" sz="2800"/>
              <a:t>de comissão</a:t>
            </a:r>
            <a:endParaRPr lang="pt-BR" sz="28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6C6A1D6-E550-7976-76DA-28518F341410}"/>
              </a:ext>
            </a:extLst>
          </p:cNvPr>
          <p:cNvSpPr/>
          <p:nvPr/>
        </p:nvSpPr>
        <p:spPr>
          <a:xfrm>
            <a:off x="6903718" y="4364651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Crescimento de compradores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1376AF3-4202-FA40-06C3-C248F83F7052}"/>
              </a:ext>
            </a:extLst>
          </p:cNvPr>
          <p:cNvSpPr/>
          <p:nvPr/>
        </p:nvSpPr>
        <p:spPr>
          <a:xfrm>
            <a:off x="6903718" y="5012668"/>
            <a:ext cx="5090161" cy="488776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Principal meio de compra</a:t>
            </a:r>
          </a:p>
        </p:txBody>
      </p:sp>
      <p:cxnSp>
        <p:nvCxnSpPr>
          <p:cNvPr id="33" name="Conector de Seta Reta 27">
            <a:extLst>
              <a:ext uri="{FF2B5EF4-FFF2-40B4-BE49-F238E27FC236}">
                <a16:creationId xmlns:a16="http://schemas.microsoft.com/office/drawing/2014/main" id="{1C4FE52E-9343-A05C-177D-6361DE33616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575243" y="3683149"/>
            <a:ext cx="686116" cy="20688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27">
            <a:extLst>
              <a:ext uri="{FF2B5EF4-FFF2-40B4-BE49-F238E27FC236}">
                <a16:creationId xmlns:a16="http://schemas.microsoft.com/office/drawing/2014/main" id="{DDF4AB8D-0E3F-5F31-EE04-7302E796E96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575243" y="3103858"/>
            <a:ext cx="686116" cy="57929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de Seta Reta 27">
            <a:extLst>
              <a:ext uri="{FF2B5EF4-FFF2-40B4-BE49-F238E27FC236}">
                <a16:creationId xmlns:a16="http://schemas.microsoft.com/office/drawing/2014/main" id="{78B715A4-C748-2C5E-CF9D-92CB72E4B66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575243" y="1410796"/>
            <a:ext cx="686116" cy="227235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de Seta Reta 27">
            <a:extLst>
              <a:ext uri="{FF2B5EF4-FFF2-40B4-BE49-F238E27FC236}">
                <a16:creationId xmlns:a16="http://schemas.microsoft.com/office/drawing/2014/main" id="{CA93BF2F-BC2F-2502-2D88-ACA5B4AE3F9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095999" y="1310692"/>
            <a:ext cx="807719" cy="10010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de Seta Reta 27">
            <a:extLst>
              <a:ext uri="{FF2B5EF4-FFF2-40B4-BE49-F238E27FC236}">
                <a16:creationId xmlns:a16="http://schemas.microsoft.com/office/drawing/2014/main" id="{F1BCFBA6-69CC-17D8-0CA7-E6628C36869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095999" y="1410796"/>
            <a:ext cx="807719" cy="53290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ector de Seta Reta 27">
            <a:extLst>
              <a:ext uri="{FF2B5EF4-FFF2-40B4-BE49-F238E27FC236}">
                <a16:creationId xmlns:a16="http://schemas.microsoft.com/office/drawing/2014/main" id="{E41632CD-B317-CA6F-83C7-F44EF8DF077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095999" y="5752004"/>
            <a:ext cx="807719" cy="10374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de Seta Reta 27">
            <a:extLst>
              <a:ext uri="{FF2B5EF4-FFF2-40B4-BE49-F238E27FC236}">
                <a16:creationId xmlns:a16="http://schemas.microsoft.com/office/drawing/2014/main" id="{D52646E0-6A8F-9D8A-3339-E19C45669779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095999" y="5752004"/>
            <a:ext cx="807719" cy="76673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ector de Seta Reta 27">
            <a:extLst>
              <a:ext uri="{FF2B5EF4-FFF2-40B4-BE49-F238E27FC236}">
                <a16:creationId xmlns:a16="http://schemas.microsoft.com/office/drawing/2014/main" id="{3E6E093A-01C6-0BD7-E906-2FE6CE5960F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6095999" y="3103858"/>
            <a:ext cx="807719" cy="3822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de Seta Reta 27">
            <a:extLst>
              <a:ext uri="{FF2B5EF4-FFF2-40B4-BE49-F238E27FC236}">
                <a16:creationId xmlns:a16="http://schemas.microsoft.com/office/drawing/2014/main" id="{EBDF59E8-939D-F08B-0C55-1895C957CAC0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095999" y="2705610"/>
            <a:ext cx="807719" cy="39824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ector de Seta Reta 27">
            <a:extLst>
              <a:ext uri="{FF2B5EF4-FFF2-40B4-BE49-F238E27FC236}">
                <a16:creationId xmlns:a16="http://schemas.microsoft.com/office/drawing/2014/main" id="{63F644B6-6803-4156-6688-DC08043CB0F9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6095999" y="4609039"/>
            <a:ext cx="807719" cy="114296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de Seta Reta 27">
            <a:extLst>
              <a:ext uri="{FF2B5EF4-FFF2-40B4-BE49-F238E27FC236}">
                <a16:creationId xmlns:a16="http://schemas.microsoft.com/office/drawing/2014/main" id="{6133C143-4FE2-8F57-11A4-A589A884950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6095999" y="5257056"/>
            <a:ext cx="807719" cy="49494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2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5252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Como aumentar a eficiência das campanhas? 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CABAE1-A333-E24D-E71C-A3CED26C844F}"/>
              </a:ext>
            </a:extLst>
          </p:cNvPr>
          <p:cNvSpPr/>
          <p:nvPr/>
        </p:nvSpPr>
        <p:spPr>
          <a:xfrm>
            <a:off x="167640" y="3291840"/>
            <a:ext cx="2240280" cy="1051561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Aumentar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Eficiência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34284E-BA95-FACF-07C1-4F7212C37B67}"/>
              </a:ext>
            </a:extLst>
          </p:cNvPr>
          <p:cNvSpPr/>
          <p:nvPr/>
        </p:nvSpPr>
        <p:spPr>
          <a:xfrm>
            <a:off x="3261360" y="1676152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Devices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08E1B8-8653-A91B-58F2-26D769D9D8F3}"/>
              </a:ext>
            </a:extLst>
          </p:cNvPr>
          <p:cNvSpPr/>
          <p:nvPr/>
        </p:nvSpPr>
        <p:spPr>
          <a:xfrm>
            <a:off x="3291841" y="3566160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Redes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EA21C6-5D8E-6E84-9EC6-882CD007E8AA}"/>
              </a:ext>
            </a:extLst>
          </p:cNvPr>
          <p:cNvSpPr/>
          <p:nvPr/>
        </p:nvSpPr>
        <p:spPr>
          <a:xfrm>
            <a:off x="3261359" y="5456168"/>
            <a:ext cx="2834640" cy="50292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Origins</a:t>
            </a:r>
            <a:endParaRPr lang="pt-BR" sz="28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C31F53E-65EC-10A6-4AD9-AEAC16EF8786}"/>
              </a:ext>
            </a:extLst>
          </p:cNvPr>
          <p:cNvSpPr/>
          <p:nvPr/>
        </p:nvSpPr>
        <p:spPr>
          <a:xfrm>
            <a:off x="7482840" y="5311512"/>
            <a:ext cx="3688080" cy="792232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Aumentar exposição nos sites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C22CD67-6996-FE28-C653-F66653D39982}"/>
              </a:ext>
            </a:extLst>
          </p:cNvPr>
          <p:cNvSpPr/>
          <p:nvPr/>
        </p:nvSpPr>
        <p:spPr>
          <a:xfrm>
            <a:off x="7482840" y="3416697"/>
            <a:ext cx="3688080" cy="792232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Aumentar exposição nas redes sociais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5B719F-C5FC-2A70-BB6B-F97A35A5B97C}"/>
              </a:ext>
            </a:extLst>
          </p:cNvPr>
          <p:cNvSpPr/>
          <p:nvPr/>
        </p:nvSpPr>
        <p:spPr>
          <a:xfrm>
            <a:off x="7482840" y="1531247"/>
            <a:ext cx="3688080" cy="792232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Aumentar capilaridade em aparelhos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9C2491-7406-FEC6-DC43-5DA29E0F8EC1}"/>
              </a:ext>
            </a:extLst>
          </p:cNvPr>
          <p:cNvSpPr/>
          <p:nvPr/>
        </p:nvSpPr>
        <p:spPr>
          <a:xfrm>
            <a:off x="7482840" y="2544831"/>
            <a:ext cx="3688080" cy="533401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Melhorar experiência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9ABE4A2-118E-4829-EEA0-09DB35952DA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096000" y="1927363"/>
            <a:ext cx="1386840" cy="2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5B0C39-93B0-E088-F554-6ADFA5C1199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096000" y="1927612"/>
            <a:ext cx="1386840" cy="8839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27">
            <a:extLst>
              <a:ext uri="{FF2B5EF4-FFF2-40B4-BE49-F238E27FC236}">
                <a16:creationId xmlns:a16="http://schemas.microsoft.com/office/drawing/2014/main" id="{8D35472D-B87F-EF56-6327-2AC819FDAE0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6126481" y="3812813"/>
            <a:ext cx="1356359" cy="48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27">
            <a:extLst>
              <a:ext uri="{FF2B5EF4-FFF2-40B4-BE49-F238E27FC236}">
                <a16:creationId xmlns:a16="http://schemas.microsoft.com/office/drawing/2014/main" id="{33BAD3DC-265E-09BC-1319-1B4773B1599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095999" y="5707628"/>
            <a:ext cx="1386841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27">
            <a:extLst>
              <a:ext uri="{FF2B5EF4-FFF2-40B4-BE49-F238E27FC236}">
                <a16:creationId xmlns:a16="http://schemas.microsoft.com/office/drawing/2014/main" id="{28E4C678-3827-DE4D-3C49-472547D47A3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407920" y="3817621"/>
            <a:ext cx="853439" cy="18900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27">
            <a:extLst>
              <a:ext uri="{FF2B5EF4-FFF2-40B4-BE49-F238E27FC236}">
                <a16:creationId xmlns:a16="http://schemas.microsoft.com/office/drawing/2014/main" id="{B049D1ED-DD9C-4E44-D14D-E63C7CFA9F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7920" y="1927612"/>
            <a:ext cx="853440" cy="18900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de Seta Reta 27">
            <a:extLst>
              <a:ext uri="{FF2B5EF4-FFF2-40B4-BE49-F238E27FC236}">
                <a16:creationId xmlns:a16="http://schemas.microsoft.com/office/drawing/2014/main" id="{DCD97316-80BC-96C2-56E5-B832101B45E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07920" y="3817620"/>
            <a:ext cx="88392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4179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Quais os padrões e tendências dos dados?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97B0BF-7057-48B4-5324-C397CD330248}"/>
              </a:ext>
            </a:extLst>
          </p:cNvPr>
          <p:cNvSpPr/>
          <p:nvPr/>
        </p:nvSpPr>
        <p:spPr>
          <a:xfrm>
            <a:off x="334963" y="2902159"/>
            <a:ext cx="2850197" cy="170688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Identificar tendências/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padrões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4DA1D8-BB69-C35E-0273-3153990F9010}"/>
              </a:ext>
            </a:extLst>
          </p:cNvPr>
          <p:cNvSpPr/>
          <p:nvPr/>
        </p:nvSpPr>
        <p:spPr>
          <a:xfrm>
            <a:off x="4337368" y="1643266"/>
            <a:ext cx="3444240" cy="956249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Avaliar correlações nos KPIs da saúde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B56DF2-F3C8-99CE-4BEC-111E41ABCF07}"/>
              </a:ext>
            </a:extLst>
          </p:cNvPr>
          <p:cNvSpPr/>
          <p:nvPr/>
        </p:nvSpPr>
        <p:spPr>
          <a:xfrm>
            <a:off x="4337368" y="4810686"/>
            <a:ext cx="3444240" cy="956250"/>
          </a:xfrm>
          <a:prstGeom prst="rect">
            <a:avLst/>
          </a:prstGeom>
          <a:solidFill>
            <a:srgbClr val="53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Validar z-score receita</a:t>
            </a:r>
          </a:p>
        </p:txBody>
      </p:sp>
      <p:cxnSp>
        <p:nvCxnSpPr>
          <p:cNvPr id="8" name="Conector de Seta Reta 27">
            <a:extLst>
              <a:ext uri="{FF2B5EF4-FFF2-40B4-BE49-F238E27FC236}">
                <a16:creationId xmlns:a16="http://schemas.microsoft.com/office/drawing/2014/main" id="{76318111-DD54-F53B-AFD0-6B58D95155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85160" y="2121391"/>
            <a:ext cx="1152208" cy="163420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27">
            <a:extLst>
              <a:ext uri="{FF2B5EF4-FFF2-40B4-BE49-F238E27FC236}">
                <a16:creationId xmlns:a16="http://schemas.microsoft.com/office/drawing/2014/main" id="{24E8813B-3A38-EC4B-6197-32A5A896FF4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185160" y="3755599"/>
            <a:ext cx="1152208" cy="15332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9347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54C8CA1-4E29-C740-B35C-782C5D8602FF}"/>
              </a:ext>
            </a:extLst>
          </p:cNvPr>
          <p:cNvSpPr/>
          <p:nvPr/>
        </p:nvSpPr>
        <p:spPr>
          <a:xfrm>
            <a:off x="638959" y="1253910"/>
            <a:ext cx="11553041" cy="4095330"/>
          </a:xfrm>
          <a:prstGeom prst="rect">
            <a:avLst/>
          </a:prstGeom>
          <a:solidFill>
            <a:srgbClr val="FF7553"/>
          </a:solidFill>
          <a:ln>
            <a:solidFill>
              <a:srgbClr val="FF7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53D4E"/>
                </a:solidFill>
              </a:rPr>
              <a:t>Perguntas iniciais, ponta pé a partir dos modelos</a:t>
            </a:r>
            <a:endParaRPr lang="pt-BR" sz="4000" dirty="0">
              <a:solidFill>
                <a:srgbClr val="053D4E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776434" y="1253910"/>
            <a:ext cx="110806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Após validar os campos da base, temos as seguintes perguntas iniciais: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foi o crescimento de vendas, base de afiliados e produtores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Quantos produtos foram lançados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foi o produto mais vendido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foi a categoria de produto com maior volume de vendas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foi o nicho de mercado com maior volume de vendas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Quais foram os afiliados que geraram mais vendas em 2016?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</a:rPr>
              <a:t>Qual foi a origem do tráfego que gerou mais vendas em 2016?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4BA4D7B-866E-FD7E-77D0-0C015FDA12C2}"/>
              </a:ext>
            </a:extLst>
          </p:cNvPr>
          <p:cNvCxnSpPr>
            <a:cxnSpLocks/>
          </p:cNvCxnSpPr>
          <p:nvPr/>
        </p:nvCxnSpPr>
        <p:spPr>
          <a:xfrm>
            <a:off x="638957" y="1066304"/>
            <a:ext cx="2" cy="45888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88155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5" imgW="421" imgH="420" progId="TCLayout.ActiveDocument.1">
                  <p:embed/>
                </p:oleObj>
              </mc:Choice>
              <mc:Fallback>
                <p:oleObj name="Slide do think-cell" r:id="rId5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de Base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131763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Crescimento médio de afiliados e produtores de 15% e 12%, respectivamente, analisando os dois trimestres. Queda de 22% na criação de novos produtos no trimestre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97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 valor do trimestre é gerado a partir da média dos meses para reduzir o efeito de sazonalidade.</a:t>
            </a:r>
            <a:endParaRPr lang="pt-BR" b="1" dirty="0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CAE2479-2B9E-6A55-0223-C02E32097B24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4803775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5C02AEB-18CD-0008-FB7A-463B1AC54972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714625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CF5C18A-D434-C8C0-6A65-415ABE17C21A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776663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E67615A-D2B8-6F1A-22D4-6C74A1E7B25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58813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6796045-E7EA-17EF-A248-0523D8D3820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720850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DA4229C-1282-C667-84F6-90BFAAF8A8B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5865813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hart 3">
            <a:extLst>
              <a:ext uri="{FF2B5EF4-FFF2-40B4-BE49-F238E27FC236}">
                <a16:creationId xmlns:a16="http://schemas.microsoft.com/office/drawing/2014/main" id="{3AF3CF7F-B3E2-46B7-5A0C-22A9D77D758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84623502"/>
              </p:ext>
            </p:extLst>
          </p:nvPr>
        </p:nvGraphicFramePr>
        <p:xfrm>
          <a:off x="576263" y="2447925"/>
          <a:ext cx="5372100" cy="310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552950" y="5608638"/>
            <a:ext cx="503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293676-96B8-40FC-8FC4-CD92CA1D45CD}" type="datetime'''''m''ai''''''''''''''''''''-''''1''''''''''''''''''6'''">
              <a:rPr lang="pt-BR" altLang="en-US" sz="1400" smtClean="0"/>
              <a:pPr/>
              <a:t>mai-16</a:t>
            </a:fld>
            <a:endParaRPr lang="pt-BR" sz="140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538538" y="5608638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8F0292-33DB-49CB-9F1B-3EB1918EEA70}" type="datetime'''''''''''''a''''''''b''r-''''''''''''''''''''''1''''6'''''">
              <a:rPr lang="pt-BR" altLang="en-US" sz="1400" smtClean="0"/>
              <a:pPr/>
              <a:t>abr-16</a:t>
            </a:fld>
            <a:endParaRPr lang="pt-BR" sz="1400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452688" y="5608638"/>
            <a:ext cx="523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BC8841-0FC2-4E3C-80E7-04A24EB7C9E4}" type="datetime'''''''''''''m''a''''''''''''''''''''r''''''''''''-''16'''">
              <a:rPr lang="pt-BR" altLang="en-US" sz="1400" smtClean="0"/>
              <a:pPr/>
              <a:t>mar-16</a:t>
            </a:fld>
            <a:endParaRPr lang="pt-BR" sz="140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634038" y="5608638"/>
            <a:ext cx="465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7109B-8714-4FDA-A2FB-84DF2DAC3E52}" type="datetime'''''''ju''''''''n''''''''''''''''''-1''''''''''''6'''''''">
              <a:rPr lang="pt-BR" altLang="en-US" sz="1400" smtClean="0"/>
              <a:pPr/>
              <a:t>jun-16</a:t>
            </a:fld>
            <a:endParaRPr lang="pt-BR" sz="1400" dirty="0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30213" y="56086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0BA248-6A09-47D1-8C09-257B0410E55A}" type="datetime'''''''''ja''n''''''''''''''''''''-''''''''''1''6'''">
              <a:rPr lang="pt-BR" altLang="en-US" sz="1400" smtClean="0"/>
              <a:pPr/>
              <a:t>jan-16</a:t>
            </a:fld>
            <a:endParaRPr lang="pt-BR" sz="14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493838" y="5608638"/>
            <a:ext cx="454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D5A675-6C2F-40BB-86DD-AFC7AB3693E8}" type="datetime'''''''''''''f''''ev''''''''''''-1''''6'''''''''''''''''">
              <a:rPr lang="pt-BR" altLang="en-US" sz="1400" smtClean="0"/>
              <a:pPr/>
              <a:t>fev-16</a:t>
            </a:fld>
            <a:endParaRPr lang="pt-BR" sz="1400" dirty="0"/>
          </a:p>
        </p:txBody>
      </p:sp>
      <p:sp>
        <p:nvSpPr>
          <p:cNvPr id="24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46613" y="3198813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34FFD2-D4C3-445B-AD28-3705CB5CE7DD}" type="datetime'4'''''''''''''''''''''',''''''''''''''''''''''''''''''''6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4,6</a:t>
            </a:fld>
            <a:endParaRPr lang="pt-BR" sz="1600" b="1" dirty="0"/>
          </a:p>
        </p:txBody>
      </p:sp>
      <p:sp>
        <p:nvSpPr>
          <p:cNvPr id="2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708650" y="2249488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EAC4A2-7DE6-4186-8E0C-09E0DD783C05}" type="datetime'''''''''''''''''''''6'''''''''''''''''''''''',8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6,8</a:t>
            </a:fld>
            <a:endParaRPr lang="pt-BR" sz="1600" b="1" dirty="0"/>
          </a:p>
        </p:txBody>
      </p:sp>
      <p:sp>
        <p:nvSpPr>
          <p:cNvPr id="24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46613" y="2317750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56B545-E5AD-4C12-B575-AE7655F224DE}" type="datetime'''''''6'''''''''''''''''''',''''''''''7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6,7</a:t>
            </a:fld>
            <a:endParaRPr lang="pt-BR" sz="1600" b="1" dirty="0"/>
          </a:p>
        </p:txBody>
      </p:sp>
      <p:sp>
        <p:nvSpPr>
          <p:cNvPr id="23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01650" y="4686300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B8C997-354D-4987-B1B1-DF9D9DB36636}" type="datetime'1'''''''''''''''''''''''''''''''''''''''''''''',2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1,2</a:t>
            </a:fld>
            <a:endParaRPr lang="pt-BR" sz="1600" b="1" dirty="0"/>
          </a:p>
        </p:txBody>
      </p:sp>
      <p:sp>
        <p:nvSpPr>
          <p:cNvPr id="23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557463" y="2414588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041E3D-66AB-4B73-858E-12F3CF1C020E}" type="datetime'6'',''''''''''''''''''''''''''''''''''''4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6,4</a:t>
            </a:fld>
            <a:endParaRPr lang="pt-BR" sz="1600" b="1" dirty="0"/>
          </a:p>
        </p:txBody>
      </p:sp>
      <p:sp>
        <p:nvSpPr>
          <p:cNvPr id="26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708650" y="4965701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71854D-2E1B-496B-9C9B-DD1F637D3D88}" type="datetime'''''0'''''',''''''''''''5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0,5</a:t>
            </a:fld>
            <a:endParaRPr lang="pt-BR" sz="1600" b="1" dirty="0"/>
          </a:p>
        </p:txBody>
      </p:sp>
      <p:sp>
        <p:nvSpPr>
          <p:cNvPr id="22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01650" y="2752725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426625-2DD1-42F6-B325-C5525243A049}" type="datetime'''''''''''''''''''''''''''''''5,''''''7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5,7</a:t>
            </a:fld>
            <a:endParaRPr lang="pt-BR" sz="1600" b="1" dirty="0"/>
          </a:p>
        </p:txBody>
      </p:sp>
      <p:sp>
        <p:nvSpPr>
          <p:cNvPr id="23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619500" y="3278188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92532E-585B-4A7B-B4C5-BDE5BBE94AA4}" type="datetime'''''''''''''''''4'''''',''''''''''''4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4,4</a:t>
            </a:fld>
            <a:endParaRPr lang="pt-BR" sz="1600" b="1" dirty="0"/>
          </a:p>
        </p:txBody>
      </p:sp>
      <p:sp>
        <p:nvSpPr>
          <p:cNvPr id="22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01650" y="3533775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5F09FB-E2D7-43BA-A508-EC60B821C4C2}" type="datetime'3,''''9''''''''''''''''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3,9</a:t>
            </a:fld>
            <a:endParaRPr lang="pt-BR" sz="1600" b="1" dirty="0"/>
          </a:p>
        </p:txBody>
      </p:sp>
      <p:sp>
        <p:nvSpPr>
          <p:cNvPr id="2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563688" y="2678113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2D0A14-6F01-40EB-AAF1-AE44F5C5E810}" type="datetime'''''''''''5'''''''',''''8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5,8</a:t>
            </a:fld>
            <a:endParaRPr lang="pt-BR" sz="1600" b="1" dirty="0"/>
          </a:p>
        </p:txBody>
      </p:sp>
      <p:sp>
        <p:nvSpPr>
          <p:cNvPr id="23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563688" y="3529013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9B0934-F1F7-4C81-964D-D0E82D12DF7F}" type="datetime'''3'''''''''''''',''''''''''''9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3,9</a:t>
            </a:fld>
            <a:endParaRPr lang="pt-BR" sz="1600" b="1" dirty="0"/>
          </a:p>
        </p:txBody>
      </p:sp>
      <p:sp>
        <p:nvSpPr>
          <p:cNvPr id="23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563688" y="4710113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323F87E-D30F-4B96-AA9E-0C30636CB291}" type="datetime'''''''1'''',''''''''''''''''''''''''''''1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1,1</a:t>
            </a:fld>
            <a:endParaRPr lang="pt-BR" sz="1600" b="1" dirty="0"/>
          </a:p>
        </p:txBody>
      </p:sp>
      <p:sp>
        <p:nvSpPr>
          <p:cNvPr id="23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557463" y="3332163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32726AF-3233-455F-B573-2DB5DA270D98}" type="datetime'''''''''''4'''',''''''3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4,3</a:t>
            </a:fld>
            <a:endParaRPr lang="pt-BR" sz="1600" b="1" dirty="0"/>
          </a:p>
        </p:txBody>
      </p:sp>
      <p:sp>
        <p:nvSpPr>
          <p:cNvPr id="23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557463" y="4645025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9A4F36A-40CD-416D-8FA7-29A30A34F910}" type="datetime'1'''''''''''',3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1,3</a:t>
            </a:fld>
            <a:endParaRPr lang="pt-BR" sz="1600" b="1" dirty="0"/>
          </a:p>
        </p:txBody>
      </p:sp>
      <p:sp>
        <p:nvSpPr>
          <p:cNvPr id="23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619500" y="2359025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D6017C1-0C50-4DBD-9A5A-3297C61BF254}" type="datetime'''''''6'''''''''''''''''''''''''''''''''''''''''',''''''''''6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6,6</a:t>
            </a:fld>
            <a:endParaRPr lang="pt-BR" sz="1600" b="1" dirty="0"/>
          </a:p>
        </p:txBody>
      </p:sp>
      <p:sp>
        <p:nvSpPr>
          <p:cNvPr id="23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619500" y="4667250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0AC18E-31BB-4D17-9F0F-C340AC481624}" type="datetime'''''''''''''''''''''''''''''''''''''1,''''''''''''2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1,2</a:t>
            </a:fld>
            <a:endParaRPr lang="pt-BR" sz="1600" b="1" dirty="0"/>
          </a:p>
        </p:txBody>
      </p:sp>
      <p:sp>
        <p:nvSpPr>
          <p:cNvPr id="2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646613" y="4743450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ED41136-054E-4A94-8167-C45D06D21DA9}" type="datetime'''''''''''''''''''''''''1,''''0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1,0</a:t>
            </a:fld>
            <a:endParaRPr lang="pt-BR" sz="1600" b="1" dirty="0"/>
          </a:p>
        </p:txBody>
      </p:sp>
      <p:sp>
        <p:nvSpPr>
          <p:cNvPr id="2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5708650" y="3155950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279A17-3BE1-4D06-8A28-61E6EB55D38A}" type="datetime'''''4'''''''''''',''''''7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4,7</a:t>
            </a:fld>
            <a:endParaRPr lang="pt-BR" sz="1600" b="1" dirty="0"/>
          </a:p>
        </p:txBody>
      </p:sp>
      <p:sp>
        <p:nvSpPr>
          <p:cNvPr id="73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6167438" y="2530475"/>
            <a:ext cx="646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3AAD388-E29E-4927-A2D3-02B85D28D7F1}" type="datetime'''A''''''f''i''l''i''''a''''d''''''''o''''''''''s'''">
              <a:rPr lang="pt-BR" altLang="en-US" sz="1400" b="1" smtClean="0">
                <a:solidFill>
                  <a:srgbClr val="0B96A0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Afiliados</a:t>
            </a:fld>
            <a:endParaRPr lang="pt-BR" sz="1400" b="1" dirty="0">
              <a:solidFill>
                <a:srgbClr val="0B96A0"/>
              </a:solidFill>
            </a:endParaRPr>
          </a:p>
        </p:txBody>
      </p:sp>
      <p:sp>
        <p:nvSpPr>
          <p:cNvPr id="73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167438" y="3341688"/>
            <a:ext cx="8191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335DED0-5FEF-47C0-81E5-788413F5721A}" type="datetime'''P''''''r''od''''''''u''t''o''''''''''''''''r''es'''">
              <a:rPr lang="pt-BR" altLang="en-US" sz="1400" b="1" smtClean="0">
                <a:solidFill>
                  <a:srgbClr val="022D34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Produtores</a:t>
            </a:fld>
            <a:endParaRPr lang="pt-BR" sz="1400" b="1" dirty="0">
              <a:solidFill>
                <a:srgbClr val="022D34"/>
              </a:solidFill>
            </a:endParaRPr>
          </a:p>
        </p:txBody>
      </p:sp>
      <p:sp>
        <p:nvSpPr>
          <p:cNvPr id="74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6167438" y="5151438"/>
            <a:ext cx="1169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567F346-1A36-404A-8DAE-02B0A06318E3}" type="datetime'''''''''Nov''''os'' ''''P''''''''r''''o''''d''''''''''uto''s'">
              <a:rPr lang="pt-BR" altLang="en-US" sz="1400" b="1" smtClean="0">
                <a:solidFill>
                  <a:srgbClr val="3AC876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Novos Produtos</a:t>
            </a:fld>
            <a:endParaRPr lang="pt-BR" sz="1400" b="1" dirty="0">
              <a:solidFill>
                <a:srgbClr val="3AC876"/>
              </a:solidFill>
            </a:endParaRPr>
          </a:p>
        </p:txBody>
      </p:sp>
      <p:graphicFrame>
        <p:nvGraphicFramePr>
          <p:cNvPr id="15" name="Chart 3">
            <a:extLst>
              <a:ext uri="{FF2B5EF4-FFF2-40B4-BE49-F238E27FC236}">
                <a16:creationId xmlns:a16="http://schemas.microsoft.com/office/drawing/2014/main" id="{CF443B9F-FEAD-FEC1-EF7F-281D0D1E638B}"/>
              </a:ext>
            </a:extLst>
          </p:cNvPr>
          <p:cNvGraphicFramePr/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287964498"/>
              </p:ext>
            </p:extLst>
          </p:nvPr>
        </p:nvGraphicFramePr>
        <p:xfrm>
          <a:off x="8185150" y="2017713"/>
          <a:ext cx="1209675" cy="74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870F77BA-42B0-4AF1-3F4D-8D374AC8B8A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 flipV="1">
            <a:off x="8528050" y="1587500"/>
            <a:ext cx="522288" cy="619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8370888" y="1917701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51E3B10-7FE2-4260-B99F-775A85D00F6F}" type="datetime'''''''''6'''''''''''''',''''''''''''''0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6,0</a:t>
            </a:fld>
            <a:endParaRPr lang="pt-BR" sz="1600" b="1" dirty="0"/>
          </a:p>
        </p:txBody>
      </p:sp>
      <p:sp>
        <p:nvSpPr>
          <p:cNvPr id="27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893175" y="1855789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D0CF01-0126-4796-A3D5-E279B9275759}" type="datetime'6'''''''''',''''''''''''''''7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6,7</a:t>
            </a:fld>
            <a:endParaRPr lang="pt-BR" sz="1600" b="1" dirty="0"/>
          </a:p>
        </p:txBody>
      </p:sp>
      <p:sp>
        <p:nvSpPr>
          <p:cNvPr id="16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505825" y="1481138"/>
            <a:ext cx="566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133178-4FBC-4071-9DDA-FC7AB19C4854}" type="datetime'''''+''''''''''''''''''''''''12''''''''''%''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+12%</a:t>
            </a:fld>
            <a:endParaRPr lang="pt-BR" sz="1400" b="1" dirty="0"/>
          </a:p>
        </p:txBody>
      </p:sp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99791087-BD21-AFCA-17CB-63F2A14EDFC6}"/>
              </a:ext>
            </a:extLst>
          </p:cNvPr>
          <p:cNvGraphicFramePr/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967715456"/>
              </p:ext>
            </p:extLst>
          </p:nvPr>
        </p:nvGraphicFramePr>
        <p:xfrm>
          <a:off x="8185150" y="3244850"/>
          <a:ext cx="1209675" cy="91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718CE7F5-2980-74D6-BA1F-809A9AC62F3C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 flipV="1">
            <a:off x="8528050" y="2797175"/>
            <a:ext cx="522288" cy="968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8893175" y="3082926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41C923-C223-4C82-B27D-3A78CC0F42D6}" type="datetime'''''''4'',''''''''''''''''''''''''''''''6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4,6</a:t>
            </a:fld>
            <a:endParaRPr lang="pt-BR" sz="1600" b="1" dirty="0"/>
          </a:p>
        </p:txBody>
      </p:sp>
      <p:sp>
        <p:nvSpPr>
          <p:cNvPr id="30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8370888" y="3179764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978606-8719-41B0-A2B0-13772E6E2DEE}" type="datetime'''''''''4'''''',''''0''''''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4,0</a:t>
            </a:fld>
            <a:endParaRPr lang="pt-BR" sz="1600" b="1" dirty="0"/>
          </a:p>
        </p:txBody>
      </p:sp>
      <p:sp>
        <p:nvSpPr>
          <p:cNvPr id="17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8505825" y="2708275"/>
            <a:ext cx="566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63FDC7-2604-4340-8955-3185E67927B7}" type="datetime'+1''''5''''''''''''''%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+15%</a:t>
            </a:fld>
            <a:endParaRPr lang="pt-BR" sz="1400" b="1" dirty="0"/>
          </a:p>
        </p:txBody>
      </p:sp>
      <p:graphicFrame>
        <p:nvGraphicFramePr>
          <p:cNvPr id="17" name="Chart 3">
            <a:extLst>
              <a:ext uri="{FF2B5EF4-FFF2-40B4-BE49-F238E27FC236}">
                <a16:creationId xmlns:a16="http://schemas.microsoft.com/office/drawing/2014/main" id="{0751DF6D-D2D2-336F-9596-3CFC33504FA4}"/>
              </a:ext>
            </a:extLst>
          </p:cNvPr>
          <p:cNvGraphicFramePr/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174150972"/>
              </p:ext>
            </p:extLst>
          </p:nvPr>
        </p:nvGraphicFramePr>
        <p:xfrm>
          <a:off x="8185150" y="4691063"/>
          <a:ext cx="1209675" cy="86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30977C35-FC89-AE7A-88C4-F4DC4B46BCFE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528050" y="4214813"/>
            <a:ext cx="522288" cy="1524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8893176" y="4681539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5B1A688-5AC0-4741-B9FD-CC8E6BBBCB79}" type="datetime'''''''''''''0'''',''''''''''''''''''9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0,9</a:t>
            </a:fld>
            <a:endParaRPr lang="pt-BR" sz="1600" b="1" dirty="0"/>
          </a:p>
        </p:txBody>
      </p:sp>
      <p:sp>
        <p:nvSpPr>
          <p:cNvPr id="542" name="Espaço Reservado para Texto 2">
            <a:extLst>
              <a:ext uri="{FF2B5EF4-FFF2-40B4-BE49-F238E27FC236}">
                <a16:creationId xmlns:a16="http://schemas.microsoft.com/office/drawing/2014/main" id="{93992649-6A21-F296-2830-98EA871DE63F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8367713" y="553402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9FEC22-8D68-49D5-A291-71B058D13334}" type="datetime'''''''''''1'''''''''''''' ''''''''''''''T''''''r''i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Tri</a:t>
            </a:fld>
            <a:endParaRPr lang="pt-BR" sz="1400" dirty="0"/>
          </a:p>
        </p:txBody>
      </p:sp>
      <p:sp>
        <p:nvSpPr>
          <p:cNvPr id="543" name="Espaço Reservado para Texto 2">
            <a:extLst>
              <a:ext uri="{FF2B5EF4-FFF2-40B4-BE49-F238E27FC236}">
                <a16:creationId xmlns:a16="http://schemas.microsoft.com/office/drawing/2014/main" id="{5AAB3BE3-F0C3-94AA-8B5C-17F7B73EF6F0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8890000" y="553402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1F42D1-B64E-4DCD-A79F-9582C470D378}" type="datetime'2'''''' ''''Tr''''''''''''''''''''i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 Tri</a:t>
            </a:fld>
            <a:endParaRPr lang="pt-BR" sz="1400" dirty="0"/>
          </a:p>
        </p:txBody>
      </p:sp>
      <p:sp>
        <p:nvSpPr>
          <p:cNvPr id="29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370889" y="4529139"/>
            <a:ext cx="3159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3FCC63-CC33-4C4A-BC13-F23116A51A6B}" type="datetime'''''''''1'''''',''''''2''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1,2</a:t>
            </a:fld>
            <a:endParaRPr lang="pt-BR" sz="1600" b="1" dirty="0"/>
          </a:p>
        </p:txBody>
      </p:sp>
      <p:sp>
        <p:nvSpPr>
          <p:cNvPr id="17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8529638" y="4154488"/>
            <a:ext cx="517525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639273-28FB-4F0A-8406-14420FF8748B}" type="datetime'-''''''''''''22''''''''''''''''''''''%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-22%</a:t>
            </a:fld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2930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0179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3" imgW="421" imgH="420" progId="TCLayout.ActiveDocument.1">
                  <p:embed/>
                </p:oleObj>
              </mc:Choice>
              <mc:Fallback>
                <p:oleObj name="Slide do think-cell" r:id="rId43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47278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de Base (em k):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53D4E"/>
                </a:solidFill>
              </a:rPr>
              <a:t>Crescimento médio de vendas e clientes de 15% e 16%, respectivamente, comparando a média dos trimestres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97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 valor do trimestre é gerado a partir da média dos meses para reduzir o efeito de sazonalidade.</a:t>
            </a:r>
            <a:endParaRPr lang="pt-BR" b="1" dirty="0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CF5C18A-D434-C8C0-6A65-415ABE17C21A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3771900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5C02AEB-18CD-0008-FB7A-463B1AC54972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613025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E67615A-D2B8-6F1A-22D4-6C74A1E7B256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68300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6796045-E7EA-17EF-A248-0523D8D3820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527175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CAE2479-2B9E-6A55-0223-C02E32097B2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894263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DA4229C-1282-C667-84F6-90BFAAF8A8B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6053138" y="5475288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hart 3">
            <a:extLst>
              <a:ext uri="{FF2B5EF4-FFF2-40B4-BE49-F238E27FC236}">
                <a16:creationId xmlns:a16="http://schemas.microsoft.com/office/drawing/2014/main" id="{D36CB3C9-2BF0-F4BA-1B5B-17E443397BD2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6111889"/>
              </p:ext>
            </p:extLst>
          </p:nvPr>
        </p:nvGraphicFramePr>
        <p:xfrm>
          <a:off x="285750" y="2109788"/>
          <a:ext cx="5849938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351088" y="5608638"/>
            <a:ext cx="523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24673F3-A755-4C8C-B89A-31F4A6072B2E}" type="datetime'''''''''''''m''a''''''''''''''''''''r''''''''''''-''16'''">
              <a:rPr lang="pt-BR" altLang="en-US" sz="1400" smtClean="0"/>
              <a:pPr/>
              <a:t>mar-16</a:t>
            </a:fld>
            <a:endParaRPr lang="pt-BR" sz="1400" dirty="0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39700" y="56086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5E036A-5E7B-4914-BB38-4CBFFCE16C55}" type="datetime'''''''''ja''n''''''''''''''''''''-''''''''''1''6'''">
              <a:rPr lang="pt-BR" altLang="en-US" sz="1400" smtClean="0"/>
              <a:pPr/>
              <a:t>jan-16</a:t>
            </a:fld>
            <a:endParaRPr lang="pt-BR" sz="140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533775" y="5608638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0F8D18D-71CF-499D-8863-ED00DEF5F983}" type="datetime'''''''''''''a''''''''b''r-''''''''''''''''''''''1''''6'''''">
              <a:rPr lang="pt-BR" altLang="en-US" sz="1400" smtClean="0"/>
              <a:pPr/>
              <a:t>abr-16</a:t>
            </a:fld>
            <a:endParaRPr lang="pt-BR" sz="14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300163" y="5608638"/>
            <a:ext cx="454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8D5A92-22BB-4D9E-A601-A1832047C286}" type="datetime'''''''''''''f''''ev''''''''''''-1''''6'''''''''''''''''">
              <a:rPr lang="pt-BR" altLang="en-US" sz="1400" smtClean="0"/>
              <a:pPr/>
              <a:t>fev-16</a:t>
            </a:fld>
            <a:endParaRPr lang="pt-BR" sz="1400" dirty="0"/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643438" y="5608638"/>
            <a:ext cx="503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6442315-3CEB-4FF6-8587-0A86A2F99457}" type="datetime'''''m''ai''''''''''''''''''''-''''1''''''''''''''''''6'''">
              <a:rPr lang="pt-BR" altLang="en-US" sz="1400" smtClean="0"/>
              <a:pPr/>
              <a:t>mai-16</a:t>
            </a:fld>
            <a:endParaRPr lang="pt-BR" sz="140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821363" y="5608638"/>
            <a:ext cx="465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191F704-D1B5-4B2D-8BCE-1B6114A0DB72}" type="datetime'''''''ju''''''''n''''''''''''''''''-1''''''''''''6'''''''">
              <a:rPr lang="pt-BR" altLang="en-US" sz="1400" smtClean="0"/>
              <a:pPr/>
              <a:t>jun-16</a:t>
            </a:fld>
            <a:endParaRPr lang="pt-BR" sz="1400" dirty="0"/>
          </a:p>
        </p:txBody>
      </p:sp>
      <p:sp>
        <p:nvSpPr>
          <p:cNvPr id="147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792787" y="32162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0A91A5-24E0-48A1-A4F1-8D7468244BE6}" type="datetime'''2''''''''''''6''''''''''6'''''''''',''0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266,0</a:t>
            </a:fld>
            <a:endParaRPr lang="pt-BR" sz="1600" b="1" dirty="0"/>
          </a:p>
        </p:txBody>
      </p:sp>
      <p:sp useBgFill="1">
        <p:nvSpPr>
          <p:cNvPr id="520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511549" y="2860675"/>
            <a:ext cx="522288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229F012-3908-4771-B1A8-3B2E4E0F708B}" type="datetime'''''2''''''''''''''''''''6''''6'''''''',''''''4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266,4</a:t>
            </a:fld>
            <a:endParaRPr lang="pt-BR" sz="1600" b="1" dirty="0"/>
          </a:p>
        </p:txBody>
      </p:sp>
      <p:sp>
        <p:nvSpPr>
          <p:cNvPr id="14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07949" y="326390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B0E4CB-8D33-4990-BA0B-88BCD981E1A8}" type="datetime'''''''''2''''''''''''5''''''''''''1'',''''''''''5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251,5</a:t>
            </a:fld>
            <a:endParaRPr lang="pt-BR" sz="1600" b="1" dirty="0"/>
          </a:p>
        </p:txBody>
      </p:sp>
      <p:sp useBgFill="1">
        <p:nvSpPr>
          <p:cNvPr id="51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07949" y="4113213"/>
            <a:ext cx="522288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1076CF-B23B-4E57-B8C5-03D01A468915}" type="datetime'2''''''3''''''''''''''''''''''''2'''''''''',8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232,8</a:t>
            </a:fld>
            <a:endParaRPr lang="pt-BR" sz="1600" b="1" dirty="0"/>
          </a:p>
        </p:txBody>
      </p:sp>
      <p:sp>
        <p:nvSpPr>
          <p:cNvPr id="14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633912" y="19113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C49D12-F04C-4332-8D33-E3765C85826D}" type="datetime'''''30''''''''''1'''''''''''''''''''''''''''',''''''''''''''6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301,6</a:t>
            </a:fld>
            <a:endParaRPr lang="pt-BR" sz="1600" b="1" dirty="0"/>
          </a:p>
        </p:txBody>
      </p:sp>
      <p:sp useBgFill="1">
        <p:nvSpPr>
          <p:cNvPr id="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266824" y="4189413"/>
            <a:ext cx="522288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61D7C-4F92-4A34-815B-5A2B429D7AC7}" type="datetime'''''''''2''''''1''''''7'''''',''''''2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217,2</a:t>
            </a:fld>
            <a:endParaRPr lang="pt-BR" sz="1600" b="1" dirty="0"/>
          </a:p>
        </p:txBody>
      </p:sp>
      <p:sp>
        <p:nvSpPr>
          <p:cNvPr id="14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266824" y="49593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D364DC-5F14-4F94-9506-A47D93EBAE3F}" type="datetime'''2''''''0''1'',''''''''''4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201,4</a:t>
            </a:fld>
            <a:endParaRPr lang="pt-BR" sz="1600" b="1" dirty="0"/>
          </a:p>
        </p:txBody>
      </p:sp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511549" y="37655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CF44EF8-61F7-4169-BFA1-82B664FC5D37}" type="datetime'2''''''''4''''''''''''''''5'''''',6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245,6</a:t>
            </a:fld>
            <a:endParaRPr lang="pt-BR" sz="1600" b="1" dirty="0"/>
          </a:p>
        </p:txBody>
      </p:sp>
      <p:sp useBgFill="1">
        <p:nvSpPr>
          <p:cNvPr id="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52674" y="3667125"/>
            <a:ext cx="522288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86018C-8A39-4F7C-B25D-26F1B6ABE66D}" type="datetime'''''''''2''''4''9'''',''''''''''''''''''''''3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249,3</a:t>
            </a:fld>
            <a:endParaRPr lang="pt-BR" sz="1600" b="1" dirty="0"/>
          </a:p>
        </p:txBody>
      </p:sp>
      <p:sp>
        <p:nvSpPr>
          <p:cNvPr id="143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352674" y="26558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5F150F1-69A4-4C04-A06B-7D1F402358CB}" type="datetime'''''''''''''''''''2''''''''''74'''''',''''''''0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274,0</a:t>
            </a:fld>
            <a:endParaRPr lang="pt-BR" sz="1600" b="1" dirty="0"/>
          </a:p>
        </p:txBody>
      </p:sp>
      <p:sp useBgFill="1">
        <p:nvSpPr>
          <p:cNvPr id="52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633912" y="2881313"/>
            <a:ext cx="522288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28575" tIns="0" rIns="285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CA4240-CC47-42B0-AEF5-7023A6F91AAE}" type="datetime'''''2''''''''''''''''7''''''''''''''''''8,''''''''''4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278,4</a:t>
            </a:fld>
            <a:endParaRPr lang="pt-BR" sz="1600" b="1" dirty="0"/>
          </a:p>
        </p:txBody>
      </p:sp>
      <p:sp>
        <p:nvSpPr>
          <p:cNvPr id="146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792787" y="224631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239EBF-41FB-47A1-9146-E73021630724}" type="datetime'''''2''''''''8''''9'''',''''''''2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289,2</a:t>
            </a:fld>
            <a:endParaRPr lang="pt-BR" sz="1600" b="1" dirty="0"/>
          </a:p>
        </p:txBody>
      </p:sp>
      <p:sp>
        <p:nvSpPr>
          <p:cNvPr id="738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457950" y="2432050"/>
            <a:ext cx="461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85B578F-9440-4F6D-B923-CDD65329B0F7}" type="datetime'V''''''''''''''''''''''''''''''''''''''e''''n''''''''da'''''''">
              <a:rPr lang="pt-BR" altLang="en-US" sz="1400" b="1" smtClean="0">
                <a:solidFill>
                  <a:srgbClr val="03132C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Venda</a:t>
            </a:fld>
            <a:endParaRPr lang="pt-BR" sz="1400" b="1" dirty="0">
              <a:solidFill>
                <a:srgbClr val="03132C"/>
              </a:solidFill>
            </a:endParaRPr>
          </a:p>
        </p:txBody>
      </p:sp>
      <p:sp>
        <p:nvSpPr>
          <p:cNvPr id="739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457950" y="3057525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1483E5-6F7F-4509-AC44-593E879232EE}" type="datetime'''''Cl''''''i''''e''n''''t''''''e''''''''s'''''''''">
              <a:rPr lang="pt-BR" altLang="en-US" sz="1400" b="1" smtClean="0">
                <a:solidFill>
                  <a:srgbClr val="F04E23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Clientes</a:t>
            </a:fld>
            <a:endParaRPr lang="pt-BR" sz="1400" b="1" dirty="0">
              <a:solidFill>
                <a:srgbClr val="F04E23"/>
              </a:solidFill>
            </a:endParaRPr>
          </a:p>
        </p:txBody>
      </p:sp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3E6496AC-0021-87ED-B394-1285961F4C17}"/>
              </a:ext>
            </a:extLst>
          </p:cNvPr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588194576"/>
              </p:ext>
            </p:extLst>
          </p:nvPr>
        </p:nvGraphicFramePr>
        <p:xfrm>
          <a:off x="8208963" y="2109788"/>
          <a:ext cx="1209675" cy="91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718CE7F5-2980-74D6-BA1F-809A9AC62F3C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 flipV="1">
            <a:off x="8551863" y="1660525"/>
            <a:ext cx="522288" cy="1000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813799" y="1947864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84463D-4102-41AA-A27E-C778F4B71769}" type="datetime'''''2''''8''5'''',''''''''''''''''''7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285,7</a:t>
            </a:fld>
            <a:endParaRPr lang="pt-BR" sz="1600" b="1" dirty="0"/>
          </a:p>
        </p:txBody>
      </p:sp>
      <p:sp>
        <p:nvSpPr>
          <p:cNvPr id="214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8291512" y="2047876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3E92C2-688A-4B7C-BEDD-4656F4F08CD5}" type="datetime'''''''''2''''''''4''7'''''''''''''''''''''''''',''''''6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247,6</a:t>
            </a:fld>
            <a:endParaRPr lang="pt-BR" sz="1600" b="1" dirty="0"/>
          </a:p>
        </p:txBody>
      </p:sp>
      <p:sp>
        <p:nvSpPr>
          <p:cNvPr id="17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29638" y="1573213"/>
            <a:ext cx="566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6477A5-9D87-45D3-92AF-A231680A2F99}" type="datetime'+1''''5''''''''''''''%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+15%</a:t>
            </a:fld>
            <a:endParaRPr lang="pt-BR" sz="1400" b="1" dirty="0"/>
          </a:p>
        </p:txBody>
      </p:sp>
      <p:graphicFrame>
        <p:nvGraphicFramePr>
          <p:cNvPr id="15" name="Chart 3">
            <a:extLst>
              <a:ext uri="{FF2B5EF4-FFF2-40B4-BE49-F238E27FC236}">
                <a16:creationId xmlns:a16="http://schemas.microsoft.com/office/drawing/2014/main" id="{0C05D1FF-38C2-A202-12E2-489E21D4ADA2}"/>
              </a:ext>
            </a:extLst>
          </p:cNvPr>
          <p:cNvGraphicFramePr/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568070550"/>
              </p:ext>
            </p:extLst>
          </p:nvPr>
        </p:nvGraphicFramePr>
        <p:xfrm>
          <a:off x="8208963" y="3863975"/>
          <a:ext cx="1209675" cy="86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30977C35-FC89-AE7A-88C4-F4DC4B46BCFE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 bwMode="auto">
          <a:xfrm flipV="1">
            <a:off x="8551863" y="3416300"/>
            <a:ext cx="522288" cy="952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Espaço Reservado para Texto 2">
            <a:extLst>
              <a:ext uri="{FF2B5EF4-FFF2-40B4-BE49-F238E27FC236}">
                <a16:creationId xmlns:a16="http://schemas.microsoft.com/office/drawing/2014/main" id="{93992649-6A21-F296-2830-98EA871DE63F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391525" y="4706938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1C29E1A-EA24-4193-A753-A2DA84230CDD}" type="datetime'''1'''' ''''''''T''''''''r''''''''''''''''i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Tri</a:t>
            </a:fld>
            <a:endParaRPr lang="pt-BR" sz="1400" dirty="0"/>
          </a:p>
        </p:txBody>
      </p:sp>
      <p:sp>
        <p:nvSpPr>
          <p:cNvPr id="232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8813799" y="3702051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510FE21-376A-44D9-A2F7-75A81A7D9493}" type="datetime'''''''''''''''2''''''''63'',4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263,4</a:t>
            </a:fld>
            <a:endParaRPr lang="pt-BR" sz="1600" b="1" dirty="0"/>
          </a:p>
        </p:txBody>
      </p:sp>
      <p:sp>
        <p:nvSpPr>
          <p:cNvPr id="543" name="Espaço Reservado para Texto 2">
            <a:extLst>
              <a:ext uri="{FF2B5EF4-FFF2-40B4-BE49-F238E27FC236}">
                <a16:creationId xmlns:a16="http://schemas.microsoft.com/office/drawing/2014/main" id="{5AAB3BE3-F0C3-94AA-8B5C-17F7B73EF6F0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8913813" y="4706938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30E479-90A2-44C8-B863-A032F7B962A1}" type="datetime'''''''2'' ''''T''''''''''''''''''''''''r''''''''''''''i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 Tri</a:t>
            </a:fld>
            <a:endParaRPr lang="pt-BR" sz="1400" dirty="0"/>
          </a:p>
        </p:txBody>
      </p:sp>
      <p:sp>
        <p:nvSpPr>
          <p:cNvPr id="231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291512" y="3797301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EFBFF6-253F-4F50-BC02-9F7E6DCB966C}" type="datetime'2''''''2''''''7'''''''''''',''''''''''''''''''''8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227,8</a:t>
            </a:fld>
            <a:endParaRPr lang="pt-BR" sz="1600" b="1" dirty="0"/>
          </a:p>
        </p:txBody>
      </p:sp>
      <p:sp>
        <p:nvSpPr>
          <p:cNvPr id="175" name="Espaço Reservado para Texto 2">
            <a:extLst>
              <a:ext uri="{FF2B5EF4-FFF2-40B4-BE49-F238E27FC236}">
                <a16:creationId xmlns:a16="http://schemas.microsoft.com/office/drawing/2014/main" id="{02C7C438-0264-411A-73DF-1CBF44A1E92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529638" y="3327400"/>
            <a:ext cx="566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AEF122-607A-4A3E-A5EF-C033AF795B9E}" type="datetime'''''''''''+''''''1''''6''''''%''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+16%</a:t>
            </a:fld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730992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2.35989666204531189919E+00&quot;&gt;&lt;m_msothmcolidx val=&quot;0&quot;/&gt;&lt;m_rgb r=&quot;03&quot; g=&quot;13&quot; b=&quot;2C&quot;/&gt;&lt;/elem&gt;&lt;elem m_fUsage=&quot;1.93567841354961012179E+00&quot;&gt;&lt;m_msothmcolidx val=&quot;0&quot;/&gt;&lt;m_rgb r=&quot;53&quot; g=&quot;BF&quot; b=&quot;C4&quot;/&gt;&lt;/elem&gt;&lt;elem m_fUsage=&quot;1.20913402299146488517E+00&quot;&gt;&lt;m_msothmcolidx val=&quot;0&quot;/&gt;&lt;m_rgb r=&quot;F0&quot; g=&quot;4E&quot; b=&quot;23&quot;/&gt;&lt;/elem&gt;&lt;elem m_fUsage=&quot;1.07665283890178953285E+00&quot;&gt;&lt;m_msothmcolidx val=&quot;0&quot;/&gt;&lt;m_rgb r=&quot;0B&quot; g=&quot;96&quot; b=&quot;A0&quot;/&gt;&lt;/elem&gt;&lt;elem m_fUsage=&quot;9.00000000000000022204E-01&quot;&gt;&lt;m_msothmcolidx val=&quot;0&quot;/&gt;&lt;m_rgb r=&quot;BB&quot; g=&quot;E3&quot; b=&quot;87&quot;/&gt;&lt;/elem&gt;&lt;elem m_fUsage=&quot;7.77126952439542661999E-01&quot;&gt;&lt;m_msothmcolidx val=&quot;0&quot;/&gt;&lt;m_rgb r=&quot;3A&quot; g=&quot;C8&quot; b=&quot;76&quot;/&gt;&lt;/elem&gt;&lt;elem m_fUsage=&quot;5.57642341157742915669E-01&quot;&gt;&lt;m_msothmcolidx val=&quot;0&quot;/&gt;&lt;m_rgb r=&quot;02&quot; g=&quot;2D&quot; b=&quot;34&quot;/&gt;&lt;/elem&gt;&lt;elem m_fUsage=&quot;3.81054312882235068916E-01&quot;&gt;&lt;m_msothmcolidx val=&quot;0&quot;/&gt;&lt;m_rgb r=&quot;FD&quot; g=&quot;A3&quot; b=&quot;02&quot;/&gt;&lt;/elem&gt;&lt;elem m_fUsage=&quot;3.40976303861948437657E-01&quot;&gt;&lt;m_msothmcolidx val=&quot;0&quot;/&gt;&lt;m_rgb r=&quot;05&quot; g=&quot;3D&quot; b=&quot;4E&quot;/&gt;&lt;/elem&gt;&lt;elem m_fUsage=&quot;2.61252416038463497472E-01&quot;&gt;&lt;m_msothmcolidx val=&quot;0&quot;/&gt;&lt;m_rgb r=&quot;35&quot; g=&quot;35&quot; b=&quot;3D&quot;/&gt;&lt;/elem&gt;&lt;elem m_fUsage=&quot;1.66771816996665767086E-01&quot;&gt;&lt;m_msothmcolidx val=&quot;0&quot;/&gt;&lt;m_rgb r=&quot;FF&quot; g=&quot;75&quot; b=&quot;53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.la6OB0XD0xVWNKYjnr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qeDPGH_UZGHWe7Osqr6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5UfdwBYLAkGNKNAlYye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IyuzQqd1t1tHGtCide9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KaiibXTKv0FFZxUo.2s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m2WsCFpkwIuQesa8X4W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eciE40g8sUd1dojfrbj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xRoJc4ps9_yEuCOgEdt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SmlPQl0LrIivkdSj_0O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DJSyhWL0ehiSFXQNkZY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4aUABZtfvWzuW0ec56t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.neLi8C45JBj0btLSsa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XGl8mkuK6Et6sHjKTa4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tjo9ewK332IRY1y1H3q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9GvBkkkykNBNCxYu0fTG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so3CTWSeAuPMEYRxu5N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MxJI0IMSpkJwyz1IEKA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cfp8Nm.1t5zIUcWM.Ck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roM9PGuqjoUrMNf64kt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9CeveYOe_9jIJuN9KD2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ozae8W5D_egc7BrgXRj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h9VefpgiO8cuJ9j2q9y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0vfwB3x41Vr.jdJkkJf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D3wQ2fGihatt.OvRXVH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5r2gWbHBETLvKxlzT_.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EI7K3bRW_3S2f.D70Bt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7BgDgmWEM0ylWtJLA4f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xiJAxrBkvnbmDy1QXq1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IuQYT7VtNz_LmDoQLI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R8um6H64FE9KgK0BAKP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Jkn5zJN9ORaUlB6jnbX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R8AvaaeGkXZY2lIPPs9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UbAeP4pmjhzh2fj5Flg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JkbDH.AW87RMkwRu.SD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G7jDx4WA2_v.B8YDpX2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JzQpAOsmeYlmpAtgzZ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cGO5ZNTDwYM2vSgyWl9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pQpBYvs7PQET8eTECrv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yD9ZurhWgs.xzgDGm_n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Az179UyfysgEkK3R5I5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CbVVCT.H2JAJAXHlvLe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EzVQzFpnHJIxEOzxvZg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bM7_E2GZ3Yxc9vUFucI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KmIm6YanEkn12.rsldP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83sKfjFyP3LnNg5S6Zh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bJfo.FGMFLk4zxg6Xjo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a3VUINDpChNBUEOSAui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7rGy0Bi9vr1CqWfcwjF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hCf5tD6KlIuGJrx83mu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6hnCkKRA5zYDeJYAp2w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ZM8_IT.ZswVGa9AUzS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ax9BcYTk6uN65HSDnli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B6uMcLBVraA1yLK5WvW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Z8NCNWSbMgwplkWr0_T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DT_PCtBM5ZHY7aq6ywL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iD62p4EFZleWOt6R7bd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.MYz7f.YmLWPOwimmnjt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CXUQBnp4NJ0DNDJ7RJN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65BLqdcKooPB4k6_tnK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GAKbipzVgeKjmMcksy2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vMKZVW7y.pQLaZoOUu5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mdXuq4aYoTkQEKqcdJY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bdyaJUUK7hRI7KtBtCT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Z9ffKhdIuQmzvYL2ec_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y_i9gfHjD8Tf5vBwqPt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nCRLfZGmEo2mPfZ3hkW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.tz.gBNLB8bm6HGXWIqe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nWUIWMBO6Y4jq1BjaHf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ldk_cqjdDKkKpz34A43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8_Ym0vCOE_tdQsHCwJF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on1UPokuGK2H_bLLp1R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oU8oS5X2J0CWDXp5RlL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u2JD21qsYiTkYnuvVph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_84Xe87xqX8dzaHb6U4T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mD8vjGvBTYHaQNARxkx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mLBSRkgw2tm7u2Zu.sV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SjFkDpUHx53S5lvS3km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z45dhGRpiYrpZVw8P49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3dmsVSyTn_G2Jj5yKOY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.dFZUIu9ebWOW5O.ry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GoLzBk2IGXsh5EiF9Zx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pM_RBWdDvm8m78I3ntr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8UBSV1YtklFTaK_k4xY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Nk5iZIuHR1N._uYL0dd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FyqlnCE0hVwAlCAzRIo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xUCDpop1g6IMZ0PNn5T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Z.GVmVe4eEW0A..aYqt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hKL2MOWhOGnIBX7R0U_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qex1mq_Z8P7tM2Lj9ZP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gv9g67FsYtB8jxoLgrC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eJgsKN_QnYuIZxPZVRU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f2EgERJZbK8NmxoLwgU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Wr3lrvzKqwbZegp3C6r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52mk9oa8ueid6kovPfn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lXCzYQabg4LL_XzyTz5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Wc_qitUAqGWXxSkI7bx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bi8g_MltNePect1lpXI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CK0O.rWEzhEtq._7b_0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wLeuKnbP5gdZ7u_fJ4P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EeM6vv.aMvi9XTn7I7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GCZfv4AtY_SXLq7k4h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zFOhzZNbU1Gs1zoxLJP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ozJMOY8vNAzjzNbzVDS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2o3fnEi.LfwkFoNnWZI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cfONV3rqOA2QCrOmERd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p6CswysgtOzmrR6lR2W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rYVP9EvzywWU_3buRaf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m88gP9wykU3KRJk8g0Z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2VkDNP9.0remM_efg7x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tcm5N.sYLpOfIkppTEt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qksfn7RPz7E3PGWgq4z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PmG3yTR.fkZiSLWht63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YQtWcZVgQ3.jjB51IUM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FlPahUdrS4Sf51Ye5d1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KEF7hXKuM7ypVl77VO.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busNVYoMMxkvUgi7GRg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0jqwK5P9o2EOGQj5M2.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SAfFHroEa46x1rw.XJU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2puBEKgYdvzjniLmY3x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Ly6Ml5hhwq.mYpWjooV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cHqdxzHOKUdk2nWIPsp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K.f8hz8zRejfgkbeB8L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86BDI0MRK6Sf9.JqOir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H.mN7fdLX_MvO3ZniJ9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f4BOqrnjUvAjuN8lx7L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bALTTFL4R9nJqaD7kr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zIJzqvNbaVY85LUTJG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JOI.Uc1r8cUWuZn8yQ8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WXo_u.eo0rBfvMBBzQx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HPCYTYPoUl50seH7hMY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dD5cn5hzTIOPqoTsPFA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_esxGM36HWrmphikW0t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g3D3hdwWc8rC8LNj_td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kwY30d2yUZtrjpbuOpz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wjlsUHCnji_ypsJXPzk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y3dMpSROkwxKQONorl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oHx_u8.4T.95aRGuoO6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A3SDLWwqWZ.S_Sgfc_J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Mgu.sZMtLaiCScDxxH_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5DDfIb7BsF0U5sC6aRL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ndYnRYyGnD2Rt33ZT3t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f7RCm7jVWlPGopcey6F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8DOiEXa13QtfNJAE_v4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0sggTk_rKL7.AcF3uJH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OKUkdLTOIugR0gFtrvK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eV1kWHlgwWSrJDMplB0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vzUirAHKU5ppFYCByWL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VDLg.oq8DpiAhMkiTjJg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xl7CY8NaPvoLZ1AWlz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KEF7hXKuM7ypVl77VO.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tcm5N.sYLpOfIkppTEt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PmG3yTR.fkZiSLWht63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YQtWcZVgQ3.jjB51IUM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qksfn7RPz7E3PGWgq4z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FlPahUdrS4Sf51Ye5d1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3VrJVIzUcpj7194TlDM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f4BOqrnjUvAjuN8lx7L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SAfFHroEa46x1rw.XJU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kwY30d2yUZtrjpbuOpz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zIJzqvNbaVY85LUTJG5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cHqdxzHOKUdk2nWIPs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2puBEKgYdvzjniLmY3x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ndYnRYyGnD2Rt33ZT3t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dQ1JXAQ4GxJvibJoKNl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H.mN7fdLX_MvO3ZniJ9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86BDI0MRK6Sf9.JqOir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K.f8hz8zRejfgkbeB8L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f7RCm7jVWlPGopcey6F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5DDfIb7BsF0U5sC6aRL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bALTTFL4R9nJqaD7kr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wjlsUHCnji_ypsJXPzk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y3dMpSROkwxKQONorlr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WXo_u.eo0rBfvMBBzQ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npLaGILS.UALs3NUkMf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HPCYTYPoUl50seH7hMY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_esxGM36HWrmphikW0t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busNVYoMMxkvUgi7GRg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A3SDLWwqWZ.S_Sgfc_J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dD5cn5hzTIOPqoTsPFA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Mgu.sZMtLaiCScDxxH_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g3D3hdwWc8rC8LNj_td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0jqwK5P9o2EOGQj5M2.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UchR8ah03QG3IpUiuwP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8DOiEXa13QtfNJAE_v4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OKUkdLTOIugR0gFtrvK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0sggTk_rKL7.AcF3uJH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s1QTvORieHLgKT39eiB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AqhYC.AhEyvO5Jah0Tf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eV1kWHlgwWSrJDMplB0Q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VGTFIFsypAiDLhOl4Jz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VDLg.oq8DpiAhMkiTjJ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wW5kGtdJQMVseJGy0c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xl7CY8NaPvoLZ1AWlz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FG7EAybJ7PRGxX9UmuF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SAfFHroEa46x1rw.XJU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wjlsUHCnji_ypsJXPzk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kwY30d2yUZtrjpbuOpz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zIJzqvNbaVY85LUTJG5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cHqdxzHOKUdk2nWIPsp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2puBEKgYdvzjniLmY3x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y3dMpSROkwxKQONorlr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627fzz2oNaUU7ZOBDOo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86BDI0MRK6Sf9.JqOir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H.mN7fdLX_MvO3ZniJ9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0jqwK5P9o2EOGQj5M2.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Mgu.sZMtLaiCScDxxH_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f4BOqrnjUvAjuN8lx7L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bALTTFL4R9nJqaD7kr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f7RCm7jVWlPGopcey6F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_azM2_FR.RfelVrHuhd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_esxGM36HWrmphikW0t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WXo_u.eo0rBfvMBBzQx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HPCYTYPoUl50seH7hMY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busNVYoMMxkvUgi7GRg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dD5cn5hzTIOPqoTsPFA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NVbwlfvC1YzvhKFj70K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y7yO77S0d4zmepmpfXZ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dDbRpB9Csa8mZaY55r2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.EpHAXkO5LFPMGd.8xq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A0t7cgks6NtsZxQWlHW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A3SDLWwqWZ.S_Sgfc_J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5DDfIb7BsF0U5sC6aRL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ndYnRYyGnD2Rt33ZT3t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g3D3hdwWc8rC8LNj_td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K.f8hz8zRejfgkbeB8L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cHqdxzHOKUdk2nWIPsp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busNVYoMMxkvUgi7GR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KQSD09frbsiqqR4zoZP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SAfFHroEa46x1rw.XJU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kwY30d2yUZtrjpbuOpzQ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H.mN7fdLX_MvO3ZniJ9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2puBEKgYdvzjniLmY3x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86BDI0MRK6Sf9.JqOir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f7RCm7jVWlPGopcey6Fw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K.f8hz8zRejfgkbeB8L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6FOx4N2y0taslCrztJ6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g3D3hdwWc8rC8LNj_td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WXo_u.eo0rBfvMBBzQxw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y7yO77S0d4zmepmpfXZ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HPCYTYPoUl50seH7hMY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wjlsUHCnji_ypsJXPzk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NVbwlfvC1YzvhKFj70K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f4BOqrnjUvAjuN8lx7L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WvIW8NM9lfqNHc8NXsz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ndYnRYyGnD2Rt33ZT3t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A3SDLWwqWZ.S_Sgfc_J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Mgu.sZMtLaiCScDxxH_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5DDfIb7BsF0U5sC6aRL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M6QBau8HMRnvVAkZ.q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x18VtS2Kcf3sSvPLhmN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Aog6GTKW8Xc9PKUPuQO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..QHfAbaWNtZESQDViF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SgRKRW2k0.Xd5QRRrEY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G7jDx4WA2_v.B8YDpX2g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pQpBYvs7PQET8eTECrvg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KmIm6YanEkn12.rsldP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d7qtaB8PDUf1_p67_ZM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4mxAf.Mtk2O.0gNsBIk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Az179UyfysgEkK3R5I5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uWJK31ecmWA0S0QoLg1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6hnCkKRA5zYDeJYAp2w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_ThEvnsoIDT0u7vZKKl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mc5C6uyOIgMZPWJ1hru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C9HmyLwlDutZGx1uf8Jw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CbVVCT.H2JAJAXHlvLew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4RzSb5ZMWDVorzRn3no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Z8NCNWSbMgwplkWr0_T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hugnZLzhd0brDux0wVD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SYo.q1ENEQnjK0wgKJbg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M3eE_NgppzDARCEnfz4w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ax9BcYTk6uN65HSDnli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kkK2V6o_SR_aHdORY7q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JzQpAOsmeYlmpAtgzZD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EzVQzFpnHJIxEOzxvZ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_gQnkFKeHDGBt73Gzsmw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YyEx22sA2h_K1DcC5b2w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9zoqt1CLEUrC2cUoXxq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h5rpXyksB0gGn_4E3Fgw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roDOc6HfxCm2mWk5Kfw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MxvSnVEEeRPNU_9.oj9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cGO5ZNTDwYM2vSgyWl9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.pK2G0JEidxEOmFyUO3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dL93w94XsUP66AWoHETg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bM7_E2GZ3Yxc9vUFucI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yD9ZurhWgs.xzgDGm_n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_tJtVedcLSjxIBOUT2Y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iSMjV0AUeRUezeB.QJS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K1z5EEd1TTylT3RydxY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bJfo.FGMFLk4zxg6Xjo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GQbzSB8uwR58A_TVtyjg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7rGy0Bi9vr1CqWfcwjF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sgSwD2NVtmngO.zA3dB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aRDLJmS6A4kizq_rOU_g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83sKfjFyP3LnNg5S6ZhQ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_TNR_7Q_Zs8V1dkpxPQ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a3VUINDpChNBUEOSAu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Vhn7kWXotAsN3DK6uwpA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PNWuwXwv17Pchz6ZNWT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1d.vtHeMu_ElfzbraDU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ma68jrFn8XPhxgA_Tao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B6uMcLBVraA1yLK5WvW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LhGkzCpeGDRkKNEkPPZ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1WImpQEgejVKdOqk6zK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eGhzhBfTyNG51sHu0O1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btb0CPSiUOOGoNloxwTw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eChqZwy8gYe3URL655Q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2iBtIXnvWDcMLeicVLkb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9gjF4nz6F2f_QSuajds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FYKHo7PogDGCoZ6u.nK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hCf5tD6KlIuGJrx83muQ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prfPjqfTmDPGWASwmA6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ZM8_IT.ZswVGa9AUzSN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XLoFYwZ2sH82ffo130Nw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HoPoefLH.Bm9Qe8FYpC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3hVrnNyZ1Nwth995XIAA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54Wh5T_FcyFiiIEIrXm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QL46KkkcbJBR0I0scMR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OenP5o28jxBd6fP3jkW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ZeHpRzdr0r8hVaefiBl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jjiiRt_s88B0qFnzeTQw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aHsJK_s6gW_Nc2Gbt1uw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alBl_1Ld8mgAhr0N9w5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8fkT3EVaNGPIjv9Hcw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yBZbVokZRwie3ui4evX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CeDxj3WXXPSqkshgN9t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ADMDjCDyGyfIyVcTp1_w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zLomTCBzodg0VZA5PUXg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HlDtzIwgYSc.4.MCWvl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3Qm8HJhS_2rDDxiS8pi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QoWokXGnhO0Erqiua7k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.AOXSMdpwXdAMVRJZe_Q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gaBUtFT9FPbEZu.8fbn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N1WTT47.ixZQbYuvVYg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J08M4RKW71hPOUP_69Pg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hCf5tD6KlIuGJrx83muQ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O.6VidiePDzGVG05S7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BOkUGYxuD0CZEw5QHRfg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ew5N.MqUXIjqi__8urFQ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HRGTzasQYcrwJzuakpmQ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dwJ9.J.uK18V2noaZbv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OdgD0Ia25_lMQlR8nuYQ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cLJ1f2s.QcqCX1nwxb2Q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60BYm2dviJAF2hbnN6W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6N9sROM46NlArTULN65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cnF.Rn2qU8Q5p2.N1E4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Wa25nlOgiOGnyi.fvY1w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4u6nlNFQ3yHrhx_l1c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uUUrygaWkyU4UGL8dCuw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aRxJ1evOD7Jo9pmdU.kQ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uZ8R72dvNpBiEaOA3Sb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sZ5pLNUj2z0d4vi_QDPg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GyiQZgJqaAw1IHjjT6Gw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MBI_wlL4z9lLFyna.m0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qnfJVWVNvN30Aevg.Kr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CNxvjGDvhnNi5b0EMEg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7urbaFrjGfGfumBVZFDY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NxKZWPg9ubzsURQtpS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ZM8_IT.ZswVGa9AUzSN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GC3_raS2y4j2wGQdqeOg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dSj121fOQaumtAPjGPo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HkPYmCziplogO8sLiz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TOWt_xP6hkv1VfJqo8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lDEpPLZgMoxcZaTHtM_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fk2l8fAOGQ7xDIhSgY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YyLbMKg6s_czBGPGi.6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.la6OB0XD0xVWNKYjn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wR1gsECI1qMoOI8Yoiz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wFS3BEdsG8wVaQDy3Vy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54fklTXPKAolWJAvGOq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UKNsTXdYjvIPSgEshHi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GPhaJL_inQqehXzZJe3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IaE_rhflW5q2avXUkdX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qeDPGH_UZGHWe7Osqr6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5UfdwBYLAkGNKNAlYye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IyuzQqd1t1tHGtCide9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KaiibXTKv0FFZxUo.2s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m2WsCFpkwIuQesa8X4W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eciE40g8sUd1dojfrb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xRoJc4ps9_yEuCOgEdt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DJSyhWL0ehiSFXQNkZY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SmlPQl0LrIivkdSj_0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4aUABZtfvWzuW0ec56t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.neLi8C45JBj0btLSsa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XGl8mkuK6Et6sHjKTa4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JOI.Uc1r8cUWuZn8yQ8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Ly6Ml5hhwq.mYpWjooV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oHx_u8.4T.95aRGuoO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vzUirAHKU5ppFYCByWL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2VkDNP9.0remM_efg7x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3VrJVIzUcpj7194TlD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dQ1JXAQ4GxJvibJoKNl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FG7EAybJ7PRGxX9UmuF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_azM2_FR.RfelVrHuhd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UchR8ah03QG3IpUiuwP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.EpHAXkO5LFPMGd.8xq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npLaGILS.UALs3NUkMf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627fzz2oNaUU7ZOBDOo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fk2l8fAOGQ7xDIhSgYb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HkPYmCziplogO8sLizy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_tJtVedcLSjxIBOUT2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9gjF4nz6F2f_QSuajd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WvIW8NM9lfqNHc8NXsz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3hVrnNyZ1Nwth995XI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ADMDjCDyGyfIyVcTp1_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Vhn7kWXotAsN3DK6uwp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uUUrygaWkyU4UGL8dCu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C9HmyLwlDutZGx1uf8J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KQSD09frbsiqqR4zoZ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6FOx4N2y0taslCrztJ6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YyLbMKg6s_czBGPGi.6g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1994</Words>
  <Application>Microsoft Office PowerPoint</Application>
  <PresentationFormat>Widescreen</PresentationFormat>
  <Paragraphs>540</Paragraphs>
  <Slides>24</Slides>
  <Notes>24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14</cp:revision>
  <dcterms:created xsi:type="dcterms:W3CDTF">2023-04-30T19:15:58Z</dcterms:created>
  <dcterms:modified xsi:type="dcterms:W3CDTF">2023-05-12T14:36:20Z</dcterms:modified>
</cp:coreProperties>
</file>