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57" r:id="rId4"/>
    <p:sldId id="267" r:id="rId5"/>
    <p:sldId id="259" r:id="rId6"/>
    <p:sldId id="287" r:id="rId7"/>
    <p:sldId id="273" r:id="rId8"/>
    <p:sldId id="272" r:id="rId9"/>
    <p:sldId id="289" r:id="rId10"/>
    <p:sldId id="261" r:id="rId11"/>
    <p:sldId id="286" r:id="rId12"/>
    <p:sldId id="269" r:id="rId13"/>
    <p:sldId id="290" r:id="rId14"/>
    <p:sldId id="262" r:id="rId15"/>
    <p:sldId id="274" r:id="rId16"/>
    <p:sldId id="275" r:id="rId17"/>
    <p:sldId id="258" r:id="rId18"/>
    <p:sldId id="260" r:id="rId19"/>
    <p:sldId id="268" r:id="rId20"/>
    <p:sldId id="276" r:id="rId21"/>
    <p:sldId id="277" r:id="rId22"/>
    <p:sldId id="263" r:id="rId23"/>
    <p:sldId id="291" r:id="rId24"/>
    <p:sldId id="265" r:id="rId25"/>
    <p:sldId id="278" r:id="rId26"/>
    <p:sldId id="293" r:id="rId27"/>
    <p:sldId id="297" r:id="rId28"/>
    <p:sldId id="298" r:id="rId29"/>
    <p:sldId id="294" r:id="rId30"/>
    <p:sldId id="295" r:id="rId31"/>
    <p:sldId id="299" r:id="rId32"/>
    <p:sldId id="300" r:id="rId33"/>
    <p:sldId id="292" r:id="rId34"/>
    <p:sldId id="264" r:id="rId35"/>
    <p:sldId id="280" r:id="rId36"/>
    <p:sldId id="321" r:id="rId37"/>
    <p:sldId id="301" r:id="rId38"/>
    <p:sldId id="302" r:id="rId39"/>
    <p:sldId id="266" r:id="rId40"/>
    <p:sldId id="303" r:id="rId41"/>
    <p:sldId id="304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7" r:id="rId50"/>
    <p:sldId id="316" r:id="rId51"/>
    <p:sldId id="318" r:id="rId52"/>
    <p:sldId id="319" r:id="rId53"/>
    <p:sldId id="320" r:id="rId54"/>
    <p:sldId id="315" r:id="rId55"/>
  </p:sldIdLst>
  <p:sldSz cx="12192000" cy="6858000"/>
  <p:notesSz cx="6858000" cy="9144000"/>
  <p:custShowLst>
    <p:custShow name="Chapter 1" id="0">
      <p:sldLst>
        <p:sld r:id="rId2"/>
        <p:sld r:id="rId3"/>
        <p:sld r:id="rId4"/>
        <p:sld r:id="rId5"/>
        <p:sld r:id="rId6"/>
        <p:sld r:id="rId7"/>
        <p:sld r:id="rId8"/>
      </p:sldLst>
    </p:custShow>
    <p:custShow name="Chapter 2" id="1">
      <p:sldLst>
        <p:sld r:id="rId2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  <p:custShow name="Chapter 3" id="2">
      <p:sldLst>
        <p:sld r:id="rId2"/>
        <p:sld r:id="rId17"/>
        <p:sld r:id="rId18"/>
        <p:sld r:id="rId19"/>
        <p:sld r:id="rId20"/>
        <p:sld r:id="rId21"/>
      </p:sldLst>
    </p:custShow>
    <p:custShow name="Chapter 4" id="3">
      <p:sldLst>
        <p:sld r:id="rId2"/>
        <p:sld r:id="rId22"/>
        <p:sld r:id="rId23"/>
        <p:sld r:id="rId24"/>
        <p:sld r:id="rId25"/>
        <p:sld r:id="rId26"/>
      </p:sldLst>
    </p:custShow>
    <p:custShow name="Chapter 5" id="4">
      <p:sldLst>
        <p:sld r:id="rId2"/>
        <p:sld r:id="rId27"/>
        <p:sld r:id="rId28"/>
        <p:sld r:id="rId29"/>
        <p:sld r:id="rId30"/>
      </p:sldLst>
    </p:custShow>
    <p:custShow name="Chapter 6" id="5">
      <p:sldLst>
        <p:sld r:id="rId2"/>
        <p:sld r:id="rId31"/>
        <p:sld r:id="rId32"/>
        <p:sld r:id="rId33"/>
        <p:sld r:id="rId34"/>
      </p:sldLst>
    </p:custShow>
    <p:custShow name="Chapter 7" id="6">
      <p:sldLst>
        <p:sld r:id="rId34"/>
        <p:sld r:id="rId35"/>
        <p:sld r:id="rId36"/>
        <p:sld r:id="rId38"/>
        <p:sld r:id="rId39"/>
      </p:sldLst>
    </p:custShow>
    <p:custShow name="Chapter 8" id="7">
      <p:sldLst>
        <p:sld r:id="rId39"/>
        <p:sld r:id="rId40"/>
        <p:sld r:id="rId41"/>
        <p:sld r:id="rId42"/>
        <p:sld r:id="rId43"/>
      </p:sldLst>
    </p:custShow>
    <p:custShow name="Chapter 9" id="8">
      <p:sldLst>
        <p:sld r:id="rId43"/>
        <p:sld r:id="rId44"/>
        <p:sld r:id="rId45"/>
        <p:sld r:id="rId46"/>
      </p:sldLst>
    </p:custShow>
    <p:custShow name="Chapter 10" id="9">
      <p:sldLst>
        <p:sld r:id="rId46"/>
        <p:sld r:id="rId47"/>
        <p:sld r:id="rId48"/>
        <p:sld r:id="rId49"/>
        <p:sld r:id="rId50"/>
        <p:sld r:id="rId5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D17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Version 9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98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6-8942-B427-2A2FEE03D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Version 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2</c:v>
                </c:pt>
                <c:pt idx="2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6-8942-B427-2A2FEE03D6A7}"/>
            </c:ext>
          </c:extLst>
        </c:ser>
        <c:overlap val="100"/>
        <c:axId val="142482048"/>
        <c:axId val="142483840"/>
      </c:barChart>
      <c:catAx>
        <c:axId val="142482048"/>
        <c:scaling>
          <c:orientation val="minMax"/>
        </c:scaling>
        <c:axPos val="b"/>
        <c:numFmt formatCode="General" sourceLinked="0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83840"/>
        <c:crosses val="autoZero"/>
        <c:auto val="1"/>
        <c:lblAlgn val="ctr"/>
        <c:lblOffset val="100"/>
      </c:catAx>
      <c:valAx>
        <c:axId val="142483840"/>
        <c:scaling>
          <c:orientation val="minMax"/>
        </c:scaling>
        <c:delete val="1"/>
        <c:axPos val="l"/>
        <c:numFmt formatCode="General" sourceLinked="1"/>
        <c:tickLblPos val="none"/>
        <c:crossAx val="1424820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DINPro" panose="02000503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Pages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Pages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5322E95-849F-4817-BD41-1620ED836545}" type="presOf" srcId="{5A0F274D-55F7-485B-B440-4005582B83A7}" destId="{DF9C7560-D8D0-4924-97BB-BF0AB3DF08E4}" srcOrd="0" destOrd="0" presId="urn:microsoft.com/office/officeart/2005/8/layout/cycle5"/>
    <dgm:cxn modelId="{62F38544-993E-478A-9C89-C30FF933AD75}" type="presOf" srcId="{EFCFC99B-C134-477F-BF54-0AC2A768875B}" destId="{1D8B6B36-B900-41FE-AAAA-CD63060E4A52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5989CC98-065C-4865-A6C4-FD96774626ED}" type="presOf" srcId="{04CBFCB0-C2F7-46FC-8777-11E23AEEF263}" destId="{EC3E5746-466D-4048-B7CC-9A47AFFA1590}" srcOrd="0" destOrd="0" presId="urn:microsoft.com/office/officeart/2005/8/layout/cycle5"/>
    <dgm:cxn modelId="{E0ABF505-D34E-48EF-AC2F-A68C8A98ED84}" type="presOf" srcId="{319EAE62-CA5F-4845-840C-265ADCEDDFA9}" destId="{E0EAD20A-762D-4FF8-8FE4-B4F1A3C24B7E}" srcOrd="0" destOrd="0" presId="urn:microsoft.com/office/officeart/2005/8/layout/cycle5"/>
    <dgm:cxn modelId="{AB37C919-A755-4524-AE58-3CCFB2B63F69}" type="presOf" srcId="{3143C102-3386-4259-8F36-3D53A109C5A1}" destId="{B8CBBC35-E53D-43FF-9F55-FBDD97178009}" srcOrd="0" destOrd="0" presId="urn:microsoft.com/office/officeart/2005/8/layout/cycle5"/>
    <dgm:cxn modelId="{497C4524-B1BA-443B-9FB6-2443D72C54C7}" type="presOf" srcId="{3582DF19-C8F0-454C-B2CF-93DB8342756C}" destId="{7E367304-9D45-4B33-9B5E-C656C5848353}" srcOrd="0" destOrd="0" presId="urn:microsoft.com/office/officeart/2005/8/layout/cycle5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0EA78AD7-358D-4E92-BA19-5038222FA207}" type="presOf" srcId="{42011A69-FCC5-4DB9-BAB0-E921FFEE446B}" destId="{F79E09FF-157D-4F0B-9307-D63221A2DC65}" srcOrd="0" destOrd="0" presId="urn:microsoft.com/office/officeart/2005/8/layout/cycle5"/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36ADBB59-3630-43AC-A89D-E2A704841149}" type="presOf" srcId="{088C3A5D-BDCC-4F57-94C6-7A5EAA12F8C8}" destId="{ADCE102D-3F66-4302-A1CB-1F76D03A706F}" srcOrd="0" destOrd="0" presId="urn:microsoft.com/office/officeart/2005/8/layout/cycle5"/>
    <dgm:cxn modelId="{0BBA2DCE-4DB5-4B23-BFE7-C9CF60998806}" type="presOf" srcId="{02E098E6-AA99-4C4F-A88F-3CF86E06EABC}" destId="{EE4E3C28-A661-49A0-84AC-06FD2B2A3401}" srcOrd="0" destOrd="0" presId="urn:microsoft.com/office/officeart/2005/8/layout/cycle5"/>
    <dgm:cxn modelId="{891996A5-37CA-4837-BAAF-5B74013DC57A}" type="presParOf" srcId="{EC3E5746-466D-4048-B7CC-9A47AFFA1590}" destId="{E0EAD20A-762D-4FF8-8FE4-B4F1A3C24B7E}" srcOrd="0" destOrd="0" presId="urn:microsoft.com/office/officeart/2005/8/layout/cycle5"/>
    <dgm:cxn modelId="{D5264607-DAD8-4179-9058-CEC203ABD28D}" type="presParOf" srcId="{EC3E5746-466D-4048-B7CC-9A47AFFA1590}" destId="{782024BD-7CEF-468F-A5F3-7F6DAAE4CC85}" srcOrd="1" destOrd="0" presId="urn:microsoft.com/office/officeart/2005/8/layout/cycle5"/>
    <dgm:cxn modelId="{A9A62BEA-1219-4022-BD61-74B9A0FB7E02}" type="presParOf" srcId="{EC3E5746-466D-4048-B7CC-9A47AFFA1590}" destId="{EE4E3C28-A661-49A0-84AC-06FD2B2A3401}" srcOrd="2" destOrd="0" presId="urn:microsoft.com/office/officeart/2005/8/layout/cycle5"/>
    <dgm:cxn modelId="{63F24B1E-D0EC-4C5E-BE26-F9A2A92A8355}" type="presParOf" srcId="{EC3E5746-466D-4048-B7CC-9A47AFFA1590}" destId="{1D8B6B36-B900-41FE-AAAA-CD63060E4A52}" srcOrd="3" destOrd="0" presId="urn:microsoft.com/office/officeart/2005/8/layout/cycle5"/>
    <dgm:cxn modelId="{003FFBC7-C58D-4E5C-91AE-7F72051013FB}" type="presParOf" srcId="{EC3E5746-466D-4048-B7CC-9A47AFFA1590}" destId="{68DA45F2-A84D-40C5-9C04-3626946A16B9}" srcOrd="4" destOrd="0" presId="urn:microsoft.com/office/officeart/2005/8/layout/cycle5"/>
    <dgm:cxn modelId="{9EF4C873-DE9E-4A89-B008-649A51D8A1E7}" type="presParOf" srcId="{EC3E5746-466D-4048-B7CC-9A47AFFA1590}" destId="{7E367304-9D45-4B33-9B5E-C656C5848353}" srcOrd="5" destOrd="0" presId="urn:microsoft.com/office/officeart/2005/8/layout/cycle5"/>
    <dgm:cxn modelId="{BD8B8340-D17C-4212-A7FF-5AEDB23F71F8}" type="presParOf" srcId="{EC3E5746-466D-4048-B7CC-9A47AFFA1590}" destId="{DF9C7560-D8D0-4924-97BB-BF0AB3DF08E4}" srcOrd="6" destOrd="0" presId="urn:microsoft.com/office/officeart/2005/8/layout/cycle5"/>
    <dgm:cxn modelId="{76AFD5F7-5F75-4D2A-9FA6-0E5F80B8C0D2}" type="presParOf" srcId="{EC3E5746-466D-4048-B7CC-9A47AFFA1590}" destId="{A879D0BA-51B0-4E64-8976-D98B035C8CCB}" srcOrd="7" destOrd="0" presId="urn:microsoft.com/office/officeart/2005/8/layout/cycle5"/>
    <dgm:cxn modelId="{41D50DBE-6993-4CBA-9F13-33BF799A8673}" type="presParOf" srcId="{EC3E5746-466D-4048-B7CC-9A47AFFA1590}" destId="{ADCE102D-3F66-4302-A1CB-1F76D03A706F}" srcOrd="8" destOrd="0" presId="urn:microsoft.com/office/officeart/2005/8/layout/cycle5"/>
    <dgm:cxn modelId="{798BE6D8-82BC-46CC-A57F-214D52C7742C}" type="presParOf" srcId="{EC3E5746-466D-4048-B7CC-9A47AFFA1590}" destId="{F79E09FF-157D-4F0B-9307-D63221A2DC65}" srcOrd="9" destOrd="0" presId="urn:microsoft.com/office/officeart/2005/8/layout/cycle5"/>
    <dgm:cxn modelId="{C69AF693-D96C-4632-A5CD-32510A32E3E7}" type="presParOf" srcId="{EC3E5746-466D-4048-B7CC-9A47AFFA1590}" destId="{8B247AE2-8F39-4C01-959B-4D6CF50F7397}" srcOrd="10" destOrd="0" presId="urn:microsoft.com/office/officeart/2005/8/layout/cycle5"/>
    <dgm:cxn modelId="{BFB29A73-BFD8-48E2-B95B-99F7E7470086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Data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Data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53D8D92-3487-4958-ACB2-CAC7CA4A0FB1}" type="presOf" srcId="{088C3A5D-BDCC-4F57-94C6-7A5EAA12F8C8}" destId="{ADCE102D-3F66-4302-A1CB-1F76D03A706F}" srcOrd="0" destOrd="0" presId="urn:microsoft.com/office/officeart/2005/8/layout/cycle5"/>
    <dgm:cxn modelId="{8C5FC659-7BFB-406B-97FE-2E72E5E99CEE}" type="presOf" srcId="{42011A69-FCC5-4DB9-BAB0-E921FFEE446B}" destId="{F79E09FF-157D-4F0B-9307-D63221A2DC65}" srcOrd="0" destOrd="0" presId="urn:microsoft.com/office/officeart/2005/8/layout/cycle5"/>
    <dgm:cxn modelId="{FBF7D3AA-A964-4205-8BFE-5F4C9360B2A0}" type="presOf" srcId="{EFCFC99B-C134-477F-BF54-0AC2A768875B}" destId="{1D8B6B36-B900-41FE-AAAA-CD63060E4A52}" srcOrd="0" destOrd="0" presId="urn:microsoft.com/office/officeart/2005/8/layout/cycle5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BFB9F6B0-33C2-4BE8-9DBC-16717BFC5050}" type="presOf" srcId="{5A0F274D-55F7-485B-B440-4005582B83A7}" destId="{DF9C7560-D8D0-4924-97BB-BF0AB3DF08E4}" srcOrd="0" destOrd="0" presId="urn:microsoft.com/office/officeart/2005/8/layout/cycle5"/>
    <dgm:cxn modelId="{F2967171-A011-497A-958C-381407A6E4C0}" type="presOf" srcId="{319EAE62-CA5F-4845-840C-265ADCEDDFA9}" destId="{E0EAD20A-762D-4FF8-8FE4-B4F1A3C24B7E}" srcOrd="0" destOrd="0" presId="urn:microsoft.com/office/officeart/2005/8/layout/cycle5"/>
    <dgm:cxn modelId="{6CB04516-1668-492D-B1BE-4A172736C03B}" type="presOf" srcId="{3143C102-3386-4259-8F36-3D53A109C5A1}" destId="{B8CBBC35-E53D-43FF-9F55-FBDD97178009}" srcOrd="0" destOrd="0" presId="urn:microsoft.com/office/officeart/2005/8/layout/cycle5"/>
    <dgm:cxn modelId="{0D7D4569-76EE-45C4-9059-86EE06D5BCF2}" type="presOf" srcId="{3582DF19-C8F0-454C-B2CF-93DB8342756C}" destId="{7E367304-9D45-4B33-9B5E-C656C5848353}" srcOrd="0" destOrd="0" presId="urn:microsoft.com/office/officeart/2005/8/layout/cycle5"/>
    <dgm:cxn modelId="{C00BBDAC-513C-4179-ADD4-4F45361E911C}" type="presOf" srcId="{04CBFCB0-C2F7-46FC-8777-11E23AEEF263}" destId="{EC3E5746-466D-4048-B7CC-9A47AFFA1590}" srcOrd="0" destOrd="0" presId="urn:microsoft.com/office/officeart/2005/8/layout/cycle5"/>
    <dgm:cxn modelId="{D3C745A9-7AC6-4960-AD0A-87F8B49094DC}" type="presOf" srcId="{02E098E6-AA99-4C4F-A88F-3CF86E06EABC}" destId="{EE4E3C28-A661-49A0-84AC-06FD2B2A3401}" srcOrd="0" destOrd="0" presId="urn:microsoft.com/office/officeart/2005/8/layout/cycle5"/>
    <dgm:cxn modelId="{B6A0C3FF-4F29-4FFA-ADDB-8B40BD0E7232}" type="presParOf" srcId="{EC3E5746-466D-4048-B7CC-9A47AFFA1590}" destId="{E0EAD20A-762D-4FF8-8FE4-B4F1A3C24B7E}" srcOrd="0" destOrd="0" presId="urn:microsoft.com/office/officeart/2005/8/layout/cycle5"/>
    <dgm:cxn modelId="{6A776109-C316-4EFC-8289-313C0E22EB23}" type="presParOf" srcId="{EC3E5746-466D-4048-B7CC-9A47AFFA1590}" destId="{782024BD-7CEF-468F-A5F3-7F6DAAE4CC85}" srcOrd="1" destOrd="0" presId="urn:microsoft.com/office/officeart/2005/8/layout/cycle5"/>
    <dgm:cxn modelId="{74577548-0BB0-46A4-83A4-218488DA72E1}" type="presParOf" srcId="{EC3E5746-466D-4048-B7CC-9A47AFFA1590}" destId="{EE4E3C28-A661-49A0-84AC-06FD2B2A3401}" srcOrd="2" destOrd="0" presId="urn:microsoft.com/office/officeart/2005/8/layout/cycle5"/>
    <dgm:cxn modelId="{DFB82F60-7704-4808-B002-81E7FD363465}" type="presParOf" srcId="{EC3E5746-466D-4048-B7CC-9A47AFFA1590}" destId="{1D8B6B36-B900-41FE-AAAA-CD63060E4A52}" srcOrd="3" destOrd="0" presId="urn:microsoft.com/office/officeart/2005/8/layout/cycle5"/>
    <dgm:cxn modelId="{B3264D6C-FE64-4F92-9A38-C492289AAA72}" type="presParOf" srcId="{EC3E5746-466D-4048-B7CC-9A47AFFA1590}" destId="{68DA45F2-A84D-40C5-9C04-3626946A16B9}" srcOrd="4" destOrd="0" presId="urn:microsoft.com/office/officeart/2005/8/layout/cycle5"/>
    <dgm:cxn modelId="{5DEF05B3-B139-4B87-90DB-FE3206D30ACA}" type="presParOf" srcId="{EC3E5746-466D-4048-B7CC-9A47AFFA1590}" destId="{7E367304-9D45-4B33-9B5E-C656C5848353}" srcOrd="5" destOrd="0" presId="urn:microsoft.com/office/officeart/2005/8/layout/cycle5"/>
    <dgm:cxn modelId="{0EAE45C0-0CEB-44FE-80D9-EB655792B160}" type="presParOf" srcId="{EC3E5746-466D-4048-B7CC-9A47AFFA1590}" destId="{DF9C7560-D8D0-4924-97BB-BF0AB3DF08E4}" srcOrd="6" destOrd="0" presId="urn:microsoft.com/office/officeart/2005/8/layout/cycle5"/>
    <dgm:cxn modelId="{ADD1701B-17C0-4CC3-A315-737CFB62A38B}" type="presParOf" srcId="{EC3E5746-466D-4048-B7CC-9A47AFFA1590}" destId="{A879D0BA-51B0-4E64-8976-D98B035C8CCB}" srcOrd="7" destOrd="0" presId="urn:microsoft.com/office/officeart/2005/8/layout/cycle5"/>
    <dgm:cxn modelId="{DEB23A93-FCD5-4116-BD39-3524F49D8034}" type="presParOf" srcId="{EC3E5746-466D-4048-B7CC-9A47AFFA1590}" destId="{ADCE102D-3F66-4302-A1CB-1F76D03A706F}" srcOrd="8" destOrd="0" presId="urn:microsoft.com/office/officeart/2005/8/layout/cycle5"/>
    <dgm:cxn modelId="{AD960595-A4B3-44EE-962B-E46F7509E4AE}" type="presParOf" srcId="{EC3E5746-466D-4048-B7CC-9A47AFFA1590}" destId="{F79E09FF-157D-4F0B-9307-D63221A2DC65}" srcOrd="9" destOrd="0" presId="urn:microsoft.com/office/officeart/2005/8/layout/cycle5"/>
    <dgm:cxn modelId="{212EB611-32A5-44C3-B074-5F31D71B888D}" type="presParOf" srcId="{EC3E5746-466D-4048-B7CC-9A47AFFA1590}" destId="{8B247AE2-8F39-4C01-959B-4D6CF50F7397}" srcOrd="10" destOrd="0" presId="urn:microsoft.com/office/officeart/2005/8/layout/cycle5"/>
    <dgm:cxn modelId="{55B50152-2E97-4693-97BD-465D7215BE3D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C8F14-6DFE-4B12-95A6-C54574A71163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6FAED-B2C0-4935-AD5C-3C192F5236E9}">
      <dgm:prSet phldrT="[Text]"/>
      <dgm:spPr/>
      <dgm:t>
        <a:bodyPr/>
        <a:lstStyle/>
        <a:p>
          <a:r>
            <a:rPr lang="en-US" dirty="0" smtClean="0"/>
            <a:t>Angular Directive</a:t>
          </a:r>
          <a:endParaRPr lang="en-US" dirty="0"/>
        </a:p>
      </dgm:t>
    </dgm:pt>
    <dgm:pt modelId="{FC52FEC6-18C7-4EA2-981E-E28403A29153}" type="parTrans" cxnId="{CB131E6E-B34C-4C48-AB16-C57F5F427959}">
      <dgm:prSet/>
      <dgm:spPr/>
      <dgm:t>
        <a:bodyPr/>
        <a:lstStyle/>
        <a:p>
          <a:endParaRPr lang="en-US"/>
        </a:p>
      </dgm:t>
    </dgm:pt>
    <dgm:pt modelId="{71411381-25EA-4538-A2D2-E4FF771BEED3}" type="sibTrans" cxnId="{CB131E6E-B34C-4C48-AB16-C57F5F427959}">
      <dgm:prSet/>
      <dgm:spPr/>
      <dgm:t>
        <a:bodyPr/>
        <a:lstStyle/>
        <a:p>
          <a:endParaRPr lang="en-US"/>
        </a:p>
      </dgm:t>
    </dgm:pt>
    <dgm:pt modelId="{E66D48D7-7E57-4CFE-87BD-B975908B3859}">
      <dgm:prSet phldrT="[Text]"/>
      <dgm:spPr/>
      <dgm:t>
        <a:bodyPr/>
        <a:lstStyle/>
        <a:p>
          <a:r>
            <a:rPr lang="en-US" b="1" dirty="0" smtClean="0"/>
            <a:t>Component Directives</a:t>
          </a:r>
        </a:p>
        <a:p>
          <a:r>
            <a:rPr lang="en-US" dirty="0" smtClean="0"/>
            <a:t>(Directives with a template)</a:t>
          </a:r>
          <a:endParaRPr lang="en-US" dirty="0"/>
        </a:p>
      </dgm:t>
    </dgm:pt>
    <dgm:pt modelId="{DD12AB09-3240-4C84-B197-7A2A6F08F586}" type="parTrans" cxnId="{64684942-4E1B-4DD4-AD26-4586CCB0FAA2}">
      <dgm:prSet/>
      <dgm:spPr/>
      <dgm:t>
        <a:bodyPr/>
        <a:lstStyle/>
        <a:p>
          <a:endParaRPr lang="en-US"/>
        </a:p>
      </dgm:t>
    </dgm:pt>
    <dgm:pt modelId="{3DE62A90-BE53-4029-B23A-C39C564720B3}" type="sibTrans" cxnId="{64684942-4E1B-4DD4-AD26-4586CCB0FAA2}">
      <dgm:prSet/>
      <dgm:spPr/>
      <dgm:t>
        <a:bodyPr/>
        <a:lstStyle/>
        <a:p>
          <a:endParaRPr lang="en-US"/>
        </a:p>
      </dgm:t>
    </dgm:pt>
    <dgm:pt modelId="{0E3B8784-EA5A-4BBE-BDC0-79C0A36F5F32}">
      <dgm:prSet phldrT="[Text]"/>
      <dgm:spPr/>
      <dgm:t>
        <a:bodyPr/>
        <a:lstStyle/>
        <a:p>
          <a:r>
            <a:rPr lang="en-US" b="1" dirty="0" smtClean="0"/>
            <a:t>Structure Directives</a:t>
          </a:r>
          <a:r>
            <a:rPr lang="en-US" dirty="0" smtClean="0"/>
            <a:t> </a:t>
          </a:r>
        </a:p>
        <a:p>
          <a:r>
            <a:rPr lang="en-US" dirty="0" smtClean="0"/>
            <a:t>(change the layout of the element)</a:t>
          </a:r>
          <a:endParaRPr lang="en-US" dirty="0"/>
        </a:p>
      </dgm:t>
    </dgm:pt>
    <dgm:pt modelId="{29D6C6FA-E39F-4FF3-AB50-386C413A3E48}" type="parTrans" cxnId="{BC7BB045-19DE-489F-B9BC-78CD87526C46}">
      <dgm:prSet/>
      <dgm:spPr/>
      <dgm:t>
        <a:bodyPr/>
        <a:lstStyle/>
        <a:p>
          <a:endParaRPr lang="en-US"/>
        </a:p>
      </dgm:t>
    </dgm:pt>
    <dgm:pt modelId="{EE290877-73E6-45A9-BEA2-DBE367833F9E}" type="sibTrans" cxnId="{BC7BB045-19DE-489F-B9BC-78CD87526C46}">
      <dgm:prSet/>
      <dgm:spPr/>
      <dgm:t>
        <a:bodyPr/>
        <a:lstStyle/>
        <a:p>
          <a:endParaRPr lang="en-US"/>
        </a:p>
      </dgm:t>
    </dgm:pt>
    <dgm:pt modelId="{37DB9E9A-1926-4C20-BCCB-7A35EC9FC1AB}">
      <dgm:prSet phldrT="[Text]"/>
      <dgm:spPr/>
      <dgm:t>
        <a:bodyPr/>
        <a:lstStyle/>
        <a:p>
          <a:r>
            <a:rPr lang="en-US" b="1" dirty="0" smtClean="0"/>
            <a:t>Custom Directives</a:t>
          </a:r>
        </a:p>
        <a:p>
          <a:r>
            <a:rPr lang="en-US" dirty="0" smtClean="0"/>
            <a:t>(You can create your own directives)</a:t>
          </a:r>
          <a:endParaRPr lang="en-US" dirty="0"/>
        </a:p>
      </dgm:t>
    </dgm:pt>
    <dgm:pt modelId="{BAD93E71-EFCC-484D-9FC9-A7357F2A8C54}" type="parTrans" cxnId="{B1593675-498C-4D4E-A594-8346A929D222}">
      <dgm:prSet/>
      <dgm:spPr/>
      <dgm:t>
        <a:bodyPr/>
        <a:lstStyle/>
        <a:p>
          <a:endParaRPr lang="en-US"/>
        </a:p>
      </dgm:t>
    </dgm:pt>
    <dgm:pt modelId="{163C3DAC-D79E-49B6-BA43-4BFE382A92F7}" type="sibTrans" cxnId="{B1593675-498C-4D4E-A594-8346A929D222}">
      <dgm:prSet/>
      <dgm:spPr/>
      <dgm:t>
        <a:bodyPr/>
        <a:lstStyle/>
        <a:p>
          <a:endParaRPr lang="en-US"/>
        </a:p>
      </dgm:t>
    </dgm:pt>
    <dgm:pt modelId="{2BA480A0-11DE-4735-A89D-C68B20A9F575}">
      <dgm:prSet phldrT="[Text]"/>
      <dgm:spPr/>
      <dgm:t>
        <a:bodyPr/>
        <a:lstStyle/>
        <a:p>
          <a:r>
            <a:rPr lang="en-US" b="1" dirty="0" smtClean="0"/>
            <a:t>Attribute Directives</a:t>
          </a:r>
        </a:p>
        <a:p>
          <a:r>
            <a:rPr lang="en-US" dirty="0" smtClean="0"/>
            <a:t>(Change appearance or behavior of the particular element)</a:t>
          </a:r>
          <a:endParaRPr lang="en-US" dirty="0"/>
        </a:p>
      </dgm:t>
    </dgm:pt>
    <dgm:pt modelId="{138AF193-2329-40AC-86B7-F6AD83451A1F}" type="parTrans" cxnId="{4FA6C134-B0C5-4DB6-9263-C7631A811B03}">
      <dgm:prSet/>
      <dgm:spPr/>
      <dgm:t>
        <a:bodyPr/>
        <a:lstStyle/>
        <a:p>
          <a:endParaRPr lang="en-US"/>
        </a:p>
      </dgm:t>
    </dgm:pt>
    <dgm:pt modelId="{482EF43F-038A-4BC1-AD55-6D688501E357}" type="sibTrans" cxnId="{4FA6C134-B0C5-4DB6-9263-C7631A811B03}">
      <dgm:prSet/>
      <dgm:spPr/>
      <dgm:t>
        <a:bodyPr/>
        <a:lstStyle/>
        <a:p>
          <a:endParaRPr lang="en-US"/>
        </a:p>
      </dgm:t>
    </dgm:pt>
    <dgm:pt modelId="{0AC73E44-CBD4-4BEC-B255-105FCDA381AD}" type="pres">
      <dgm:prSet presAssocID="{F53C8F14-6DFE-4B12-95A6-C54574A7116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2A23B2-CC7F-4A8A-A73A-4426EFDF6565}" type="pres">
      <dgm:prSet presAssocID="{F53C8F14-6DFE-4B12-95A6-C54574A71163}" presName="radial" presStyleCnt="0">
        <dgm:presLayoutVars>
          <dgm:animLvl val="ctr"/>
        </dgm:presLayoutVars>
      </dgm:prSet>
      <dgm:spPr/>
    </dgm:pt>
    <dgm:pt modelId="{82CAFD23-BF84-4968-95AF-DD7D75F00734}" type="pres">
      <dgm:prSet presAssocID="{4EE6FAED-B2C0-4935-AD5C-3C192F5236E9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5FB1479D-082E-4841-BA92-FC08493AA55A}" type="pres">
      <dgm:prSet presAssocID="{E66D48D7-7E57-4CFE-87BD-B975908B3859}" presName="node" presStyleLbl="vennNode1" presStyleIdx="1" presStyleCnt="5" custScaleX="120270" custScaleY="12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730AA-819F-496B-9E5E-6171A2031C18}" type="pres">
      <dgm:prSet presAssocID="{0E3B8784-EA5A-4BBE-BDC0-79C0A36F5F32}" presName="node" presStyleLbl="vennNode1" presStyleIdx="2" presStyleCnt="5" custScaleX="124020" custScaleY="127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7EC9A-82F0-4BC8-9489-7E657D8773AB}" type="pres">
      <dgm:prSet presAssocID="{37DB9E9A-1926-4C20-BCCB-7A35EC9FC1AB}" presName="node" presStyleLbl="vennNode1" presStyleIdx="3" presStyleCnt="5" custScaleX="123588" custScaleY="119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242D3-E27C-4F02-90F3-A566F2C2ADA4}" type="pres">
      <dgm:prSet presAssocID="{2BA480A0-11DE-4735-A89D-C68B20A9F575}" presName="node" presStyleLbl="vennNode1" presStyleIdx="4" presStyleCnt="5" custScaleX="121383" custScaleY="119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A919C8-9DC1-4424-AAA7-FABF3749A199}" type="presOf" srcId="{4EE6FAED-B2C0-4935-AD5C-3C192F5236E9}" destId="{82CAFD23-BF84-4968-95AF-DD7D75F00734}" srcOrd="0" destOrd="0" presId="urn:microsoft.com/office/officeart/2005/8/layout/radial3"/>
    <dgm:cxn modelId="{4FA6C134-B0C5-4DB6-9263-C7631A811B03}" srcId="{4EE6FAED-B2C0-4935-AD5C-3C192F5236E9}" destId="{2BA480A0-11DE-4735-A89D-C68B20A9F575}" srcOrd="3" destOrd="0" parTransId="{138AF193-2329-40AC-86B7-F6AD83451A1F}" sibTransId="{482EF43F-038A-4BC1-AD55-6D688501E357}"/>
    <dgm:cxn modelId="{9339616E-AB44-4C7E-8DE6-06C23DD7038A}" type="presOf" srcId="{0E3B8784-EA5A-4BBE-BDC0-79C0A36F5F32}" destId="{62E730AA-819F-496B-9E5E-6171A2031C18}" srcOrd="0" destOrd="0" presId="urn:microsoft.com/office/officeart/2005/8/layout/radial3"/>
    <dgm:cxn modelId="{F3CCA893-E330-4BB1-B756-FD72380FC691}" type="presOf" srcId="{2BA480A0-11DE-4735-A89D-C68B20A9F575}" destId="{776242D3-E27C-4F02-90F3-A566F2C2ADA4}" srcOrd="0" destOrd="0" presId="urn:microsoft.com/office/officeart/2005/8/layout/radial3"/>
    <dgm:cxn modelId="{CB131E6E-B34C-4C48-AB16-C57F5F427959}" srcId="{F53C8F14-6DFE-4B12-95A6-C54574A71163}" destId="{4EE6FAED-B2C0-4935-AD5C-3C192F5236E9}" srcOrd="0" destOrd="0" parTransId="{FC52FEC6-18C7-4EA2-981E-E28403A29153}" sibTransId="{71411381-25EA-4538-A2D2-E4FF771BEED3}"/>
    <dgm:cxn modelId="{BC0B43C9-B1FE-4305-B835-5688B57C0A01}" type="presOf" srcId="{37DB9E9A-1926-4C20-BCCB-7A35EC9FC1AB}" destId="{C9C7EC9A-82F0-4BC8-9489-7E657D8773AB}" srcOrd="0" destOrd="0" presId="urn:microsoft.com/office/officeart/2005/8/layout/radial3"/>
    <dgm:cxn modelId="{64684942-4E1B-4DD4-AD26-4586CCB0FAA2}" srcId="{4EE6FAED-B2C0-4935-AD5C-3C192F5236E9}" destId="{E66D48D7-7E57-4CFE-87BD-B975908B3859}" srcOrd="0" destOrd="0" parTransId="{DD12AB09-3240-4C84-B197-7A2A6F08F586}" sibTransId="{3DE62A90-BE53-4029-B23A-C39C564720B3}"/>
    <dgm:cxn modelId="{B1593675-498C-4D4E-A594-8346A929D222}" srcId="{4EE6FAED-B2C0-4935-AD5C-3C192F5236E9}" destId="{37DB9E9A-1926-4C20-BCCB-7A35EC9FC1AB}" srcOrd="2" destOrd="0" parTransId="{BAD93E71-EFCC-484D-9FC9-A7357F2A8C54}" sibTransId="{163C3DAC-D79E-49B6-BA43-4BFE382A92F7}"/>
    <dgm:cxn modelId="{1E7A4D12-CB49-4259-A5A6-43B1868A9425}" type="presOf" srcId="{F53C8F14-6DFE-4B12-95A6-C54574A71163}" destId="{0AC73E44-CBD4-4BEC-B255-105FCDA381AD}" srcOrd="0" destOrd="0" presId="urn:microsoft.com/office/officeart/2005/8/layout/radial3"/>
    <dgm:cxn modelId="{BC7BB045-19DE-489F-B9BC-78CD87526C46}" srcId="{4EE6FAED-B2C0-4935-AD5C-3C192F5236E9}" destId="{0E3B8784-EA5A-4BBE-BDC0-79C0A36F5F32}" srcOrd="1" destOrd="0" parTransId="{29D6C6FA-E39F-4FF3-AB50-386C413A3E48}" sibTransId="{EE290877-73E6-45A9-BEA2-DBE367833F9E}"/>
    <dgm:cxn modelId="{983BA137-022E-4456-8377-D68F0F835975}" type="presOf" srcId="{E66D48D7-7E57-4CFE-87BD-B975908B3859}" destId="{5FB1479D-082E-4841-BA92-FC08493AA55A}" srcOrd="0" destOrd="0" presId="urn:microsoft.com/office/officeart/2005/8/layout/radial3"/>
    <dgm:cxn modelId="{D2E243B8-71B9-4CC2-9082-F9E1622E9E34}" type="presParOf" srcId="{0AC73E44-CBD4-4BEC-B255-105FCDA381AD}" destId="{F12A23B2-CC7F-4A8A-A73A-4426EFDF6565}" srcOrd="0" destOrd="0" presId="urn:microsoft.com/office/officeart/2005/8/layout/radial3"/>
    <dgm:cxn modelId="{F46D2DE3-8D80-459C-8B71-7E3D1E8EF410}" type="presParOf" srcId="{F12A23B2-CC7F-4A8A-A73A-4426EFDF6565}" destId="{82CAFD23-BF84-4968-95AF-DD7D75F00734}" srcOrd="0" destOrd="0" presId="urn:microsoft.com/office/officeart/2005/8/layout/radial3"/>
    <dgm:cxn modelId="{98F4D142-A724-4874-A039-5112F1E08F5C}" type="presParOf" srcId="{F12A23B2-CC7F-4A8A-A73A-4426EFDF6565}" destId="{5FB1479D-082E-4841-BA92-FC08493AA55A}" srcOrd="1" destOrd="0" presId="urn:microsoft.com/office/officeart/2005/8/layout/radial3"/>
    <dgm:cxn modelId="{C785299C-54E6-44EE-832D-116328A2B30D}" type="presParOf" srcId="{F12A23B2-CC7F-4A8A-A73A-4426EFDF6565}" destId="{62E730AA-819F-496B-9E5E-6171A2031C18}" srcOrd="2" destOrd="0" presId="urn:microsoft.com/office/officeart/2005/8/layout/radial3"/>
    <dgm:cxn modelId="{1F8C44D2-7AAF-4A97-A46D-BA2452A2CA05}" type="presParOf" srcId="{F12A23B2-CC7F-4A8A-A73A-4426EFDF6565}" destId="{C9C7EC9A-82F0-4BC8-9489-7E657D8773AB}" srcOrd="3" destOrd="0" presId="urn:microsoft.com/office/officeart/2005/8/layout/radial3"/>
    <dgm:cxn modelId="{07E61EEE-4033-42B8-B90B-D228B537C45B}" type="presParOf" srcId="{F12A23B2-CC7F-4A8A-A73A-4426EFDF6565}" destId="{776242D3-E27C-4F02-90F3-A566F2C2ADA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AD20A-762D-4FF8-8FE4-B4F1A3C24B7E}">
      <dsp:nvSpPr>
        <dsp:cNvPr id="0" name=""/>
        <dsp:cNvSpPr/>
      </dsp:nvSpPr>
      <dsp:spPr>
        <a:xfrm>
          <a:off x="2165258" y="382"/>
          <a:ext cx="1012193" cy="657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Request for Pages</a:t>
          </a:r>
        </a:p>
      </dsp:txBody>
      <dsp:txXfrm>
        <a:off x="2165258" y="382"/>
        <a:ext cx="1012193" cy="657925"/>
      </dsp:txXfrm>
    </dsp:sp>
    <dsp:sp modelId="{EE4E3C28-A661-49A0-84AC-06FD2B2A3401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1733311" y="212651"/>
              </a:moveTo>
              <a:arcTo wR="1087369" hR="1087369" stAng="18386660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B6B36-B900-41FE-AAAA-CD63060E4A52}">
      <dsp:nvSpPr>
        <dsp:cNvPr id="0" name=""/>
        <dsp:cNvSpPr/>
      </dsp:nvSpPr>
      <dsp:spPr>
        <a:xfrm>
          <a:off x="3252627" y="1087752"/>
          <a:ext cx="1012193" cy="657925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SERVER</a:t>
          </a:r>
        </a:p>
      </dsp:txBody>
      <dsp:txXfrm>
        <a:off x="3252627" y="1087752"/>
        <a:ext cx="1012193" cy="657925"/>
      </dsp:txXfrm>
    </dsp:sp>
    <dsp:sp modelId="{7E367304-9D45-4B33-9B5E-C656C5848353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2062048" y="1569420"/>
              </a:moveTo>
              <a:arcTo wR="1087369" hR="1087369" stAng="1578949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7560-D8D0-4924-97BB-BF0AB3DF08E4}">
      <dsp:nvSpPr>
        <dsp:cNvPr id="0" name=""/>
        <dsp:cNvSpPr/>
      </dsp:nvSpPr>
      <dsp:spPr>
        <a:xfrm>
          <a:off x="2165258" y="2175121"/>
          <a:ext cx="1012193" cy="657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Response  for Pages</a:t>
          </a:r>
        </a:p>
      </dsp:txBody>
      <dsp:txXfrm>
        <a:off x="2165258" y="2175121"/>
        <a:ext cx="1012193" cy="657925"/>
      </dsp:txXfrm>
    </dsp:sp>
    <dsp:sp modelId="{ADCE102D-3F66-4302-A1CB-1F76D03A706F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441426" y="1962086"/>
              </a:moveTo>
              <a:arcTo wR="1087369" hR="1087369" stAng="7586660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E09FF-157D-4F0B-9307-D63221A2DC65}">
      <dsp:nvSpPr>
        <dsp:cNvPr id="0" name=""/>
        <dsp:cNvSpPr/>
      </dsp:nvSpPr>
      <dsp:spPr>
        <a:xfrm>
          <a:off x="1077888" y="1087752"/>
          <a:ext cx="1012193" cy="65792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CLIENT</a:t>
          </a:r>
        </a:p>
      </dsp:txBody>
      <dsp:txXfrm>
        <a:off x="1077888" y="1087752"/>
        <a:ext cx="1012193" cy="657925"/>
      </dsp:txXfrm>
    </dsp:sp>
    <dsp:sp modelId="{B8CBBC35-E53D-43FF-9F55-FBDD97178009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112690" y="605318"/>
              </a:moveTo>
              <a:arcTo wR="1087369" hR="1087369" stAng="12378949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AD20A-762D-4FF8-8FE4-B4F1A3C24B7E}">
      <dsp:nvSpPr>
        <dsp:cNvPr id="0" name=""/>
        <dsp:cNvSpPr/>
      </dsp:nvSpPr>
      <dsp:spPr>
        <a:xfrm>
          <a:off x="2112437" y="943"/>
          <a:ext cx="964057" cy="626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Request for Data</a:t>
          </a:r>
        </a:p>
      </dsp:txBody>
      <dsp:txXfrm>
        <a:off x="2112437" y="943"/>
        <a:ext cx="964057" cy="626637"/>
      </dsp:txXfrm>
    </dsp:sp>
    <dsp:sp modelId="{EE4E3C28-A661-49A0-84AC-06FD2B2A3401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649872" y="202557"/>
              </a:moveTo>
              <a:arcTo wR="1034879" hR="1034879" stAng="1838761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B6B36-B900-41FE-AAAA-CD63060E4A52}">
      <dsp:nvSpPr>
        <dsp:cNvPr id="0" name=""/>
        <dsp:cNvSpPr/>
      </dsp:nvSpPr>
      <dsp:spPr>
        <a:xfrm>
          <a:off x="3147317" y="1035822"/>
          <a:ext cx="964057" cy="626637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SERVER</a:t>
          </a:r>
        </a:p>
      </dsp:txBody>
      <dsp:txXfrm>
        <a:off x="3147317" y="1035822"/>
        <a:ext cx="964057" cy="626637"/>
      </dsp:txXfrm>
    </dsp:sp>
    <dsp:sp modelId="{7E367304-9D45-4B33-9B5E-C656C5848353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962452" y="1493773"/>
              </a:moveTo>
              <a:arcTo wR="1034879" hR="1034879" stAng="157936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7560-D8D0-4924-97BB-BF0AB3DF08E4}">
      <dsp:nvSpPr>
        <dsp:cNvPr id="0" name=""/>
        <dsp:cNvSpPr/>
      </dsp:nvSpPr>
      <dsp:spPr>
        <a:xfrm>
          <a:off x="2112437" y="2070702"/>
          <a:ext cx="964057" cy="626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Response  for Data</a:t>
          </a:r>
        </a:p>
      </dsp:txBody>
      <dsp:txXfrm>
        <a:off x="2112437" y="2070702"/>
        <a:ext cx="964057" cy="626637"/>
      </dsp:txXfrm>
    </dsp:sp>
    <dsp:sp modelId="{ADCE102D-3F66-4302-A1CB-1F76D03A706F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419886" y="1867200"/>
              </a:moveTo>
              <a:arcTo wR="1034879" hR="1034879" stAng="758761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E09FF-157D-4F0B-9307-D63221A2DC65}">
      <dsp:nvSpPr>
        <dsp:cNvPr id="0" name=""/>
        <dsp:cNvSpPr/>
      </dsp:nvSpPr>
      <dsp:spPr>
        <a:xfrm>
          <a:off x="1077558" y="1035822"/>
          <a:ext cx="964057" cy="626637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CLIENT</a:t>
          </a:r>
        </a:p>
      </dsp:txBody>
      <dsp:txXfrm>
        <a:off x="1077558" y="1035822"/>
        <a:ext cx="964057" cy="626637"/>
      </dsp:txXfrm>
    </dsp:sp>
    <dsp:sp modelId="{B8CBBC35-E53D-43FF-9F55-FBDD97178009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07306" y="575985"/>
              </a:moveTo>
              <a:arcTo wR="1034879" hR="1034879" stAng="1237936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0.14763</cdr:x>
      <cdr:y>0.31322</cdr:y>
    </cdr:from>
    <cdr:to>
      <cdr:x>0.23853</cdr:x>
      <cdr:y>0.54053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84872" y="12600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0.11688</cdr:x>
      <cdr:y>0.05917</cdr:y>
    </cdr:from>
    <cdr:to>
      <cdr:x>0.20779</cdr:x>
      <cdr:y>0.28648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175590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35%</a:t>
          </a:r>
        </a:p>
      </cdr:txBody>
    </cdr:sp>
  </cdr:relSizeAnchor>
  <cdr:relSizeAnchor xmlns:cdr="http://schemas.openxmlformats.org/drawingml/2006/chartDrawing">
    <cdr:from>
      <cdr:x>0.40565</cdr:x>
      <cdr:y>0.05917</cdr:y>
    </cdr:from>
    <cdr:to>
      <cdr:x>0.49656</cdr:x>
      <cdr:y>0.28648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080156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2 %</a:t>
          </a:r>
        </a:p>
      </cdr:txBody>
    </cdr:sp>
  </cdr:relSizeAnchor>
  <cdr:relSizeAnchor xmlns:cdr="http://schemas.openxmlformats.org/drawingml/2006/chartDrawing">
    <cdr:from>
      <cdr:x>0.66449</cdr:x>
      <cdr:y>0.08257</cdr:y>
    </cdr:from>
    <cdr:to>
      <cdr:x>0.7554</cdr:x>
      <cdr:y>0.30988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683727" y="332156"/>
          <a:ext cx="914409" cy="914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20-40%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26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6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80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0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8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9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0C74-A61F-4C63-945F-8E4780C6B3E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85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xt.angular.io/api/forms/NgMod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1070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226055"/>
            <a:ext cx="10058400" cy="5150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4594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Welcome Default Ivy  - the Ivy renderer is the default Angular compiler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- "</a:t>
            </a:r>
            <a:r>
              <a:rPr lang="en-US" dirty="0" err="1">
                <a:latin typeface="DINPro" panose="02000503030000020004" pitchFamily="2" charset="0"/>
              </a:rPr>
              <a:t>angularCompilerOptions</a:t>
            </a:r>
            <a:r>
              <a:rPr lang="en-US" dirty="0">
                <a:latin typeface="DINPro" panose="02000503030000020004" pitchFamily="2" charset="0"/>
              </a:rPr>
              <a:t>": {    "</a:t>
            </a:r>
            <a:r>
              <a:rPr lang="en-US" dirty="0" err="1">
                <a:latin typeface="DINPro" panose="02000503030000020004" pitchFamily="2" charset="0"/>
              </a:rPr>
              <a:t>enableIvy</a:t>
            </a:r>
            <a:r>
              <a:rPr lang="en-US" dirty="0">
                <a:latin typeface="DINPro" panose="02000503030000020004" pitchFamily="2" charset="0"/>
              </a:rPr>
              <a:t>": true  }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Angular Core Type-Safe Changes - One of the APIs for testing Angular apps is called </a:t>
            </a:r>
            <a:r>
              <a:rPr lang="en-US" sz="1800" dirty="0" err="1">
                <a:latin typeface="DINPro" panose="02000503030000020004" pitchFamily="2" charset="0"/>
              </a:rPr>
              <a:t>TestBed</a:t>
            </a:r>
            <a:endParaRPr lang="en-US" sz="18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TestBed.inject</a:t>
            </a:r>
            <a:r>
              <a:rPr lang="en-US" dirty="0">
                <a:latin typeface="DINPro" panose="02000503030000020004" pitchFamily="2" charset="0"/>
              </a:rPr>
              <a:t>(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r>
              <a:rPr lang="en-US" dirty="0">
                <a:latin typeface="DINPro" panose="02000503030000020004" pitchFamily="2" charset="0"/>
              </a:rPr>
              <a:t>) // 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</a:t>
            </a:r>
            <a:r>
              <a:rPr lang="en-US" sz="1800" dirty="0" err="1">
                <a:latin typeface="DINPro" panose="02000503030000020004" pitchFamily="2" charset="0"/>
              </a:rPr>
              <a:t>ModuleWithProviders</a:t>
            </a:r>
            <a:r>
              <a:rPr lang="en-US" sz="1800" dirty="0">
                <a:latin typeface="DINPro" panose="02000503030000020004" pitchFamily="2" charset="0"/>
              </a:rPr>
              <a:t> Support  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All of your code becomes in sync with the latest changes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 update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Changes with Angular Forms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 &lt;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-form&gt;&lt;/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 </a:t>
            </a:r>
          </a:p>
        </p:txBody>
      </p:sp>
    </p:spTree>
    <p:extLst>
      <p:ext uri="{BB962C8B-B14F-4D97-AF65-F5344CB8AC3E}">
        <p14:creationId xmlns:p14="http://schemas.microsoft.com/office/powerpoint/2010/main" xmlns="" val="3601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276159"/>
            <a:ext cx="10058400" cy="46495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33416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Dependency Injection Changes in Core</a:t>
            </a:r>
          </a:p>
          <a:p>
            <a:pPr lvl="1">
              <a:buClr>
                <a:srgbClr val="0070C0"/>
              </a:buClr>
              <a:buNone/>
            </a:pPr>
            <a:r>
              <a:rPr lang="en-US" sz="2000" dirty="0">
                <a:latin typeface="DINPro" panose="02000503030000020004" pitchFamily="2" charset="0"/>
              </a:rPr>
              <a:t>- @</a:t>
            </a:r>
            <a:r>
              <a:rPr lang="en-US" sz="2000" dirty="0" err="1">
                <a:latin typeface="DINPro" panose="02000503030000020004" pitchFamily="2" charset="0"/>
              </a:rPr>
              <a:t>Injectable</a:t>
            </a:r>
            <a:r>
              <a:rPr lang="en-US" sz="2000" dirty="0">
                <a:latin typeface="DINPro" panose="02000503030000020004" pitchFamily="2" charset="0"/>
              </a:rPr>
              <a:t>({    </a:t>
            </a:r>
            <a:r>
              <a:rPr lang="en-US" sz="2000" dirty="0" err="1">
                <a:latin typeface="DINPro" panose="02000503030000020004" pitchFamily="2" charset="0"/>
              </a:rPr>
              <a:t>providedIn</a:t>
            </a:r>
            <a:r>
              <a:rPr lang="en-US" sz="2000" dirty="0">
                <a:latin typeface="DINPro" panose="02000503030000020004" pitchFamily="2" charset="0"/>
              </a:rPr>
              <a:t>: 'platform'  })  class </a:t>
            </a:r>
            <a:r>
              <a:rPr lang="en-US" sz="2000" dirty="0" err="1">
                <a:latin typeface="DINPro" panose="02000503030000020004" pitchFamily="2" charset="0"/>
              </a:rPr>
              <a:t>MyService</a:t>
            </a:r>
            <a:r>
              <a:rPr lang="en-US" sz="2000" dirty="0">
                <a:latin typeface="DINPro" panose="02000503030000020004" pitchFamily="2" charset="0"/>
              </a:rPr>
              <a:t> {...}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6. Enhancement of Language Service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7. Service Worker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8. i18n Improvements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9. API Extractor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Component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4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86" y="1133133"/>
            <a:ext cx="10058400" cy="5655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68" y="1874072"/>
            <a:ext cx="8312727" cy="41578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Smaller bundle sizes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Faster testing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Better debugging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CSS class and style binding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type checking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errors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times, enabling AOT on by default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Internationalization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New options for '</a:t>
            </a:r>
            <a:r>
              <a:rPr lang="en-GB" dirty="0" err="1">
                <a:latin typeface="DINPro" panose="02000503030000020004" pitchFamily="2" charset="0"/>
              </a:rPr>
              <a:t>providedIn</a:t>
            </a:r>
            <a:r>
              <a:rPr lang="en-GB" dirty="0">
                <a:latin typeface="DINPro" panose="02000503030000020004" pitchFamily="2" charset="0"/>
              </a:rPr>
              <a:t>‘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IDE &amp; language service improvements</a:t>
            </a:r>
            <a:br>
              <a:rPr lang="en-GB" dirty="0">
                <a:latin typeface="DINPro" panose="02000503030000020004" pitchFamily="2" charset="0"/>
              </a:rPr>
            </a:br>
            <a:endParaRPr lang="en-US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52395"/>
            <a:ext cx="10058400" cy="58496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DINPro" panose="02000503030000020004" pitchFamily="2" charset="0"/>
              </a:rPr>
              <a:t>Ivy size Improvements – Total bundle size chart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937224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5" y="1202499"/>
            <a:ext cx="10058400" cy="6432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Updating to Angular Version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5" y="207120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Updating CLI Apps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For step-by-step instructions on how to update to the latest Angular release, use the interactive update guide at </a:t>
            </a:r>
            <a:r>
              <a:rPr lang="en-US" dirty="0">
                <a:latin typeface="DINPro" panose="02000503030000020004" pitchFamily="2" charset="0"/>
                <a:hlinkClick r:id="rId3"/>
              </a:rPr>
              <a:t>update.angular.io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If your application uses the CLI, you can update to version 9 automatically with the help of the </a:t>
            </a:r>
            <a:r>
              <a:rPr lang="en-US" dirty="0">
                <a:latin typeface="DINPro" panose="02000503030000020004" pitchFamily="2" charset="0"/>
                <a:hlinkClick r:id="rId4"/>
              </a:rPr>
              <a:t>ng update</a:t>
            </a:r>
            <a:r>
              <a:rPr lang="en-US" dirty="0">
                <a:latin typeface="DINPro" panose="02000503030000020004" pitchFamily="2" charset="0"/>
              </a:rPr>
              <a:t> script: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@angular/core@8 @angular/cli@8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add .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commit --all -m "build: update Angular packages to latest 8.x version"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@angular/cli @angular/core --next` </a:t>
            </a:r>
          </a:p>
        </p:txBody>
      </p:sp>
    </p:spTree>
    <p:extLst>
      <p:ext uri="{BB962C8B-B14F-4D97-AF65-F5344CB8AC3E}">
        <p14:creationId xmlns:p14="http://schemas.microsoft.com/office/powerpoint/2010/main" xmlns="" val="410866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696" y="1472166"/>
            <a:ext cx="10058400" cy="7484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/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48" y="257803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16" y="1240906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2" y="1340285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38" y="2071202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318144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09" y="1845733"/>
            <a:ext cx="9294312" cy="4411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HTML,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CSS,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Javascript</a:t>
            </a:r>
            <a:r>
              <a:rPr lang="en-US" dirty="0">
                <a:latin typeface="DINPro" panose="02000503030000020004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Typescript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( based on Angular version 9 – node version 10 and above)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install –g @angular/cli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IDE: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Visual studio Code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Version check: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–v,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–v, ng 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366607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251107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883312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  <a:hlinkClick r:id="rId3"/>
              </a:rPr>
              <a:t>https://angular.io/cli</a:t>
            </a:r>
            <a:endParaRPr lang="en-US" dirty="0">
              <a:latin typeface="DINPro" panose="02000503030000020004" pitchFamily="2" charset="0"/>
            </a:endParaRPr>
          </a:p>
          <a:p>
            <a:r>
              <a:rPr lang="en-US" dirty="0">
                <a:latin typeface="DINPro" panose="02000503030000020004" pitchFamily="2" charset="0"/>
              </a:rPr>
              <a:t>ng help </a:t>
            </a:r>
          </a:p>
          <a:p>
            <a:r>
              <a:rPr lang="en-US" dirty="0">
                <a:latin typeface="DINPro" panose="02000503030000020004" pitchFamily="2" charset="0"/>
              </a:rPr>
              <a:t>ng generate --help </a:t>
            </a:r>
          </a:p>
          <a:p>
            <a:r>
              <a:rPr lang="en-US" dirty="0">
                <a:latin typeface="DINPro" panose="02000503030000020004" pitchFamily="2" charset="0"/>
              </a:rPr>
              <a:t>ng new my-first-project</a:t>
            </a:r>
          </a:p>
          <a:p>
            <a:r>
              <a:rPr lang="en-US" dirty="0">
                <a:latin typeface="DINPro" panose="02000503030000020004" pitchFamily="2" charset="0"/>
              </a:rPr>
              <a:t>ng serve</a:t>
            </a:r>
          </a:p>
          <a:p>
            <a:r>
              <a:rPr lang="en-US" dirty="0">
                <a:latin typeface="DINPro" panose="02000503030000020004" pitchFamily="2" charset="0"/>
              </a:rPr>
              <a:t>ng build my-app -c production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–flat –module=app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–routing</a:t>
            </a:r>
          </a:p>
          <a:p>
            <a:r>
              <a:rPr lang="en-US" dirty="0">
                <a:latin typeface="DINPro" panose="02000503030000020004" pitchFamily="2" charset="0"/>
              </a:rPr>
              <a:t> ng g c </a:t>
            </a:r>
            <a:r>
              <a:rPr lang="en-US" dirty="0" err="1">
                <a:latin typeface="DINPro" panose="02000503030000020004" pitchFamily="2" charset="0"/>
              </a:rPr>
              <a:t>componentName</a:t>
            </a:r>
            <a:r>
              <a:rPr lang="en-US" dirty="0">
                <a:latin typeface="DINPro" panose="02000503030000020004" pitchFamily="2" charset="0"/>
              </a:rPr>
              <a:t> --</a:t>
            </a:r>
            <a:r>
              <a:rPr lang="en-US" dirty="0" err="1">
                <a:latin typeface="DINPro" panose="02000503030000020004" pitchFamily="2" charset="0"/>
              </a:rPr>
              <a:t>skipTests</a:t>
            </a:r>
            <a:r>
              <a:rPr lang="en-US" dirty="0">
                <a:latin typeface="DINPro" panose="02000503030000020004" pitchFamily="2" charset="0"/>
              </a:rPr>
              <a:t>=true --</a:t>
            </a:r>
            <a:r>
              <a:rPr lang="en-US" dirty="0" err="1">
                <a:latin typeface="DINPro" panose="02000503030000020004" pitchFamily="2" charset="0"/>
              </a:rPr>
              <a:t>inlineStyle</a:t>
            </a:r>
            <a:r>
              <a:rPr lang="en-US" dirty="0">
                <a:latin typeface="DINPro" panose="02000503030000020004" pitchFamily="2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xmlns="" val="238903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4" y="1227551"/>
            <a:ext cx="10058400" cy="48475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4" name="Content Placeholder 3" descr="Angular-skelet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8244" y="1982975"/>
            <a:ext cx="2141071" cy="40227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4" y="1308210"/>
            <a:ext cx="10058400" cy="6369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1 -  Angular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163297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What is Angular &amp; Why?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Difference between traditional website and SPA 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Angular Js </a:t>
            </a:r>
            <a:r>
              <a:rPr lang="en-US" dirty="0" err="1">
                <a:latin typeface="DINPro" panose="02000503030000020004" pitchFamily="2" charset="0"/>
                <a:cs typeface="Didot" panose="02000503000000020003" pitchFamily="2" charset="-79"/>
              </a:rPr>
              <a:t>vs</a:t>
            </a: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 Angular (9)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800" y="712487"/>
            <a:ext cx="10058400" cy="1450757"/>
          </a:xfrm>
        </p:spPr>
        <p:txBody>
          <a:bodyPr/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dirty="0">
                <a:latin typeface="DINPro" panose="02000503030000020004" pitchFamily="2" charset="0"/>
              </a:rPr>
              <a:t/>
            </a:r>
            <a:br>
              <a:rPr lang="en-US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4" y="2544396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520" y="1183530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41" y="1323399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5" y="209625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249790"/>
            <a:ext cx="10058400" cy="53486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Building block of Angular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2" y="1983520"/>
            <a:ext cx="10058400" cy="4023360"/>
          </a:xfrm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Modules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Components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Templates, 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Metadata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directives, &amp; data binding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Services &amp; dependency injection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Routing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7902" y="2009646"/>
            <a:ext cx="5560841" cy="26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3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" y="0"/>
            <a:ext cx="12190624" cy="685800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12" name="Rounded Rectangle 11"/>
          <p:cNvSpPr/>
          <p:nvPr/>
        </p:nvSpPr>
        <p:spPr>
          <a:xfrm>
            <a:off x="4310742" y="1058092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Modules</a:t>
            </a:r>
          </a:p>
          <a:p>
            <a:pPr algn="ctr"/>
            <a:r>
              <a:rPr lang="en-US" dirty="0" smtClean="0"/>
              <a:t>[Collection of Components]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1852" y="2582092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Components</a:t>
            </a:r>
          </a:p>
          <a:p>
            <a:pPr algn="ctr"/>
            <a:r>
              <a:rPr lang="en-US" dirty="0" smtClean="0"/>
              <a:t>[App Data &amp; methods]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168637" y="2551612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algn="ctr"/>
            <a:r>
              <a:rPr lang="en-US" dirty="0" smtClean="0"/>
              <a:t>[Design Logic]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28160" y="2577737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Binding</a:t>
            </a:r>
          </a:p>
          <a:p>
            <a:pPr algn="ctr"/>
            <a:r>
              <a:rPr lang="en-US" dirty="0" smtClean="0"/>
              <a:t>[intermediates of component &amp; Templates]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3623" y="4132217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Dependency Injection</a:t>
            </a:r>
          </a:p>
          <a:p>
            <a:pPr algn="ctr"/>
            <a:r>
              <a:rPr lang="en-US" dirty="0" smtClean="0"/>
              <a:t>[Provide object to components]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62993" y="4153988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Services</a:t>
            </a:r>
          </a:p>
          <a:p>
            <a:pPr algn="ctr"/>
            <a:r>
              <a:rPr lang="en-US" dirty="0" smtClean="0"/>
              <a:t>[Business Logic + API Calls]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190409" y="4088674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Directives</a:t>
            </a:r>
          </a:p>
          <a:p>
            <a:pPr algn="ctr"/>
            <a:r>
              <a:rPr lang="en-US" dirty="0" smtClean="0"/>
              <a:t>[DOM Manipulation]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89120" y="5577843"/>
            <a:ext cx="3265714" cy="8229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Routing</a:t>
            </a:r>
            <a:endParaRPr lang="en-US" b="1" dirty="0" smtClean="0"/>
          </a:p>
          <a:p>
            <a:pPr algn="ctr"/>
            <a:r>
              <a:rPr lang="en-US" dirty="0" smtClean="0"/>
              <a:t>[</a:t>
            </a:r>
            <a:r>
              <a:rPr lang="en-US" dirty="0" smtClean="0"/>
              <a:t>Navigating URL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Templates and Views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templateUrl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styles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styleUrls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210" y="1883956"/>
            <a:ext cx="489615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1" y="1503124"/>
            <a:ext cx="10058400" cy="559913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DINPro" panose="02000503030000020004" pitchFamily="2" charset="0"/>
              </a:rPr>
              <a:t>Upcoming Video </a:t>
            </a:r>
            <a:r>
              <a:rPr lang="en-US" sz="3000" dirty="0" smtClean="0">
                <a:latin typeface="DINPro" panose="02000503030000020004" pitchFamily="2" charset="0"/>
              </a:rPr>
              <a:t/>
            </a:r>
            <a:br>
              <a:rPr lang="en-US" sz="3000" dirty="0" smtClean="0">
                <a:latin typeface="DINPro" panose="02000503030000020004" pitchFamily="2" charset="0"/>
              </a:rPr>
            </a:br>
            <a:r>
              <a:rPr lang="en-US" sz="3000" dirty="0" smtClean="0">
                <a:latin typeface="DINPro" panose="02000503030000020004" pitchFamily="2" charset="0"/>
              </a:rPr>
              <a:t>Chapter 5 - Modules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09" y="2634873"/>
            <a:ext cx="9144000" cy="335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</a:t>
            </a:r>
            <a:r>
              <a:rPr lang="en-US" dirty="0" smtClean="0">
                <a:latin typeface="DINPro" panose="02000503030000020004" pitchFamily="2" charset="0"/>
              </a:rPr>
              <a:t>Introduction of Modules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Module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dirty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03" y="1196057"/>
            <a:ext cx="1195164" cy="1227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189973"/>
            <a:ext cx="10058400" cy="54738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Chapter 5 - Modules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96712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DINPro" panose="02000503030000020004" pitchFamily="2" charset="0"/>
              </a:rPr>
              <a:t>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Introduction of Modules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Module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Modules - Definition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 In </a:t>
            </a:r>
            <a:r>
              <a:rPr lang="en-GB" sz="2000" b="1" dirty="0" smtClean="0"/>
              <a:t>Angular</a:t>
            </a:r>
            <a:r>
              <a:rPr lang="en-GB" sz="2000" dirty="0" smtClean="0"/>
              <a:t>, a </a:t>
            </a:r>
            <a:r>
              <a:rPr lang="en-GB" sz="2000" b="1" dirty="0" smtClean="0"/>
              <a:t>module</a:t>
            </a:r>
            <a:r>
              <a:rPr lang="en-GB" sz="2000" dirty="0" smtClean="0"/>
              <a:t> is a mechanism to group of components, directives, pipes and services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Declarations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Exports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Imports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Providers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Bootstrap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Modules – </a:t>
            </a:r>
            <a:r>
              <a:rPr lang="en-US" sz="3000" dirty="0" err="1" smtClean="0">
                <a:latin typeface="DINPro" panose="02000503030000020004" pitchFamily="2" charset="0"/>
              </a:rPr>
              <a:t>Cli</a:t>
            </a:r>
            <a:r>
              <a:rPr lang="en-US" sz="3000" dirty="0" smtClean="0">
                <a:latin typeface="DINPro" panose="02000503030000020004" pitchFamily="2" charset="0"/>
              </a:rPr>
              <a:t> </a:t>
            </a:r>
            <a:r>
              <a:rPr lang="en-US" sz="3000" dirty="0" err="1" smtClean="0">
                <a:latin typeface="DINPro" panose="02000503030000020004" pitchFamily="2" charset="0"/>
              </a:rPr>
              <a:t>cmd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Ng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--routing=true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Ng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--flat=true --module=</a:t>
            </a:r>
            <a:r>
              <a:rPr lang="en-US" sz="2000" i="1" dirty="0" smtClean="0"/>
              <a:t>module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1" y="1503124"/>
            <a:ext cx="10058400" cy="559913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DINPro" panose="02000503030000020004" pitchFamily="2" charset="0"/>
              </a:rPr>
              <a:t>Upcoming Video </a:t>
            </a:r>
            <a:r>
              <a:rPr lang="en-US" sz="3000" dirty="0" smtClean="0">
                <a:latin typeface="DINPro" panose="02000503030000020004" pitchFamily="2" charset="0"/>
              </a:rPr>
              <a:t/>
            </a:r>
            <a:br>
              <a:rPr lang="en-US" sz="3000" dirty="0" smtClean="0">
                <a:latin typeface="DINPro" panose="02000503030000020004" pitchFamily="2" charset="0"/>
              </a:rPr>
            </a:br>
            <a:r>
              <a:rPr lang="en-US" sz="3000" dirty="0" smtClean="0">
                <a:latin typeface="DINPro" panose="02000503030000020004" pitchFamily="2" charset="0"/>
              </a:rPr>
              <a:t>Chapter 6 - Components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09" y="2634873"/>
            <a:ext cx="9144000" cy="335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</a:t>
            </a:r>
            <a:r>
              <a:rPr lang="en-US" dirty="0" smtClean="0">
                <a:latin typeface="DINPro" panose="02000503030000020004" pitchFamily="2" charset="0"/>
              </a:rPr>
              <a:t>Introduction of Components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Component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dirty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03" y="1196057"/>
            <a:ext cx="1195164" cy="1227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46" y="1324303"/>
            <a:ext cx="10058400" cy="66845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Angular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02" y="2161044"/>
            <a:ext cx="11300724" cy="4023360"/>
          </a:xfrm>
        </p:spPr>
        <p:txBody>
          <a:bodyPr>
            <a:normAutofit/>
          </a:bodyPr>
          <a:lstStyle/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a JS framework which allow you to create reactive Single Page Application.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building Mobile and desktop web applications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It written typescript-based open source web application framework led by Angular team at Google.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Better performance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62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189973"/>
            <a:ext cx="10058400" cy="54738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Chapter 6 - Components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96712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DINPro" panose="02000503030000020004" pitchFamily="2" charset="0"/>
              </a:rPr>
              <a:t>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Introduction of Components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Components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Components – Definition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b="1" dirty="0" smtClean="0"/>
              <a:t>Components</a:t>
            </a:r>
            <a:r>
              <a:rPr lang="en-GB" sz="2000" dirty="0" smtClean="0"/>
              <a:t> are the most basic UI building block of an </a:t>
            </a:r>
            <a:r>
              <a:rPr lang="en-GB" sz="2000" b="1" dirty="0" smtClean="0"/>
              <a:t>Angular</a:t>
            </a:r>
            <a:r>
              <a:rPr lang="en-GB" sz="2000" dirty="0" smtClean="0"/>
              <a:t> app 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 A component consists of three primary elements: 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HTML template. 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logic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styling</a:t>
            </a:r>
          </a:p>
        </p:txBody>
      </p:sp>
      <p:pic>
        <p:nvPicPr>
          <p:cNvPr id="4" name="Picture 3" descr="component-databind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026" y="3039154"/>
            <a:ext cx="3409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Components – </a:t>
            </a:r>
            <a:r>
              <a:rPr lang="en-US" sz="3000" dirty="0" err="1" smtClean="0">
                <a:latin typeface="DINPro" panose="02000503030000020004" pitchFamily="2" charset="0"/>
              </a:rPr>
              <a:t>Cli</a:t>
            </a:r>
            <a:r>
              <a:rPr lang="en-US" sz="3000" dirty="0" smtClean="0">
                <a:latin typeface="DINPro" panose="02000503030000020004" pitchFamily="2" charset="0"/>
              </a:rPr>
              <a:t> </a:t>
            </a:r>
            <a:r>
              <a:rPr lang="en-US" sz="3000" dirty="0" err="1" smtClean="0">
                <a:latin typeface="DINPro" panose="02000503030000020004" pitchFamily="2" charset="0"/>
              </a:rPr>
              <a:t>cmd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</a:t>
            </a:r>
            <a:r>
              <a:rPr lang="en-US" sz="2000" dirty="0" err="1" smtClean="0"/>
              <a:t>skipTests</a:t>
            </a:r>
            <a:r>
              <a:rPr lang="en-US" sz="2000" dirty="0" smtClean="0"/>
              <a:t>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smtClean="0">
                <a:latin typeface="DINPro" panose="02000503030000020004" pitchFamily="2" charset="0"/>
              </a:rPr>
              <a:t>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</a:t>
            </a:r>
            <a:r>
              <a:rPr lang="en-US" sz="2000" dirty="0" err="1" smtClean="0"/>
              <a:t>inlineStyle</a:t>
            </a:r>
            <a:r>
              <a:rPr lang="en-US" sz="2000" dirty="0" smtClean="0"/>
              <a:t>=true --</a:t>
            </a:r>
            <a:r>
              <a:rPr lang="en-US" sz="2000" dirty="0" err="1" smtClean="0"/>
              <a:t>inlineTemplate</a:t>
            </a:r>
            <a:r>
              <a:rPr lang="en-US" sz="2000" dirty="0" smtClean="0"/>
              <a:t>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85" y="1338943"/>
            <a:ext cx="9144000" cy="48332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Databinding???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82" y="197099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Data binding is the core concept of Angular 9 and used to define the communication between a component and the 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995" y="3058793"/>
            <a:ext cx="3409950" cy="26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7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Types of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String interpolation </a:t>
            </a:r>
            <a:r>
              <a:rPr lang="en-US" sz="2000" dirty="0">
                <a:latin typeface="DINPro" panose="02000503030000020004" pitchFamily="2" charset="0"/>
              </a:rPr>
              <a:t>– {{}}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&lt;li&gt;Name: {{ user.name }}&lt;/li&gt;  </a:t>
            </a:r>
          </a:p>
          <a:p>
            <a:pPr lvl="2">
              <a:buClr>
                <a:srgbClr val="0070C0"/>
              </a:buClr>
            </a:pPr>
            <a:endParaRPr lang="en-US" sz="20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Property Binding </a:t>
            </a:r>
            <a:r>
              <a:rPr lang="en-US" sz="2000" dirty="0">
                <a:latin typeface="DINPro" panose="02000503030000020004" pitchFamily="2" charset="0"/>
              </a:rPr>
              <a:t>– []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&lt;input type="email" [value]="</a:t>
            </a:r>
            <a:r>
              <a:rPr lang="en-US" sz="2000" dirty="0" err="1">
                <a:latin typeface="DINPro" panose="02000503030000020004" pitchFamily="2" charset="0"/>
              </a:rPr>
              <a:t>user.email</a:t>
            </a:r>
            <a:r>
              <a:rPr lang="en-US" sz="2000" dirty="0">
                <a:latin typeface="DINPro" panose="02000503030000020004" pitchFamily="2" charset="0"/>
              </a:rPr>
              <a:t>"&gt; 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Event Binding </a:t>
            </a:r>
            <a:r>
              <a:rPr lang="en-US" sz="2000" dirty="0">
                <a:latin typeface="DINPro" panose="02000503030000020004" pitchFamily="2" charset="0"/>
              </a:rPr>
              <a:t>– ()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&lt;button (click)=“</a:t>
            </a:r>
            <a:r>
              <a:rPr lang="en-US" sz="2000" dirty="0" err="1">
                <a:latin typeface="DINPro" panose="02000503030000020004" pitchFamily="2" charset="0"/>
              </a:rPr>
              <a:t>checkMail</a:t>
            </a:r>
            <a:r>
              <a:rPr lang="en-US" sz="2000" dirty="0">
                <a:latin typeface="DINPro" panose="02000503030000020004" pitchFamily="2" charset="0"/>
              </a:rPr>
              <a:t>()"&gt;&lt;/button&gt;  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Two-way Data Binding </a:t>
            </a:r>
            <a:r>
              <a:rPr lang="en-US" sz="2000" dirty="0">
                <a:latin typeface="DINPro" panose="02000503030000020004" pitchFamily="2" charset="0"/>
              </a:rPr>
              <a:t>–</a:t>
            </a:r>
            <a:r>
              <a:rPr lang="en-US" sz="2000" b="1" dirty="0">
                <a:latin typeface="DINPro" panose="02000503030000020004" pitchFamily="2" charset="0"/>
              </a:rPr>
              <a:t> </a:t>
            </a:r>
            <a:r>
              <a:rPr lang="en-US" sz="2000" dirty="0">
                <a:latin typeface="DINPro" panose="02000503030000020004" pitchFamily="2" charset="0"/>
              </a:rPr>
              <a:t>[()]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[(</a:t>
            </a:r>
            <a:r>
              <a:rPr lang="en-US" sz="2000" dirty="0" err="1">
                <a:latin typeface="DINPro" panose="02000503030000020004" pitchFamily="2" charset="0"/>
              </a:rPr>
              <a:t>ngModel</a:t>
            </a:r>
            <a:r>
              <a:rPr lang="en-US" sz="2000" dirty="0">
                <a:latin typeface="DINPro" panose="02000503030000020004" pitchFamily="2" charset="0"/>
              </a:rPr>
              <a:t>)] = "[property of your component]"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4571" y="2037805"/>
            <a:ext cx="3749039" cy="342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Data Binding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Property Binding </a:t>
            </a:r>
            <a:r>
              <a:rPr lang="en-US" sz="2000" dirty="0" smtClean="0">
                <a:latin typeface="DINPro" panose="02000503030000020004" pitchFamily="2" charset="0"/>
              </a:rPr>
              <a:t>– [property-name]</a:t>
            </a:r>
          </a:p>
          <a:p>
            <a:pPr lvl="2">
              <a:buClr>
                <a:srgbClr val="0070C0"/>
              </a:buClr>
            </a:pPr>
            <a:r>
              <a:rPr lang="en-US" sz="2000" dirty="0" smtClean="0">
                <a:latin typeface="DINPro" panose="02000503030000020004" pitchFamily="2" charset="0"/>
              </a:rPr>
              <a:t>&lt;input type="email" [value]="</a:t>
            </a:r>
            <a:r>
              <a:rPr lang="en-US" sz="2000" dirty="0" err="1" smtClean="0">
                <a:latin typeface="DINPro" panose="02000503030000020004" pitchFamily="2" charset="0"/>
              </a:rPr>
              <a:t>user.email</a:t>
            </a:r>
            <a:r>
              <a:rPr lang="en-US" sz="2000" dirty="0" smtClean="0">
                <a:latin typeface="DINPro" panose="02000503030000020004" pitchFamily="2" charset="0"/>
              </a:rPr>
              <a:t>"&gt; </a:t>
            </a:r>
          </a:p>
          <a:p>
            <a:pPr lvl="2">
              <a:buClr>
                <a:srgbClr val="0070C0"/>
              </a:buClr>
            </a:pPr>
            <a:endParaRPr lang="en-US" sz="20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Attribute Binding </a:t>
            </a:r>
            <a:r>
              <a:rPr lang="en-US" sz="2000" dirty="0" smtClean="0">
                <a:latin typeface="DINPro" panose="02000503030000020004" pitchFamily="2" charset="0"/>
              </a:rPr>
              <a:t>– [</a:t>
            </a:r>
            <a:r>
              <a:rPr lang="en-US" sz="2000" dirty="0" err="1" smtClean="0">
                <a:latin typeface="DINPro" panose="02000503030000020004" pitchFamily="2" charset="0"/>
              </a:rPr>
              <a:t>attr.attribute</a:t>
            </a:r>
            <a:r>
              <a:rPr lang="en-US" sz="2000" dirty="0" smtClean="0">
                <a:latin typeface="DINPro" panose="02000503030000020004" pitchFamily="2" charset="0"/>
              </a:rPr>
              <a:t>-name]</a:t>
            </a:r>
            <a:endParaRPr lang="en-US" sz="2000" dirty="0">
              <a:latin typeface="DINPro" panose="02000503030000020004" pitchFamily="2" charset="0"/>
            </a:endParaRPr>
          </a:p>
          <a:p>
            <a:pPr lvl="2">
              <a:buClr>
                <a:srgbClr val="0070C0"/>
              </a:buClr>
            </a:pPr>
            <a:r>
              <a:rPr lang="en-GB" sz="2000" dirty="0" smtClean="0"/>
              <a:t>&lt;</a:t>
            </a:r>
            <a:r>
              <a:rPr lang="en-GB" sz="2000" dirty="0" err="1" smtClean="0"/>
              <a:t>tr</a:t>
            </a:r>
            <a:r>
              <a:rPr lang="en-GB" sz="2000" dirty="0" smtClean="0"/>
              <a:t>&gt;&lt;td [</a:t>
            </a:r>
            <a:r>
              <a:rPr lang="en-GB" sz="2000" dirty="0" err="1" smtClean="0"/>
              <a:t>attr.colspan</a:t>
            </a:r>
            <a:r>
              <a:rPr lang="en-GB" sz="2000" dirty="0" smtClean="0"/>
              <a:t>]="3"&gt;three&lt;/td&gt;&lt;/</a:t>
            </a:r>
            <a:r>
              <a:rPr lang="en-GB" sz="2000" dirty="0" err="1" smtClean="0"/>
              <a:t>tr</a:t>
            </a:r>
            <a:r>
              <a:rPr lang="en-GB" sz="2000" dirty="0" smtClean="0"/>
              <a:t>&gt;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Class Binding </a:t>
            </a:r>
            <a:r>
              <a:rPr lang="en-US" sz="2000" dirty="0">
                <a:latin typeface="DINPro" panose="02000503030000020004" pitchFamily="2" charset="0"/>
              </a:rPr>
              <a:t>– </a:t>
            </a:r>
            <a:r>
              <a:rPr lang="en-US" sz="2000" dirty="0" smtClean="0">
                <a:latin typeface="DINPro" panose="02000503030000020004" pitchFamily="2" charset="0"/>
              </a:rPr>
              <a:t>[</a:t>
            </a:r>
            <a:r>
              <a:rPr lang="en-US" sz="2000" dirty="0" err="1" smtClean="0">
                <a:latin typeface="DINPro" panose="02000503030000020004" pitchFamily="2" charset="0"/>
              </a:rPr>
              <a:t>class.class</a:t>
            </a:r>
            <a:r>
              <a:rPr lang="en-US" sz="2000" dirty="0" smtClean="0">
                <a:latin typeface="DINPro" panose="02000503030000020004" pitchFamily="2" charset="0"/>
              </a:rPr>
              <a:t>-name]</a:t>
            </a:r>
            <a:endParaRPr lang="en-US" sz="2000" dirty="0">
              <a:latin typeface="DINPro" panose="02000503030000020004" pitchFamily="2" charset="0"/>
            </a:endParaRPr>
          </a:p>
          <a:p>
            <a:pPr lvl="2">
              <a:buClr>
                <a:srgbClr val="0070C0"/>
              </a:buClr>
            </a:pPr>
            <a:r>
              <a:rPr lang="en-GB" sz="2000" dirty="0" smtClean="0"/>
              <a:t>&lt;h1 [</a:t>
            </a:r>
            <a:r>
              <a:rPr lang="en-GB" sz="2000" dirty="0" err="1" smtClean="0"/>
              <a:t>class.myClass</a:t>
            </a:r>
            <a:r>
              <a:rPr lang="en-GB" sz="2000" dirty="0" smtClean="0"/>
              <a:t>]="</a:t>
            </a:r>
            <a:r>
              <a:rPr lang="en-GB" sz="2000" dirty="0" err="1" smtClean="0"/>
              <a:t>isTrue</a:t>
            </a:r>
            <a:r>
              <a:rPr lang="en-GB" sz="2000" dirty="0" smtClean="0"/>
              <a:t>"&gt;This class is true value&lt;/h1&gt;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Style Binding </a:t>
            </a:r>
            <a:r>
              <a:rPr lang="en-US" sz="2000" dirty="0">
                <a:latin typeface="DINPro" panose="02000503030000020004" pitchFamily="2" charset="0"/>
              </a:rPr>
              <a:t>–</a:t>
            </a:r>
            <a:r>
              <a:rPr lang="en-US" sz="2000" b="1" dirty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[</a:t>
            </a:r>
            <a:r>
              <a:rPr lang="en-US" sz="2000" dirty="0" err="1" smtClean="0">
                <a:latin typeface="DINPro" panose="02000503030000020004" pitchFamily="2" charset="0"/>
              </a:rPr>
              <a:t>style.style</a:t>
            </a:r>
            <a:r>
              <a:rPr lang="en-US" sz="2000" dirty="0" smtClean="0">
                <a:latin typeface="DINPro" panose="02000503030000020004" pitchFamily="2" charset="0"/>
              </a:rPr>
              <a:t>-name]</a:t>
            </a:r>
            <a:endParaRPr lang="en-US" sz="2000" dirty="0">
              <a:latin typeface="DINPro" panose="02000503030000020004" pitchFamily="2" charset="0"/>
            </a:endParaRPr>
          </a:p>
          <a:p>
            <a:pPr lvl="2">
              <a:buClr>
                <a:srgbClr val="0070C0"/>
              </a:buClr>
            </a:pPr>
            <a:r>
              <a:rPr lang="en-GB" sz="2000" dirty="0" smtClean="0"/>
              <a:t>&lt;h1 [</a:t>
            </a:r>
            <a:r>
              <a:rPr lang="en-GB" sz="2000" dirty="0" err="1" smtClean="0"/>
              <a:t>style.color</a:t>
            </a:r>
            <a:r>
              <a:rPr lang="en-GB" sz="2000" dirty="0" smtClean="0"/>
              <a:t>]="blue"&gt;This is a Blue Heading&lt;/h1&gt;</a:t>
            </a:r>
            <a:r>
              <a:rPr lang="en-US" sz="2000" dirty="0">
                <a:latin typeface="DINPro" panose="02000503030000020004" pitchFamily="2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Types of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Two way data binding: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</a:p>
          <a:p>
            <a:pPr lvl="1">
              <a:buClr>
                <a:srgbClr val="0070C0"/>
              </a:buClr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0160" y="3187337"/>
            <a:ext cx="2116183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Typescript Code</a:t>
            </a:r>
          </a:p>
          <a:p>
            <a:pPr algn="ctr"/>
            <a:r>
              <a:rPr lang="en-US" b="1" dirty="0" smtClean="0"/>
              <a:t>(Business Logic)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415348" y="3209109"/>
            <a:ext cx="2116183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HTML Template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3592285" y="3161211"/>
            <a:ext cx="3461658" cy="57476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Data</a:t>
            </a:r>
            <a:endParaRPr lang="en-US" b="1" dirty="0"/>
          </a:p>
        </p:txBody>
      </p:sp>
      <p:sp>
        <p:nvSpPr>
          <p:cNvPr id="9" name="Left Arrow 8"/>
          <p:cNvSpPr/>
          <p:nvPr/>
        </p:nvSpPr>
        <p:spPr>
          <a:xfrm>
            <a:off x="3605349" y="3827417"/>
            <a:ext cx="3435531" cy="50945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Reaction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G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What is Directives ???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used </a:t>
            </a:r>
            <a:r>
              <a:rPr lang="en-US" sz="2000" dirty="0">
                <a:latin typeface="DINPro" panose="02000503030000020004" pitchFamily="2" charset="0"/>
              </a:rPr>
              <a:t>to manipulate the DOM.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you </a:t>
            </a:r>
            <a:r>
              <a:rPr lang="en-US" sz="2000" dirty="0">
                <a:latin typeface="DINPro" panose="02000503030000020004" pitchFamily="2" charset="0"/>
              </a:rPr>
              <a:t>can change the appearance, behavior or a layout of a DOM element. It also helps you to extend HTML</a:t>
            </a:r>
            <a:r>
              <a:rPr lang="en-US" sz="2000" dirty="0" smtClean="0">
                <a:latin typeface="DINPro" panose="02000503030000020004" pitchFamily="2" charset="0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Code Modular &amp; Manageable – we can write code from separate the view. App logic </a:t>
            </a:r>
            <a:r>
              <a:rPr lang="en-US" sz="2000" dirty="0" err="1" smtClean="0">
                <a:latin typeface="DINPro" panose="02000503030000020004" pitchFamily="2" charset="0"/>
              </a:rPr>
              <a:t>seprately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Reusable code 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983" y="3455817"/>
            <a:ext cx="19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91529"/>
              </p:ext>
            </p:extLst>
          </p:nvPr>
        </p:nvGraphicFramePr>
        <p:xfrm>
          <a:off x="348086" y="1869935"/>
          <a:ext cx="5342710" cy="283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22482707"/>
              </p:ext>
            </p:extLst>
          </p:nvPr>
        </p:nvGraphicFramePr>
        <p:xfrm>
          <a:off x="6335220" y="1920039"/>
          <a:ext cx="5188933" cy="269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5656" y="1102309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Traditional Application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7145803" y="1079669"/>
            <a:ext cx="340349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Single Page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657" y="4944899"/>
            <a:ext cx="464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Page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getting reloaded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9655" y="4890859"/>
            <a:ext cx="613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Single request to load the APP. Complete App package in first time response 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data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not reloaded. Content only changed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5635608" y="1002101"/>
            <a:ext cx="24948" cy="534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Types of Directives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Component </a:t>
            </a:r>
            <a:r>
              <a:rPr lang="fr-FR" sz="2000" b="1" dirty="0">
                <a:latin typeface="DINPro" panose="02000503030000020004" pitchFamily="2" charset="0"/>
              </a:rPr>
              <a:t>Directives 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@Component directives are used in main class. They contain the detail of how the component should be processed, instantiated and utilized at runtime.</a:t>
            </a:r>
          </a:p>
          <a:p>
            <a:pPr lvl="2">
              <a:buFontTx/>
              <a:buChar char="-"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fr-FR" sz="2000" b="1" dirty="0">
                <a:latin typeface="DINPro" panose="02000503030000020004" pitchFamily="2" charset="0"/>
              </a:rPr>
              <a:t>Structural Directives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*</a:t>
            </a:r>
            <a:r>
              <a:rPr lang="en-US" sz="2000" dirty="0" err="1">
                <a:latin typeface="DINPro" panose="02000503030000020004" pitchFamily="2" charset="0"/>
              </a:rPr>
              <a:t>ngIf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ngSwitch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ngFor</a:t>
            </a:r>
            <a:r>
              <a:rPr lang="en-US" sz="2000" dirty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Directive</a:t>
            </a:r>
          </a:p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Directive, </a:t>
            </a: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4" y="2106593"/>
            <a:ext cx="26279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9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>
                <a:latin typeface="DINPro-Medium" pitchFamily="2" charset="0"/>
              </a:rPr>
              <a:t>Directives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Structural Directives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Attribute Directives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Custom Directives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Types of Directives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Component </a:t>
            </a:r>
            <a:r>
              <a:rPr lang="fr-FR" sz="2000" b="1" dirty="0">
                <a:latin typeface="DINPro" panose="02000503030000020004" pitchFamily="2" charset="0"/>
              </a:rPr>
              <a:t>Directives 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@Component directives are used in main class. They contain the detail of how the component should be processed, instantiated and utilized at runtime.</a:t>
            </a:r>
          </a:p>
          <a:p>
            <a:pPr lvl="2">
              <a:buFontTx/>
              <a:buChar char="-"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fr-FR" sz="2000" b="1" dirty="0">
                <a:latin typeface="DINPro" panose="02000503030000020004" pitchFamily="2" charset="0"/>
              </a:rPr>
              <a:t>Structural Directives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*</a:t>
            </a:r>
            <a:r>
              <a:rPr lang="en-US" sz="2000" dirty="0" err="1">
                <a:latin typeface="DINPro" panose="02000503030000020004" pitchFamily="2" charset="0"/>
              </a:rPr>
              <a:t>ngIf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ngSwitch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ngFor</a:t>
            </a:r>
            <a:r>
              <a:rPr lang="en-US" sz="2000" dirty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Directive</a:t>
            </a:r>
          </a:p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Directive, </a:t>
            </a: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How to use in code?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d </a:t>
            </a:r>
            <a:r>
              <a:rPr lang="en-US" sz="2000" dirty="0" err="1" smtClean="0">
                <a:latin typeface="DINPro" panose="02000503030000020004" pitchFamily="2" charset="0"/>
              </a:rPr>
              <a:t>directiveName</a:t>
            </a:r>
            <a:r>
              <a:rPr lang="en-US" sz="2000" dirty="0" smtClean="0">
                <a:latin typeface="DINPro" panose="02000503030000020004" pitchFamily="2" charset="0"/>
              </a:rPr>
              <a:t> options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4750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10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- Overview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Constructor</a:t>
            </a:r>
            <a:r>
              <a:rPr lang="fr-FR" sz="2000" b="1" dirty="0" smtClean="0">
                <a:latin typeface="DINPro" panose="02000503030000020004" pitchFamily="2" charset="0"/>
              </a:rPr>
              <a:t> ( not </a:t>
            </a:r>
            <a:r>
              <a:rPr lang="fr-FR" sz="2000" b="1" dirty="0" err="1" smtClean="0">
                <a:latin typeface="DINPro" panose="02000503030000020004" pitchFamily="2" charset="0"/>
              </a:rPr>
              <a:t>lifecycle</a:t>
            </a: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hook</a:t>
            </a:r>
            <a:r>
              <a:rPr lang="fr-FR" sz="2000" b="1" dirty="0" smtClean="0">
                <a:latin typeface="DINPro" panose="02000503030000020004" pitchFamily="2" charset="0"/>
              </a:rPr>
              <a:t>)</a:t>
            </a:r>
          </a:p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	</a:t>
            </a:r>
            <a:r>
              <a:rPr lang="fr-FR" sz="2000" dirty="0" smtClean="0">
                <a:latin typeface="DINPro" panose="02000503030000020004" pitchFamily="2" charset="0"/>
              </a:rPr>
              <a:t>- </a:t>
            </a:r>
            <a:r>
              <a:rPr lang="fr-FR" sz="2000" dirty="0" err="1" smtClean="0">
                <a:latin typeface="DINPro" panose="02000503030000020004" pitchFamily="2" charset="0"/>
              </a:rPr>
              <a:t>Constructor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always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called</a:t>
            </a:r>
            <a:r>
              <a:rPr lang="fr-FR" sz="2000" dirty="0" smtClean="0">
                <a:latin typeface="DINPro" panose="02000503030000020004" pitchFamily="2" charset="0"/>
              </a:rPr>
              <a:t> first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ngOnchanges</a:t>
            </a:r>
            <a:r>
              <a:rPr lang="en-US" sz="2000" b="1" dirty="0" smtClean="0">
                <a:latin typeface="DINPro" panose="02000503030000020004" pitchFamily="2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any input data bound property change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component is initialized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ngDoCheck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any change detection</a:t>
            </a:r>
          </a:p>
          <a:p>
            <a:pPr lvl="1">
              <a:buNone/>
            </a:pP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ngAfterContentInit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	</a:t>
            </a:r>
            <a:r>
              <a:rPr lang="fr-FR" sz="2000" dirty="0" smtClean="0">
                <a:latin typeface="DINPro" panose="02000503030000020004" pitchFamily="2" charset="0"/>
              </a:rPr>
              <a:t>- </a:t>
            </a:r>
            <a:r>
              <a:rPr lang="fr-FR" sz="2000" dirty="0" err="1" smtClean="0">
                <a:latin typeface="DINPro" panose="02000503030000020004" pitchFamily="2" charset="0"/>
              </a:rPr>
              <a:t>Its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called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after</a:t>
            </a:r>
            <a:r>
              <a:rPr lang="fr-FR" sz="2000" dirty="0" smtClean="0">
                <a:latin typeface="DINPro" panose="02000503030000020004" pitchFamily="2" charset="0"/>
              </a:rPr>
              <a:t> content </a:t>
            </a:r>
            <a:r>
              <a:rPr lang="fr-FR" sz="2000" dirty="0" err="1" smtClean="0">
                <a:latin typeface="DINPro" panose="02000503030000020004" pitchFamily="2" charset="0"/>
              </a:rPr>
              <a:t>projected</a:t>
            </a:r>
            <a:r>
              <a:rPr lang="fr-FR" sz="2000" dirty="0" smtClean="0">
                <a:latin typeface="DINPro" panose="02000503030000020004" pitchFamily="2" charset="0"/>
              </a:rPr>
              <a:t> in to the component </a:t>
            </a:r>
            <a:r>
              <a:rPr lang="fr-FR" sz="2000" dirty="0" err="1" smtClean="0">
                <a:latin typeface="DINPro" panose="02000503030000020004" pitchFamily="2" charset="0"/>
              </a:rPr>
              <a:t>view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ngOnContentChecked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angular checks </a:t>
            </a: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-content projected into the component view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ngAfterViewInit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the component view – child view initialized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ngAfterViewChecked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the component view – child view checked</a:t>
            </a: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ngOnDestroy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	- Its called when the component will destroyed.</a:t>
            </a:r>
            <a:endParaRPr lang="en-US" b="1" dirty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  <a:r>
              <a:rPr lang="en-US" sz="2000" dirty="0" smtClean="0">
                <a:latin typeface="DINPro" panose="02000503030000020004" pitchFamily="2" charset="0"/>
              </a:rPr>
              <a:t>- Clean up just before Angular destroys the directives or components.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	- *</a:t>
            </a:r>
            <a:r>
              <a:rPr lang="en-US" sz="2000" dirty="0" err="1" smtClean="0">
                <a:latin typeface="DINPro" panose="02000503030000020004" pitchFamily="2" charset="0"/>
              </a:rPr>
              <a:t>ngIf</a:t>
            </a:r>
            <a:r>
              <a:rPr lang="en-US" sz="2000" dirty="0" smtClean="0">
                <a:latin typeface="DINPro" panose="02000503030000020004" pitchFamily="2" charset="0"/>
              </a:rPr>
              <a:t> element removed.</a:t>
            </a:r>
          </a:p>
          <a:p>
            <a:pPr lvl="1">
              <a:buNone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Note: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DINPro"/>
              </a:rPr>
              <a:t> </a:t>
            </a:r>
            <a:r>
              <a:rPr lang="en-GB" sz="2000" dirty="0" smtClean="0">
                <a:latin typeface="DINPro"/>
              </a:rPr>
              <a:t>initialise your components is in the </a:t>
            </a:r>
            <a:r>
              <a:rPr lang="en-GB" sz="2000" dirty="0" err="1" smtClean="0">
                <a:latin typeface="DINPro"/>
              </a:rPr>
              <a:t>ngOnInit</a:t>
            </a:r>
            <a:r>
              <a:rPr lang="en-GB" sz="2000" dirty="0" smtClean="0">
                <a:latin typeface="DINPro"/>
              </a:rPr>
              <a:t> not in constructor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>
                <a:latin typeface="DINPro"/>
              </a:rPr>
              <a:t> mostly don’t use </a:t>
            </a:r>
            <a:r>
              <a:rPr lang="en-GB" sz="2000" dirty="0" err="1" smtClean="0">
                <a:latin typeface="DINPro"/>
              </a:rPr>
              <a:t>ngOnChanges</a:t>
            </a:r>
            <a:r>
              <a:rPr lang="en-GB" sz="2000" dirty="0" smtClean="0">
                <a:latin typeface="DINPro"/>
              </a:rPr>
              <a:t> and </a:t>
            </a:r>
            <a:r>
              <a:rPr lang="en-GB" sz="2000" dirty="0" err="1" smtClean="0">
                <a:latin typeface="DINPro"/>
              </a:rPr>
              <a:t>ngDoCheck</a:t>
            </a:r>
            <a:r>
              <a:rPr lang="en-GB" sz="2000" dirty="0" smtClean="0">
                <a:latin typeface="DINPro"/>
              </a:rPr>
              <a:t> in same component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>
                <a:latin typeface="DINPro"/>
              </a:rPr>
              <a:t> </a:t>
            </a:r>
            <a:r>
              <a:rPr lang="en-GB" sz="2000" dirty="0" err="1" smtClean="0">
                <a:latin typeface="DINPro"/>
              </a:rPr>
              <a:t>ngOnChanges</a:t>
            </a:r>
            <a:r>
              <a:rPr lang="en-GB" sz="2000" dirty="0" smtClean="0">
                <a:latin typeface="DINPro"/>
              </a:rPr>
              <a:t> not detect object passed by reference</a:t>
            </a:r>
          </a:p>
          <a:p>
            <a:pPr lvl="1">
              <a:buFont typeface="Wingdings" pitchFamily="2" charset="2"/>
              <a:buChar char="Ø"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 – With live example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pPr lvl="1"/>
            <a:r>
              <a:rPr lang="fr-FR" sz="2000" dirty="0" smtClean="0">
                <a:latin typeface="DINPro" panose="02000503030000020004" pitchFamily="2" charset="0"/>
              </a:rPr>
              <a:t>Import the class in top</a:t>
            </a:r>
          </a:p>
          <a:p>
            <a:pPr lvl="1"/>
            <a:r>
              <a:rPr lang="fr-FR" sz="2000" dirty="0" err="1" smtClean="0">
                <a:latin typeface="DINPro" panose="02000503030000020004" pitchFamily="2" charset="0"/>
              </a:rPr>
              <a:t>Implement</a:t>
            </a:r>
            <a:r>
              <a:rPr lang="fr-FR" sz="2000" dirty="0" smtClean="0">
                <a:latin typeface="DINPro" panose="02000503030000020004" pitchFamily="2" charset="0"/>
              </a:rPr>
              <a:t> the interface</a:t>
            </a:r>
          </a:p>
          <a:p>
            <a:pPr lvl="1"/>
            <a:r>
              <a:rPr lang="fr-FR" sz="2000" dirty="0" err="1" smtClean="0">
                <a:latin typeface="DINPro" panose="02000503030000020004" pitchFamily="2" charset="0"/>
              </a:rPr>
              <a:t>Create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lifecycle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hook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function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Constructor</a:t>
            </a:r>
          </a:p>
          <a:p>
            <a:pPr lvl="1">
              <a:buNone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OnInit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OnChanges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4" y="1226053"/>
            <a:ext cx="10058400" cy="489317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DINPro" panose="02000503030000020004" pitchFamily="2" charset="0"/>
              </a:rPr>
              <a:t>AngularJs</a:t>
            </a:r>
            <a:r>
              <a:rPr lang="en-US" sz="3000" dirty="0">
                <a:latin typeface="DINPro" panose="02000503030000020004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DINPro" panose="02000503030000020004" pitchFamily="2" charset="0"/>
              </a:rPr>
              <a:t>vs</a:t>
            </a:r>
            <a:r>
              <a:rPr lang="en-US" sz="3000" dirty="0">
                <a:latin typeface="DINPro" panose="02000503030000020004" pitchFamily="2" charset="0"/>
              </a:rPr>
              <a:t> Angular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54" y="1845734"/>
            <a:ext cx="10697226" cy="4023360"/>
          </a:xfrm>
        </p:spPr>
        <p:txBody>
          <a:bodyPr/>
          <a:lstStyle/>
          <a:p>
            <a:r>
              <a:rPr lang="en-US" dirty="0">
                <a:latin typeface="DINPro" panose="02000503030000020004" pitchFamily="2" charset="0"/>
              </a:rPr>
              <a:t>Angular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- The architecture of AngularJS is based on the model-view-controller (MVC) design. It is first version of Angular – oct-2010</a:t>
            </a:r>
          </a:p>
          <a:p>
            <a:r>
              <a:rPr lang="en-US" dirty="0">
                <a:latin typeface="DINPro" panose="02000503030000020004" pitchFamily="2" charset="0"/>
              </a:rPr>
              <a:t>Latest version – Angular 9 . Every six months release the new version.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20510" y="3025659"/>
            <a:ext cx="1764255" cy="537883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solidFill>
              <a:srgbClr val="1D17B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Js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 (V1)</a:t>
            </a:r>
            <a:endParaRPr lang="en-US" sz="1600" b="1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20510" y="3950817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(V2)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25644" y="4721701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(V4)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25645" y="5558514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(V9)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10402638" y="3563542"/>
            <a:ext cx="0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10402637" y="4488700"/>
            <a:ext cx="1" cy="2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0407772" y="5259584"/>
            <a:ext cx="1" cy="2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4328943"/>
              </p:ext>
            </p:extLst>
          </p:nvPr>
        </p:nvGraphicFramePr>
        <p:xfrm>
          <a:off x="539656" y="3058557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 JS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MVC Design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Components and Modules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</a:t>
                      </a:r>
                      <a:r>
                        <a:rPr lang="en-US" dirty="0" err="1">
                          <a:latin typeface="DINPro" panose="02000503030000020004" pitchFamily="2" charset="0"/>
                        </a:rPr>
                        <a:t>Javascript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Typescript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Not build in 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routeprovider.when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() to configure routing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uses @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RouteConfig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{(…)}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Performance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AngularJS was originally developed for designers, not developers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Better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performance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8055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3182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11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– example 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 – With example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DoCheck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Difference between </a:t>
            </a:r>
            <a:r>
              <a:rPr lang="en-US" sz="2000" dirty="0" err="1" smtClean="0">
                <a:latin typeface="DINPro" panose="02000503030000020004" pitchFamily="2" charset="0"/>
              </a:rPr>
              <a:t>OnChanges</a:t>
            </a:r>
            <a:r>
              <a:rPr lang="en-US" sz="2000" dirty="0" smtClean="0">
                <a:latin typeface="DINPro" panose="02000503030000020004" pitchFamily="2" charset="0"/>
              </a:rPr>
              <a:t> and </a:t>
            </a:r>
            <a:r>
              <a:rPr lang="en-US" sz="2000" dirty="0" err="1" smtClean="0">
                <a:latin typeface="DINPro" panose="02000503030000020004" pitchFamily="2" charset="0"/>
              </a:rPr>
              <a:t>DoCheck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/>
              <a:t>AfterContentInit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/>
              <a:t>AfterContentChecked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400" dirty="0" smtClean="0">
                <a:latin typeface="DINPro" panose="02000503030000020004" pitchFamily="2" charset="0"/>
              </a:rPr>
              <a:t>(</a:t>
            </a:r>
            <a:r>
              <a:rPr lang="fr-FR" b="1" dirty="0" smtClean="0">
                <a:latin typeface="DINPro" panose="02000503030000020004" pitchFamily="2" charset="0"/>
              </a:rPr>
              <a:t>note</a:t>
            </a:r>
            <a:r>
              <a:rPr lang="fr-FR" dirty="0" smtClean="0">
                <a:latin typeface="DINPro" panose="02000503030000020004" pitchFamily="2" charset="0"/>
              </a:rPr>
              <a:t>: Import the class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dirty="0" smtClean="0">
                <a:latin typeface="DINPro" panose="02000503030000020004" pitchFamily="2" charset="0"/>
              </a:rPr>
              <a:t> in top, </a:t>
            </a:r>
            <a:r>
              <a:rPr lang="fr-FR" dirty="0" err="1" smtClean="0">
                <a:latin typeface="DINPro" panose="02000503030000020004" pitchFamily="2" charset="0"/>
              </a:rPr>
              <a:t>Implements</a:t>
            </a:r>
            <a:r>
              <a:rPr lang="fr-FR" dirty="0" smtClean="0">
                <a:latin typeface="DINPro" panose="02000503030000020004" pitchFamily="2" charset="0"/>
              </a:rPr>
              <a:t> the interface, Inside of component </a:t>
            </a:r>
            <a:r>
              <a:rPr lang="fr-FR" dirty="0" err="1" smtClean="0">
                <a:latin typeface="DINPro" panose="02000503030000020004" pitchFamily="2" charset="0"/>
              </a:rPr>
              <a:t>should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be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declare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err="1" smtClean="0">
                <a:latin typeface="DINPro" panose="02000503030000020004" pitchFamily="2" charset="0"/>
              </a:rPr>
              <a:t>property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sz="2400" dirty="0" smtClean="0">
                <a:latin typeface="DINPro" panose="02000503030000020004" pitchFamily="2" charset="0"/>
              </a:rPr>
              <a:t>)</a:t>
            </a: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Difference between </a:t>
            </a:r>
            <a:r>
              <a:rPr lang="en-US" sz="3000" dirty="0" err="1" smtClean="0">
                <a:latin typeface="DINPro" panose="02000503030000020004" pitchFamily="2" charset="0"/>
              </a:rPr>
              <a:t>Onchanges</a:t>
            </a:r>
            <a:r>
              <a:rPr lang="en-US" sz="3000" dirty="0" smtClean="0">
                <a:latin typeface="DINPro" panose="02000503030000020004" pitchFamily="2" charset="0"/>
              </a:rPr>
              <a:t> and </a:t>
            </a:r>
            <a:r>
              <a:rPr lang="en-US" sz="3000" dirty="0" err="1" smtClean="0">
                <a:latin typeface="DINPro" panose="02000503030000020004" pitchFamily="2" charset="0"/>
              </a:rPr>
              <a:t>DoCheck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called when input property changed but </a:t>
            </a:r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called all the time when view detect any changes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not detect passed by Reference but </a:t>
            </a:r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detect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400" dirty="0" smtClean="0">
                <a:latin typeface="DINPro" panose="02000503030000020004" pitchFamily="2" charset="0"/>
              </a:rPr>
              <a:t>(</a:t>
            </a:r>
            <a:r>
              <a:rPr lang="fr-FR" b="1" dirty="0" smtClean="0">
                <a:latin typeface="DINPro" panose="02000503030000020004" pitchFamily="2" charset="0"/>
              </a:rPr>
              <a:t>note</a:t>
            </a:r>
            <a:r>
              <a:rPr lang="fr-FR" dirty="0" smtClean="0">
                <a:latin typeface="DINPro" panose="02000503030000020004" pitchFamily="2" charset="0"/>
              </a:rPr>
              <a:t>: Import the class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dirty="0" smtClean="0">
                <a:latin typeface="DINPro" panose="02000503030000020004" pitchFamily="2" charset="0"/>
              </a:rPr>
              <a:t> in top, </a:t>
            </a:r>
            <a:r>
              <a:rPr lang="fr-FR" dirty="0" err="1" smtClean="0">
                <a:latin typeface="DINPro" panose="02000503030000020004" pitchFamily="2" charset="0"/>
              </a:rPr>
              <a:t>Implements</a:t>
            </a:r>
            <a:r>
              <a:rPr lang="fr-FR" dirty="0" smtClean="0">
                <a:latin typeface="DINPro" panose="02000503030000020004" pitchFamily="2" charset="0"/>
              </a:rPr>
              <a:t> the interface, Inside of component </a:t>
            </a:r>
            <a:r>
              <a:rPr lang="fr-FR" dirty="0" err="1" smtClean="0">
                <a:latin typeface="DINPro" panose="02000503030000020004" pitchFamily="2" charset="0"/>
              </a:rPr>
              <a:t>should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be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declare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err="1" smtClean="0">
                <a:latin typeface="DINPro" panose="02000503030000020004" pitchFamily="2" charset="0"/>
              </a:rPr>
              <a:t>property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sz="2400" dirty="0" smtClean="0">
                <a:latin typeface="DINPro" panose="02000503030000020004" pitchFamily="2" charset="0"/>
              </a:rPr>
              <a:t>)</a:t>
            </a: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3182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12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– example 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en-GB" dirty="0" smtClean="0"/>
              <a:t>The best place to initialise your components is in the </a:t>
            </a:r>
            <a:r>
              <a:rPr lang="en-GB" dirty="0" err="1" smtClean="0"/>
              <a:t>ngOnInit</a:t>
            </a:r>
            <a:r>
              <a:rPr lang="en-GB" dirty="0" smtClean="0"/>
              <a:t> lifecycle hook and not the constructor because only at this point have any input property bindings been processed.</a:t>
            </a:r>
            <a:br>
              <a:rPr lang="en-GB" dirty="0" smtClean="0"/>
            </a:br>
            <a:r>
              <a:rPr lang="en-GB" dirty="0" smtClean="0"/>
              <a:t>The reason we use </a:t>
            </a:r>
            <a:r>
              <a:rPr lang="en-GB" dirty="0" err="1" smtClean="0"/>
              <a:t>ngOnInit</a:t>
            </a:r>
            <a:r>
              <a:rPr lang="en-GB" dirty="0" smtClean="0"/>
              <a:t> and not </a:t>
            </a:r>
            <a:r>
              <a:rPr lang="en-GB" dirty="0" err="1" smtClean="0"/>
              <a:t>ngOnChanges</a:t>
            </a:r>
            <a:r>
              <a:rPr lang="en-GB" dirty="0" smtClean="0"/>
              <a:t> to initialise a component is that </a:t>
            </a:r>
            <a:r>
              <a:rPr lang="en-GB" dirty="0" err="1" smtClean="0"/>
              <a:t>ngOnInit</a:t>
            </a:r>
            <a:r>
              <a:rPr lang="en-GB" dirty="0" smtClean="0"/>
              <a:t> is only called </a:t>
            </a:r>
            <a:r>
              <a:rPr lang="en-GB" i="1" dirty="0" smtClean="0"/>
              <a:t>once</a:t>
            </a:r>
            <a:r>
              <a:rPr lang="en-GB" dirty="0" smtClean="0"/>
              <a:t> whereas </a:t>
            </a:r>
            <a:r>
              <a:rPr lang="en-GB" dirty="0" err="1" smtClean="0"/>
              <a:t>ngOnChanges</a:t>
            </a:r>
            <a:r>
              <a:rPr lang="en-GB" dirty="0" smtClean="0"/>
              <a:t> is called for every change to the input properties.</a:t>
            </a:r>
          </a:p>
          <a:p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– check object by reference value itself. But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not checked object by reference value</a:t>
            </a:r>
          </a:p>
          <a:p>
            <a:r>
              <a:rPr lang="en-US" dirty="0" smtClean="0">
                <a:latin typeface="DINPro" panose="02000503030000020004" pitchFamily="2" charset="0"/>
              </a:rPr>
              <a:t>Product = { n</a:t>
            </a:r>
            <a:r>
              <a:rPr lang="en-US" sz="2000" dirty="0" smtClean="0">
                <a:latin typeface="DINPro" panose="02000503030000020004" pitchFamily="2" charset="0"/>
              </a:rPr>
              <a:t>ame :’</a:t>
            </a:r>
            <a:r>
              <a:rPr lang="en-US" sz="2000" dirty="0" err="1" smtClean="0">
                <a:latin typeface="DINPro" panose="02000503030000020004" pitchFamily="2" charset="0"/>
              </a:rPr>
              <a:t>shil</a:t>
            </a:r>
            <a:r>
              <a:rPr lang="en-US" sz="2000" dirty="0" smtClean="0">
                <a:latin typeface="DINPro" panose="02000503030000020004" pitchFamily="2" charset="0"/>
              </a:rPr>
              <a:t> value’ </a:t>
            </a:r>
            <a:r>
              <a:rPr lang="en-US" dirty="0" smtClean="0">
                <a:latin typeface="DINPro" panose="02000503030000020004" pitchFamily="2" charset="0"/>
              </a:rPr>
              <a:t>}</a:t>
            </a:r>
          </a:p>
          <a:p>
            <a:r>
              <a:rPr lang="en-US" sz="2000" dirty="0" smtClean="0">
                <a:latin typeface="DINPro" panose="02000503030000020004" pitchFamily="2" charset="0"/>
              </a:rPr>
              <a:t>this.product.name = ‘</a:t>
            </a:r>
            <a:r>
              <a:rPr lang="en-US" sz="2000" dirty="0" err="1" smtClean="0">
                <a:latin typeface="DINPro" panose="02000503030000020004" pitchFamily="2" charset="0"/>
              </a:rPr>
              <a:t>shil</a:t>
            </a:r>
            <a:r>
              <a:rPr lang="en-US" sz="2000" dirty="0" smtClean="0">
                <a:latin typeface="DINPro" panose="02000503030000020004" pitchFamily="2" charset="0"/>
              </a:rPr>
              <a:t> value’ – not detect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58" y="1188988"/>
            <a:ext cx="10058400" cy="55264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 Why skip angular 3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8" y="1958468"/>
            <a:ext cx="10058400" cy="4023360"/>
          </a:xfrm>
        </p:spPr>
        <p:txBody>
          <a:bodyPr/>
          <a:lstStyle/>
          <a:p>
            <a:r>
              <a:rPr lang="en-GB" dirty="0">
                <a:latin typeface="DINPro" panose="02000503030000020004" pitchFamily="2" charset="0"/>
              </a:rPr>
              <a:t>Angular is being developed in a </a:t>
            </a:r>
            <a:r>
              <a:rPr lang="en-GB" dirty="0" err="1">
                <a:latin typeface="DINPro" panose="02000503030000020004" pitchFamily="2" charset="0"/>
              </a:rPr>
              <a:t>MonoRepo</a:t>
            </a:r>
            <a:r>
              <a:rPr lang="en-GB" dirty="0">
                <a:latin typeface="DINPro" panose="02000503030000020004" pitchFamily="2" charset="0"/>
              </a:rPr>
              <a:t>. </a:t>
            </a:r>
          </a:p>
          <a:p>
            <a:r>
              <a:rPr lang="en-GB" dirty="0">
                <a:latin typeface="DINPro" panose="02000503030000020004" pitchFamily="2" charset="0"/>
              </a:rPr>
              <a:t>@angular/core, @angular/compiler, @angular/router etc are in the same repo and may have their own versions.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 descr="Angular-3-sk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225" y="3232773"/>
            <a:ext cx="6096851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430" y="1106227"/>
            <a:ext cx="10058400" cy="10319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> </a:t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112" y="2284144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0" y="1143804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188476"/>
            <a:ext cx="10058400" cy="47748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27" y="1833208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8" y="1247721"/>
            <a:ext cx="10058400" cy="402683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Semantic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56" y="1905897"/>
            <a:ext cx="10058400" cy="4023360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Major (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2</a:t>
            </a:r>
            <a:r>
              <a:rPr lang="en-US" dirty="0">
                <a:latin typeface="DINPro" panose="02000503030000020004" pitchFamily="2" charset="0"/>
              </a:rPr>
              <a:t>.1.0): New Features, Potential breaking changes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Minor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2.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1</a:t>
            </a:r>
            <a:r>
              <a:rPr lang="en-US" dirty="0">
                <a:latin typeface="DINPro" panose="02000503030000020004" pitchFamily="2" charset="0"/>
              </a:rPr>
              <a:t>.0)</a:t>
            </a:r>
            <a:r>
              <a:rPr lang="en-US" b="1" dirty="0">
                <a:latin typeface="DINPro" panose="02000503030000020004" pitchFamily="2" charset="0"/>
              </a:rPr>
              <a:t>:</a:t>
            </a:r>
            <a:r>
              <a:rPr lang="en-US" dirty="0">
                <a:latin typeface="DINPro" panose="02000503030000020004" pitchFamily="2" charset="0"/>
              </a:rPr>
              <a:t> New Features, No breaking changes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Patch (2.1.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0</a:t>
            </a:r>
            <a:r>
              <a:rPr lang="en-US" dirty="0">
                <a:latin typeface="DINPro" panose="02000503030000020004" pitchFamily="2" charset="0"/>
              </a:rPr>
              <a:t>): No Features, No breaking changes, Bug fixes</a:t>
            </a:r>
          </a:p>
          <a:p>
            <a:pPr>
              <a:buClr>
                <a:srgbClr val="0070C0"/>
              </a:buClr>
            </a:pP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556" y="3503235"/>
            <a:ext cx="7032812" cy="225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92099" y="4014223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75040" y="4027670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0535" y="4005259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875238" y="4310056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37121" y="4301091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3640" y="486138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Major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4487" y="48210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Minor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9816" y="48120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Patch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2301</TotalTime>
  <Words>1455</Words>
  <Application>Microsoft Office PowerPoint</Application>
  <PresentationFormat>Custom</PresentationFormat>
  <Paragraphs>408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  <vt:variant>
        <vt:lpstr>Custom Shows</vt:lpstr>
      </vt:variant>
      <vt:variant>
        <vt:i4>10</vt:i4>
      </vt:variant>
    </vt:vector>
  </HeadingPairs>
  <TitlesOfParts>
    <vt:vector size="65" baseType="lpstr">
      <vt:lpstr>Retrospect</vt:lpstr>
      <vt:lpstr>Slide 1</vt:lpstr>
      <vt:lpstr>Chapter 1 -  Angular Framework</vt:lpstr>
      <vt:lpstr>What is Angular &amp; Why?</vt:lpstr>
      <vt:lpstr>Slide 4</vt:lpstr>
      <vt:lpstr>AngularJs vs Angular (9)</vt:lpstr>
      <vt:lpstr> Why skip angular 3 ?</vt:lpstr>
      <vt:lpstr>Upcoming Video  Chapter 2 - Angular 9 Features and Update</vt:lpstr>
      <vt:lpstr>Chapter 2 - Angular 9 Features and Update</vt:lpstr>
      <vt:lpstr>Semantic Versioning</vt:lpstr>
      <vt:lpstr>Angular 9 Features</vt:lpstr>
      <vt:lpstr>Angular 9 Features</vt:lpstr>
      <vt:lpstr>Angular 9 Advantages</vt:lpstr>
      <vt:lpstr>Ivy size Improvements – Total bundle size chart</vt:lpstr>
      <vt:lpstr>Updating to Angular Version 9</vt:lpstr>
      <vt:lpstr>Upcoming Video Chapter 3 – Angular CLI &amp; Project Skeleton</vt:lpstr>
      <vt:lpstr>Chapter 3 – Angular CLI &amp; Project Skeleton</vt:lpstr>
      <vt:lpstr>Prerequisites</vt:lpstr>
      <vt:lpstr>CLI Commands</vt:lpstr>
      <vt:lpstr>Project Skeleton Overview</vt:lpstr>
      <vt:lpstr>Upcoming Video Chapter 4 – Angular Building blocks</vt:lpstr>
      <vt:lpstr>Chapter 4 – Angular Building blocks</vt:lpstr>
      <vt:lpstr>Building block of Angular </vt:lpstr>
      <vt:lpstr>Slide 23</vt:lpstr>
      <vt:lpstr>Templates and Views</vt:lpstr>
      <vt:lpstr>Upcoming Video  Chapter 5 - Modules</vt:lpstr>
      <vt:lpstr>Chapter 5 - Modules</vt:lpstr>
      <vt:lpstr>Modules - Definition</vt:lpstr>
      <vt:lpstr>Modules – Cli cmd</vt:lpstr>
      <vt:lpstr>Upcoming Video  Chapter 6 - Components</vt:lpstr>
      <vt:lpstr>Chapter 6 - Components</vt:lpstr>
      <vt:lpstr>Components – Definition</vt:lpstr>
      <vt:lpstr>Components – Cli cmd</vt:lpstr>
      <vt:lpstr>Slide 33</vt:lpstr>
      <vt:lpstr>What is Databinding???</vt:lpstr>
      <vt:lpstr>Types of Data Binding</vt:lpstr>
      <vt:lpstr>Data Binding</vt:lpstr>
      <vt:lpstr>Types of Data Binding</vt:lpstr>
      <vt:lpstr>Slide 38</vt:lpstr>
      <vt:lpstr>What is Directives ???</vt:lpstr>
      <vt:lpstr>Types of Directives</vt:lpstr>
      <vt:lpstr>Slide 41</vt:lpstr>
      <vt:lpstr>Slide 42</vt:lpstr>
      <vt:lpstr>Types of Directives</vt:lpstr>
      <vt:lpstr>How to use in code?</vt:lpstr>
      <vt:lpstr>Slide 45</vt:lpstr>
      <vt:lpstr>Lifecycle Hooks</vt:lpstr>
      <vt:lpstr>Lifecycle Hooks</vt:lpstr>
      <vt:lpstr>Lifecycle Hooks</vt:lpstr>
      <vt:lpstr>Lifecycle Hooks – With live example</vt:lpstr>
      <vt:lpstr>Slide 50</vt:lpstr>
      <vt:lpstr>Lifecycle Hooks – With example</vt:lpstr>
      <vt:lpstr>Difference between Onchanges and DoCheck</vt:lpstr>
      <vt:lpstr>Slide 53</vt:lpstr>
      <vt:lpstr>Lifecycle Hooks</vt:lpstr>
      <vt:lpstr>Chapter 1</vt:lpstr>
      <vt:lpstr>Chapter 2</vt:lpstr>
      <vt:lpstr>Chapter 3</vt:lpstr>
      <vt:lpstr>Chapter 4</vt:lpstr>
      <vt:lpstr>Chapter 5</vt:lpstr>
      <vt:lpstr>Chapter 6</vt:lpstr>
      <vt:lpstr>Chapter 7</vt:lpstr>
      <vt:lpstr>Chapter 8</vt:lpstr>
      <vt:lpstr>Chapter 9</vt:lpstr>
      <vt:lpstr>Chapter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Beginner Tutorial</dc:title>
  <dc:creator>Beevi Mathar</dc:creator>
  <cp:lastModifiedBy>kather</cp:lastModifiedBy>
  <cp:revision>382</cp:revision>
  <dcterms:created xsi:type="dcterms:W3CDTF">2020-05-01T17:42:19Z</dcterms:created>
  <dcterms:modified xsi:type="dcterms:W3CDTF">2020-07-12T19:24:55Z</dcterms:modified>
</cp:coreProperties>
</file>