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0454"/>
    <a:srgbClr val="F0DA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22"/>
    <p:restoredTop sz="94686"/>
  </p:normalViewPr>
  <p:slideViewPr>
    <p:cSldViewPr snapToGrid="0" snapToObjects="1">
      <p:cViewPr varScale="1">
        <p:scale>
          <a:sx n="182" d="100"/>
          <a:sy n="182" d="100"/>
        </p:scale>
        <p:origin x="12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0F60D-47A9-B44F-AEAE-6B732B219A46}" type="datetimeFigureOut">
              <a:rPr lang="en-US" smtClean="0"/>
              <a:t>8/27/20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B51040-1BC5-544D-809F-696AE3C04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07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51040-1BC5-544D-809F-696AE3C04A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56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384AF-3CEB-C14B-9DF7-B20D85E92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DB3219-FEF3-AB48-BDB5-7F92264ED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CF4B7-1026-AD4F-B7E6-17537B74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705-B514-7D45-A28E-361F31ECD955}" type="datetimeFigureOut">
              <a:rPr lang="en-US" smtClean="0"/>
              <a:t>8/27/20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2FA82-2A49-CB41-810F-2BE6D7E8E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E1BAD-3142-5A49-A4A8-A2B4E01E7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4A0E-9C88-8048-B0CE-D5A3C93B3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0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A33D3-27B5-7241-A16E-FF94E3F03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4F9CDC-48BF-0640-B7FC-F118C3607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B419A-F7D0-E24F-9B36-C1255CF3B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705-B514-7D45-A28E-361F31ECD955}" type="datetimeFigureOut">
              <a:rPr lang="en-US" smtClean="0"/>
              <a:t>8/27/20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B74C8-A72E-2441-BF73-BAC62317B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EF13E-AEFF-EB41-8221-FB90C9CE9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4A0E-9C88-8048-B0CE-D5A3C93B3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36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91FE4C-3923-A649-B43C-0278C43D9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910FF-BFB7-6A46-93E1-9A4DC8433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8B7C7-5FD9-6C41-BA80-C425B66CD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705-B514-7D45-A28E-361F31ECD955}" type="datetimeFigureOut">
              <a:rPr lang="en-US" smtClean="0"/>
              <a:t>8/27/20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FFE06-16E9-1B44-84B8-64CA29819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03F98-59DB-BA45-A336-AC76E9FB6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4A0E-9C88-8048-B0CE-D5A3C93B3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7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DA590-80EA-4C41-A84F-126D4798F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CE5E4-0BAB-5448-912C-EA085E6D8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80C18-9A3C-4D43-BD96-511644C93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705-B514-7D45-A28E-361F31ECD955}" type="datetimeFigureOut">
              <a:rPr lang="en-US" smtClean="0"/>
              <a:t>8/27/20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68227-C0B8-8343-9509-0C08D4450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E9081-C6BA-7B46-9A7D-B39A09E74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4A0E-9C88-8048-B0CE-D5A3C93B3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8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3665D-AD0F-DD43-ADB3-640785EA8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EB0C0-3A72-9B41-95AE-40BDF48E1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272C3-38B0-364C-B45E-7B3AA6C8A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705-B514-7D45-A28E-361F31ECD955}" type="datetimeFigureOut">
              <a:rPr lang="en-US" smtClean="0"/>
              <a:t>8/27/20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BFC04-AF18-C54A-89E9-8AEF5C8EB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7D3F3-B1F1-E140-971C-EA69AED3C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4A0E-9C88-8048-B0CE-D5A3C93B3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4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CFF8A-9350-414F-8BE9-D3FE5A1AA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8D96D-2610-FE46-BACF-278B4309C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2E87CC-07C9-604A-806F-9E1C00170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CC9AB-4EBD-9941-BA59-F2859FB5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705-B514-7D45-A28E-361F31ECD955}" type="datetimeFigureOut">
              <a:rPr lang="en-US" smtClean="0"/>
              <a:t>8/27/20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126E5-D1FE-9849-AFB9-62BCC4B9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96988-3987-7845-8DD9-3F82734B7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4A0E-9C88-8048-B0CE-D5A3C93B3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70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ACC01-ADCE-794C-9886-73B3A1F41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9A869-D5B1-124E-8DA7-4CDDDCAF9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5426D2-1CE8-5049-B984-8B7D730DA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2637DB-E1D8-C740-B94F-6C534A11B2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681768-D0CF-8E45-B99C-2789B421FB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3DBEEF-4E22-5049-8C6F-25B086BB0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705-B514-7D45-A28E-361F31ECD955}" type="datetimeFigureOut">
              <a:rPr lang="en-US" smtClean="0"/>
              <a:t>8/27/20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A32513-A44F-5841-8779-F13EC4BCA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CBC146-4B95-474D-8586-C48E78DE4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4A0E-9C88-8048-B0CE-D5A3C93B3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8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CFFF5-359F-3B46-B137-C0EFCEFD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DE7633-AF04-0341-A0B9-24883D3CE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705-B514-7D45-A28E-361F31ECD955}" type="datetimeFigureOut">
              <a:rPr lang="en-US" smtClean="0"/>
              <a:t>8/27/20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DEE52-9D40-7C45-9566-354D0833F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4748A1-9401-5F4C-BE68-CA2D2673F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4A0E-9C88-8048-B0CE-D5A3C93B3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1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FFC8FA-7E8D-5042-AFA4-683E870F8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705-B514-7D45-A28E-361F31ECD955}" type="datetimeFigureOut">
              <a:rPr lang="en-US" smtClean="0"/>
              <a:t>8/27/20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9218E8-F322-5B47-B8F9-40DA81CFA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4F298-E6DA-D64F-A666-3030C41C8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4A0E-9C88-8048-B0CE-D5A3C93B3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99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C6467-5A5D-314A-8321-F8E3CB3DB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E0B68-97A7-6345-8211-78D72F6FF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649B1-3986-7F4C-9679-04643D30B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7BABF-6695-E04E-9DB9-AEDEB8771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705-B514-7D45-A28E-361F31ECD955}" type="datetimeFigureOut">
              <a:rPr lang="en-US" smtClean="0"/>
              <a:t>8/27/20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458D3-5F3A-3741-9E18-C1F4BB934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989A8-4FE7-DE4C-810B-95C7E7236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4A0E-9C88-8048-B0CE-D5A3C93B3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56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85529-BB24-A645-9D7B-DCDCF687F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1DAF42-D1B6-2143-B749-CDB31BFEF9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0B0D6-5486-EC4B-9797-8F1913597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CE09B-FF3E-1B41-A181-16C2AE5DB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6705-B514-7D45-A28E-361F31ECD955}" type="datetimeFigureOut">
              <a:rPr lang="en-US" smtClean="0"/>
              <a:t>8/27/20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981F1-08B7-5A43-AC8B-059ACF5F3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92310-82E6-FE4A-9A62-5D069554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4A0E-9C88-8048-B0CE-D5A3C93B3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6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202176-8A07-B243-969E-05342BF71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43E99-835A-8644-94E4-0767941A8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DEAAE-0F6D-3048-BE51-11D94F833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26705-B514-7D45-A28E-361F31ECD955}" type="datetimeFigureOut">
              <a:rPr lang="en-US" smtClean="0"/>
              <a:t>8/27/20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069F0-4458-9845-ABEB-23015B7CA6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8F1ED-E372-4C42-B77B-C06CF1BB6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F4A0E-9C88-8048-B0CE-D5A3C93B3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07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computer&#10;&#10;Description automatically generated">
            <a:extLst>
              <a:ext uri="{FF2B5EF4-FFF2-40B4-BE49-F238E27FC236}">
                <a16:creationId xmlns:a16="http://schemas.microsoft.com/office/drawing/2014/main" id="{68EA6FCF-1021-B244-82B1-B1082A9EF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183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B34B07D-6CF5-314E-9CC1-C214AA7E8BE3}"/>
              </a:ext>
            </a:extLst>
          </p:cNvPr>
          <p:cNvSpPr/>
          <p:nvPr/>
        </p:nvSpPr>
        <p:spPr>
          <a:xfrm>
            <a:off x="-15902" y="987817"/>
            <a:ext cx="3211862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DINPro" panose="02000503030000020004" pitchFamily="2" charset="0"/>
              </a:rPr>
              <a:t>Inline JS</a:t>
            </a:r>
            <a:endParaRPr lang="en-US" sz="2000" dirty="0">
              <a:solidFill>
                <a:schemeClr val="bg1"/>
              </a:solidFill>
              <a:latin typeface="DINPro" panose="0200050303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695826-88CC-4A4C-9F05-6EB7CC2DF676}"/>
              </a:ext>
            </a:extLst>
          </p:cNvPr>
          <p:cNvSpPr/>
          <p:nvPr/>
        </p:nvSpPr>
        <p:spPr>
          <a:xfrm>
            <a:off x="-15902" y="1989263"/>
            <a:ext cx="3211861" cy="720000"/>
          </a:xfrm>
          <a:prstGeom prst="rect">
            <a:avLst/>
          </a:prstGeom>
          <a:solidFill>
            <a:srgbClr val="F0DA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dirty="0">
                <a:solidFill>
                  <a:srgbClr val="0A0454"/>
                </a:solidFill>
                <a:latin typeface="DINPro" panose="02000503030000020004" pitchFamily="2" charset="0"/>
              </a:rPr>
              <a:t>External JS</a:t>
            </a:r>
            <a:endParaRPr lang="en-US" sz="2000" dirty="0">
              <a:solidFill>
                <a:srgbClr val="0A0454"/>
              </a:solidFill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C63835-D890-5B4D-A4D3-D1304910A751}"/>
              </a:ext>
            </a:extLst>
          </p:cNvPr>
          <p:cNvSpPr/>
          <p:nvPr/>
        </p:nvSpPr>
        <p:spPr>
          <a:xfrm>
            <a:off x="-15902" y="2993245"/>
            <a:ext cx="3211863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External JS advantage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5A6553C5-15E8-E14A-996B-7CD7B5E6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703" y="222802"/>
            <a:ext cx="1486297" cy="512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6C57E7-759B-CE40-A357-2740790951B7}"/>
              </a:ext>
            </a:extLst>
          </p:cNvPr>
          <p:cNvSpPr txBox="1"/>
          <p:nvPr/>
        </p:nvSpPr>
        <p:spPr>
          <a:xfrm>
            <a:off x="5195449" y="987817"/>
            <a:ext cx="5510254" cy="226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0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We can create external JavaScript file and embed it in many html page.</a:t>
            </a:r>
          </a:p>
          <a:p>
            <a:pPr algn="ctr">
              <a:spcAft>
                <a:spcPts val="20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It provides code re usability because single JavaScript file can be used in several html pages.</a:t>
            </a:r>
          </a:p>
          <a:p>
            <a:pPr algn="ctr">
              <a:spcAft>
                <a:spcPts val="20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Let's create an external JavaScript file that prints </a:t>
            </a:r>
            <a:r>
              <a:rPr lang="en-GB" dirty="0">
                <a:solidFill>
                  <a:srgbClr val="F0DA50"/>
                </a:solidFill>
                <a:latin typeface="DINPro" panose="02000503030000020004" pitchFamily="2" charset="0"/>
              </a:rPr>
              <a:t>“Hello Code </a:t>
            </a:r>
            <a:r>
              <a:rPr lang="en-GB" dirty="0" err="1">
                <a:solidFill>
                  <a:srgbClr val="F0DA50"/>
                </a:solidFill>
                <a:latin typeface="DINPro" panose="02000503030000020004" pitchFamily="2" charset="0"/>
              </a:rPr>
              <a:t>Taleem</a:t>
            </a:r>
            <a:r>
              <a:rPr lang="en-GB" dirty="0">
                <a:solidFill>
                  <a:srgbClr val="F0DA50"/>
                </a:solidFill>
                <a:latin typeface="DINPro" panose="02000503030000020004" pitchFamily="2" charset="0"/>
              </a:rPr>
              <a:t>” </a:t>
            </a: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in a alert dialog box.</a:t>
            </a:r>
          </a:p>
        </p:txBody>
      </p:sp>
    </p:spTree>
    <p:extLst>
      <p:ext uri="{BB962C8B-B14F-4D97-AF65-F5344CB8AC3E}">
        <p14:creationId xmlns:p14="http://schemas.microsoft.com/office/powerpoint/2010/main" val="1429636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B34B07D-6CF5-314E-9CC1-C214AA7E8BE3}"/>
              </a:ext>
            </a:extLst>
          </p:cNvPr>
          <p:cNvSpPr/>
          <p:nvPr/>
        </p:nvSpPr>
        <p:spPr>
          <a:xfrm>
            <a:off x="-15902" y="987817"/>
            <a:ext cx="3211862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DINPro" panose="02000503030000020004" pitchFamily="2" charset="0"/>
              </a:rPr>
              <a:t>Inline JS</a:t>
            </a:r>
            <a:endParaRPr lang="en-US" sz="2000" dirty="0">
              <a:solidFill>
                <a:schemeClr val="bg1"/>
              </a:solidFill>
              <a:latin typeface="DINPro" panose="0200050303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695826-88CC-4A4C-9F05-6EB7CC2DF676}"/>
              </a:ext>
            </a:extLst>
          </p:cNvPr>
          <p:cNvSpPr/>
          <p:nvPr/>
        </p:nvSpPr>
        <p:spPr>
          <a:xfrm>
            <a:off x="-15902" y="1989263"/>
            <a:ext cx="3211861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External JS</a:t>
            </a:r>
            <a:endParaRPr lang="en-US" sz="2000" dirty="0">
              <a:solidFill>
                <a:schemeClr val="bg1"/>
              </a:solidFill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C63835-D890-5B4D-A4D3-D1304910A751}"/>
              </a:ext>
            </a:extLst>
          </p:cNvPr>
          <p:cNvSpPr/>
          <p:nvPr/>
        </p:nvSpPr>
        <p:spPr>
          <a:xfrm>
            <a:off x="-15902" y="2993245"/>
            <a:ext cx="3211863" cy="720000"/>
          </a:xfrm>
          <a:prstGeom prst="rect">
            <a:avLst/>
          </a:prstGeom>
          <a:solidFill>
            <a:srgbClr val="F0DA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solidFill>
                  <a:srgbClr val="0A0454"/>
                </a:solidFill>
                <a:latin typeface="DINPro" panose="02000503030000020004" pitchFamily="2" charset="0"/>
              </a:rPr>
              <a:t>External JS advantage</a:t>
            </a:r>
            <a:endParaRPr lang="en-US" sz="2000" dirty="0">
              <a:solidFill>
                <a:srgbClr val="0A0454"/>
              </a:solidFill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5A6553C5-15E8-E14A-996B-7CD7B5E6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703" y="222802"/>
            <a:ext cx="1486297" cy="512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6C57E7-759B-CE40-A357-2740790951B7}"/>
              </a:ext>
            </a:extLst>
          </p:cNvPr>
          <p:cNvSpPr txBox="1"/>
          <p:nvPr/>
        </p:nvSpPr>
        <p:spPr>
          <a:xfrm>
            <a:off x="4793942" y="987817"/>
            <a:ext cx="5911761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It helps in the reusability of code in more than one HTML file.</a:t>
            </a:r>
          </a:p>
          <a:p>
            <a:pPr algn="ctr">
              <a:spcAft>
                <a:spcPts val="15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It allows easy code readability.</a:t>
            </a:r>
          </a:p>
          <a:p>
            <a:pPr algn="ctr">
              <a:spcAft>
                <a:spcPts val="15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It is time-efficient as web browsers cache the external </a:t>
            </a:r>
            <a:r>
              <a:rPr lang="en-GB" dirty="0" err="1">
                <a:solidFill>
                  <a:schemeClr val="bg1"/>
                </a:solidFill>
                <a:latin typeface="DINPro" panose="02000503030000020004" pitchFamily="2" charset="0"/>
              </a:rPr>
              <a:t>js</a:t>
            </a: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 files, which further reduces the page loading time.</a:t>
            </a:r>
          </a:p>
          <a:p>
            <a:pPr algn="ctr">
              <a:spcAft>
                <a:spcPts val="15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It enables both web designers and coders to work with html and </a:t>
            </a:r>
            <a:r>
              <a:rPr lang="en-GB" dirty="0" err="1">
                <a:solidFill>
                  <a:schemeClr val="bg1"/>
                </a:solidFill>
                <a:latin typeface="DINPro" panose="02000503030000020004" pitchFamily="2" charset="0"/>
              </a:rPr>
              <a:t>js</a:t>
            </a: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 files parallelly and separately, i.e., without facing any code conflictions.</a:t>
            </a:r>
          </a:p>
          <a:p>
            <a:pPr algn="ctr">
              <a:spcAft>
                <a:spcPts val="15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The length of the code reduces as only we need to specify the location of the </a:t>
            </a:r>
            <a:r>
              <a:rPr lang="en-GB" dirty="0" err="1">
                <a:solidFill>
                  <a:schemeClr val="bg1"/>
                </a:solidFill>
                <a:latin typeface="DINPro" panose="02000503030000020004" pitchFamily="2" charset="0"/>
              </a:rPr>
              <a:t>js</a:t>
            </a: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 file.</a:t>
            </a:r>
          </a:p>
        </p:txBody>
      </p:sp>
    </p:spTree>
    <p:extLst>
      <p:ext uri="{BB962C8B-B14F-4D97-AF65-F5344CB8AC3E}">
        <p14:creationId xmlns:p14="http://schemas.microsoft.com/office/powerpoint/2010/main" val="2052771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508F75-2551-C444-ADEA-13E1006C4F6C}"/>
              </a:ext>
            </a:extLst>
          </p:cNvPr>
          <p:cNvSpPr/>
          <p:nvPr/>
        </p:nvSpPr>
        <p:spPr>
          <a:xfrm>
            <a:off x="5979381" y="3720539"/>
            <a:ext cx="4079017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0DA50"/>
                </a:solidFill>
                <a:latin typeface="DINPro" panose="02000503030000020004" pitchFamily="2" charset="0"/>
              </a:rPr>
              <a:t>CHAPTER 3</a:t>
            </a:r>
          </a:p>
          <a:p>
            <a:pPr algn="ctr"/>
            <a:r>
              <a:rPr lang="en-US" sz="3500" dirty="0">
                <a:solidFill>
                  <a:schemeClr val="bg1"/>
                </a:solidFill>
                <a:latin typeface="DINPro" panose="02000503030000020004" pitchFamily="2" charset="0"/>
              </a:rPr>
              <a:t>Code Structure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34B07D-6CF5-314E-9CC1-C214AA7E8BE3}"/>
              </a:ext>
            </a:extLst>
          </p:cNvPr>
          <p:cNvSpPr/>
          <p:nvPr/>
        </p:nvSpPr>
        <p:spPr>
          <a:xfrm>
            <a:off x="-15902" y="987817"/>
            <a:ext cx="3211862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DINPro" panose="02000503030000020004" pitchFamily="2" charset="0"/>
              </a:rPr>
              <a:t>Statements</a:t>
            </a:r>
            <a:endParaRPr lang="en-US" sz="2000" dirty="0">
              <a:latin typeface="DINPro" panose="0200050303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695826-88CC-4A4C-9F05-6EB7CC2DF676}"/>
              </a:ext>
            </a:extLst>
          </p:cNvPr>
          <p:cNvSpPr/>
          <p:nvPr/>
        </p:nvSpPr>
        <p:spPr>
          <a:xfrm>
            <a:off x="-15902" y="1989263"/>
            <a:ext cx="3211861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dirty="0">
                <a:latin typeface="DINPro" panose="02000503030000020004" pitchFamily="2" charset="0"/>
              </a:rPr>
              <a:t>Semicolons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C63835-D890-5B4D-A4D3-D1304910A751}"/>
              </a:ext>
            </a:extLst>
          </p:cNvPr>
          <p:cNvSpPr/>
          <p:nvPr/>
        </p:nvSpPr>
        <p:spPr>
          <a:xfrm>
            <a:off x="-15902" y="2993245"/>
            <a:ext cx="3211863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Comments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5A6553C5-15E8-E14A-996B-7CD7B5E6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703" y="222802"/>
            <a:ext cx="1486297" cy="512085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F3051263-F22D-8643-AF0D-8EBC55269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4266" y="1628302"/>
            <a:ext cx="1835978" cy="18412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89762AE-4FC6-D24D-8B13-579AA7876D1D}"/>
              </a:ext>
            </a:extLst>
          </p:cNvPr>
          <p:cNvSpPr/>
          <p:nvPr/>
        </p:nvSpPr>
        <p:spPr>
          <a:xfrm>
            <a:off x="0" y="3994691"/>
            <a:ext cx="3211863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Syntax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3495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B34B07D-6CF5-314E-9CC1-C214AA7E8BE3}"/>
              </a:ext>
            </a:extLst>
          </p:cNvPr>
          <p:cNvSpPr/>
          <p:nvPr/>
        </p:nvSpPr>
        <p:spPr>
          <a:xfrm>
            <a:off x="-15902" y="987817"/>
            <a:ext cx="3211862" cy="720000"/>
          </a:xfrm>
          <a:prstGeom prst="rect">
            <a:avLst/>
          </a:prstGeom>
          <a:solidFill>
            <a:srgbClr val="F0DA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rgbClr val="0A0454"/>
                </a:solidFill>
                <a:latin typeface="DINPro" panose="02000503030000020004" pitchFamily="2" charset="0"/>
              </a:rPr>
              <a:t>Statements</a:t>
            </a:r>
            <a:endParaRPr lang="en-US" sz="2000" dirty="0">
              <a:solidFill>
                <a:srgbClr val="0A0454"/>
              </a:solidFill>
              <a:latin typeface="DINPro" panose="0200050303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695826-88CC-4A4C-9F05-6EB7CC2DF676}"/>
              </a:ext>
            </a:extLst>
          </p:cNvPr>
          <p:cNvSpPr/>
          <p:nvPr/>
        </p:nvSpPr>
        <p:spPr>
          <a:xfrm>
            <a:off x="-15902" y="1989263"/>
            <a:ext cx="3211861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dirty="0">
                <a:latin typeface="DINPro" panose="02000503030000020004" pitchFamily="2" charset="0"/>
              </a:rPr>
              <a:t>Semicolons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C63835-D890-5B4D-A4D3-D1304910A751}"/>
              </a:ext>
            </a:extLst>
          </p:cNvPr>
          <p:cNvSpPr/>
          <p:nvPr/>
        </p:nvSpPr>
        <p:spPr>
          <a:xfrm>
            <a:off x="-15902" y="2993245"/>
            <a:ext cx="3211863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Comments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5A6553C5-15E8-E14A-996B-7CD7B5E6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703" y="222802"/>
            <a:ext cx="1486297" cy="512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6D6E82-87CB-5B4A-83B4-A5C7A93EAE2B}"/>
              </a:ext>
            </a:extLst>
          </p:cNvPr>
          <p:cNvSpPr txBox="1"/>
          <p:nvPr/>
        </p:nvSpPr>
        <p:spPr>
          <a:xfrm>
            <a:off x="3968432" y="987817"/>
            <a:ext cx="7512368" cy="36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0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In HTML, JavaScript statements are "instructions" to be "executed" by the web browser.</a:t>
            </a:r>
          </a:p>
          <a:p>
            <a:pPr algn="ctr">
              <a:spcAft>
                <a:spcPts val="2000"/>
              </a:spcAft>
            </a:pPr>
            <a:r>
              <a:rPr lang="en-GB" dirty="0">
                <a:solidFill>
                  <a:srgbClr val="F0DA50"/>
                </a:solidFill>
                <a:latin typeface="DINPro" panose="02000503030000020004" pitchFamily="2" charset="0"/>
              </a:rPr>
              <a:t>Example:</a:t>
            </a:r>
          </a:p>
          <a:p>
            <a:pPr algn="ctr">
              <a:spcAft>
                <a:spcPts val="2000"/>
              </a:spcAft>
            </a:pPr>
            <a:r>
              <a:rPr lang="en-GB" dirty="0" err="1">
                <a:solidFill>
                  <a:schemeClr val="bg1"/>
                </a:solidFill>
                <a:latin typeface="DINPro" panose="02000503030000020004" pitchFamily="2" charset="0"/>
              </a:rPr>
              <a:t>Document.getElementById</a:t>
            </a: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(“demo”).</a:t>
            </a:r>
            <a:r>
              <a:rPr lang="en-GB" dirty="0" err="1">
                <a:solidFill>
                  <a:schemeClr val="bg1"/>
                </a:solidFill>
                <a:latin typeface="DINPro" panose="02000503030000020004" pitchFamily="2" charset="0"/>
              </a:rPr>
              <a:t>innerHTML</a:t>
            </a: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 = “Hello Code </a:t>
            </a:r>
            <a:r>
              <a:rPr lang="en-GB" dirty="0" err="1">
                <a:solidFill>
                  <a:schemeClr val="bg1"/>
                </a:solidFill>
                <a:latin typeface="DINPro" panose="02000503030000020004" pitchFamily="2" charset="0"/>
              </a:rPr>
              <a:t>Taleem</a:t>
            </a: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”;</a:t>
            </a:r>
          </a:p>
          <a:p>
            <a:pPr algn="ctr">
              <a:spcAft>
                <a:spcPts val="2000"/>
              </a:spcAft>
            </a:pPr>
            <a: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  <a:t>This statement tells the browser to write "Hello Code </a:t>
            </a:r>
            <a:r>
              <a:rPr lang="en-US" dirty="0" err="1">
                <a:solidFill>
                  <a:srgbClr val="F0DA50"/>
                </a:solidFill>
                <a:latin typeface="DINPro" panose="02000503030000020004" pitchFamily="2" charset="0"/>
              </a:rPr>
              <a:t>Taleem</a:t>
            </a:r>
            <a: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  <a:t>" inside an HTML element with id="demo”</a:t>
            </a:r>
          </a:p>
          <a:p>
            <a:pPr algn="ctr">
              <a:spcAft>
                <a:spcPts val="2000"/>
              </a:spcAft>
            </a:pPr>
            <a: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  <a:t>Most JavaScript programs contain many JavaScript statements. The statements are executed, one by one, in the same order as they are written.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97E7E8-71F0-6246-A2F6-017AE8B1275E}"/>
              </a:ext>
            </a:extLst>
          </p:cNvPr>
          <p:cNvSpPr/>
          <p:nvPr/>
        </p:nvSpPr>
        <p:spPr>
          <a:xfrm>
            <a:off x="0" y="3994691"/>
            <a:ext cx="3211863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Syntax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90962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B34B07D-6CF5-314E-9CC1-C214AA7E8BE3}"/>
              </a:ext>
            </a:extLst>
          </p:cNvPr>
          <p:cNvSpPr/>
          <p:nvPr/>
        </p:nvSpPr>
        <p:spPr>
          <a:xfrm>
            <a:off x="-15902" y="987817"/>
            <a:ext cx="3211862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DINPro" panose="02000503030000020004" pitchFamily="2" charset="0"/>
              </a:rPr>
              <a:t>Statements</a:t>
            </a:r>
            <a:endParaRPr lang="en-US" sz="2000" dirty="0">
              <a:solidFill>
                <a:schemeClr val="bg1"/>
              </a:solidFill>
              <a:latin typeface="DINPro" panose="0200050303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695826-88CC-4A4C-9F05-6EB7CC2DF676}"/>
              </a:ext>
            </a:extLst>
          </p:cNvPr>
          <p:cNvSpPr/>
          <p:nvPr/>
        </p:nvSpPr>
        <p:spPr>
          <a:xfrm>
            <a:off x="-15902" y="1989263"/>
            <a:ext cx="3211861" cy="720000"/>
          </a:xfrm>
          <a:prstGeom prst="rect">
            <a:avLst/>
          </a:prstGeom>
          <a:solidFill>
            <a:srgbClr val="F0DA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dirty="0">
                <a:solidFill>
                  <a:srgbClr val="002060"/>
                </a:solidFill>
                <a:latin typeface="DINPro" panose="02000503030000020004" pitchFamily="2" charset="0"/>
              </a:rPr>
              <a:t>Semicolons</a:t>
            </a:r>
            <a:endParaRPr lang="en-US" sz="2000" dirty="0">
              <a:solidFill>
                <a:srgbClr val="002060"/>
              </a:solidFill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C63835-D890-5B4D-A4D3-D1304910A751}"/>
              </a:ext>
            </a:extLst>
          </p:cNvPr>
          <p:cNvSpPr/>
          <p:nvPr/>
        </p:nvSpPr>
        <p:spPr>
          <a:xfrm>
            <a:off x="-15902" y="2993245"/>
            <a:ext cx="3211863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Comments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5A6553C5-15E8-E14A-996B-7CD7B5E6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703" y="222802"/>
            <a:ext cx="1486297" cy="512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6D6E82-87CB-5B4A-83B4-A5C7A93EAE2B}"/>
              </a:ext>
            </a:extLst>
          </p:cNvPr>
          <p:cNvSpPr txBox="1"/>
          <p:nvPr/>
        </p:nvSpPr>
        <p:spPr>
          <a:xfrm>
            <a:off x="3968432" y="987817"/>
            <a:ext cx="751236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0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Semicolons separate JavaScript statements. Add a semicolon at the end of each executable statement:</a:t>
            </a:r>
          </a:p>
          <a:p>
            <a:pPr algn="ctr">
              <a:spcAft>
                <a:spcPts val="2000"/>
              </a:spcAft>
            </a:pPr>
            <a: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  <a:t>When separated by semicolons, multiple statements on one line are allowed.</a:t>
            </a:r>
          </a:p>
          <a:p>
            <a:pPr algn="ctr">
              <a:spcAft>
                <a:spcPts val="2000"/>
              </a:spcAft>
            </a:pPr>
            <a:r>
              <a:rPr lang="en-GB" dirty="0">
                <a:solidFill>
                  <a:srgbClr val="F0DA50"/>
                </a:solidFill>
                <a:latin typeface="DINPro" panose="02000503030000020004" pitchFamily="2" charset="0"/>
              </a:rPr>
              <a:t>Example:</a:t>
            </a:r>
          </a:p>
          <a:p>
            <a:pPr algn="ctr">
              <a:spcAft>
                <a:spcPts val="2000"/>
              </a:spcAft>
            </a:pPr>
            <a:r>
              <a:rPr lang="en-GB" dirty="0">
                <a:solidFill>
                  <a:srgbClr val="F0DA50"/>
                </a:solidFill>
                <a:latin typeface="DINPro" panose="02000503030000020004" pitchFamily="2" charset="0"/>
              </a:rPr>
              <a:t>var  a, b, c;</a:t>
            </a:r>
            <a:br>
              <a:rPr lang="en-GB" dirty="0">
                <a:solidFill>
                  <a:srgbClr val="F0DA50"/>
                </a:solidFill>
                <a:latin typeface="DINPro" panose="02000503030000020004" pitchFamily="2" charset="0"/>
              </a:rPr>
            </a:br>
            <a:r>
              <a:rPr lang="en-GB" dirty="0">
                <a:solidFill>
                  <a:srgbClr val="F0DA50"/>
                </a:solidFill>
                <a:latin typeface="DINPro" panose="02000503030000020004" pitchFamily="2" charset="0"/>
              </a:rPr>
              <a:t>a=1; b=2;</a:t>
            </a:r>
            <a:br>
              <a:rPr lang="en-GB" dirty="0">
                <a:solidFill>
                  <a:srgbClr val="F0DA50"/>
                </a:solidFill>
                <a:latin typeface="DINPro" panose="02000503030000020004" pitchFamily="2" charset="0"/>
              </a:rPr>
            </a:br>
            <a:r>
              <a:rPr lang="en-GB" dirty="0">
                <a:solidFill>
                  <a:srgbClr val="F0DA50"/>
                </a:solidFill>
                <a:latin typeface="DINPro" panose="02000503030000020004" pitchFamily="2" charset="0"/>
              </a:rPr>
              <a:t>c=</a:t>
            </a:r>
            <a:r>
              <a:rPr lang="en-GB" dirty="0" err="1">
                <a:solidFill>
                  <a:srgbClr val="F0DA50"/>
                </a:solidFill>
                <a:latin typeface="DINPro" panose="02000503030000020004" pitchFamily="2" charset="0"/>
              </a:rPr>
              <a:t>a+b</a:t>
            </a:r>
            <a:r>
              <a:rPr lang="en-GB" dirty="0">
                <a:solidFill>
                  <a:srgbClr val="F0DA50"/>
                </a:solidFill>
                <a:latin typeface="DINPro" panose="02000503030000020004" pitchFamily="2" charset="0"/>
              </a:rPr>
              <a:t>;</a:t>
            </a:r>
            <a:endParaRPr lang="en-US" dirty="0">
              <a:solidFill>
                <a:schemeClr val="bg1"/>
              </a:solidFill>
              <a:latin typeface="DINPro" panose="02000503030000020004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BD3452-9221-DA47-BF37-79BAF420EF0D}"/>
              </a:ext>
            </a:extLst>
          </p:cNvPr>
          <p:cNvSpPr/>
          <p:nvPr/>
        </p:nvSpPr>
        <p:spPr>
          <a:xfrm>
            <a:off x="-15904" y="3994691"/>
            <a:ext cx="3211863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Syntax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29380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B34B07D-6CF5-314E-9CC1-C214AA7E8BE3}"/>
              </a:ext>
            </a:extLst>
          </p:cNvPr>
          <p:cNvSpPr/>
          <p:nvPr/>
        </p:nvSpPr>
        <p:spPr>
          <a:xfrm>
            <a:off x="-15902" y="987817"/>
            <a:ext cx="3211862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DINPro" panose="02000503030000020004" pitchFamily="2" charset="0"/>
              </a:rPr>
              <a:t>Statements</a:t>
            </a:r>
            <a:endParaRPr lang="en-US" sz="2000" dirty="0">
              <a:solidFill>
                <a:schemeClr val="bg1"/>
              </a:solidFill>
              <a:latin typeface="DINPro" panose="0200050303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695826-88CC-4A4C-9F05-6EB7CC2DF676}"/>
              </a:ext>
            </a:extLst>
          </p:cNvPr>
          <p:cNvSpPr/>
          <p:nvPr/>
        </p:nvSpPr>
        <p:spPr>
          <a:xfrm>
            <a:off x="-15902" y="1989263"/>
            <a:ext cx="3211861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solidFill>
                  <a:schemeClr val="bg1"/>
                </a:solidFill>
                <a:latin typeface="DINPro" panose="02000503030000020004" pitchFamily="2" charset="0"/>
              </a:rPr>
              <a:t>Semicolons</a:t>
            </a:r>
            <a:endParaRPr lang="en-US" sz="2000" dirty="0">
              <a:solidFill>
                <a:schemeClr val="bg1"/>
              </a:solidFill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C63835-D890-5B4D-A4D3-D1304910A751}"/>
              </a:ext>
            </a:extLst>
          </p:cNvPr>
          <p:cNvSpPr/>
          <p:nvPr/>
        </p:nvSpPr>
        <p:spPr>
          <a:xfrm>
            <a:off x="-15902" y="2993245"/>
            <a:ext cx="3211863" cy="720000"/>
          </a:xfrm>
          <a:prstGeom prst="rect">
            <a:avLst/>
          </a:prstGeom>
          <a:solidFill>
            <a:srgbClr val="F0DA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solidFill>
                  <a:srgbClr val="0A0454"/>
                </a:solidFill>
                <a:latin typeface="DINPro" panose="02000503030000020004" pitchFamily="2" charset="0"/>
              </a:rPr>
              <a:t>Comments</a:t>
            </a:r>
            <a:endParaRPr lang="en-US" sz="2000" dirty="0">
              <a:solidFill>
                <a:srgbClr val="0A0454"/>
              </a:solidFill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5A6553C5-15E8-E14A-996B-7CD7B5E6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703" y="222802"/>
            <a:ext cx="1486297" cy="512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6D6E82-87CB-5B4A-83B4-A5C7A93EAE2B}"/>
              </a:ext>
            </a:extLst>
          </p:cNvPr>
          <p:cNvSpPr txBox="1"/>
          <p:nvPr/>
        </p:nvSpPr>
        <p:spPr>
          <a:xfrm>
            <a:off x="3968432" y="987817"/>
            <a:ext cx="7512368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000"/>
              </a:spcAft>
            </a:pPr>
            <a:r>
              <a:rPr lang="en-GB" dirty="0">
                <a:solidFill>
                  <a:srgbClr val="F0DA50"/>
                </a:solidFill>
                <a:latin typeface="DINPro" panose="02000503030000020004" pitchFamily="2" charset="0"/>
              </a:rPr>
              <a:t>Single Line Comments:</a:t>
            </a: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 Single line comments start with </a:t>
            </a:r>
            <a:r>
              <a:rPr lang="en-GB" dirty="0">
                <a:solidFill>
                  <a:srgbClr val="F0DA50"/>
                </a:solidFill>
                <a:latin typeface="DINPro" panose="02000503030000020004" pitchFamily="2" charset="0"/>
              </a:rPr>
              <a:t>//</a:t>
            </a: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.</a:t>
            </a:r>
          </a:p>
          <a:p>
            <a:pPr algn="ctr">
              <a:spcAft>
                <a:spcPts val="2000"/>
              </a:spcAft>
            </a:pPr>
            <a: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  <a:t>Any text between </a:t>
            </a:r>
            <a: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  <a:t>//</a:t>
            </a:r>
            <a: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  <a:t> and the end of the line will be ignored by JavaScript (will not be executed).</a:t>
            </a:r>
          </a:p>
          <a:p>
            <a:pPr algn="ctr">
              <a:spcAft>
                <a:spcPts val="2000"/>
              </a:spcAft>
            </a:pPr>
            <a: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  <a:t>Example:</a:t>
            </a:r>
            <a:b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</a:br>
            <a: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  <a:t>var x = 5;   // Declare x, give it the value of 5</a:t>
            </a:r>
          </a:p>
          <a:p>
            <a:pPr algn="ctr">
              <a:spcAft>
                <a:spcPts val="2000"/>
              </a:spcAft>
            </a:pPr>
            <a:endParaRPr lang="en-US" dirty="0">
              <a:solidFill>
                <a:srgbClr val="F0DA50"/>
              </a:solidFill>
              <a:latin typeface="DINPro" panose="02000503030000020004" pitchFamily="2" charset="0"/>
            </a:endParaRPr>
          </a:p>
          <a:p>
            <a:pPr algn="ctr">
              <a:spcAft>
                <a:spcPts val="2000"/>
              </a:spcAft>
            </a:pPr>
            <a: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  <a:t>Multi-line Comments:</a:t>
            </a:r>
            <a: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  <a:t> Multi-line comments start with </a:t>
            </a:r>
            <a: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  <a:t>/*</a:t>
            </a:r>
            <a: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  <a:t> and end with </a:t>
            </a:r>
            <a: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  <a:t>*/</a:t>
            </a:r>
            <a: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  <a:t>.</a:t>
            </a:r>
          </a:p>
          <a:p>
            <a:pPr algn="ctr">
              <a:spcAft>
                <a:spcPts val="2000"/>
              </a:spcAft>
            </a:pPr>
            <a: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  <a:t>Any text between </a:t>
            </a:r>
            <a: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  <a:t>/*</a:t>
            </a:r>
            <a: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  <a:t> and </a:t>
            </a:r>
            <a: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  <a:t>*/</a:t>
            </a:r>
            <a: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  <a:t> will be ignored by JavaScript.</a:t>
            </a:r>
          </a:p>
          <a:p>
            <a:pPr algn="ctr">
              <a:spcAft>
                <a:spcPts val="2000"/>
              </a:spcAft>
            </a:pPr>
            <a: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  <a:t>Example:</a:t>
            </a:r>
            <a:b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</a:br>
            <a: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  <a:t>/* The code below will set the id = ”name” </a:t>
            </a:r>
            <a:b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</a:br>
            <a: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  <a:t>inner text as a Code </a:t>
            </a:r>
            <a:r>
              <a:rPr lang="en-US" dirty="0" err="1">
                <a:solidFill>
                  <a:srgbClr val="F0DA50"/>
                </a:solidFill>
                <a:latin typeface="DINPro" panose="02000503030000020004" pitchFamily="2" charset="0"/>
              </a:rPr>
              <a:t>Taleem</a:t>
            </a:r>
            <a: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  <a:t> */ </a:t>
            </a:r>
            <a:r>
              <a:rPr lang="en-US" dirty="0" err="1">
                <a:solidFill>
                  <a:srgbClr val="F0DA50"/>
                </a:solidFill>
                <a:latin typeface="DINPro" panose="02000503030000020004" pitchFamily="2" charset="0"/>
              </a:rPr>
              <a:t>document.getElementById</a:t>
            </a:r>
            <a: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  <a:t>(”name").</a:t>
            </a:r>
            <a:r>
              <a:rPr lang="en-US" dirty="0" err="1">
                <a:solidFill>
                  <a:srgbClr val="F0DA50"/>
                </a:solidFill>
                <a:latin typeface="DINPro" panose="02000503030000020004" pitchFamily="2" charset="0"/>
              </a:rPr>
              <a:t>innerHTML</a:t>
            </a:r>
            <a: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  <a:t> = ”Code </a:t>
            </a:r>
            <a:r>
              <a:rPr lang="en-US" dirty="0" err="1">
                <a:solidFill>
                  <a:srgbClr val="F0DA50"/>
                </a:solidFill>
                <a:latin typeface="DINPro" panose="02000503030000020004" pitchFamily="2" charset="0"/>
              </a:rPr>
              <a:t>Taleem</a:t>
            </a:r>
            <a: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  <a:t>";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FD4187-D3D9-7E49-A8E8-4F5D72561EC2}"/>
              </a:ext>
            </a:extLst>
          </p:cNvPr>
          <p:cNvSpPr/>
          <p:nvPr/>
        </p:nvSpPr>
        <p:spPr>
          <a:xfrm>
            <a:off x="-15903" y="3994691"/>
            <a:ext cx="3211861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solidFill>
                  <a:schemeClr val="bg1"/>
                </a:solidFill>
                <a:latin typeface="DINPro" panose="02000503030000020004" pitchFamily="2" charset="0"/>
              </a:rPr>
              <a:t>Syntax</a:t>
            </a:r>
            <a:endParaRPr lang="en-US" sz="2000" dirty="0">
              <a:solidFill>
                <a:schemeClr val="bg1"/>
              </a:solidFill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17136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B34B07D-6CF5-314E-9CC1-C214AA7E8BE3}"/>
              </a:ext>
            </a:extLst>
          </p:cNvPr>
          <p:cNvSpPr/>
          <p:nvPr/>
        </p:nvSpPr>
        <p:spPr>
          <a:xfrm>
            <a:off x="-15902" y="987817"/>
            <a:ext cx="3211862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DINPro" panose="02000503030000020004" pitchFamily="2" charset="0"/>
              </a:rPr>
              <a:t>Statements</a:t>
            </a:r>
            <a:endParaRPr lang="en-US" sz="2000" dirty="0">
              <a:solidFill>
                <a:schemeClr val="bg1"/>
              </a:solidFill>
              <a:latin typeface="DINPro" panose="0200050303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695826-88CC-4A4C-9F05-6EB7CC2DF676}"/>
              </a:ext>
            </a:extLst>
          </p:cNvPr>
          <p:cNvSpPr/>
          <p:nvPr/>
        </p:nvSpPr>
        <p:spPr>
          <a:xfrm>
            <a:off x="-15902" y="1989263"/>
            <a:ext cx="3211861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solidFill>
                  <a:schemeClr val="bg1"/>
                </a:solidFill>
                <a:latin typeface="DINPro" panose="02000503030000020004" pitchFamily="2" charset="0"/>
              </a:rPr>
              <a:t>Semicolons</a:t>
            </a:r>
            <a:endParaRPr lang="en-US" sz="2000" dirty="0">
              <a:solidFill>
                <a:schemeClr val="bg1"/>
              </a:solidFill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C63835-D890-5B4D-A4D3-D1304910A751}"/>
              </a:ext>
            </a:extLst>
          </p:cNvPr>
          <p:cNvSpPr/>
          <p:nvPr/>
        </p:nvSpPr>
        <p:spPr>
          <a:xfrm>
            <a:off x="-15902" y="2993245"/>
            <a:ext cx="3211863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solidFill>
                  <a:schemeClr val="bg1"/>
                </a:solidFill>
                <a:latin typeface="DINPro" panose="02000503030000020004" pitchFamily="2" charset="0"/>
              </a:rPr>
              <a:t>Comments</a:t>
            </a:r>
            <a:endParaRPr lang="en-US" sz="2000" dirty="0">
              <a:solidFill>
                <a:schemeClr val="bg1"/>
              </a:solidFill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5A6553C5-15E8-E14A-996B-7CD7B5E6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703" y="222802"/>
            <a:ext cx="1486297" cy="512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6D6E82-87CB-5B4A-83B4-A5C7A93EAE2B}"/>
              </a:ext>
            </a:extLst>
          </p:cNvPr>
          <p:cNvSpPr txBox="1"/>
          <p:nvPr/>
        </p:nvSpPr>
        <p:spPr>
          <a:xfrm>
            <a:off x="3968432" y="987817"/>
            <a:ext cx="7512368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000"/>
              </a:spcAft>
            </a:pPr>
            <a:r>
              <a:rPr lang="en-GB" dirty="0">
                <a:solidFill>
                  <a:srgbClr val="F0DA50"/>
                </a:solidFill>
                <a:latin typeface="DINPro" panose="02000503030000020004" pitchFamily="2" charset="0"/>
              </a:rPr>
              <a:t>Single Line Comments:</a:t>
            </a: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 Single line comments start with </a:t>
            </a:r>
            <a:r>
              <a:rPr lang="en-GB" dirty="0">
                <a:solidFill>
                  <a:srgbClr val="F0DA50"/>
                </a:solidFill>
                <a:latin typeface="DINPro" panose="02000503030000020004" pitchFamily="2" charset="0"/>
              </a:rPr>
              <a:t>//</a:t>
            </a: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.</a:t>
            </a:r>
          </a:p>
          <a:p>
            <a:pPr algn="ctr">
              <a:spcAft>
                <a:spcPts val="2000"/>
              </a:spcAft>
            </a:pPr>
            <a: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  <a:t>Any text between </a:t>
            </a:r>
            <a: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  <a:t>//</a:t>
            </a:r>
            <a: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  <a:t> and the end of the line will be ignored by JavaScript (will not be executed).</a:t>
            </a:r>
          </a:p>
          <a:p>
            <a:pPr algn="ctr">
              <a:spcAft>
                <a:spcPts val="2000"/>
              </a:spcAft>
            </a:pPr>
            <a: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  <a:t>Example:</a:t>
            </a:r>
            <a:b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</a:br>
            <a: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  <a:t>var x = 5;   // Declare x, give it the value of 5</a:t>
            </a:r>
          </a:p>
          <a:p>
            <a:pPr algn="ctr">
              <a:spcAft>
                <a:spcPts val="2000"/>
              </a:spcAft>
            </a:pPr>
            <a:endParaRPr lang="en-US" dirty="0">
              <a:solidFill>
                <a:srgbClr val="F0DA50"/>
              </a:solidFill>
              <a:latin typeface="DINPro" panose="02000503030000020004" pitchFamily="2" charset="0"/>
            </a:endParaRPr>
          </a:p>
          <a:p>
            <a:pPr algn="ctr">
              <a:spcAft>
                <a:spcPts val="2000"/>
              </a:spcAft>
            </a:pPr>
            <a: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  <a:t>Multi-line Comments:</a:t>
            </a:r>
            <a: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  <a:t> Multi-line comments start with </a:t>
            </a:r>
            <a: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  <a:t>/*</a:t>
            </a:r>
            <a: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  <a:t> and end with </a:t>
            </a:r>
            <a: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  <a:t>*/</a:t>
            </a:r>
            <a: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  <a:t>.</a:t>
            </a:r>
          </a:p>
          <a:p>
            <a:pPr algn="ctr">
              <a:spcAft>
                <a:spcPts val="2000"/>
              </a:spcAft>
            </a:pPr>
            <a: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  <a:t>Any text between </a:t>
            </a:r>
            <a: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  <a:t>/*</a:t>
            </a:r>
            <a: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  <a:t> and </a:t>
            </a:r>
            <a: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  <a:t>*/</a:t>
            </a:r>
            <a: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  <a:t> will be ignored by JavaScript.</a:t>
            </a:r>
          </a:p>
          <a:p>
            <a:pPr algn="ctr">
              <a:spcAft>
                <a:spcPts val="2000"/>
              </a:spcAft>
            </a:pPr>
            <a: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  <a:t>Example:</a:t>
            </a:r>
            <a:b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</a:br>
            <a: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  <a:t>/* The code below will set the id = ”name” </a:t>
            </a:r>
            <a:b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</a:br>
            <a: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  <a:t>inner text as a Code </a:t>
            </a:r>
            <a:r>
              <a:rPr lang="en-US" dirty="0" err="1">
                <a:solidFill>
                  <a:srgbClr val="F0DA50"/>
                </a:solidFill>
                <a:latin typeface="DINPro" panose="02000503030000020004" pitchFamily="2" charset="0"/>
              </a:rPr>
              <a:t>Taleem</a:t>
            </a:r>
            <a: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  <a:t> */ </a:t>
            </a:r>
            <a:r>
              <a:rPr lang="en-US" dirty="0" err="1">
                <a:solidFill>
                  <a:srgbClr val="F0DA50"/>
                </a:solidFill>
                <a:latin typeface="DINPro" panose="02000503030000020004" pitchFamily="2" charset="0"/>
              </a:rPr>
              <a:t>document.getElementById</a:t>
            </a:r>
            <a: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  <a:t>(”name").</a:t>
            </a:r>
            <a:r>
              <a:rPr lang="en-US" dirty="0" err="1">
                <a:solidFill>
                  <a:srgbClr val="F0DA50"/>
                </a:solidFill>
                <a:latin typeface="DINPro" panose="02000503030000020004" pitchFamily="2" charset="0"/>
              </a:rPr>
              <a:t>innerHTML</a:t>
            </a:r>
            <a: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  <a:t> = ”Code </a:t>
            </a:r>
            <a:r>
              <a:rPr lang="en-US" dirty="0" err="1">
                <a:solidFill>
                  <a:srgbClr val="F0DA50"/>
                </a:solidFill>
                <a:latin typeface="DINPro" panose="02000503030000020004" pitchFamily="2" charset="0"/>
              </a:rPr>
              <a:t>Taleem</a:t>
            </a:r>
            <a: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  <a:t>";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FD4187-D3D9-7E49-A8E8-4F5D72561EC2}"/>
              </a:ext>
            </a:extLst>
          </p:cNvPr>
          <p:cNvSpPr/>
          <p:nvPr/>
        </p:nvSpPr>
        <p:spPr>
          <a:xfrm>
            <a:off x="-15903" y="3994691"/>
            <a:ext cx="3211861" cy="720000"/>
          </a:xfrm>
          <a:prstGeom prst="rect">
            <a:avLst/>
          </a:prstGeom>
          <a:solidFill>
            <a:srgbClr val="F0DA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solidFill>
                  <a:srgbClr val="0A0454"/>
                </a:solidFill>
                <a:latin typeface="DINPro" panose="02000503030000020004" pitchFamily="2" charset="0"/>
              </a:rPr>
              <a:t>Syntax</a:t>
            </a:r>
            <a:endParaRPr lang="en-US" sz="2000" dirty="0">
              <a:solidFill>
                <a:srgbClr val="0A0454"/>
              </a:solidFill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60105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508F75-2551-C444-ADEA-13E1006C4F6C}"/>
              </a:ext>
            </a:extLst>
          </p:cNvPr>
          <p:cNvSpPr/>
          <p:nvPr/>
        </p:nvSpPr>
        <p:spPr>
          <a:xfrm>
            <a:off x="5979381" y="3720539"/>
            <a:ext cx="4079017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0DA50"/>
                </a:solidFill>
                <a:latin typeface="DINPro" panose="02000503030000020004" pitchFamily="2" charset="0"/>
              </a:rPr>
              <a:t>CHAPTER 4</a:t>
            </a:r>
          </a:p>
          <a:p>
            <a:pPr algn="ctr"/>
            <a:r>
              <a:rPr lang="en-US" sz="3500" dirty="0">
                <a:solidFill>
                  <a:schemeClr val="bg1"/>
                </a:solidFill>
                <a:latin typeface="DINPro" panose="02000503030000020004" pitchFamily="2" charset="0"/>
              </a:rPr>
              <a:t>JS Output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34B07D-6CF5-314E-9CC1-C214AA7E8BE3}"/>
              </a:ext>
            </a:extLst>
          </p:cNvPr>
          <p:cNvSpPr/>
          <p:nvPr/>
        </p:nvSpPr>
        <p:spPr>
          <a:xfrm>
            <a:off x="-15902" y="987817"/>
            <a:ext cx="3211862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latin typeface="DINPro" panose="02000503030000020004" pitchFamily="2" charset="0"/>
              </a:rPr>
              <a:t>innerHtml</a:t>
            </a:r>
            <a:endParaRPr lang="en-US" sz="2000" dirty="0">
              <a:latin typeface="DINPro" panose="0200050303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695826-88CC-4A4C-9F05-6EB7CC2DF676}"/>
              </a:ext>
            </a:extLst>
          </p:cNvPr>
          <p:cNvSpPr/>
          <p:nvPr/>
        </p:nvSpPr>
        <p:spPr>
          <a:xfrm>
            <a:off x="-15902" y="1989263"/>
            <a:ext cx="3211861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dirty="0" err="1">
                <a:latin typeface="DINPro" panose="02000503030000020004" pitchFamily="2" charset="0"/>
              </a:rPr>
              <a:t>document.write</a:t>
            </a:r>
            <a:r>
              <a:rPr lang="en-GB" dirty="0">
                <a:latin typeface="DINPro" panose="02000503030000020004" pitchFamily="2" charset="0"/>
              </a:rPr>
              <a:t>()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C63835-D890-5B4D-A4D3-D1304910A751}"/>
              </a:ext>
            </a:extLst>
          </p:cNvPr>
          <p:cNvSpPr/>
          <p:nvPr/>
        </p:nvSpPr>
        <p:spPr>
          <a:xfrm>
            <a:off x="-15902" y="2993245"/>
            <a:ext cx="3211863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 err="1">
                <a:latin typeface="DINPro" panose="02000503030000020004" pitchFamily="2" charset="0"/>
              </a:rPr>
              <a:t>console.log</a:t>
            </a:r>
            <a:r>
              <a:rPr lang="en-GB" sz="2000" dirty="0">
                <a:latin typeface="DINPro" panose="02000503030000020004" pitchFamily="2" charset="0"/>
              </a:rPr>
              <a:t>()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5A6553C5-15E8-E14A-996B-7CD7B5E6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703" y="222802"/>
            <a:ext cx="1486297" cy="512085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F3051263-F22D-8643-AF0D-8EBC55269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4266" y="1628302"/>
            <a:ext cx="1835978" cy="18412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89762AE-4FC6-D24D-8B13-579AA7876D1D}"/>
              </a:ext>
            </a:extLst>
          </p:cNvPr>
          <p:cNvSpPr/>
          <p:nvPr/>
        </p:nvSpPr>
        <p:spPr>
          <a:xfrm>
            <a:off x="0" y="3994691"/>
            <a:ext cx="3211863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 err="1">
                <a:latin typeface="DINPro" panose="02000503030000020004" pitchFamily="2" charset="0"/>
              </a:rPr>
              <a:t>window.alert</a:t>
            </a:r>
            <a:r>
              <a:rPr lang="en-GB" sz="2000" dirty="0">
                <a:latin typeface="DINPro" panose="02000503030000020004" pitchFamily="2" charset="0"/>
              </a:rPr>
              <a:t>()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3905CE-8074-EC4A-8A9E-BDBD9A18A5B2}"/>
              </a:ext>
            </a:extLst>
          </p:cNvPr>
          <p:cNvSpPr/>
          <p:nvPr/>
        </p:nvSpPr>
        <p:spPr>
          <a:xfrm>
            <a:off x="-15904" y="4996137"/>
            <a:ext cx="3211863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alert(), prompt(), confirm()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6454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B34B07D-6CF5-314E-9CC1-C214AA7E8BE3}"/>
              </a:ext>
            </a:extLst>
          </p:cNvPr>
          <p:cNvSpPr/>
          <p:nvPr/>
        </p:nvSpPr>
        <p:spPr>
          <a:xfrm>
            <a:off x="-15902" y="987817"/>
            <a:ext cx="3211862" cy="720000"/>
          </a:xfrm>
          <a:prstGeom prst="rect">
            <a:avLst/>
          </a:prstGeom>
          <a:solidFill>
            <a:srgbClr val="F0DA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solidFill>
                  <a:srgbClr val="0A0454"/>
                </a:solidFill>
                <a:latin typeface="DINPro" panose="02000503030000020004" pitchFamily="2" charset="0"/>
              </a:rPr>
              <a:t>innerHtml</a:t>
            </a:r>
            <a:endParaRPr lang="en-US" sz="2000" dirty="0">
              <a:solidFill>
                <a:srgbClr val="0A0454"/>
              </a:solidFill>
              <a:latin typeface="DINPro" panose="0200050303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695826-88CC-4A4C-9F05-6EB7CC2DF676}"/>
              </a:ext>
            </a:extLst>
          </p:cNvPr>
          <p:cNvSpPr/>
          <p:nvPr/>
        </p:nvSpPr>
        <p:spPr>
          <a:xfrm>
            <a:off x="-15902" y="1989263"/>
            <a:ext cx="3211861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dirty="0" err="1">
                <a:latin typeface="DINPro" panose="02000503030000020004" pitchFamily="2" charset="0"/>
              </a:rPr>
              <a:t>document.write</a:t>
            </a:r>
            <a:r>
              <a:rPr lang="en-GB" dirty="0">
                <a:latin typeface="DINPro" panose="02000503030000020004" pitchFamily="2" charset="0"/>
              </a:rPr>
              <a:t>()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C63835-D890-5B4D-A4D3-D1304910A751}"/>
              </a:ext>
            </a:extLst>
          </p:cNvPr>
          <p:cNvSpPr/>
          <p:nvPr/>
        </p:nvSpPr>
        <p:spPr>
          <a:xfrm>
            <a:off x="-15902" y="2993245"/>
            <a:ext cx="3211863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 err="1">
                <a:latin typeface="DINPro" panose="02000503030000020004" pitchFamily="2" charset="0"/>
              </a:rPr>
              <a:t>console.log</a:t>
            </a:r>
            <a:r>
              <a:rPr lang="en-GB" sz="2000" dirty="0">
                <a:latin typeface="DINPro" panose="02000503030000020004" pitchFamily="2" charset="0"/>
              </a:rPr>
              <a:t>()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5A6553C5-15E8-E14A-996B-7CD7B5E6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703" y="222802"/>
            <a:ext cx="1486297" cy="51208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89762AE-4FC6-D24D-8B13-579AA7876D1D}"/>
              </a:ext>
            </a:extLst>
          </p:cNvPr>
          <p:cNvSpPr/>
          <p:nvPr/>
        </p:nvSpPr>
        <p:spPr>
          <a:xfrm>
            <a:off x="0" y="3994691"/>
            <a:ext cx="3211863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 err="1">
                <a:latin typeface="DINPro" panose="02000503030000020004" pitchFamily="2" charset="0"/>
              </a:rPr>
              <a:t>window.alert</a:t>
            </a:r>
            <a:r>
              <a:rPr lang="en-GB" sz="2000" dirty="0">
                <a:latin typeface="DINPro" panose="02000503030000020004" pitchFamily="2" charset="0"/>
              </a:rPr>
              <a:t>()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3905CE-8074-EC4A-8A9E-BDBD9A18A5B2}"/>
              </a:ext>
            </a:extLst>
          </p:cNvPr>
          <p:cNvSpPr/>
          <p:nvPr/>
        </p:nvSpPr>
        <p:spPr>
          <a:xfrm>
            <a:off x="-15904" y="4996137"/>
            <a:ext cx="3211863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alert(), prompt(), confirm()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AE92CB-800E-134D-B84B-D26E5CB1BB3C}"/>
              </a:ext>
            </a:extLst>
          </p:cNvPr>
          <p:cNvSpPr txBox="1"/>
          <p:nvPr/>
        </p:nvSpPr>
        <p:spPr>
          <a:xfrm>
            <a:off x="3968432" y="987817"/>
            <a:ext cx="7512368" cy="226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0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JavaScript can display data in many ways, One of the way is </a:t>
            </a:r>
            <a:r>
              <a:rPr lang="en-GB" dirty="0" err="1">
                <a:solidFill>
                  <a:schemeClr val="bg1"/>
                </a:solidFill>
                <a:latin typeface="DINPro" panose="02000503030000020004" pitchFamily="2" charset="0"/>
              </a:rPr>
              <a:t>innerHTML</a:t>
            </a: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 property.</a:t>
            </a:r>
          </a:p>
          <a:p>
            <a:pPr algn="ctr">
              <a:spcAft>
                <a:spcPts val="20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The </a:t>
            </a:r>
            <a:r>
              <a:rPr lang="en-GB" dirty="0" err="1">
                <a:solidFill>
                  <a:schemeClr val="bg1"/>
                </a:solidFill>
                <a:latin typeface="DINPro" panose="02000503030000020004" pitchFamily="2" charset="0"/>
              </a:rPr>
              <a:t>innerHTML</a:t>
            </a: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 property sets or returns the HTML content (inner HTML) of an element.</a:t>
            </a:r>
          </a:p>
          <a:p>
            <a:pPr algn="ctr">
              <a:spcAft>
                <a:spcPts val="2000"/>
              </a:spcAft>
            </a:pPr>
            <a: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  <a:t>To access an HTML element, JavaScript can use the </a:t>
            </a:r>
            <a:r>
              <a:rPr lang="en-US" dirty="0" err="1">
                <a:solidFill>
                  <a:srgbClr val="F0DA50"/>
                </a:solidFill>
                <a:latin typeface="DINPro" panose="02000503030000020004" pitchFamily="2" charset="0"/>
              </a:rPr>
              <a:t>document.getElementById</a:t>
            </a:r>
            <a: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  <a:t>(id)</a:t>
            </a:r>
            <a: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  <a:t> method.</a:t>
            </a:r>
          </a:p>
        </p:txBody>
      </p:sp>
    </p:spTree>
    <p:extLst>
      <p:ext uri="{BB962C8B-B14F-4D97-AF65-F5344CB8AC3E}">
        <p14:creationId xmlns:p14="http://schemas.microsoft.com/office/powerpoint/2010/main" val="1153597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B34B07D-6CF5-314E-9CC1-C214AA7E8BE3}"/>
              </a:ext>
            </a:extLst>
          </p:cNvPr>
          <p:cNvSpPr/>
          <p:nvPr/>
        </p:nvSpPr>
        <p:spPr>
          <a:xfrm>
            <a:off x="-15902" y="987817"/>
            <a:ext cx="3211862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solidFill>
                  <a:schemeClr val="bg1"/>
                </a:solidFill>
                <a:latin typeface="DINPro" panose="02000503030000020004" pitchFamily="2" charset="0"/>
              </a:rPr>
              <a:t>innerHtml</a:t>
            </a:r>
            <a:endParaRPr lang="en-US" sz="2000" dirty="0">
              <a:solidFill>
                <a:schemeClr val="bg1"/>
              </a:solidFill>
              <a:latin typeface="DINPro" panose="0200050303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695826-88CC-4A4C-9F05-6EB7CC2DF676}"/>
              </a:ext>
            </a:extLst>
          </p:cNvPr>
          <p:cNvSpPr/>
          <p:nvPr/>
        </p:nvSpPr>
        <p:spPr>
          <a:xfrm>
            <a:off x="-15902" y="1989263"/>
            <a:ext cx="3211861" cy="720000"/>
          </a:xfrm>
          <a:prstGeom prst="rect">
            <a:avLst/>
          </a:prstGeom>
          <a:solidFill>
            <a:srgbClr val="F0DA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dirty="0" err="1">
                <a:solidFill>
                  <a:srgbClr val="0A0454"/>
                </a:solidFill>
                <a:latin typeface="DINPro" panose="02000503030000020004" pitchFamily="2" charset="0"/>
              </a:rPr>
              <a:t>document.write</a:t>
            </a:r>
            <a:r>
              <a:rPr lang="en-GB" dirty="0">
                <a:solidFill>
                  <a:srgbClr val="0A0454"/>
                </a:solidFill>
                <a:latin typeface="DINPro" panose="02000503030000020004" pitchFamily="2" charset="0"/>
              </a:rPr>
              <a:t>()</a:t>
            </a:r>
            <a:endParaRPr lang="en-US" sz="2000" dirty="0">
              <a:solidFill>
                <a:srgbClr val="0A0454"/>
              </a:solidFill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C63835-D890-5B4D-A4D3-D1304910A751}"/>
              </a:ext>
            </a:extLst>
          </p:cNvPr>
          <p:cNvSpPr/>
          <p:nvPr/>
        </p:nvSpPr>
        <p:spPr>
          <a:xfrm>
            <a:off x="-15902" y="2993245"/>
            <a:ext cx="3211863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 err="1">
                <a:latin typeface="DINPro" panose="02000503030000020004" pitchFamily="2" charset="0"/>
              </a:rPr>
              <a:t>console.log</a:t>
            </a:r>
            <a:r>
              <a:rPr lang="en-GB" sz="2000" dirty="0">
                <a:latin typeface="DINPro" panose="02000503030000020004" pitchFamily="2" charset="0"/>
              </a:rPr>
              <a:t>()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5A6553C5-15E8-E14A-996B-7CD7B5E6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703" y="222802"/>
            <a:ext cx="1486297" cy="51208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89762AE-4FC6-D24D-8B13-579AA7876D1D}"/>
              </a:ext>
            </a:extLst>
          </p:cNvPr>
          <p:cNvSpPr/>
          <p:nvPr/>
        </p:nvSpPr>
        <p:spPr>
          <a:xfrm>
            <a:off x="0" y="3994691"/>
            <a:ext cx="3211863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 err="1">
                <a:latin typeface="DINPro" panose="02000503030000020004" pitchFamily="2" charset="0"/>
              </a:rPr>
              <a:t>window.alert</a:t>
            </a:r>
            <a:r>
              <a:rPr lang="en-GB" sz="2000" dirty="0">
                <a:latin typeface="DINPro" panose="02000503030000020004" pitchFamily="2" charset="0"/>
              </a:rPr>
              <a:t>()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3905CE-8074-EC4A-8A9E-BDBD9A18A5B2}"/>
              </a:ext>
            </a:extLst>
          </p:cNvPr>
          <p:cNvSpPr/>
          <p:nvPr/>
        </p:nvSpPr>
        <p:spPr>
          <a:xfrm>
            <a:off x="-15904" y="4996137"/>
            <a:ext cx="3211863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alert(), prompt(), confirm()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AE92CB-800E-134D-B84B-D26E5CB1BB3C}"/>
              </a:ext>
            </a:extLst>
          </p:cNvPr>
          <p:cNvSpPr txBox="1"/>
          <p:nvPr/>
        </p:nvSpPr>
        <p:spPr>
          <a:xfrm>
            <a:off x="3968432" y="987817"/>
            <a:ext cx="7512368" cy="171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0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The </a:t>
            </a:r>
            <a:r>
              <a:rPr lang="en-GB" dirty="0" err="1">
                <a:solidFill>
                  <a:srgbClr val="F0DA50"/>
                </a:solidFill>
                <a:latin typeface="DINPro" panose="02000503030000020004" pitchFamily="2" charset="0"/>
              </a:rPr>
              <a:t>document.write</a:t>
            </a:r>
            <a:r>
              <a:rPr lang="en-GB" dirty="0">
                <a:solidFill>
                  <a:srgbClr val="F0DA50"/>
                </a:solidFill>
                <a:latin typeface="DINPro" panose="02000503030000020004" pitchFamily="2" charset="0"/>
              </a:rPr>
              <a:t>() </a:t>
            </a: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method should only be used for testing.</a:t>
            </a:r>
          </a:p>
          <a:p>
            <a:pPr algn="ctr">
              <a:spcAft>
                <a:spcPts val="2000"/>
              </a:spcAft>
            </a:pPr>
            <a: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  <a:t>the </a:t>
            </a:r>
            <a:r>
              <a:rPr lang="en-US" dirty="0" err="1">
                <a:solidFill>
                  <a:schemeClr val="bg1"/>
                </a:solidFill>
                <a:latin typeface="DINPro" panose="02000503030000020004" pitchFamily="2" charset="0"/>
              </a:rPr>
              <a:t>document.write</a:t>
            </a:r>
            <a: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  <a:t>() method to write the content to the current document only while that document is being parsed.</a:t>
            </a:r>
          </a:p>
          <a:p>
            <a:pPr algn="ctr">
              <a:spcAft>
                <a:spcPts val="2000"/>
              </a:spcAft>
            </a:pPr>
            <a: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  <a:t>Syntax: </a:t>
            </a:r>
            <a:r>
              <a:rPr lang="en-US" dirty="0" err="1">
                <a:solidFill>
                  <a:srgbClr val="F0DA50"/>
                </a:solidFill>
                <a:latin typeface="DINPro" panose="02000503030000020004" pitchFamily="2" charset="0"/>
              </a:rPr>
              <a:t>document.write</a:t>
            </a:r>
            <a: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  <a:t>(”Code </a:t>
            </a:r>
            <a:r>
              <a:rPr lang="en-US" dirty="0" err="1">
                <a:solidFill>
                  <a:srgbClr val="F0DA50"/>
                </a:solidFill>
                <a:latin typeface="DINPro" panose="02000503030000020004" pitchFamily="2" charset="0"/>
              </a:rPr>
              <a:t>Taleem</a:t>
            </a:r>
            <a: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740838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508F75-2551-C444-ADEA-13E1006C4F6C}"/>
              </a:ext>
            </a:extLst>
          </p:cNvPr>
          <p:cNvSpPr/>
          <p:nvPr/>
        </p:nvSpPr>
        <p:spPr>
          <a:xfrm>
            <a:off x="5979381" y="3720539"/>
            <a:ext cx="4079017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0DA50"/>
                </a:solidFill>
                <a:latin typeface="DINPro" panose="02000503030000020004" pitchFamily="2" charset="0"/>
              </a:rPr>
              <a:t>CHAPTER 1</a:t>
            </a:r>
          </a:p>
          <a:p>
            <a:pPr algn="ctr"/>
            <a:r>
              <a:rPr lang="en-US" sz="3500" dirty="0">
                <a:solidFill>
                  <a:schemeClr val="bg1"/>
                </a:solidFill>
                <a:latin typeface="DINPro" panose="02000503030000020004" pitchFamily="2" charset="0"/>
              </a:rPr>
              <a:t>Introduction of JS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34B07D-6CF5-314E-9CC1-C214AA7E8BE3}"/>
              </a:ext>
            </a:extLst>
          </p:cNvPr>
          <p:cNvSpPr/>
          <p:nvPr/>
        </p:nvSpPr>
        <p:spPr>
          <a:xfrm>
            <a:off x="-15903" y="987817"/>
            <a:ext cx="3263807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DINPro" panose="02000503030000020004" pitchFamily="2" charset="0"/>
              </a:rPr>
              <a:t>What is JavaScript</a:t>
            </a:r>
            <a:endParaRPr lang="en-US" sz="2000" dirty="0">
              <a:latin typeface="DINPro" panose="0200050303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695826-88CC-4A4C-9F05-6EB7CC2DF676}"/>
              </a:ext>
            </a:extLst>
          </p:cNvPr>
          <p:cNvSpPr/>
          <p:nvPr/>
        </p:nvSpPr>
        <p:spPr>
          <a:xfrm>
            <a:off x="-15902" y="1989263"/>
            <a:ext cx="3263807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Why learn JavaScript</a:t>
            </a:r>
            <a:r>
              <a:rPr lang="en-US" sz="2000" dirty="0">
                <a:latin typeface="DINPro" panose="02000503030000020004" pitchFamily="2" charset="0"/>
                <a:cs typeface="Didot" panose="02000503000000020003" pitchFamily="2" charset="-79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C63835-D890-5B4D-A4D3-D1304910A751}"/>
              </a:ext>
            </a:extLst>
          </p:cNvPr>
          <p:cNvSpPr/>
          <p:nvPr/>
        </p:nvSpPr>
        <p:spPr>
          <a:xfrm>
            <a:off x="-15902" y="2993245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Where to use</a:t>
            </a:r>
            <a:r>
              <a:rPr lang="en-US" sz="2000" dirty="0">
                <a:latin typeface="DINPro" panose="02000503030000020004" pitchFamily="2" charset="0"/>
                <a:cs typeface="Didot" panose="02000503000000020003" pitchFamily="2" charset="-79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1D4CA9-66F8-AB4A-918E-5965D13CB2FF}"/>
              </a:ext>
            </a:extLst>
          </p:cNvPr>
          <p:cNvSpPr/>
          <p:nvPr/>
        </p:nvSpPr>
        <p:spPr>
          <a:xfrm>
            <a:off x="-15902" y="4015946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History JS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F7C978-E43F-9849-AA7D-BB474588268D}"/>
              </a:ext>
            </a:extLst>
          </p:cNvPr>
          <p:cNvSpPr/>
          <p:nvPr/>
        </p:nvSpPr>
        <p:spPr>
          <a:xfrm>
            <a:off x="-15902" y="5038647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Benefits of JS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5A6553C5-15E8-E14A-996B-7CD7B5E6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703" y="222802"/>
            <a:ext cx="1486297" cy="512085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F3051263-F22D-8643-AF0D-8EBC55269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4266" y="1628302"/>
            <a:ext cx="1835978" cy="184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32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B34B07D-6CF5-314E-9CC1-C214AA7E8BE3}"/>
              </a:ext>
            </a:extLst>
          </p:cNvPr>
          <p:cNvSpPr/>
          <p:nvPr/>
        </p:nvSpPr>
        <p:spPr>
          <a:xfrm>
            <a:off x="-15902" y="987817"/>
            <a:ext cx="3211862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solidFill>
                  <a:schemeClr val="bg1"/>
                </a:solidFill>
                <a:latin typeface="DINPro" panose="02000503030000020004" pitchFamily="2" charset="0"/>
              </a:rPr>
              <a:t>innerHtml</a:t>
            </a:r>
            <a:endParaRPr lang="en-US" sz="2000" dirty="0">
              <a:solidFill>
                <a:schemeClr val="bg1"/>
              </a:solidFill>
              <a:latin typeface="DINPro" panose="0200050303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695826-88CC-4A4C-9F05-6EB7CC2DF676}"/>
              </a:ext>
            </a:extLst>
          </p:cNvPr>
          <p:cNvSpPr/>
          <p:nvPr/>
        </p:nvSpPr>
        <p:spPr>
          <a:xfrm>
            <a:off x="-15902" y="1989263"/>
            <a:ext cx="3211861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dirty="0" err="1">
                <a:solidFill>
                  <a:schemeClr val="bg1"/>
                </a:solidFill>
                <a:latin typeface="DINPro" panose="02000503030000020004" pitchFamily="2" charset="0"/>
              </a:rPr>
              <a:t>document.write</a:t>
            </a: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()</a:t>
            </a:r>
            <a:endParaRPr lang="en-US" sz="2000" dirty="0">
              <a:solidFill>
                <a:schemeClr val="bg1"/>
              </a:solidFill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C63835-D890-5B4D-A4D3-D1304910A751}"/>
              </a:ext>
            </a:extLst>
          </p:cNvPr>
          <p:cNvSpPr/>
          <p:nvPr/>
        </p:nvSpPr>
        <p:spPr>
          <a:xfrm>
            <a:off x="-15902" y="2993245"/>
            <a:ext cx="3211863" cy="720000"/>
          </a:xfrm>
          <a:prstGeom prst="rect">
            <a:avLst/>
          </a:prstGeom>
          <a:solidFill>
            <a:srgbClr val="F0DA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 err="1">
                <a:solidFill>
                  <a:srgbClr val="0A0454"/>
                </a:solidFill>
                <a:latin typeface="DINPro" panose="02000503030000020004" pitchFamily="2" charset="0"/>
              </a:rPr>
              <a:t>console.log</a:t>
            </a:r>
            <a:r>
              <a:rPr lang="en-GB" sz="2000" dirty="0">
                <a:solidFill>
                  <a:srgbClr val="0A0454"/>
                </a:solidFill>
                <a:latin typeface="DINPro" panose="02000503030000020004" pitchFamily="2" charset="0"/>
              </a:rPr>
              <a:t>()</a:t>
            </a:r>
            <a:endParaRPr lang="en-US" sz="2000" dirty="0">
              <a:solidFill>
                <a:srgbClr val="0A0454"/>
              </a:solidFill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5A6553C5-15E8-E14A-996B-7CD7B5E6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703" y="222802"/>
            <a:ext cx="1486297" cy="51208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89762AE-4FC6-D24D-8B13-579AA7876D1D}"/>
              </a:ext>
            </a:extLst>
          </p:cNvPr>
          <p:cNvSpPr/>
          <p:nvPr/>
        </p:nvSpPr>
        <p:spPr>
          <a:xfrm>
            <a:off x="0" y="3994691"/>
            <a:ext cx="3211863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 err="1">
                <a:latin typeface="DINPro" panose="02000503030000020004" pitchFamily="2" charset="0"/>
              </a:rPr>
              <a:t>window.alert</a:t>
            </a:r>
            <a:r>
              <a:rPr lang="en-GB" sz="2000" dirty="0">
                <a:latin typeface="DINPro" panose="02000503030000020004" pitchFamily="2" charset="0"/>
              </a:rPr>
              <a:t>()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3905CE-8074-EC4A-8A9E-BDBD9A18A5B2}"/>
              </a:ext>
            </a:extLst>
          </p:cNvPr>
          <p:cNvSpPr/>
          <p:nvPr/>
        </p:nvSpPr>
        <p:spPr>
          <a:xfrm>
            <a:off x="-15904" y="4996137"/>
            <a:ext cx="3211863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alert(), prompt(), confirm()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AE92CB-800E-134D-B84B-D26E5CB1BB3C}"/>
              </a:ext>
            </a:extLst>
          </p:cNvPr>
          <p:cNvSpPr txBox="1"/>
          <p:nvPr/>
        </p:nvSpPr>
        <p:spPr>
          <a:xfrm>
            <a:off x="3968432" y="987817"/>
            <a:ext cx="7512368" cy="1990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000"/>
              </a:spcAft>
            </a:pPr>
            <a:r>
              <a:rPr lang="en-GB" dirty="0" err="1">
                <a:solidFill>
                  <a:schemeClr val="bg1"/>
                </a:solidFill>
                <a:latin typeface="DINPro" panose="02000503030000020004" pitchFamily="2" charset="0"/>
              </a:rPr>
              <a:t>console.log</a:t>
            </a: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() using for debugging purposes.</a:t>
            </a:r>
          </a:p>
          <a:p>
            <a:pPr algn="ctr">
              <a:spcAft>
                <a:spcPts val="20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You can easily output a message or writes data to the browser console using the </a:t>
            </a:r>
            <a:r>
              <a:rPr lang="en-GB" dirty="0" err="1">
                <a:solidFill>
                  <a:schemeClr val="bg1"/>
                </a:solidFill>
                <a:latin typeface="DINPro" panose="02000503030000020004" pitchFamily="2" charset="0"/>
              </a:rPr>
              <a:t>console.log</a:t>
            </a: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() method. This is a simple, but very powerful method for generating detailed output.</a:t>
            </a:r>
          </a:p>
          <a:p>
            <a:pPr algn="ctr">
              <a:spcAft>
                <a:spcPts val="2000"/>
              </a:spcAft>
            </a:pPr>
            <a:r>
              <a:rPr lang="en-US" dirty="0" err="1">
                <a:solidFill>
                  <a:srgbClr val="F0DA50"/>
                </a:solidFill>
                <a:latin typeface="DINPro" panose="02000503030000020004" pitchFamily="2" charset="0"/>
              </a:rPr>
              <a:t>console.log</a:t>
            </a:r>
            <a: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  <a:t>(”Code </a:t>
            </a:r>
            <a:r>
              <a:rPr lang="en-US" dirty="0" err="1">
                <a:solidFill>
                  <a:srgbClr val="F0DA50"/>
                </a:solidFill>
                <a:latin typeface="DINPro" panose="02000503030000020004" pitchFamily="2" charset="0"/>
              </a:rPr>
              <a:t>Taleem</a:t>
            </a:r>
            <a: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1063224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B34B07D-6CF5-314E-9CC1-C214AA7E8BE3}"/>
              </a:ext>
            </a:extLst>
          </p:cNvPr>
          <p:cNvSpPr/>
          <p:nvPr/>
        </p:nvSpPr>
        <p:spPr>
          <a:xfrm>
            <a:off x="-15903" y="987817"/>
            <a:ext cx="3263807" cy="720000"/>
          </a:xfrm>
          <a:prstGeom prst="rect">
            <a:avLst/>
          </a:prstGeom>
          <a:solidFill>
            <a:srgbClr val="F0DA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rgbClr val="0A0454"/>
                </a:solidFill>
                <a:latin typeface="DINPro" panose="02000503030000020004" pitchFamily="2" charset="0"/>
              </a:rPr>
              <a:t>What is JavaScript</a:t>
            </a:r>
            <a:endParaRPr lang="en-US" sz="2000" dirty="0">
              <a:solidFill>
                <a:srgbClr val="0A0454"/>
              </a:solidFill>
              <a:latin typeface="DINPro" panose="0200050303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695826-88CC-4A4C-9F05-6EB7CC2DF676}"/>
              </a:ext>
            </a:extLst>
          </p:cNvPr>
          <p:cNvSpPr/>
          <p:nvPr/>
        </p:nvSpPr>
        <p:spPr>
          <a:xfrm>
            <a:off x="-15902" y="1989263"/>
            <a:ext cx="3263807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Why learn JavaScript</a:t>
            </a:r>
            <a:r>
              <a:rPr lang="en-US" sz="2000" dirty="0">
                <a:latin typeface="DINPro" panose="02000503030000020004" pitchFamily="2" charset="0"/>
                <a:cs typeface="Didot" panose="02000503000000020003" pitchFamily="2" charset="-79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C63835-D890-5B4D-A4D3-D1304910A751}"/>
              </a:ext>
            </a:extLst>
          </p:cNvPr>
          <p:cNvSpPr/>
          <p:nvPr/>
        </p:nvSpPr>
        <p:spPr>
          <a:xfrm>
            <a:off x="-15902" y="2993245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Where to use</a:t>
            </a:r>
            <a:r>
              <a:rPr lang="en-US" sz="2000" dirty="0">
                <a:latin typeface="DINPro" panose="02000503030000020004" pitchFamily="2" charset="0"/>
                <a:cs typeface="Didot" panose="02000503000000020003" pitchFamily="2" charset="-79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1D4CA9-66F8-AB4A-918E-5965D13CB2FF}"/>
              </a:ext>
            </a:extLst>
          </p:cNvPr>
          <p:cNvSpPr/>
          <p:nvPr/>
        </p:nvSpPr>
        <p:spPr>
          <a:xfrm>
            <a:off x="-15902" y="4015946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History JS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F7C978-E43F-9849-AA7D-BB474588268D}"/>
              </a:ext>
            </a:extLst>
          </p:cNvPr>
          <p:cNvSpPr/>
          <p:nvPr/>
        </p:nvSpPr>
        <p:spPr>
          <a:xfrm>
            <a:off x="-15902" y="5038647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Benefits of JS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5A6553C5-15E8-E14A-996B-7CD7B5E6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703" y="222802"/>
            <a:ext cx="1486297" cy="512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644A03-7D0C-474C-9A31-0C95FBDDC439}"/>
              </a:ext>
            </a:extLst>
          </p:cNvPr>
          <p:cNvSpPr txBox="1"/>
          <p:nvPr/>
        </p:nvSpPr>
        <p:spPr>
          <a:xfrm>
            <a:off x="4691134" y="1023142"/>
            <a:ext cx="6313336" cy="405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0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JavaScript was initially created to </a:t>
            </a:r>
            <a:b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</a:br>
            <a:r>
              <a:rPr lang="en-GB" dirty="0">
                <a:solidFill>
                  <a:srgbClr val="F0DA50"/>
                </a:solidFill>
                <a:latin typeface="DINPro" panose="02000503030000020004" pitchFamily="2" charset="0"/>
              </a:rPr>
              <a:t>“make web pages alive”.</a:t>
            </a:r>
          </a:p>
          <a:p>
            <a:pPr algn="ctr">
              <a:spcAft>
                <a:spcPts val="20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The programs in this language are called scripts. They can be written right in a web page’s HTML and run automatically as the page loads.</a:t>
            </a:r>
          </a:p>
          <a:p>
            <a:pPr algn="ctr">
              <a:spcAft>
                <a:spcPts val="2000"/>
              </a:spcAft>
            </a:pPr>
            <a: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  <a:t>Scripts are provided and executed as plain text. They don’t need special preparation or compilation to run. </a:t>
            </a:r>
          </a:p>
          <a:p>
            <a:pPr algn="ctr">
              <a:spcAft>
                <a:spcPts val="2000"/>
              </a:spcAft>
            </a:pPr>
            <a: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  <a:t>In this aspect, JavaScript is very different from another language called Java.</a:t>
            </a:r>
          </a:p>
        </p:txBody>
      </p:sp>
    </p:spTree>
    <p:extLst>
      <p:ext uri="{BB962C8B-B14F-4D97-AF65-F5344CB8AC3E}">
        <p14:creationId xmlns:p14="http://schemas.microsoft.com/office/powerpoint/2010/main" val="3739058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B34B07D-6CF5-314E-9CC1-C214AA7E8BE3}"/>
              </a:ext>
            </a:extLst>
          </p:cNvPr>
          <p:cNvSpPr/>
          <p:nvPr/>
        </p:nvSpPr>
        <p:spPr>
          <a:xfrm>
            <a:off x="-15902" y="987817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DINPro" panose="02000503030000020004" pitchFamily="2" charset="0"/>
              </a:rPr>
              <a:t>What is JavaScript</a:t>
            </a:r>
            <a:endParaRPr lang="en-US" sz="2000" dirty="0">
              <a:solidFill>
                <a:schemeClr val="bg1"/>
              </a:solidFill>
              <a:latin typeface="DINPro" panose="0200050303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695826-88CC-4A4C-9F05-6EB7CC2DF676}"/>
              </a:ext>
            </a:extLst>
          </p:cNvPr>
          <p:cNvSpPr/>
          <p:nvPr/>
        </p:nvSpPr>
        <p:spPr>
          <a:xfrm>
            <a:off x="-15902" y="1989263"/>
            <a:ext cx="3263807" cy="720000"/>
          </a:xfrm>
          <a:prstGeom prst="rect">
            <a:avLst/>
          </a:prstGeom>
          <a:solidFill>
            <a:srgbClr val="F0DA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solidFill>
                  <a:srgbClr val="0A0454"/>
                </a:solidFill>
                <a:latin typeface="DINPro" panose="02000503030000020004" pitchFamily="2" charset="0"/>
              </a:rPr>
              <a:t>Why learn JavaScript</a:t>
            </a:r>
            <a:r>
              <a:rPr lang="en-US" sz="2000" dirty="0">
                <a:solidFill>
                  <a:srgbClr val="0A0454"/>
                </a:solidFill>
                <a:latin typeface="DINPro" panose="02000503030000020004" pitchFamily="2" charset="0"/>
                <a:cs typeface="Didot" panose="02000503000000020003" pitchFamily="2" charset="-79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C63835-D890-5B4D-A4D3-D1304910A751}"/>
              </a:ext>
            </a:extLst>
          </p:cNvPr>
          <p:cNvSpPr/>
          <p:nvPr/>
        </p:nvSpPr>
        <p:spPr>
          <a:xfrm>
            <a:off x="-15902" y="2993245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Where to use</a:t>
            </a:r>
            <a:r>
              <a:rPr lang="en-US" sz="2000" dirty="0">
                <a:latin typeface="DINPro" panose="02000503030000020004" pitchFamily="2" charset="0"/>
                <a:cs typeface="Didot" panose="02000503000000020003" pitchFamily="2" charset="-79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1D4CA9-66F8-AB4A-918E-5965D13CB2FF}"/>
              </a:ext>
            </a:extLst>
          </p:cNvPr>
          <p:cNvSpPr/>
          <p:nvPr/>
        </p:nvSpPr>
        <p:spPr>
          <a:xfrm>
            <a:off x="-15902" y="4015946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History JS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F7C978-E43F-9849-AA7D-BB474588268D}"/>
              </a:ext>
            </a:extLst>
          </p:cNvPr>
          <p:cNvSpPr/>
          <p:nvPr/>
        </p:nvSpPr>
        <p:spPr>
          <a:xfrm>
            <a:off x="-15902" y="5038647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Benefits of JS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5A6553C5-15E8-E14A-996B-7CD7B5E6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703" y="222802"/>
            <a:ext cx="1486297" cy="512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644A03-7D0C-474C-9A31-0C95FBDDC439}"/>
              </a:ext>
            </a:extLst>
          </p:cNvPr>
          <p:cNvSpPr txBox="1"/>
          <p:nvPr/>
        </p:nvSpPr>
        <p:spPr>
          <a:xfrm>
            <a:off x="4636426" y="987817"/>
            <a:ext cx="6313336" cy="4113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0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It’s the most popular programming language.</a:t>
            </a:r>
          </a:p>
          <a:p>
            <a:pPr algn="ctr">
              <a:spcAft>
                <a:spcPts val="20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JavaScript is, without question, the default language of the Internet.</a:t>
            </a:r>
          </a:p>
          <a:p>
            <a:pPr algn="ctr">
              <a:spcAft>
                <a:spcPts val="20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JavaScript is Easy to Learn</a:t>
            </a:r>
          </a:p>
          <a:p>
            <a:pPr algn="ctr">
              <a:spcAft>
                <a:spcPts val="2000"/>
              </a:spcAft>
            </a:pPr>
            <a: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  <a:t>JavaScript also Affects Big Data and the Cloud</a:t>
            </a:r>
            <a:b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</a:br>
            <a:r>
              <a:rPr lang="en-US" sz="1400" dirty="0">
                <a:solidFill>
                  <a:srgbClr val="F0DA50"/>
                </a:solidFill>
                <a:latin typeface="DINPro" panose="02000503030000020004" pitchFamily="2" charset="0"/>
              </a:rPr>
              <a:t>“JavaScript Object Notation (JSON) is the go-to standard for data exchanges on today’s internet.”</a:t>
            </a:r>
          </a:p>
          <a:p>
            <a:pPr algn="ctr">
              <a:spcAft>
                <a:spcPts val="20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JavaScript is Versatile</a:t>
            </a:r>
            <a:b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</a:br>
            <a:r>
              <a:rPr lang="en-US" sz="1400" dirty="0">
                <a:solidFill>
                  <a:srgbClr val="F0DA50"/>
                </a:solidFill>
                <a:latin typeface="DINPro" panose="02000503030000020004" pitchFamily="2" charset="0"/>
              </a:rPr>
              <a:t>Front-end: Angular, React, Vue, etc..</a:t>
            </a:r>
            <a:br>
              <a:rPr lang="en-US" sz="1400" dirty="0">
                <a:solidFill>
                  <a:srgbClr val="F0DA50"/>
                </a:solidFill>
                <a:latin typeface="DINPro" panose="02000503030000020004" pitchFamily="2" charset="0"/>
              </a:rPr>
            </a:br>
            <a:r>
              <a:rPr lang="en-US" sz="1400" dirty="0">
                <a:solidFill>
                  <a:srgbClr val="F0DA50"/>
                </a:solidFill>
                <a:latin typeface="DINPro" panose="02000503030000020004" pitchFamily="2" charset="0"/>
              </a:rPr>
              <a:t>Back-end: Node.js</a:t>
            </a:r>
          </a:p>
          <a:p>
            <a:pPr algn="ctr">
              <a:spcAft>
                <a:spcPts val="2000"/>
              </a:spcAft>
            </a:pPr>
            <a:endParaRPr lang="en-US" sz="1400" dirty="0">
              <a:solidFill>
                <a:srgbClr val="F0DA50"/>
              </a:solidFill>
              <a:latin typeface="DINPro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123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B34B07D-6CF5-314E-9CC1-C214AA7E8BE3}"/>
              </a:ext>
            </a:extLst>
          </p:cNvPr>
          <p:cNvSpPr/>
          <p:nvPr/>
        </p:nvSpPr>
        <p:spPr>
          <a:xfrm>
            <a:off x="-15903" y="987817"/>
            <a:ext cx="3263807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DINPro" panose="02000503030000020004" pitchFamily="2" charset="0"/>
              </a:rPr>
              <a:t>What is JavaScript</a:t>
            </a:r>
            <a:endParaRPr lang="en-US" sz="2000" dirty="0">
              <a:solidFill>
                <a:schemeClr val="bg1"/>
              </a:solidFill>
              <a:latin typeface="DINPro" panose="0200050303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695826-88CC-4A4C-9F05-6EB7CC2DF676}"/>
              </a:ext>
            </a:extLst>
          </p:cNvPr>
          <p:cNvSpPr/>
          <p:nvPr/>
        </p:nvSpPr>
        <p:spPr>
          <a:xfrm>
            <a:off x="-15902" y="1989263"/>
            <a:ext cx="3263807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solidFill>
                  <a:schemeClr val="bg1"/>
                </a:solidFill>
                <a:latin typeface="DINPro" panose="02000503030000020004" pitchFamily="2" charset="0"/>
              </a:rPr>
              <a:t>Why learn JavaScript</a:t>
            </a:r>
            <a:r>
              <a:rPr lang="en-US" sz="2000" dirty="0">
                <a:solidFill>
                  <a:schemeClr val="bg1"/>
                </a:solidFill>
                <a:latin typeface="DINPro" panose="02000503030000020004" pitchFamily="2" charset="0"/>
                <a:cs typeface="Didot" panose="02000503000000020003" pitchFamily="2" charset="-79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C63835-D890-5B4D-A4D3-D1304910A751}"/>
              </a:ext>
            </a:extLst>
          </p:cNvPr>
          <p:cNvSpPr/>
          <p:nvPr/>
        </p:nvSpPr>
        <p:spPr>
          <a:xfrm>
            <a:off x="-15902" y="2993245"/>
            <a:ext cx="3263806" cy="720000"/>
          </a:xfrm>
          <a:prstGeom prst="rect">
            <a:avLst/>
          </a:prstGeom>
          <a:solidFill>
            <a:srgbClr val="F0DA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solidFill>
                  <a:srgbClr val="0A0454"/>
                </a:solidFill>
                <a:latin typeface="DINPro" panose="02000503030000020004" pitchFamily="2" charset="0"/>
              </a:rPr>
              <a:t>Where to use</a:t>
            </a:r>
            <a:r>
              <a:rPr lang="en-US" sz="2000" dirty="0">
                <a:solidFill>
                  <a:srgbClr val="0A0454"/>
                </a:solidFill>
                <a:latin typeface="DINPro" panose="02000503030000020004" pitchFamily="2" charset="0"/>
                <a:cs typeface="Didot" panose="02000503000000020003" pitchFamily="2" charset="-79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1D4CA9-66F8-AB4A-918E-5965D13CB2FF}"/>
              </a:ext>
            </a:extLst>
          </p:cNvPr>
          <p:cNvSpPr/>
          <p:nvPr/>
        </p:nvSpPr>
        <p:spPr>
          <a:xfrm>
            <a:off x="-15902" y="4015946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History JS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F7C978-E43F-9849-AA7D-BB474588268D}"/>
              </a:ext>
            </a:extLst>
          </p:cNvPr>
          <p:cNvSpPr/>
          <p:nvPr/>
        </p:nvSpPr>
        <p:spPr>
          <a:xfrm>
            <a:off x="-15902" y="5038647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Benefits of JS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5A6553C5-15E8-E14A-996B-7CD7B5E62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5703" y="222802"/>
            <a:ext cx="1486297" cy="512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644A03-7D0C-474C-9A31-0C95FBDDC439}"/>
              </a:ext>
            </a:extLst>
          </p:cNvPr>
          <p:cNvSpPr txBox="1"/>
          <p:nvPr/>
        </p:nvSpPr>
        <p:spPr>
          <a:xfrm>
            <a:off x="4738026" y="987817"/>
            <a:ext cx="63133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000"/>
              </a:spcAft>
            </a:pPr>
            <a: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  <a:t>Create Interactivity between web page and User.</a:t>
            </a:r>
          </a:p>
          <a:p>
            <a:pPr algn="ctr">
              <a:spcAft>
                <a:spcPts val="2000"/>
              </a:spcAft>
            </a:pPr>
            <a: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  <a:t>A JavaScript can be used to validate form data before it is submitted to a server.</a:t>
            </a:r>
          </a:p>
          <a:p>
            <a:pPr algn="ctr">
              <a:spcAft>
                <a:spcPts val="2000"/>
              </a:spcAft>
            </a:pPr>
            <a: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  <a:t>JavaScript manipulate HTML and CSS, creating, removing and changing HTML, dynamically applying new styles to your page.</a:t>
            </a:r>
          </a:p>
          <a:p>
            <a:pPr algn="ctr">
              <a:spcAft>
                <a:spcPts val="2000"/>
              </a:spcAft>
            </a:pPr>
            <a:r>
              <a:rPr lang="en-US" dirty="0">
                <a:solidFill>
                  <a:schemeClr val="bg1"/>
                </a:solidFill>
                <a:latin typeface="DINPro" panose="02000503030000020004" pitchFamily="2" charset="0"/>
              </a:rPr>
              <a:t>Dynamic Complex Web Application  </a:t>
            </a:r>
          </a:p>
        </p:txBody>
      </p:sp>
    </p:spTree>
    <p:extLst>
      <p:ext uri="{BB962C8B-B14F-4D97-AF65-F5344CB8AC3E}">
        <p14:creationId xmlns:p14="http://schemas.microsoft.com/office/powerpoint/2010/main" val="109560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B34B07D-6CF5-314E-9CC1-C214AA7E8BE3}"/>
              </a:ext>
            </a:extLst>
          </p:cNvPr>
          <p:cNvSpPr/>
          <p:nvPr/>
        </p:nvSpPr>
        <p:spPr>
          <a:xfrm>
            <a:off x="-15903" y="987817"/>
            <a:ext cx="3263807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DINPro" panose="02000503030000020004" pitchFamily="2" charset="0"/>
              </a:rPr>
              <a:t>What is JavaScript</a:t>
            </a:r>
            <a:endParaRPr lang="en-US" sz="2000" dirty="0">
              <a:solidFill>
                <a:schemeClr val="bg1"/>
              </a:solidFill>
              <a:latin typeface="DINPro" panose="0200050303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695826-88CC-4A4C-9F05-6EB7CC2DF676}"/>
              </a:ext>
            </a:extLst>
          </p:cNvPr>
          <p:cNvSpPr/>
          <p:nvPr/>
        </p:nvSpPr>
        <p:spPr>
          <a:xfrm>
            <a:off x="-15902" y="1989263"/>
            <a:ext cx="3263807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solidFill>
                  <a:schemeClr val="bg1"/>
                </a:solidFill>
                <a:latin typeface="DINPro" panose="02000503030000020004" pitchFamily="2" charset="0"/>
              </a:rPr>
              <a:t>Why learn JavaScript</a:t>
            </a:r>
            <a:r>
              <a:rPr lang="en-US" sz="2000" dirty="0">
                <a:solidFill>
                  <a:schemeClr val="bg1"/>
                </a:solidFill>
                <a:latin typeface="DINPro" panose="02000503030000020004" pitchFamily="2" charset="0"/>
                <a:cs typeface="Didot" panose="02000503000000020003" pitchFamily="2" charset="-79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C63835-D890-5B4D-A4D3-D1304910A751}"/>
              </a:ext>
            </a:extLst>
          </p:cNvPr>
          <p:cNvSpPr/>
          <p:nvPr/>
        </p:nvSpPr>
        <p:spPr>
          <a:xfrm>
            <a:off x="-15902" y="2993245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solidFill>
                  <a:schemeClr val="bg1"/>
                </a:solidFill>
                <a:latin typeface="DINPro" panose="02000503030000020004" pitchFamily="2" charset="0"/>
              </a:rPr>
              <a:t>Where to use</a:t>
            </a:r>
            <a:r>
              <a:rPr lang="en-US" sz="2000" dirty="0">
                <a:solidFill>
                  <a:schemeClr val="bg1"/>
                </a:solidFill>
                <a:latin typeface="DINPro" panose="02000503030000020004" pitchFamily="2" charset="0"/>
                <a:cs typeface="Didot" panose="02000503000000020003" pitchFamily="2" charset="-79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1D4CA9-66F8-AB4A-918E-5965D13CB2FF}"/>
              </a:ext>
            </a:extLst>
          </p:cNvPr>
          <p:cNvSpPr/>
          <p:nvPr/>
        </p:nvSpPr>
        <p:spPr>
          <a:xfrm>
            <a:off x="-15902" y="4015946"/>
            <a:ext cx="3263806" cy="720000"/>
          </a:xfrm>
          <a:prstGeom prst="rect">
            <a:avLst/>
          </a:prstGeom>
          <a:solidFill>
            <a:srgbClr val="F0DA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solidFill>
                  <a:srgbClr val="0A0454"/>
                </a:solidFill>
                <a:latin typeface="DINPro" panose="02000503030000020004" pitchFamily="2" charset="0"/>
              </a:rPr>
              <a:t>History JS</a:t>
            </a:r>
            <a:endParaRPr lang="en-US" sz="2000" dirty="0">
              <a:solidFill>
                <a:srgbClr val="0A0454"/>
              </a:solidFill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F7C978-E43F-9849-AA7D-BB474588268D}"/>
              </a:ext>
            </a:extLst>
          </p:cNvPr>
          <p:cNvSpPr/>
          <p:nvPr/>
        </p:nvSpPr>
        <p:spPr>
          <a:xfrm>
            <a:off x="-15902" y="5038647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Benefits of JS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5A6553C5-15E8-E14A-996B-7CD7B5E6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703" y="222802"/>
            <a:ext cx="1486297" cy="512085"/>
          </a:xfrm>
          <a:prstGeom prst="rect">
            <a:avLst/>
          </a:prstGeom>
        </p:spPr>
      </p:pic>
      <p:pic>
        <p:nvPicPr>
          <p:cNvPr id="9" name="Picture 8" descr="A screenshot of text&#10;&#10;Description automatically generated">
            <a:extLst>
              <a:ext uri="{FF2B5EF4-FFF2-40B4-BE49-F238E27FC236}">
                <a16:creationId xmlns:a16="http://schemas.microsoft.com/office/drawing/2014/main" id="{A5583795-6959-4B4D-A5FB-E8EA04D49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8084" y="992377"/>
            <a:ext cx="5473207" cy="474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746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B34B07D-6CF5-314E-9CC1-C214AA7E8BE3}"/>
              </a:ext>
            </a:extLst>
          </p:cNvPr>
          <p:cNvSpPr/>
          <p:nvPr/>
        </p:nvSpPr>
        <p:spPr>
          <a:xfrm>
            <a:off x="-15902" y="987817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DINPro" panose="02000503030000020004" pitchFamily="2" charset="0"/>
              </a:rPr>
              <a:t>What is JavaScript</a:t>
            </a:r>
            <a:endParaRPr lang="en-US" sz="2000" dirty="0">
              <a:solidFill>
                <a:schemeClr val="bg1"/>
              </a:solidFill>
              <a:latin typeface="DINPro" panose="0200050303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695826-88CC-4A4C-9F05-6EB7CC2DF676}"/>
              </a:ext>
            </a:extLst>
          </p:cNvPr>
          <p:cNvSpPr/>
          <p:nvPr/>
        </p:nvSpPr>
        <p:spPr>
          <a:xfrm>
            <a:off x="-15902" y="1989263"/>
            <a:ext cx="3263807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solidFill>
                  <a:schemeClr val="bg1"/>
                </a:solidFill>
                <a:latin typeface="DINPro" panose="02000503030000020004" pitchFamily="2" charset="0"/>
              </a:rPr>
              <a:t>Why learn JavaScript</a:t>
            </a:r>
            <a:r>
              <a:rPr lang="en-US" sz="2000" dirty="0">
                <a:solidFill>
                  <a:schemeClr val="bg1"/>
                </a:solidFill>
                <a:latin typeface="DINPro" panose="02000503030000020004" pitchFamily="2" charset="0"/>
                <a:cs typeface="Didot" panose="02000503000000020003" pitchFamily="2" charset="-79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C63835-D890-5B4D-A4D3-D1304910A751}"/>
              </a:ext>
            </a:extLst>
          </p:cNvPr>
          <p:cNvSpPr/>
          <p:nvPr/>
        </p:nvSpPr>
        <p:spPr>
          <a:xfrm>
            <a:off x="-15902" y="2993245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solidFill>
                  <a:schemeClr val="bg1"/>
                </a:solidFill>
                <a:latin typeface="DINPro" panose="02000503030000020004" pitchFamily="2" charset="0"/>
              </a:rPr>
              <a:t>Where to use</a:t>
            </a:r>
            <a:r>
              <a:rPr lang="en-US" sz="2000" dirty="0">
                <a:solidFill>
                  <a:schemeClr val="bg1"/>
                </a:solidFill>
                <a:latin typeface="DINPro" panose="02000503030000020004" pitchFamily="2" charset="0"/>
                <a:cs typeface="Didot" panose="02000503000000020003" pitchFamily="2" charset="-79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1D4CA9-66F8-AB4A-918E-5965D13CB2FF}"/>
              </a:ext>
            </a:extLst>
          </p:cNvPr>
          <p:cNvSpPr/>
          <p:nvPr/>
        </p:nvSpPr>
        <p:spPr>
          <a:xfrm>
            <a:off x="-15902" y="4015946"/>
            <a:ext cx="3263806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solidFill>
                  <a:schemeClr val="bg1"/>
                </a:solidFill>
                <a:latin typeface="DINPro" panose="02000503030000020004" pitchFamily="2" charset="0"/>
              </a:rPr>
              <a:t>History JS</a:t>
            </a:r>
            <a:endParaRPr lang="en-US" sz="2000" dirty="0">
              <a:solidFill>
                <a:schemeClr val="bg1"/>
              </a:solidFill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F7C978-E43F-9849-AA7D-BB474588268D}"/>
              </a:ext>
            </a:extLst>
          </p:cNvPr>
          <p:cNvSpPr/>
          <p:nvPr/>
        </p:nvSpPr>
        <p:spPr>
          <a:xfrm>
            <a:off x="-15902" y="5038647"/>
            <a:ext cx="3263806" cy="720000"/>
          </a:xfrm>
          <a:prstGeom prst="rect">
            <a:avLst/>
          </a:prstGeom>
          <a:solidFill>
            <a:srgbClr val="F0DA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solidFill>
                  <a:srgbClr val="0A0454"/>
                </a:solidFill>
                <a:latin typeface="DINPro" panose="02000503030000020004" pitchFamily="2" charset="0"/>
              </a:rPr>
              <a:t>Benefits of JS</a:t>
            </a:r>
            <a:endParaRPr lang="en-US" sz="2000" dirty="0">
              <a:solidFill>
                <a:srgbClr val="0A0454"/>
              </a:solidFill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5A6553C5-15E8-E14A-996B-7CD7B5E6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703" y="222802"/>
            <a:ext cx="1486297" cy="512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644A03-7D0C-474C-9A31-0C95FBDDC439}"/>
              </a:ext>
            </a:extLst>
          </p:cNvPr>
          <p:cNvSpPr txBox="1"/>
          <p:nvPr/>
        </p:nvSpPr>
        <p:spPr>
          <a:xfrm>
            <a:off x="4675503" y="987817"/>
            <a:ext cx="6313336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0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JavaScript was initially created to </a:t>
            </a:r>
            <a:b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</a:br>
            <a:r>
              <a:rPr lang="en-GB" dirty="0">
                <a:solidFill>
                  <a:srgbClr val="F0DA50"/>
                </a:solidFill>
                <a:latin typeface="DINPro" panose="02000503030000020004" pitchFamily="2" charset="0"/>
              </a:rPr>
              <a:t>“make web pages alive”.</a:t>
            </a:r>
          </a:p>
          <a:p>
            <a:pPr algn="ctr">
              <a:spcAft>
                <a:spcPts val="20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The programs in this language are called scripts. They can be written right in a web page’s HTML and run automatically as the page loads.</a:t>
            </a:r>
            <a:endParaRPr lang="en-US" dirty="0">
              <a:solidFill>
                <a:schemeClr val="bg1"/>
              </a:solidFill>
              <a:latin typeface="DINPro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875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508F75-2551-C444-ADEA-13E1006C4F6C}"/>
              </a:ext>
            </a:extLst>
          </p:cNvPr>
          <p:cNvSpPr/>
          <p:nvPr/>
        </p:nvSpPr>
        <p:spPr>
          <a:xfrm>
            <a:off x="5979381" y="3720539"/>
            <a:ext cx="4079017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0DA50"/>
                </a:solidFill>
                <a:latin typeface="DINPro" panose="02000503030000020004" pitchFamily="2" charset="0"/>
              </a:rPr>
              <a:t>CHAPTER 2</a:t>
            </a:r>
          </a:p>
          <a:p>
            <a:pPr algn="ctr"/>
            <a:r>
              <a:rPr lang="en-US" sz="3500" dirty="0">
                <a:solidFill>
                  <a:schemeClr val="bg1"/>
                </a:solidFill>
                <a:latin typeface="DINPro" panose="02000503030000020004" pitchFamily="2" charset="0"/>
              </a:rPr>
              <a:t>How to use</a:t>
            </a:r>
            <a:endParaRPr lang="en-US" sz="35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34B07D-6CF5-314E-9CC1-C214AA7E8BE3}"/>
              </a:ext>
            </a:extLst>
          </p:cNvPr>
          <p:cNvSpPr/>
          <p:nvPr/>
        </p:nvSpPr>
        <p:spPr>
          <a:xfrm>
            <a:off x="-15902" y="987817"/>
            <a:ext cx="3211862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latin typeface="DINPro" panose="02000503030000020004" pitchFamily="2" charset="0"/>
              </a:rPr>
              <a:t>Inline JS</a:t>
            </a:r>
            <a:endParaRPr lang="en-US" sz="2000" dirty="0">
              <a:latin typeface="DINPro" panose="0200050303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695826-88CC-4A4C-9F05-6EB7CC2DF676}"/>
              </a:ext>
            </a:extLst>
          </p:cNvPr>
          <p:cNvSpPr/>
          <p:nvPr/>
        </p:nvSpPr>
        <p:spPr>
          <a:xfrm>
            <a:off x="-15902" y="1989263"/>
            <a:ext cx="3211861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dirty="0">
                <a:latin typeface="DINPro" panose="02000503030000020004" pitchFamily="2" charset="0"/>
              </a:rPr>
              <a:t>External JS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C63835-D890-5B4D-A4D3-D1304910A751}"/>
              </a:ext>
            </a:extLst>
          </p:cNvPr>
          <p:cNvSpPr/>
          <p:nvPr/>
        </p:nvSpPr>
        <p:spPr>
          <a:xfrm>
            <a:off x="-15902" y="2993245"/>
            <a:ext cx="3211863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External JS advantage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5A6553C5-15E8-E14A-996B-7CD7B5E6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703" y="222802"/>
            <a:ext cx="1486297" cy="512085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F3051263-F22D-8643-AF0D-8EBC55269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4266" y="1628302"/>
            <a:ext cx="1835978" cy="184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81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B34B07D-6CF5-314E-9CC1-C214AA7E8BE3}"/>
              </a:ext>
            </a:extLst>
          </p:cNvPr>
          <p:cNvSpPr/>
          <p:nvPr/>
        </p:nvSpPr>
        <p:spPr>
          <a:xfrm>
            <a:off x="-15902" y="987817"/>
            <a:ext cx="3211862" cy="720000"/>
          </a:xfrm>
          <a:prstGeom prst="rect">
            <a:avLst/>
          </a:prstGeom>
          <a:solidFill>
            <a:srgbClr val="F0DA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rgbClr val="0A0454"/>
                </a:solidFill>
                <a:latin typeface="DINPro" panose="02000503030000020004" pitchFamily="2" charset="0"/>
              </a:rPr>
              <a:t>Inline JS</a:t>
            </a:r>
            <a:endParaRPr lang="en-US" sz="2000" dirty="0">
              <a:solidFill>
                <a:srgbClr val="0A0454"/>
              </a:solidFill>
              <a:latin typeface="DINPro" panose="0200050303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695826-88CC-4A4C-9F05-6EB7CC2DF676}"/>
              </a:ext>
            </a:extLst>
          </p:cNvPr>
          <p:cNvSpPr/>
          <p:nvPr/>
        </p:nvSpPr>
        <p:spPr>
          <a:xfrm>
            <a:off x="-15902" y="1989263"/>
            <a:ext cx="3211861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dirty="0">
                <a:latin typeface="DINPro" panose="02000503030000020004" pitchFamily="2" charset="0"/>
              </a:rPr>
              <a:t>External JS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C63835-D890-5B4D-A4D3-D1304910A751}"/>
              </a:ext>
            </a:extLst>
          </p:cNvPr>
          <p:cNvSpPr/>
          <p:nvPr/>
        </p:nvSpPr>
        <p:spPr>
          <a:xfrm>
            <a:off x="-15902" y="2993245"/>
            <a:ext cx="3211863" cy="720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buClr>
                <a:srgbClr val="0070C0"/>
              </a:buClr>
            </a:pPr>
            <a:r>
              <a:rPr lang="en-GB" sz="2000" dirty="0">
                <a:latin typeface="DINPro" panose="02000503030000020004" pitchFamily="2" charset="0"/>
              </a:rPr>
              <a:t>External JS advantage</a:t>
            </a:r>
            <a:endParaRPr lang="en-US" sz="2000" dirty="0">
              <a:latin typeface="DINPro" panose="02000503030000020004" pitchFamily="2" charset="0"/>
              <a:cs typeface="Didot" panose="02000503000000020003" pitchFamily="2" charset="-79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5A6553C5-15E8-E14A-996B-7CD7B5E6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703" y="222802"/>
            <a:ext cx="1486297" cy="5120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6C57E7-759B-CE40-A357-2740790951B7}"/>
              </a:ext>
            </a:extLst>
          </p:cNvPr>
          <p:cNvSpPr txBox="1"/>
          <p:nvPr/>
        </p:nvSpPr>
        <p:spPr>
          <a:xfrm>
            <a:off x="5195449" y="987817"/>
            <a:ext cx="5510254" cy="2010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2000"/>
              </a:spcAft>
            </a:pP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Inline JavaScript can be achieved by using Script tag inside the body of the HTML, and instead of specifying the source(</a:t>
            </a:r>
            <a:r>
              <a:rPr lang="en-GB" dirty="0" err="1">
                <a:solidFill>
                  <a:schemeClr val="bg1"/>
                </a:solidFill>
                <a:latin typeface="DINPro" panose="02000503030000020004" pitchFamily="2" charset="0"/>
              </a:rPr>
              <a:t>src</a:t>
            </a:r>
            <a:r>
              <a:rPr lang="en-GB" dirty="0">
                <a:solidFill>
                  <a:schemeClr val="bg1"/>
                </a:solidFill>
                <a:latin typeface="DINPro" panose="02000503030000020004" pitchFamily="2" charset="0"/>
              </a:rPr>
              <a:t>=”…”) of the JavaScript file in the Script tag, we have to write all the JavaScript code inside the Script tag.</a:t>
            </a:r>
          </a:p>
          <a:p>
            <a:pPr algn="ctr">
              <a:spcAft>
                <a:spcPts val="2000"/>
              </a:spcAft>
            </a:pPr>
            <a:r>
              <a:rPr lang="en-US" dirty="0">
                <a:solidFill>
                  <a:srgbClr val="F0DA50"/>
                </a:solidFill>
                <a:latin typeface="DINPro" panose="02000503030000020004" pitchFamily="2" charset="0"/>
              </a:rPr>
              <a:t>Syntax: &lt;script&gt; // JavaScript Code 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753491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2688</TotalTime>
  <Words>1152</Words>
  <Application>Microsoft Macintosh PowerPoint</Application>
  <PresentationFormat>Widescreen</PresentationFormat>
  <Paragraphs>148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DINPro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Santhosh Moorthy (WLT IN)</dc:creator>
  <cp:lastModifiedBy>Santhosh Moorthy (WLT IN)</cp:lastModifiedBy>
  <cp:revision>87</cp:revision>
  <dcterms:created xsi:type="dcterms:W3CDTF">2020-07-31T21:48:27Z</dcterms:created>
  <dcterms:modified xsi:type="dcterms:W3CDTF">2020-08-27T22:45:17Z</dcterms:modified>
</cp:coreProperties>
</file>