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454"/>
    <a:srgbClr val="F0D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82"/>
    <p:restoredTop sz="94707"/>
  </p:normalViewPr>
  <p:slideViewPr>
    <p:cSldViewPr snapToGrid="0" snapToObjects="1">
      <p:cViewPr varScale="1">
        <p:scale>
          <a:sx n="163" d="100"/>
          <a:sy n="163" d="100"/>
        </p:scale>
        <p:origin x="3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0F60D-47A9-B44F-AEAE-6B732B219A46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51040-1BC5-544D-809F-696AE3C04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0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51040-1BC5-544D-809F-696AE3C04A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5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84AF-3CEB-C14B-9DF7-B20D85E92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B3219-FEF3-AB48-BDB5-7F92264ED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CF4B7-1026-AD4F-B7E6-17537B74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2FA82-2A49-CB41-810F-2BE6D7E8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E1BAD-3142-5A49-A4A8-A2B4E01E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33D3-27B5-7241-A16E-FF94E3F0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F9CDC-48BF-0640-B7FC-F118C3607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B419A-F7D0-E24F-9B36-C1255CF3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B74C8-A72E-2441-BF73-BAC62317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EF13E-AEFF-EB41-8221-FB90C9CE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3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1FE4C-3923-A649-B43C-0278C43D9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910FF-BFB7-6A46-93E1-9A4DC8433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8B7C7-5FD9-6C41-BA80-C425B66C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FFE06-16E9-1B44-84B8-64CA2981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3F98-59DB-BA45-A336-AC76E9FB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7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DA590-80EA-4C41-A84F-126D4798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E5E4-0BAB-5448-912C-EA085E6D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80C18-9A3C-4D43-BD96-511644C9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68227-C0B8-8343-9509-0C08D445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E9081-C6BA-7B46-9A7D-B39A09E7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665D-AD0F-DD43-ADB3-640785EA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EB0C0-3A72-9B41-95AE-40BDF48E1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72C3-38B0-364C-B45E-7B3AA6C8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BFC04-AF18-C54A-89E9-8AEF5C8E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7D3F3-B1F1-E140-971C-EA69AED3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4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FF8A-9350-414F-8BE9-D3FE5A1A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D96D-2610-FE46-BACF-278B4309C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E87CC-07C9-604A-806F-9E1C00170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CC9AB-4EBD-9941-BA59-F2859FB5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126E5-D1FE-9849-AFB9-62BCC4B9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96988-3987-7845-8DD9-3F82734B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7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CC01-ADCE-794C-9886-73B3A1F4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A869-D5B1-124E-8DA7-4CDDDCAF9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426D2-1CE8-5049-B984-8B7D730DA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637DB-E1D8-C740-B94F-6C534A11B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81768-D0CF-8E45-B99C-2789B421F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DBEEF-4E22-5049-8C6F-25B086BB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32513-A44F-5841-8779-F13EC4BC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BC146-4B95-474D-8586-C48E78DE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8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FFF5-359F-3B46-B137-C0EFCEFD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E7633-AF04-0341-A0B9-24883D3C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DEE52-9D40-7C45-9566-354D0833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748A1-9401-5F4C-BE68-CA2D2673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1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FC8FA-7E8D-5042-AFA4-683E870F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218E8-F322-5B47-B8F9-40DA81CF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4F298-E6DA-D64F-A666-3030C41C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9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6467-5A5D-314A-8321-F8E3CB3D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0B68-97A7-6345-8211-78D72F6FF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649B1-3986-7F4C-9679-04643D30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7BABF-6695-E04E-9DB9-AEDEB877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458D3-5F3A-3741-9E18-C1F4BB93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989A8-4FE7-DE4C-810B-95C7E723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5529-BB24-A645-9D7B-DCDCF687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DAF42-D1B6-2143-B749-CDB31BFEF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0B0D6-5486-EC4B-9797-8F1913597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CE09B-FF3E-1B41-A181-16C2AE5D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981F1-08B7-5A43-AC8B-059ACF5F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92310-82E6-FE4A-9A62-5D069554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6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02176-8A07-B243-969E-05342BF7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43E99-835A-8644-94E4-0767941A8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DEAAE-0F6D-3048-BE51-11D94F833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26705-B514-7D45-A28E-361F31ECD95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069F0-4458-9845-ABEB-23015B7CA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8F1ED-E372-4C42-B77B-C06CF1BB6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0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1BF2B63A-C0E2-BD41-BF28-372A9A802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NBCU Internal</a:t>
            </a:r>
          </a:p>
        </p:txBody>
      </p:sp>
    </p:spTree>
    <p:extLst>
      <p:ext uri="{BB962C8B-B14F-4D97-AF65-F5344CB8AC3E}">
        <p14:creationId xmlns:p14="http://schemas.microsoft.com/office/powerpoint/2010/main" val="3081183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Inline JS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solidFill>
                  <a:srgbClr val="0A0454"/>
                </a:solidFill>
                <a:latin typeface="DINPro" panose="02000503030000020004" pitchFamily="2" charset="0"/>
              </a:rPr>
              <a:t>External JS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External JS advantage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C57E7-759B-CE40-A357-2740790951B7}"/>
              </a:ext>
            </a:extLst>
          </p:cNvPr>
          <p:cNvSpPr txBox="1"/>
          <p:nvPr/>
        </p:nvSpPr>
        <p:spPr>
          <a:xfrm>
            <a:off x="5195449" y="987817"/>
            <a:ext cx="5510254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We can create external JavaScript file and embed it in many html page.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provides code re usability because single JavaScript file can be used in several html pages.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Let's create an external JavaScript file that prints </a:t>
            </a: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“Hello Code </a:t>
            </a:r>
            <a:r>
              <a:rPr lang="en-GB" dirty="0" err="1">
                <a:solidFill>
                  <a:srgbClr val="F0DA50"/>
                </a:solidFill>
                <a:latin typeface="DINPro" panose="02000503030000020004" pitchFamily="2" charset="0"/>
              </a:rPr>
              <a:t>Taleem</a:t>
            </a: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” 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in a alert dialog box.</a:t>
            </a:r>
          </a:p>
        </p:txBody>
      </p:sp>
    </p:spTree>
    <p:extLst>
      <p:ext uri="{BB962C8B-B14F-4D97-AF65-F5344CB8AC3E}">
        <p14:creationId xmlns:p14="http://schemas.microsoft.com/office/powerpoint/2010/main" val="142963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Inline JS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External JS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External JS advantage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C57E7-759B-CE40-A357-2740790951B7}"/>
              </a:ext>
            </a:extLst>
          </p:cNvPr>
          <p:cNvSpPr txBox="1"/>
          <p:nvPr/>
        </p:nvSpPr>
        <p:spPr>
          <a:xfrm>
            <a:off x="4793942" y="987817"/>
            <a:ext cx="591176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helps in the reusability of code in more than one HTML file.</a:t>
            </a:r>
          </a:p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allows easy code readability.</a:t>
            </a:r>
          </a:p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is time-efficient as web browsers cache the external 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js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files, which further reduces the page loading time.</a:t>
            </a:r>
          </a:p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enables both web designers and coders to work with html and 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js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files parallelly and separately, i.e., without facing any code conflictions.</a:t>
            </a:r>
          </a:p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The length of the code reduces as only we need to specify the location of the 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js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205277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8F75-2551-C444-ADEA-13E1006C4F6C}"/>
              </a:ext>
            </a:extLst>
          </p:cNvPr>
          <p:cNvSpPr/>
          <p:nvPr/>
        </p:nvSpPr>
        <p:spPr>
          <a:xfrm>
            <a:off x="5979381" y="3720539"/>
            <a:ext cx="4079017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0DA50"/>
                </a:solidFill>
                <a:latin typeface="DINPro" panose="02000503030000020004" pitchFamily="2" charset="0"/>
              </a:rPr>
              <a:t>CHAPTER 3</a:t>
            </a:r>
          </a:p>
          <a:p>
            <a:pPr algn="ctr"/>
            <a:r>
              <a:rPr lang="en-US" sz="3500" dirty="0">
                <a:solidFill>
                  <a:schemeClr val="bg1"/>
                </a:solidFill>
                <a:latin typeface="DINPro" panose="02000503030000020004" pitchFamily="2" charset="0"/>
              </a:rPr>
              <a:t>Code Structure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DINPro" panose="02000503030000020004" pitchFamily="2" charset="0"/>
              </a:rPr>
              <a:t>Statements</a:t>
            </a:r>
            <a:endParaRPr lang="en-US" sz="2000" dirty="0"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latin typeface="DINPro" panose="02000503030000020004" pitchFamily="2" charset="0"/>
              </a:rPr>
              <a:t>Semicolons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Comments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3051263-F22D-8643-AF0D-8EBC55269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266" y="1628302"/>
            <a:ext cx="1835978" cy="184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5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Statements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latin typeface="DINPro" panose="02000503030000020004" pitchFamily="2" charset="0"/>
              </a:rPr>
              <a:t>Semicolons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Comments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6D6E82-87CB-5B4A-83B4-A5C7A93EAE2B}"/>
              </a:ext>
            </a:extLst>
          </p:cNvPr>
          <p:cNvSpPr txBox="1"/>
          <p:nvPr/>
        </p:nvSpPr>
        <p:spPr>
          <a:xfrm>
            <a:off x="5195449" y="987817"/>
            <a:ext cx="5510254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Inline JavaScript can be achieved by using Script tag inside the body of the HTML, and instead of specifying the source(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src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=”…”) of the JavaScript file in the Script tag, we have to write all the JavaScript code inside the Script tag.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Syntax: &lt;script&gt; // JavaScript Code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9096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8F75-2551-C444-ADEA-13E1006C4F6C}"/>
              </a:ext>
            </a:extLst>
          </p:cNvPr>
          <p:cNvSpPr/>
          <p:nvPr/>
        </p:nvSpPr>
        <p:spPr>
          <a:xfrm>
            <a:off x="5979381" y="3720539"/>
            <a:ext cx="4079017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0DA50"/>
                </a:solidFill>
                <a:latin typeface="DINPro" panose="02000503030000020004" pitchFamily="2" charset="0"/>
              </a:rPr>
              <a:t>CHAPTER 1</a:t>
            </a:r>
          </a:p>
          <a:p>
            <a:pPr algn="ctr"/>
            <a:r>
              <a:rPr lang="en-US" sz="3500" dirty="0">
                <a:solidFill>
                  <a:schemeClr val="bg1"/>
                </a:solidFill>
                <a:latin typeface="DINPro" panose="02000503030000020004" pitchFamily="2" charset="0"/>
              </a:rPr>
              <a:t>Introduction of JS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3" y="987817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DINPro" panose="02000503030000020004" pitchFamily="2" charset="0"/>
              </a:rPr>
              <a:t>What is JavaScript</a:t>
            </a:r>
            <a:endParaRPr lang="en-US" sz="2000" dirty="0"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Where to use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History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3051263-F22D-8643-AF0D-8EBC55269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266" y="1628302"/>
            <a:ext cx="1835978" cy="184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2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3" y="987817"/>
            <a:ext cx="3263807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Where to use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History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44A03-7D0C-474C-9A31-0C95FBDDC439}"/>
              </a:ext>
            </a:extLst>
          </p:cNvPr>
          <p:cNvSpPr txBox="1"/>
          <p:nvPr/>
        </p:nvSpPr>
        <p:spPr>
          <a:xfrm>
            <a:off x="4691134" y="1023142"/>
            <a:ext cx="6313336" cy="405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 was initially created to </a:t>
            </a:r>
            <a:b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</a:b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“make web pages alive”.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The programs in this language are called scripts. They can be written right in a web page’s HTML and run automatically as the page loads.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Scripts are provided and executed as plain text. They don’t need special preparation or compilation to run. 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In this aspect, JavaScript is very different from another language called Java.</a:t>
            </a:r>
          </a:p>
        </p:txBody>
      </p:sp>
    </p:spTree>
    <p:extLst>
      <p:ext uri="{BB962C8B-B14F-4D97-AF65-F5344CB8AC3E}">
        <p14:creationId xmlns:p14="http://schemas.microsoft.com/office/powerpoint/2010/main" val="373905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solidFill>
                  <a:srgbClr val="0A0454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Where to use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History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44A03-7D0C-474C-9A31-0C95FBDDC439}"/>
              </a:ext>
            </a:extLst>
          </p:cNvPr>
          <p:cNvSpPr txBox="1"/>
          <p:nvPr/>
        </p:nvSpPr>
        <p:spPr>
          <a:xfrm>
            <a:off x="4636426" y="987817"/>
            <a:ext cx="6313336" cy="411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It’s the most popular programming language.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 is, without question, the default language of the Internet.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 is Easy to Learn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JavaScript also Affects Big Data and the Cloud</a:t>
            </a:r>
            <a:b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</a:br>
            <a:r>
              <a:rPr lang="en-US" sz="1400" dirty="0">
                <a:solidFill>
                  <a:srgbClr val="F0DA50"/>
                </a:solidFill>
                <a:latin typeface="DINPro" panose="02000503030000020004" pitchFamily="2" charset="0"/>
              </a:rPr>
              <a:t>“JavaScript Object Notation (JSON) is the go-to standard for data exchanges on today’s internet.”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 is Versatile</a:t>
            </a:r>
            <a:b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</a:br>
            <a:r>
              <a:rPr lang="en-US" sz="1400" dirty="0">
                <a:solidFill>
                  <a:srgbClr val="F0DA50"/>
                </a:solidFill>
                <a:latin typeface="DINPro" panose="02000503030000020004" pitchFamily="2" charset="0"/>
              </a:rPr>
              <a:t>Front-end: Angular, React, Vue, etc..</a:t>
            </a:r>
            <a:br>
              <a:rPr lang="en-US" sz="1400" dirty="0">
                <a:solidFill>
                  <a:srgbClr val="F0DA50"/>
                </a:solidFill>
                <a:latin typeface="DINPro" panose="02000503030000020004" pitchFamily="2" charset="0"/>
              </a:rPr>
            </a:br>
            <a:r>
              <a:rPr lang="en-US" sz="1400" dirty="0">
                <a:solidFill>
                  <a:srgbClr val="F0DA50"/>
                </a:solidFill>
                <a:latin typeface="DINPro" panose="02000503030000020004" pitchFamily="2" charset="0"/>
              </a:rPr>
              <a:t>Back-end: Node.js</a:t>
            </a:r>
          </a:p>
          <a:p>
            <a:pPr algn="ctr">
              <a:spcAft>
                <a:spcPts val="2000"/>
              </a:spcAft>
            </a:pPr>
            <a:endParaRPr lang="en-US" sz="1400" dirty="0">
              <a:solidFill>
                <a:srgbClr val="F0DA50"/>
              </a:solidFill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12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3" y="987817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Where to use</a:t>
            </a:r>
            <a:r>
              <a:rPr lang="en-US" sz="2000" dirty="0">
                <a:solidFill>
                  <a:srgbClr val="0A0454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History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44A03-7D0C-474C-9A31-0C95FBDDC439}"/>
              </a:ext>
            </a:extLst>
          </p:cNvPr>
          <p:cNvSpPr txBox="1"/>
          <p:nvPr/>
        </p:nvSpPr>
        <p:spPr>
          <a:xfrm>
            <a:off x="4738026" y="987817"/>
            <a:ext cx="63133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Create Interactivity between web page and User.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A JavaScript can be used to validate form data before it is submitted to a server.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JavaScript manipulate HTML and CSS, creating, removing and changing HTML, dynamically applying new styles to your page.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Dynamic Complex Web Application  </a:t>
            </a:r>
          </a:p>
        </p:txBody>
      </p:sp>
    </p:spTree>
    <p:extLst>
      <p:ext uri="{BB962C8B-B14F-4D97-AF65-F5344CB8AC3E}">
        <p14:creationId xmlns:p14="http://schemas.microsoft.com/office/powerpoint/2010/main" val="10956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3" y="987817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Where to use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History JS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8EA63C-DE3C-254D-A07B-374E57DCA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935" y="987817"/>
            <a:ext cx="5445023" cy="472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4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Where to use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History JS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Benefits of JS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44A03-7D0C-474C-9A31-0C95FBDDC439}"/>
              </a:ext>
            </a:extLst>
          </p:cNvPr>
          <p:cNvSpPr txBox="1"/>
          <p:nvPr/>
        </p:nvSpPr>
        <p:spPr>
          <a:xfrm>
            <a:off x="4675503" y="987817"/>
            <a:ext cx="6313336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 was initially created to </a:t>
            </a:r>
            <a:b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</a:b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“make web pages alive”.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The programs in this language are called scripts. They can be written right in a web page’s HTML and run automatically as the page loads.</a:t>
            </a:r>
            <a:endParaRPr lang="en-US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7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8F75-2551-C444-ADEA-13E1006C4F6C}"/>
              </a:ext>
            </a:extLst>
          </p:cNvPr>
          <p:cNvSpPr/>
          <p:nvPr/>
        </p:nvSpPr>
        <p:spPr>
          <a:xfrm>
            <a:off x="5979381" y="3720539"/>
            <a:ext cx="4079017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0DA50"/>
                </a:solidFill>
                <a:latin typeface="DINPro" panose="02000503030000020004" pitchFamily="2" charset="0"/>
              </a:rPr>
              <a:t>CHAPTER 2</a:t>
            </a:r>
          </a:p>
          <a:p>
            <a:pPr algn="ctr"/>
            <a:r>
              <a:rPr lang="en-US" sz="3500" dirty="0">
                <a:solidFill>
                  <a:schemeClr val="bg1"/>
                </a:solidFill>
                <a:latin typeface="DINPro" panose="02000503030000020004" pitchFamily="2" charset="0"/>
              </a:rPr>
              <a:t>How to use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DINPro" panose="02000503030000020004" pitchFamily="2" charset="0"/>
              </a:rPr>
              <a:t>Inline JS</a:t>
            </a:r>
            <a:endParaRPr lang="en-US" sz="2000" dirty="0"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latin typeface="DINPro" panose="02000503030000020004" pitchFamily="2" charset="0"/>
              </a:rPr>
              <a:t>External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External JS advantage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3051263-F22D-8643-AF0D-8EBC55269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266" y="1628302"/>
            <a:ext cx="1835978" cy="184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1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Inline JS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latin typeface="DINPro" panose="02000503030000020004" pitchFamily="2" charset="0"/>
              </a:rPr>
              <a:t>External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External JS advantage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C57E7-759B-CE40-A357-2740790951B7}"/>
              </a:ext>
            </a:extLst>
          </p:cNvPr>
          <p:cNvSpPr txBox="1"/>
          <p:nvPr/>
        </p:nvSpPr>
        <p:spPr>
          <a:xfrm>
            <a:off x="5195449" y="987817"/>
            <a:ext cx="5510254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Inline JavaScript can be achieved by using Script tag inside the body of the HTML, and instead of specifying the source(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src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=”…”) of the JavaScript file in the Script tag, we have to write all the JavaScript code inside the Script tag.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Syntax: &lt;script&gt; // JavaScript Code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5349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621</Words>
  <Application>Microsoft Macintosh PowerPoint</Application>
  <PresentationFormat>Widescreen</PresentationFormat>
  <Paragraphs>83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DINPro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 Moorthy (WLT IN)</dc:creator>
  <cp:lastModifiedBy>Santhosh Moorthy (WLT IN)</cp:lastModifiedBy>
  <cp:revision>58</cp:revision>
  <dcterms:created xsi:type="dcterms:W3CDTF">2020-07-31T21:48:27Z</dcterms:created>
  <dcterms:modified xsi:type="dcterms:W3CDTF">2020-08-11T17:13:02Z</dcterms:modified>
</cp:coreProperties>
</file>