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57" r:id="rId4"/>
    <p:sldId id="267" r:id="rId5"/>
    <p:sldId id="259" r:id="rId6"/>
    <p:sldId id="287" r:id="rId7"/>
    <p:sldId id="273" r:id="rId8"/>
    <p:sldId id="272" r:id="rId9"/>
    <p:sldId id="289" r:id="rId10"/>
    <p:sldId id="261" r:id="rId11"/>
    <p:sldId id="286" r:id="rId12"/>
    <p:sldId id="269" r:id="rId13"/>
    <p:sldId id="290" r:id="rId14"/>
    <p:sldId id="262" r:id="rId15"/>
    <p:sldId id="274" r:id="rId16"/>
    <p:sldId id="275" r:id="rId17"/>
    <p:sldId id="258" r:id="rId18"/>
    <p:sldId id="260" r:id="rId19"/>
    <p:sldId id="268" r:id="rId20"/>
    <p:sldId id="276" r:id="rId21"/>
    <p:sldId id="277" r:id="rId22"/>
    <p:sldId id="263" r:id="rId23"/>
    <p:sldId id="265" r:id="rId24"/>
    <p:sldId id="278" r:id="rId25"/>
    <p:sldId id="279" r:id="rId26"/>
    <p:sldId id="264" r:id="rId27"/>
    <p:sldId id="280" r:id="rId28"/>
    <p:sldId id="281" r:id="rId29"/>
    <p:sldId id="282" r:id="rId30"/>
    <p:sldId id="266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Version 9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Apps</c:v>
                </c:pt>
                <c:pt idx="1">
                  <c:v>Medium Apps</c:v>
                </c:pt>
                <c:pt idx="2">
                  <c:v>Large Apps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98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6-8942-B427-2A2FEE03D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Version 8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 Apps</c:v>
                </c:pt>
                <c:pt idx="1">
                  <c:v>Medium Apps</c:v>
                </c:pt>
                <c:pt idx="2">
                  <c:v>Large Apps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2</c:v>
                </c:pt>
                <c:pt idx="2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6-8942-B427-2A2FEE03D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788600"/>
        <c:axId val="195787424"/>
      </c:barChart>
      <c:catAx>
        <c:axId val="195788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87424"/>
        <c:crosses val="autoZero"/>
        <c:auto val="1"/>
        <c:lblAlgn val="ctr"/>
        <c:lblOffset val="100"/>
        <c:noMultiLvlLbl val="0"/>
      </c:catAx>
      <c:valAx>
        <c:axId val="195787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957886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DINPro" panose="0200050303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/>
            <a:t>Request for Pages</a:t>
          </a:r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SERVER</a:t>
          </a:r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/>
            <a:t>Response  for Pages</a:t>
          </a:r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CLIENT</a:t>
          </a:r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5322E95-849F-4817-BD41-1620ED836545}" type="presOf" srcId="{5A0F274D-55F7-485B-B440-4005582B83A7}" destId="{DF9C7560-D8D0-4924-97BB-BF0AB3DF08E4}" srcOrd="0" destOrd="0" presId="urn:microsoft.com/office/officeart/2005/8/layout/cycle5"/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5989CC98-065C-4865-A6C4-FD96774626ED}" type="presOf" srcId="{04CBFCB0-C2F7-46FC-8777-11E23AEEF263}" destId="{EC3E5746-466D-4048-B7CC-9A47AFFA1590}" srcOrd="0" destOrd="0" presId="urn:microsoft.com/office/officeart/2005/8/layout/cycle5"/>
    <dgm:cxn modelId="{36ADBB59-3630-43AC-A89D-E2A704841149}" type="presOf" srcId="{088C3A5D-BDCC-4F57-94C6-7A5EAA12F8C8}" destId="{ADCE102D-3F66-4302-A1CB-1F76D03A706F}" srcOrd="0" destOrd="0" presId="urn:microsoft.com/office/officeart/2005/8/layout/cycle5"/>
    <dgm:cxn modelId="{0EA78AD7-358D-4E92-BA19-5038222FA207}" type="presOf" srcId="{42011A69-FCC5-4DB9-BAB0-E921FFEE446B}" destId="{F79E09FF-157D-4F0B-9307-D63221A2DC65}" srcOrd="0" destOrd="0" presId="urn:microsoft.com/office/officeart/2005/8/layout/cycle5"/>
    <dgm:cxn modelId="{AB37C919-A755-4524-AE58-3CCFB2B63F69}" type="presOf" srcId="{3143C102-3386-4259-8F36-3D53A109C5A1}" destId="{B8CBBC35-E53D-43FF-9F55-FBDD97178009}" srcOrd="0" destOrd="0" presId="urn:microsoft.com/office/officeart/2005/8/layout/cycle5"/>
    <dgm:cxn modelId="{497C4524-B1BA-443B-9FB6-2443D72C54C7}" type="presOf" srcId="{3582DF19-C8F0-454C-B2CF-93DB8342756C}" destId="{7E367304-9D45-4B33-9B5E-C656C5848353}" srcOrd="0" destOrd="0" presId="urn:microsoft.com/office/officeart/2005/8/layout/cycle5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62F38544-993E-478A-9C89-C30FF933AD75}" type="presOf" srcId="{EFCFC99B-C134-477F-BF54-0AC2A768875B}" destId="{1D8B6B36-B900-41FE-AAAA-CD63060E4A52}" srcOrd="0" destOrd="0" presId="urn:microsoft.com/office/officeart/2005/8/layout/cycle5"/>
    <dgm:cxn modelId="{0BBA2DCE-4DB5-4B23-BFE7-C9CF60998806}" type="presOf" srcId="{02E098E6-AA99-4C4F-A88F-3CF86E06EABC}" destId="{EE4E3C28-A661-49A0-84AC-06FD2B2A3401}" srcOrd="0" destOrd="0" presId="urn:microsoft.com/office/officeart/2005/8/layout/cycle5"/>
    <dgm:cxn modelId="{E0ABF505-D34E-48EF-AC2F-A68C8A98ED84}" type="presOf" srcId="{319EAE62-CA5F-4845-840C-265ADCEDDFA9}" destId="{E0EAD20A-762D-4FF8-8FE4-B4F1A3C24B7E}" srcOrd="0" destOrd="0" presId="urn:microsoft.com/office/officeart/2005/8/layout/cycle5"/>
    <dgm:cxn modelId="{891996A5-37CA-4837-BAAF-5B74013DC57A}" type="presParOf" srcId="{EC3E5746-466D-4048-B7CC-9A47AFFA1590}" destId="{E0EAD20A-762D-4FF8-8FE4-B4F1A3C24B7E}" srcOrd="0" destOrd="0" presId="urn:microsoft.com/office/officeart/2005/8/layout/cycle5"/>
    <dgm:cxn modelId="{D5264607-DAD8-4179-9058-CEC203ABD28D}" type="presParOf" srcId="{EC3E5746-466D-4048-B7CC-9A47AFFA1590}" destId="{782024BD-7CEF-468F-A5F3-7F6DAAE4CC85}" srcOrd="1" destOrd="0" presId="urn:microsoft.com/office/officeart/2005/8/layout/cycle5"/>
    <dgm:cxn modelId="{A9A62BEA-1219-4022-BD61-74B9A0FB7E02}" type="presParOf" srcId="{EC3E5746-466D-4048-B7CC-9A47AFFA1590}" destId="{EE4E3C28-A661-49A0-84AC-06FD2B2A3401}" srcOrd="2" destOrd="0" presId="urn:microsoft.com/office/officeart/2005/8/layout/cycle5"/>
    <dgm:cxn modelId="{63F24B1E-D0EC-4C5E-BE26-F9A2A92A8355}" type="presParOf" srcId="{EC3E5746-466D-4048-B7CC-9A47AFFA1590}" destId="{1D8B6B36-B900-41FE-AAAA-CD63060E4A52}" srcOrd="3" destOrd="0" presId="urn:microsoft.com/office/officeart/2005/8/layout/cycle5"/>
    <dgm:cxn modelId="{003FFBC7-C58D-4E5C-91AE-7F72051013FB}" type="presParOf" srcId="{EC3E5746-466D-4048-B7CC-9A47AFFA1590}" destId="{68DA45F2-A84D-40C5-9C04-3626946A16B9}" srcOrd="4" destOrd="0" presId="urn:microsoft.com/office/officeart/2005/8/layout/cycle5"/>
    <dgm:cxn modelId="{9EF4C873-DE9E-4A89-B008-649A51D8A1E7}" type="presParOf" srcId="{EC3E5746-466D-4048-B7CC-9A47AFFA1590}" destId="{7E367304-9D45-4B33-9B5E-C656C5848353}" srcOrd="5" destOrd="0" presId="urn:microsoft.com/office/officeart/2005/8/layout/cycle5"/>
    <dgm:cxn modelId="{BD8B8340-D17C-4212-A7FF-5AEDB23F71F8}" type="presParOf" srcId="{EC3E5746-466D-4048-B7CC-9A47AFFA1590}" destId="{DF9C7560-D8D0-4924-97BB-BF0AB3DF08E4}" srcOrd="6" destOrd="0" presId="urn:microsoft.com/office/officeart/2005/8/layout/cycle5"/>
    <dgm:cxn modelId="{76AFD5F7-5F75-4D2A-9FA6-0E5F80B8C0D2}" type="presParOf" srcId="{EC3E5746-466D-4048-B7CC-9A47AFFA1590}" destId="{A879D0BA-51B0-4E64-8976-D98B035C8CCB}" srcOrd="7" destOrd="0" presId="urn:microsoft.com/office/officeart/2005/8/layout/cycle5"/>
    <dgm:cxn modelId="{41D50DBE-6993-4CBA-9F13-33BF799A8673}" type="presParOf" srcId="{EC3E5746-466D-4048-B7CC-9A47AFFA1590}" destId="{ADCE102D-3F66-4302-A1CB-1F76D03A706F}" srcOrd="8" destOrd="0" presId="urn:microsoft.com/office/officeart/2005/8/layout/cycle5"/>
    <dgm:cxn modelId="{798BE6D8-82BC-46CC-A57F-214D52C7742C}" type="presParOf" srcId="{EC3E5746-466D-4048-B7CC-9A47AFFA1590}" destId="{F79E09FF-157D-4F0B-9307-D63221A2DC65}" srcOrd="9" destOrd="0" presId="urn:microsoft.com/office/officeart/2005/8/layout/cycle5"/>
    <dgm:cxn modelId="{C69AF693-D96C-4632-A5CD-32510A32E3E7}" type="presParOf" srcId="{EC3E5746-466D-4048-B7CC-9A47AFFA1590}" destId="{8B247AE2-8F39-4C01-959B-4D6CF50F7397}" srcOrd="10" destOrd="0" presId="urn:microsoft.com/office/officeart/2005/8/layout/cycle5"/>
    <dgm:cxn modelId="{BFB29A73-BFD8-48E2-B95B-99F7E7470086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/>
            <a:t>Request for Data</a:t>
          </a:r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/>
            <a:t>Response  for Data</a:t>
          </a:r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CLIENT</a:t>
          </a:r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SERVER</a:t>
          </a:r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F2967171-A011-497A-958C-381407A6E4C0}" type="presOf" srcId="{319EAE62-CA5F-4845-840C-265ADCEDDFA9}" destId="{E0EAD20A-762D-4FF8-8FE4-B4F1A3C24B7E}" srcOrd="0" destOrd="0" presId="urn:microsoft.com/office/officeart/2005/8/layout/cycle5"/>
    <dgm:cxn modelId="{BFB9F6B0-33C2-4BE8-9DBC-16717BFC5050}" type="presOf" srcId="{5A0F274D-55F7-485B-B440-4005582B83A7}" destId="{DF9C7560-D8D0-4924-97BB-BF0AB3DF08E4}" srcOrd="0" destOrd="0" presId="urn:microsoft.com/office/officeart/2005/8/layout/cycle5"/>
    <dgm:cxn modelId="{FBF7D3AA-A964-4205-8BFE-5F4C9360B2A0}" type="presOf" srcId="{EFCFC99B-C134-477F-BF54-0AC2A768875B}" destId="{1D8B6B36-B900-41FE-AAAA-CD63060E4A52}" srcOrd="0" destOrd="0" presId="urn:microsoft.com/office/officeart/2005/8/layout/cycle5"/>
    <dgm:cxn modelId="{0D7D4569-76EE-45C4-9059-86EE06D5BCF2}" type="presOf" srcId="{3582DF19-C8F0-454C-B2CF-93DB8342756C}" destId="{7E367304-9D45-4B33-9B5E-C656C5848353}" srcOrd="0" destOrd="0" presId="urn:microsoft.com/office/officeart/2005/8/layout/cycle5"/>
    <dgm:cxn modelId="{C00BBDAC-513C-4179-ADD4-4F45361E911C}" type="presOf" srcId="{04CBFCB0-C2F7-46FC-8777-11E23AEEF263}" destId="{EC3E5746-466D-4048-B7CC-9A47AFFA1590}" srcOrd="0" destOrd="0" presId="urn:microsoft.com/office/officeart/2005/8/layout/cycle5"/>
    <dgm:cxn modelId="{6CB04516-1668-492D-B1BE-4A172736C03B}" type="presOf" srcId="{3143C102-3386-4259-8F36-3D53A109C5A1}" destId="{B8CBBC35-E53D-43FF-9F55-FBDD97178009}" srcOrd="0" destOrd="0" presId="urn:microsoft.com/office/officeart/2005/8/layout/cycle5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8C5FC659-7BFB-406B-97FE-2E72E5E99CEE}" type="presOf" srcId="{42011A69-FCC5-4DB9-BAB0-E921FFEE446B}" destId="{F79E09FF-157D-4F0B-9307-D63221A2DC65}" srcOrd="0" destOrd="0" presId="urn:microsoft.com/office/officeart/2005/8/layout/cycle5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653D8D92-3487-4958-ACB2-CAC7CA4A0FB1}" type="presOf" srcId="{088C3A5D-BDCC-4F57-94C6-7A5EAA12F8C8}" destId="{ADCE102D-3F66-4302-A1CB-1F76D03A706F}" srcOrd="0" destOrd="0" presId="urn:microsoft.com/office/officeart/2005/8/layout/cycle5"/>
    <dgm:cxn modelId="{D3C745A9-7AC6-4960-AD0A-87F8B49094DC}" type="presOf" srcId="{02E098E6-AA99-4C4F-A88F-3CF86E06EABC}" destId="{EE4E3C28-A661-49A0-84AC-06FD2B2A3401}" srcOrd="0" destOrd="0" presId="urn:microsoft.com/office/officeart/2005/8/layout/cycle5"/>
    <dgm:cxn modelId="{B6A0C3FF-4F29-4FFA-ADDB-8B40BD0E7232}" type="presParOf" srcId="{EC3E5746-466D-4048-B7CC-9A47AFFA1590}" destId="{E0EAD20A-762D-4FF8-8FE4-B4F1A3C24B7E}" srcOrd="0" destOrd="0" presId="urn:microsoft.com/office/officeart/2005/8/layout/cycle5"/>
    <dgm:cxn modelId="{6A776109-C316-4EFC-8289-313C0E22EB23}" type="presParOf" srcId="{EC3E5746-466D-4048-B7CC-9A47AFFA1590}" destId="{782024BD-7CEF-468F-A5F3-7F6DAAE4CC85}" srcOrd="1" destOrd="0" presId="urn:microsoft.com/office/officeart/2005/8/layout/cycle5"/>
    <dgm:cxn modelId="{74577548-0BB0-46A4-83A4-218488DA72E1}" type="presParOf" srcId="{EC3E5746-466D-4048-B7CC-9A47AFFA1590}" destId="{EE4E3C28-A661-49A0-84AC-06FD2B2A3401}" srcOrd="2" destOrd="0" presId="urn:microsoft.com/office/officeart/2005/8/layout/cycle5"/>
    <dgm:cxn modelId="{DFB82F60-7704-4808-B002-81E7FD363465}" type="presParOf" srcId="{EC3E5746-466D-4048-B7CC-9A47AFFA1590}" destId="{1D8B6B36-B900-41FE-AAAA-CD63060E4A52}" srcOrd="3" destOrd="0" presId="urn:microsoft.com/office/officeart/2005/8/layout/cycle5"/>
    <dgm:cxn modelId="{B3264D6C-FE64-4F92-9A38-C492289AAA72}" type="presParOf" srcId="{EC3E5746-466D-4048-B7CC-9A47AFFA1590}" destId="{68DA45F2-A84D-40C5-9C04-3626946A16B9}" srcOrd="4" destOrd="0" presId="urn:microsoft.com/office/officeart/2005/8/layout/cycle5"/>
    <dgm:cxn modelId="{5DEF05B3-B139-4B87-90DB-FE3206D30ACA}" type="presParOf" srcId="{EC3E5746-466D-4048-B7CC-9A47AFFA1590}" destId="{7E367304-9D45-4B33-9B5E-C656C5848353}" srcOrd="5" destOrd="0" presId="urn:microsoft.com/office/officeart/2005/8/layout/cycle5"/>
    <dgm:cxn modelId="{0EAE45C0-0CEB-44FE-80D9-EB655792B160}" type="presParOf" srcId="{EC3E5746-466D-4048-B7CC-9A47AFFA1590}" destId="{DF9C7560-D8D0-4924-97BB-BF0AB3DF08E4}" srcOrd="6" destOrd="0" presId="urn:microsoft.com/office/officeart/2005/8/layout/cycle5"/>
    <dgm:cxn modelId="{ADD1701B-17C0-4CC3-A315-737CFB62A38B}" type="presParOf" srcId="{EC3E5746-466D-4048-B7CC-9A47AFFA1590}" destId="{A879D0BA-51B0-4E64-8976-D98B035C8CCB}" srcOrd="7" destOrd="0" presId="urn:microsoft.com/office/officeart/2005/8/layout/cycle5"/>
    <dgm:cxn modelId="{DEB23A93-FCD5-4116-BD39-3524F49D8034}" type="presParOf" srcId="{EC3E5746-466D-4048-B7CC-9A47AFFA1590}" destId="{ADCE102D-3F66-4302-A1CB-1F76D03A706F}" srcOrd="8" destOrd="0" presId="urn:microsoft.com/office/officeart/2005/8/layout/cycle5"/>
    <dgm:cxn modelId="{AD960595-A4B3-44EE-962B-E46F7509E4AE}" type="presParOf" srcId="{EC3E5746-466D-4048-B7CC-9A47AFFA1590}" destId="{F79E09FF-157D-4F0B-9307-D63221A2DC65}" srcOrd="9" destOrd="0" presId="urn:microsoft.com/office/officeart/2005/8/layout/cycle5"/>
    <dgm:cxn modelId="{212EB611-32A5-44C3-B074-5F31D71B888D}" type="presParOf" srcId="{EC3E5746-466D-4048-B7CC-9A47AFFA1590}" destId="{8B247AE2-8F39-4C01-959B-4D6CF50F7397}" srcOrd="10" destOrd="0" presId="urn:microsoft.com/office/officeart/2005/8/layout/cycle5"/>
    <dgm:cxn modelId="{55B50152-2E97-4693-97BD-465D7215BE3D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0.14763</cdr:x>
      <cdr:y>0.31322</cdr:y>
    </cdr:from>
    <cdr:to>
      <cdr:x>0.23853</cdr:x>
      <cdr:y>0.54053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84872" y="12600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0.11688</cdr:x>
      <cdr:y>0.05917</cdr:y>
    </cdr:from>
    <cdr:to>
      <cdr:x>0.20779</cdr:x>
      <cdr:y>0.28648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175590" y="2380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35%</a:t>
          </a:r>
        </a:p>
      </cdr:txBody>
    </cdr:sp>
  </cdr:relSizeAnchor>
  <cdr:relSizeAnchor xmlns:cdr="http://schemas.openxmlformats.org/drawingml/2006/chartDrawing">
    <cdr:from>
      <cdr:x>0.40565</cdr:x>
      <cdr:y>0.05917</cdr:y>
    </cdr:from>
    <cdr:to>
      <cdr:x>0.49656</cdr:x>
      <cdr:y>0.28648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4080156" y="2380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2 %</a:t>
          </a:r>
        </a:p>
      </cdr:txBody>
    </cdr:sp>
  </cdr:relSizeAnchor>
  <cdr:relSizeAnchor xmlns:cdr="http://schemas.openxmlformats.org/drawingml/2006/chartDrawing">
    <cdr:from>
      <cdr:x>0.66449</cdr:x>
      <cdr:y>0.08257</cdr:y>
    </cdr:from>
    <cdr:to>
      <cdr:x>0.7554</cdr:x>
      <cdr:y>0.30988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683727" y="332156"/>
          <a:ext cx="914409" cy="9144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20-40%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30C74-A61F-4C63-945F-8E4780C6B3E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.angular.i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xt.angular.io/api/forms/NgMod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1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3" y="1226055"/>
            <a:ext cx="10058400" cy="5150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945942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Welcome Default Ivy  - the Ivy renderer is the default Angular compiler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- "</a:t>
            </a:r>
            <a:r>
              <a:rPr lang="en-US" dirty="0" err="1">
                <a:latin typeface="DINPro" panose="02000503030000020004" pitchFamily="2" charset="0"/>
              </a:rPr>
              <a:t>angularCompilerOptions</a:t>
            </a:r>
            <a:r>
              <a:rPr lang="en-US" dirty="0">
                <a:latin typeface="DINPro" panose="02000503030000020004" pitchFamily="2" charset="0"/>
              </a:rPr>
              <a:t>": {    "</a:t>
            </a:r>
            <a:r>
              <a:rPr lang="en-US" dirty="0" err="1">
                <a:latin typeface="DINPro" panose="02000503030000020004" pitchFamily="2" charset="0"/>
              </a:rPr>
              <a:t>enableIvy</a:t>
            </a:r>
            <a:r>
              <a:rPr lang="en-US" dirty="0">
                <a:latin typeface="DINPro" panose="02000503030000020004" pitchFamily="2" charset="0"/>
              </a:rPr>
              <a:t>": true  }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Angular Core Type-Safe Changes - One of the APIs for testing Angular apps is called </a:t>
            </a:r>
            <a:r>
              <a:rPr lang="en-US" sz="1800" dirty="0" err="1">
                <a:latin typeface="DINPro" panose="02000503030000020004" pitchFamily="2" charset="0"/>
              </a:rPr>
              <a:t>TestBed</a:t>
            </a:r>
            <a:endParaRPr lang="en-US" sz="18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TestBed.inject</a:t>
            </a:r>
            <a:r>
              <a:rPr lang="en-US" dirty="0">
                <a:latin typeface="DINPro" panose="02000503030000020004" pitchFamily="2" charset="0"/>
              </a:rPr>
              <a:t>(</a:t>
            </a:r>
            <a:r>
              <a:rPr lang="en-US" dirty="0" err="1">
                <a:latin typeface="DINPro" panose="02000503030000020004" pitchFamily="2" charset="0"/>
              </a:rPr>
              <a:t>ChangeDetectorRef</a:t>
            </a:r>
            <a:r>
              <a:rPr lang="en-US" dirty="0">
                <a:latin typeface="DINPro" panose="02000503030000020004" pitchFamily="2" charset="0"/>
              </a:rPr>
              <a:t>) // </a:t>
            </a:r>
            <a:r>
              <a:rPr lang="en-US" dirty="0" err="1">
                <a:latin typeface="DINPro" panose="02000503030000020004" pitchFamily="2" charset="0"/>
              </a:rPr>
              <a:t>ChangeDetectorRef</a:t>
            </a: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</a:t>
            </a:r>
            <a:r>
              <a:rPr lang="en-US" sz="1800" dirty="0" err="1">
                <a:latin typeface="DINPro" panose="02000503030000020004" pitchFamily="2" charset="0"/>
              </a:rPr>
              <a:t>ModuleWithProviders</a:t>
            </a:r>
            <a:r>
              <a:rPr lang="en-US" sz="1800" dirty="0">
                <a:latin typeface="DINPro" panose="02000503030000020004" pitchFamily="2" charset="0"/>
              </a:rPr>
              <a:t> Support  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All of your code becomes in sync with the latest changes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 update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Changes with Angular Forms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 &lt;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-form&gt;&lt;/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-form&gt;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1" y="1276159"/>
            <a:ext cx="10058400" cy="46495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933416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Dependency Injection Changes in Core</a:t>
            </a:r>
          </a:p>
          <a:p>
            <a:pPr lvl="1">
              <a:buClr>
                <a:srgbClr val="0070C0"/>
              </a:buClr>
              <a:buNone/>
            </a:pPr>
            <a:r>
              <a:rPr lang="en-US" sz="2000" dirty="0">
                <a:latin typeface="DINPro" panose="02000503030000020004" pitchFamily="2" charset="0"/>
              </a:rPr>
              <a:t>- @</a:t>
            </a:r>
            <a:r>
              <a:rPr lang="en-US" sz="2000" dirty="0" err="1">
                <a:latin typeface="DINPro" panose="02000503030000020004" pitchFamily="2" charset="0"/>
              </a:rPr>
              <a:t>Injectable</a:t>
            </a:r>
            <a:r>
              <a:rPr lang="en-US" sz="2000" dirty="0">
                <a:latin typeface="DINPro" panose="02000503030000020004" pitchFamily="2" charset="0"/>
              </a:rPr>
              <a:t>({    </a:t>
            </a:r>
            <a:r>
              <a:rPr lang="en-US" sz="2000" dirty="0" err="1">
                <a:latin typeface="DINPro" panose="02000503030000020004" pitchFamily="2" charset="0"/>
              </a:rPr>
              <a:t>providedIn</a:t>
            </a:r>
            <a:r>
              <a:rPr lang="en-US" sz="2000" dirty="0">
                <a:latin typeface="DINPro" panose="02000503030000020004" pitchFamily="2" charset="0"/>
              </a:rPr>
              <a:t>: 'platform'  })  class </a:t>
            </a:r>
            <a:r>
              <a:rPr lang="en-US" sz="2000" dirty="0" err="1">
                <a:latin typeface="DINPro" panose="02000503030000020004" pitchFamily="2" charset="0"/>
              </a:rPr>
              <a:t>MyService</a:t>
            </a:r>
            <a:r>
              <a:rPr lang="en-US" sz="2000" dirty="0">
                <a:latin typeface="DINPro" panose="02000503030000020004" pitchFamily="2" charset="0"/>
              </a:rPr>
              <a:t> {...}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6. Enhancement of Language Service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7. Service Worker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8. i18n Improvements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9. API Extractor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Component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86" y="1133133"/>
            <a:ext cx="10058400" cy="5655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68" y="1874072"/>
            <a:ext cx="8312727" cy="41578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Smaller bundle sizes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Faster testing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Better debugging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CSS class and style binding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type checking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build errors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build times, enabling AOT on by default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Internationalization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New options for '</a:t>
            </a:r>
            <a:r>
              <a:rPr lang="en-GB" dirty="0" err="1">
                <a:latin typeface="DINPro" panose="02000503030000020004" pitchFamily="2" charset="0"/>
              </a:rPr>
              <a:t>providedIn</a:t>
            </a:r>
            <a:r>
              <a:rPr lang="en-GB" dirty="0">
                <a:latin typeface="DINPro" panose="02000503030000020004" pitchFamily="2" charset="0"/>
              </a:rPr>
              <a:t>‘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IDE &amp; language service improvements</a:t>
            </a:r>
            <a:br>
              <a:rPr lang="en-GB" dirty="0">
                <a:latin typeface="DINPro" panose="02000503030000020004" pitchFamily="2" charset="0"/>
              </a:rPr>
            </a:br>
            <a:endParaRPr lang="en-US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52395"/>
            <a:ext cx="10058400" cy="58496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DINPro" panose="02000503030000020004" pitchFamily="2" charset="0"/>
              </a:rPr>
              <a:t>Ivy size Improvements – Total bundle size chart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37224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5" y="1202499"/>
            <a:ext cx="10058400" cy="64323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Updating to Angular Version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5" y="2071202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Updating CLI Apps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For step-by-step instructions on how to update to the latest Angular release, use the interactive update guide at </a:t>
            </a:r>
            <a:r>
              <a:rPr lang="en-US" dirty="0">
                <a:latin typeface="DINPro" panose="02000503030000020004" pitchFamily="2" charset="0"/>
                <a:hlinkClick r:id="rId3"/>
              </a:rPr>
              <a:t>update.angular.io</a:t>
            </a: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If your application uses the CLI, you can update to version 9 automatically with the help of the </a:t>
            </a:r>
            <a:r>
              <a:rPr lang="en-US" dirty="0">
                <a:latin typeface="DINPro" panose="02000503030000020004" pitchFamily="2" charset="0"/>
                <a:hlinkClick r:id="rId4"/>
              </a:rPr>
              <a:t>ng update</a:t>
            </a:r>
            <a:r>
              <a:rPr lang="en-US" dirty="0">
                <a:latin typeface="DINPro" panose="02000503030000020004" pitchFamily="2" charset="0"/>
              </a:rPr>
              <a:t> script: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ng update @angular/core@8 @angular/cli@8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</a:t>
            </a:r>
            <a:r>
              <a:rPr lang="en-US" dirty="0" err="1">
                <a:latin typeface="DINPro" panose="02000503030000020004" pitchFamily="2" charset="0"/>
              </a:rPr>
              <a:t>git</a:t>
            </a:r>
            <a:r>
              <a:rPr lang="en-US" dirty="0">
                <a:latin typeface="DINPro" panose="02000503030000020004" pitchFamily="2" charset="0"/>
              </a:rPr>
              <a:t> add .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</a:t>
            </a:r>
            <a:r>
              <a:rPr lang="en-US" dirty="0" err="1">
                <a:latin typeface="DINPro" panose="02000503030000020004" pitchFamily="2" charset="0"/>
              </a:rPr>
              <a:t>git</a:t>
            </a:r>
            <a:r>
              <a:rPr lang="en-US" dirty="0">
                <a:latin typeface="DINPro" panose="02000503030000020004" pitchFamily="2" charset="0"/>
              </a:rPr>
              <a:t> commit --all -m "build: update Angular packages to latest 8.x version"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ng update @angular/cli @angular/core --next`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696" y="1472166"/>
            <a:ext cx="10058400" cy="7484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sz="3600" dirty="0">
                <a:latin typeface="DINPro" panose="02000503030000020004" pitchFamily="2" charset="0"/>
              </a:rPr>
              <a:t/>
            </a:r>
            <a:br>
              <a:rPr lang="en-US" sz="3600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3 – Angular CLI &amp; Project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48" y="2578035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Prerequisites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CLI Commands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Project Skeleton Overview</a:t>
            </a: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16" y="1240906"/>
            <a:ext cx="1149531" cy="1181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52" y="1340285"/>
            <a:ext cx="10058400" cy="52233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3 – Angular CLI &amp; Project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38" y="2071202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Prerequisites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CLI Commands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Project Skeleton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3" y="1318144"/>
            <a:ext cx="10058400" cy="43990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09" y="1845733"/>
            <a:ext cx="9294312" cy="4411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HTML, 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CSS,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Javascript</a:t>
            </a:r>
            <a:r>
              <a:rPr lang="en-US" dirty="0">
                <a:latin typeface="DINPro" panose="02000503030000020004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Typescript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Node </a:t>
            </a:r>
            <a:r>
              <a:rPr lang="en-US" dirty="0" err="1">
                <a:latin typeface="DINPro" panose="02000503030000020004" pitchFamily="2" charset="0"/>
              </a:rPr>
              <a:t>js</a:t>
            </a:r>
            <a:r>
              <a:rPr lang="en-US" dirty="0">
                <a:latin typeface="DINPro" panose="02000503030000020004" pitchFamily="2" charset="0"/>
              </a:rPr>
              <a:t> ( based on Angular version 9 – node version 10 and above)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npm</a:t>
            </a:r>
            <a:r>
              <a:rPr lang="en-US" dirty="0">
                <a:latin typeface="DINPro" panose="02000503030000020004" pitchFamily="2" charset="0"/>
              </a:rPr>
              <a:t> install –g @angular/cli</a:t>
            </a:r>
          </a:p>
          <a:p>
            <a:pPr marL="0" indent="0">
              <a:buNone/>
            </a:pPr>
            <a:r>
              <a:rPr lang="en-US" b="1" dirty="0">
                <a:latin typeface="DINPro" panose="02000503030000020004" pitchFamily="2" charset="0"/>
              </a:rPr>
              <a:t>IDE: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Visual studio Code</a:t>
            </a:r>
          </a:p>
          <a:p>
            <a:pPr marL="0" indent="0">
              <a:buNone/>
            </a:pPr>
            <a:r>
              <a:rPr lang="en-US" b="1" dirty="0">
                <a:latin typeface="DINPro" panose="02000503030000020004" pitchFamily="2" charset="0"/>
              </a:rPr>
              <a:t>Version check: 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node –v, </a:t>
            </a:r>
            <a:r>
              <a:rPr lang="en-US" dirty="0" err="1">
                <a:latin typeface="DINPro" panose="02000503030000020004" pitchFamily="2" charset="0"/>
              </a:rPr>
              <a:t>npm</a:t>
            </a:r>
            <a:r>
              <a:rPr lang="en-US" dirty="0">
                <a:latin typeface="DINPro" panose="02000503030000020004" pitchFamily="2" charset="0"/>
              </a:rPr>
              <a:t> –v, ng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251107"/>
            <a:ext cx="10058400" cy="43990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883312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  <a:hlinkClick r:id="rId3"/>
              </a:rPr>
              <a:t>https://angular.io/cli</a:t>
            </a:r>
            <a:endParaRPr lang="en-US" dirty="0">
              <a:latin typeface="DINPro" panose="02000503030000020004" pitchFamily="2" charset="0"/>
            </a:endParaRPr>
          </a:p>
          <a:p>
            <a:r>
              <a:rPr lang="en-US" dirty="0">
                <a:latin typeface="DINPro" panose="02000503030000020004" pitchFamily="2" charset="0"/>
              </a:rPr>
              <a:t>ng help </a:t>
            </a:r>
          </a:p>
          <a:p>
            <a:r>
              <a:rPr lang="en-US" dirty="0">
                <a:latin typeface="DINPro" panose="02000503030000020004" pitchFamily="2" charset="0"/>
              </a:rPr>
              <a:t>ng generate --help </a:t>
            </a:r>
          </a:p>
          <a:p>
            <a:r>
              <a:rPr lang="en-US" dirty="0">
                <a:latin typeface="DINPro" panose="02000503030000020004" pitchFamily="2" charset="0"/>
              </a:rPr>
              <a:t>ng new my-first-project</a:t>
            </a:r>
          </a:p>
          <a:p>
            <a:r>
              <a:rPr lang="en-US" dirty="0">
                <a:latin typeface="DINPro" panose="02000503030000020004" pitchFamily="2" charset="0"/>
              </a:rPr>
              <a:t>ng serve</a:t>
            </a:r>
          </a:p>
          <a:p>
            <a:r>
              <a:rPr lang="en-US" dirty="0">
                <a:latin typeface="DINPro" panose="02000503030000020004" pitchFamily="2" charset="0"/>
              </a:rPr>
              <a:t>ng build my-app -c production</a:t>
            </a:r>
          </a:p>
          <a:p>
            <a:r>
              <a:rPr lang="en-US" dirty="0">
                <a:latin typeface="DINPro" panose="02000503030000020004" pitchFamily="2" charset="0"/>
              </a:rPr>
              <a:t>ng g m </a:t>
            </a:r>
            <a:r>
              <a:rPr lang="en-US" dirty="0" err="1">
                <a:latin typeface="DINPro" panose="02000503030000020004" pitchFamily="2" charset="0"/>
              </a:rPr>
              <a:t>moduleName</a:t>
            </a:r>
            <a:r>
              <a:rPr lang="en-US" dirty="0">
                <a:latin typeface="DINPro" panose="02000503030000020004" pitchFamily="2" charset="0"/>
              </a:rPr>
              <a:t> –flat –module=app</a:t>
            </a:r>
          </a:p>
          <a:p>
            <a:r>
              <a:rPr lang="en-US" dirty="0">
                <a:latin typeface="DINPro" panose="02000503030000020004" pitchFamily="2" charset="0"/>
              </a:rPr>
              <a:t>ng g m </a:t>
            </a:r>
            <a:r>
              <a:rPr lang="en-US" dirty="0" err="1">
                <a:latin typeface="DINPro" panose="02000503030000020004" pitchFamily="2" charset="0"/>
              </a:rPr>
              <a:t>moduleName</a:t>
            </a:r>
            <a:r>
              <a:rPr lang="en-US" dirty="0">
                <a:latin typeface="DINPro" panose="02000503030000020004" pitchFamily="2" charset="0"/>
              </a:rPr>
              <a:t> –routing</a:t>
            </a:r>
          </a:p>
          <a:p>
            <a:r>
              <a:rPr lang="en-US" dirty="0">
                <a:latin typeface="DINPro" panose="02000503030000020004" pitchFamily="2" charset="0"/>
              </a:rPr>
              <a:t> ng g c </a:t>
            </a:r>
            <a:r>
              <a:rPr lang="en-US" dirty="0" err="1">
                <a:latin typeface="DINPro" panose="02000503030000020004" pitchFamily="2" charset="0"/>
              </a:rPr>
              <a:t>componentName</a:t>
            </a:r>
            <a:r>
              <a:rPr lang="en-US" dirty="0">
                <a:latin typeface="DINPro" panose="02000503030000020004" pitchFamily="2" charset="0"/>
              </a:rPr>
              <a:t> --</a:t>
            </a:r>
            <a:r>
              <a:rPr lang="en-US" dirty="0" err="1">
                <a:latin typeface="DINPro" panose="02000503030000020004" pitchFamily="2" charset="0"/>
              </a:rPr>
              <a:t>skipTests</a:t>
            </a:r>
            <a:r>
              <a:rPr lang="en-US" dirty="0">
                <a:latin typeface="DINPro" panose="02000503030000020004" pitchFamily="2" charset="0"/>
              </a:rPr>
              <a:t>=true --</a:t>
            </a:r>
            <a:r>
              <a:rPr lang="en-US" dirty="0" err="1">
                <a:latin typeface="DINPro" panose="02000503030000020004" pitchFamily="2" charset="0"/>
              </a:rPr>
              <a:t>inlineStyle</a:t>
            </a:r>
            <a:r>
              <a:rPr lang="en-US" dirty="0">
                <a:latin typeface="DINPro" panose="02000503030000020004" pitchFamily="2" charset="0"/>
              </a:rPr>
              <a:t>=true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4" y="1227551"/>
            <a:ext cx="10058400" cy="48475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Project Skeleton Overview</a:t>
            </a:r>
          </a:p>
        </p:txBody>
      </p:sp>
      <p:pic>
        <p:nvPicPr>
          <p:cNvPr id="4" name="Content Placeholder 3" descr="Angular-skelet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8244" y="1982975"/>
            <a:ext cx="2141071" cy="40227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4" y="1308210"/>
            <a:ext cx="10058400" cy="63698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1 -  Angular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163297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What is Angular &amp; Why?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Difference between traditional website and SPA 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Angular Js </a:t>
            </a:r>
            <a:r>
              <a:rPr lang="en-US" dirty="0" err="1">
                <a:latin typeface="DINPro" panose="02000503030000020004" pitchFamily="2" charset="0"/>
                <a:cs typeface="Didot" panose="02000503000000020003" pitchFamily="2" charset="-79"/>
              </a:rPr>
              <a:t>vs</a:t>
            </a: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 Angular (9)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800" y="712487"/>
            <a:ext cx="10058400" cy="1450757"/>
          </a:xfrm>
        </p:spPr>
        <p:txBody>
          <a:bodyPr/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dirty="0">
                <a:latin typeface="DINPro" panose="02000503030000020004" pitchFamily="2" charset="0"/>
              </a:rPr>
              <a:t/>
            </a:r>
            <a:br>
              <a:rPr lang="en-US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4 – 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4" y="2544396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Building block of Angular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Templates and views</a:t>
            </a: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520" y="1183530"/>
            <a:ext cx="1149531" cy="1181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41" y="1323399"/>
            <a:ext cx="10058400" cy="52233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4 – 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5" y="2096255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Building block of Angular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Templates and views</a:t>
            </a: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249790"/>
            <a:ext cx="10058400" cy="53486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Building block of Angular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2" y="1983520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Modules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Components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Templates,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Metadata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directives, &amp; data binding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Services &amp; dependency injection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Routing</a:t>
            </a:r>
            <a:endParaRPr lang="en-US" dirty="0">
              <a:latin typeface="DINPro" panose="02000503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19" y="1983520"/>
            <a:ext cx="4492167" cy="26918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Templates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DINPro" panose="02000503030000020004" pitchFamily="2" charset="0"/>
              </a:rPr>
              <a:t>templateUrl</a:t>
            </a:r>
            <a:endParaRPr lang="en-US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template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styles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DINPro" panose="02000503030000020004" pitchFamily="2" charset="0"/>
              </a:rPr>
              <a:t>styleUrls</a:t>
            </a:r>
            <a:endParaRPr lang="en-US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61" y="1962333"/>
            <a:ext cx="4896156" cy="29333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1" y="1503124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-5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09" y="2634873"/>
            <a:ext cx="9144000" cy="335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What is Data binding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Types of Data binding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How to use in Code</a:t>
            </a: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03" y="1196057"/>
            <a:ext cx="1195164" cy="12279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189973"/>
            <a:ext cx="10058400" cy="54738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-5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4" y="1967123"/>
            <a:ext cx="10058400" cy="388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 Video Contains:-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What is Data binding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Types of Data binding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How to use in Code</a:t>
            </a: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85" y="1338943"/>
            <a:ext cx="9144000" cy="48332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What is Databinding???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82" y="197099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Data binding is the core concept of Angular 9 and used to define the communication between a component and the DOM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95" y="3058793"/>
            <a:ext cx="3409950" cy="26579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8" y="1386029"/>
            <a:ext cx="10058400" cy="4597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Types of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" y="2125487"/>
            <a:ext cx="10058400" cy="4023360"/>
          </a:xfrm>
          <a:noFill/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String interpolation </a:t>
            </a:r>
            <a:r>
              <a:rPr lang="en-US" sz="2000" dirty="0">
                <a:latin typeface="DINPro" panose="02000503030000020004" pitchFamily="2" charset="0"/>
              </a:rPr>
              <a:t>– {{}}</a:t>
            </a:r>
          </a:p>
          <a:p>
            <a:pPr lvl="2"/>
            <a:r>
              <a:rPr lang="en-US" sz="2000" dirty="0">
                <a:latin typeface="DINPro" panose="02000503030000020004" pitchFamily="2" charset="0"/>
              </a:rPr>
              <a:t>&lt;li&gt;Name: {{ user.name }}&lt;/li&gt;  </a:t>
            </a:r>
          </a:p>
          <a:p>
            <a:pPr lvl="2"/>
            <a:endParaRPr lang="en-US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Property Binding </a:t>
            </a:r>
            <a:r>
              <a:rPr lang="en-US" sz="2000" dirty="0">
                <a:latin typeface="DINPro" panose="02000503030000020004" pitchFamily="2" charset="0"/>
              </a:rPr>
              <a:t>– []</a:t>
            </a:r>
          </a:p>
          <a:p>
            <a:pPr lvl="2"/>
            <a:r>
              <a:rPr lang="en-US" sz="2000" dirty="0">
                <a:latin typeface="DINPro" panose="02000503030000020004" pitchFamily="2" charset="0"/>
              </a:rPr>
              <a:t>&lt;input type="email" [value]="</a:t>
            </a:r>
            <a:r>
              <a:rPr lang="en-US" sz="2000" dirty="0" err="1">
                <a:latin typeface="DINPro" panose="02000503030000020004" pitchFamily="2" charset="0"/>
              </a:rPr>
              <a:t>user.email</a:t>
            </a:r>
            <a:r>
              <a:rPr lang="en-US" sz="2000" dirty="0">
                <a:latin typeface="DINPro" panose="02000503030000020004" pitchFamily="2" charset="0"/>
              </a:rPr>
              <a:t>"&gt; </a:t>
            </a:r>
          </a:p>
          <a:p>
            <a:pPr lvl="2"/>
            <a:endParaRPr lang="en-US" sz="2000" b="1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Event Binding </a:t>
            </a:r>
            <a:r>
              <a:rPr lang="en-US" sz="2000" dirty="0">
                <a:latin typeface="DINPro" panose="02000503030000020004" pitchFamily="2" charset="0"/>
              </a:rPr>
              <a:t>– ()</a:t>
            </a:r>
          </a:p>
          <a:p>
            <a:pPr lvl="2"/>
            <a:r>
              <a:rPr lang="en-US" sz="2000" dirty="0">
                <a:latin typeface="DINPro" panose="02000503030000020004" pitchFamily="2" charset="0"/>
              </a:rPr>
              <a:t>&lt;button (click)=“</a:t>
            </a:r>
            <a:r>
              <a:rPr lang="en-US" sz="2000" dirty="0" err="1">
                <a:latin typeface="DINPro" panose="02000503030000020004" pitchFamily="2" charset="0"/>
              </a:rPr>
              <a:t>checkMail</a:t>
            </a:r>
            <a:r>
              <a:rPr lang="en-US" sz="2000" dirty="0">
                <a:latin typeface="DINPro" panose="02000503030000020004" pitchFamily="2" charset="0"/>
              </a:rPr>
              <a:t>()"&gt;&lt;/button&gt;  </a:t>
            </a:r>
          </a:p>
          <a:p>
            <a:pPr lvl="2"/>
            <a:endParaRPr lang="en-US" sz="2000" b="1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Two-way Data Binding </a:t>
            </a:r>
            <a:r>
              <a:rPr lang="en-US" sz="2000" dirty="0">
                <a:latin typeface="DINPro" panose="02000503030000020004" pitchFamily="2" charset="0"/>
              </a:rPr>
              <a:t>–</a:t>
            </a:r>
            <a:r>
              <a:rPr lang="en-US" sz="2000" b="1" dirty="0">
                <a:latin typeface="DINPro" panose="02000503030000020004" pitchFamily="2" charset="0"/>
              </a:rPr>
              <a:t> </a:t>
            </a:r>
            <a:r>
              <a:rPr lang="en-US" sz="2000" dirty="0">
                <a:latin typeface="DINPro" panose="02000503030000020004" pitchFamily="2" charset="0"/>
              </a:rPr>
              <a:t>[()]</a:t>
            </a:r>
          </a:p>
          <a:p>
            <a:pPr lvl="2"/>
            <a:r>
              <a:rPr lang="en-US" sz="2000" dirty="0">
                <a:latin typeface="DINPro" panose="02000503030000020004" pitchFamily="2" charset="0"/>
              </a:rPr>
              <a:t>[(</a:t>
            </a:r>
            <a:r>
              <a:rPr lang="en-US" sz="2000" dirty="0" err="1">
                <a:latin typeface="DINPro" panose="02000503030000020004" pitchFamily="2" charset="0"/>
              </a:rPr>
              <a:t>ngModel</a:t>
            </a:r>
            <a:r>
              <a:rPr lang="en-US" sz="2000" dirty="0">
                <a:latin typeface="DINPro" panose="02000503030000020004" pitchFamily="2" charset="0"/>
              </a:rPr>
              <a:t>)] = "[property of your component]"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037805"/>
            <a:ext cx="3749039" cy="34224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268" y="1490598"/>
            <a:ext cx="10058400" cy="5098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6 -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91" y="2620446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What is Directives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Types of Directives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use in Code</a:t>
            </a:r>
          </a:p>
          <a:p>
            <a:pPr lvl="1">
              <a:buNone/>
            </a:pPr>
            <a:endParaRPr lang="en-US" sz="2000" dirty="0"/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624" y="1246161"/>
            <a:ext cx="1195164" cy="12279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0" y="1290181"/>
            <a:ext cx="10058400" cy="48475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6 -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4" y="1996046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What is Directives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Types of Directives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How to use in Code</a:t>
            </a: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46" y="1324303"/>
            <a:ext cx="10058400" cy="66845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What is Angular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02" y="2161044"/>
            <a:ext cx="11300724" cy="4023360"/>
          </a:xfrm>
        </p:spPr>
        <p:txBody>
          <a:bodyPr>
            <a:normAutofit/>
          </a:bodyPr>
          <a:lstStyle/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is a JS framework which allow you to create reactive Single Page Application.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is building Mobile and desktop web applications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It written typescript-based open source web application framework led by Angular team at Google.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Better performance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9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/>
            <a:r>
              <a:rPr lang="en-US" sz="2000" dirty="0">
                <a:latin typeface="DINPro" panose="02000503030000020004" pitchFamily="2" charset="0"/>
              </a:rPr>
              <a:t>used to manipulate the DOM. </a:t>
            </a:r>
          </a:p>
          <a:p>
            <a:pPr lvl="1"/>
            <a:r>
              <a:rPr lang="en-US" sz="2000" dirty="0">
                <a:latin typeface="DINPro" panose="02000503030000020004" pitchFamily="2" charset="0"/>
              </a:rPr>
              <a:t>you can change the appearance, behavior or a layout of a DOM element. It also helps you to extend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>
                <a:latin typeface="DINPro" panose="02000503030000020004" pitchFamily="2" charset="0"/>
              </a:rPr>
              <a:t>Component Directives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>
                <a:latin typeface="DINPro" panose="02000503030000020004" pitchFamily="2" charset="0"/>
              </a:rPr>
              <a:t> </a:t>
            </a:r>
            <a:r>
              <a:rPr lang="en-US" sz="2000" dirty="0">
                <a:latin typeface="DINPro" panose="02000503030000020004" pitchFamily="2" charset="0"/>
              </a:rPr>
              <a:t>Component directives are used in main class. They contain the detail of how the component should be processed, instantiated and used at runtime. </a:t>
            </a: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DINPro" panose="02000503030000020004" pitchFamily="2" charset="0"/>
              </a:rPr>
              <a:t> </a:t>
            </a:r>
            <a:r>
              <a:rPr lang="fr-FR" sz="2000" b="1" dirty="0">
                <a:latin typeface="DINPro" panose="02000503030000020004" pitchFamily="2" charset="0"/>
              </a:rPr>
              <a:t>Structural Directives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DINPro" panose="02000503030000020004" pitchFamily="2" charset="0"/>
              </a:rPr>
              <a:t>*</a:t>
            </a:r>
            <a:r>
              <a:rPr lang="en-US" sz="2000" dirty="0" err="1">
                <a:latin typeface="DINPro" panose="02000503030000020004" pitchFamily="2" charset="0"/>
              </a:rPr>
              <a:t>ngIf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ngSwitch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ngFor</a:t>
            </a:r>
            <a:r>
              <a:rPr lang="en-US" sz="2000" dirty="0">
                <a:latin typeface="DINPro" panose="02000503030000020004" pitchFamily="2" charset="0"/>
              </a:rPr>
              <a:t> Directive</a:t>
            </a: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>
                <a:latin typeface="DINPro" panose="02000503030000020004" pitchFamily="2" charset="0"/>
              </a:rPr>
              <a:t>ngClass</a:t>
            </a:r>
            <a:r>
              <a:rPr lang="en-US" sz="2000" dirty="0">
                <a:latin typeface="DINPro" panose="02000503030000020004" pitchFamily="2" charset="0"/>
              </a:rPr>
              <a:t> Directive, </a:t>
            </a:r>
            <a:r>
              <a:rPr lang="en-US" sz="2000" dirty="0" err="1">
                <a:latin typeface="DINPro" panose="02000503030000020004" pitchFamily="2" charset="0"/>
              </a:rPr>
              <a:t>ngStyle</a:t>
            </a:r>
            <a:r>
              <a:rPr lang="en-US" sz="2000" dirty="0">
                <a:latin typeface="DINPro" panose="02000503030000020004" pitchFamily="2" charset="0"/>
              </a:rPr>
              <a:t> Directive</a:t>
            </a: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DINPro" panose="02000503030000020004" pitchFamily="2" charset="0"/>
              </a:rPr>
              <a:t>Custom Directives </a:t>
            </a:r>
          </a:p>
          <a:p>
            <a:endParaRPr lang="en-US" b="1" dirty="0">
              <a:latin typeface="DINPro" panose="02000503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78" y="4043645"/>
            <a:ext cx="1904762" cy="18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505" y="1410040"/>
            <a:ext cx="10058400" cy="58496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7 – Components &amp; Life Cycle hooks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40" y="2434457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Components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Component Lifecycle</a:t>
            </a: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099" y="1158479"/>
            <a:ext cx="1123406" cy="11541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4" y="1164920"/>
            <a:ext cx="10058400" cy="57243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7 – Components &amp; Life Cycle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57" y="1983520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Components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Component Lifecycle</a:t>
            </a: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91529"/>
              </p:ext>
            </p:extLst>
          </p:nvPr>
        </p:nvGraphicFramePr>
        <p:xfrm>
          <a:off x="348086" y="1869935"/>
          <a:ext cx="5342710" cy="283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22482707"/>
              </p:ext>
            </p:extLst>
          </p:nvPr>
        </p:nvGraphicFramePr>
        <p:xfrm>
          <a:off x="6335220" y="1920039"/>
          <a:ext cx="5188933" cy="269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5656" y="1102309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INPro" panose="02000503030000020004" pitchFamily="2" charset="0"/>
              </a:rPr>
              <a:t>Traditional Application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7145803" y="1079669"/>
            <a:ext cx="340349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INPro" panose="02000503030000020004" pitchFamily="2" charset="0"/>
              </a:rPr>
              <a:t>Single Page Application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657" y="4944899"/>
            <a:ext cx="464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Multiple Page requests going to Server.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Every response page getting reloaded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9655" y="4890859"/>
            <a:ext cx="613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Single request to load the APP. Complete App package in first time response 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Multiple data requests going to Server.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Every response page not reloaded. Content only changed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5635608" y="1002101"/>
            <a:ext cx="24948" cy="534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54" y="1226053"/>
            <a:ext cx="10058400" cy="489317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DINPro" panose="02000503030000020004" pitchFamily="2" charset="0"/>
              </a:rPr>
              <a:t>AngularJs</a:t>
            </a:r>
            <a:r>
              <a:rPr lang="en-US" sz="3000" dirty="0">
                <a:latin typeface="DINPro" panose="02000503030000020004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DINPro" panose="02000503030000020004" pitchFamily="2" charset="0"/>
              </a:rPr>
              <a:t>vs</a:t>
            </a:r>
            <a:r>
              <a:rPr lang="en-US" sz="3000" dirty="0">
                <a:latin typeface="DINPro" panose="02000503030000020004" pitchFamily="2" charset="0"/>
              </a:rPr>
              <a:t> Angular 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54" y="1845734"/>
            <a:ext cx="10697226" cy="4023360"/>
          </a:xfrm>
        </p:spPr>
        <p:txBody>
          <a:bodyPr/>
          <a:lstStyle/>
          <a:p>
            <a:r>
              <a:rPr lang="en-US" dirty="0">
                <a:latin typeface="DINPro" panose="02000503030000020004" pitchFamily="2" charset="0"/>
              </a:rPr>
              <a:t>Angular </a:t>
            </a:r>
            <a:r>
              <a:rPr lang="en-US" dirty="0" err="1">
                <a:latin typeface="DINPro" panose="02000503030000020004" pitchFamily="2" charset="0"/>
              </a:rPr>
              <a:t>Js</a:t>
            </a:r>
            <a:r>
              <a:rPr lang="en-US" dirty="0">
                <a:latin typeface="DINPro" panose="02000503030000020004" pitchFamily="2" charset="0"/>
              </a:rPr>
              <a:t> - The architecture of AngularJS is based on the model-view-controller (MVC) design. It is first version of Angular – oct-2010</a:t>
            </a:r>
          </a:p>
          <a:p>
            <a:r>
              <a:rPr lang="en-US" dirty="0">
                <a:latin typeface="DINPro" panose="02000503030000020004" pitchFamily="2" charset="0"/>
              </a:rPr>
              <a:t>Latest version – Angular 9 . Every six months release the new version.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20510" y="3025659"/>
            <a:ext cx="1764255" cy="537883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solidFill>
              <a:srgbClr val="1D17B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Js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 (V1)</a:t>
            </a:r>
            <a:endParaRPr lang="en-US" sz="1600" b="1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20510" y="3950817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(V2)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25644" y="4721701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(V4)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25645" y="5558514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(V9)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10402638" y="3563542"/>
            <a:ext cx="0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 flipH="1">
            <a:off x="10402637" y="4488700"/>
            <a:ext cx="1" cy="2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10407772" y="5259584"/>
            <a:ext cx="1" cy="2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28943"/>
              </p:ext>
            </p:extLst>
          </p:nvPr>
        </p:nvGraphicFramePr>
        <p:xfrm>
          <a:off x="539656" y="3058557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Angular JS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Angular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MVC Design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Components and Modules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It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is</a:t>
                      </a:r>
                      <a:r>
                        <a:rPr lang="en-US" dirty="0">
                          <a:latin typeface="DINPro" panose="02000503030000020004" pitchFamily="2" charset="0"/>
                        </a:rPr>
                        <a:t> written in </a:t>
                      </a:r>
                      <a:r>
                        <a:rPr lang="en-US" dirty="0" err="1">
                          <a:latin typeface="DINPro" panose="02000503030000020004" pitchFamily="2" charset="0"/>
                        </a:rPr>
                        <a:t>Javascript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It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is</a:t>
                      </a:r>
                      <a:r>
                        <a:rPr lang="en-US" dirty="0">
                          <a:latin typeface="DINPro" panose="02000503030000020004" pitchFamily="2" charset="0"/>
                        </a:rPr>
                        <a:t> written in Typescript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Not build in Mobile support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Mobile Support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routeprovider.when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() to configure routing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uses @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RouteConfig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{(…)}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Performance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AngularJS was originally developed for designers, not developers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Better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performance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58" y="1188988"/>
            <a:ext cx="10058400" cy="55264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 Why skip angular 3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58" y="1958468"/>
            <a:ext cx="10058400" cy="4023360"/>
          </a:xfrm>
        </p:spPr>
        <p:txBody>
          <a:bodyPr/>
          <a:lstStyle/>
          <a:p>
            <a:r>
              <a:rPr lang="en-GB" dirty="0">
                <a:latin typeface="DINPro" panose="02000503030000020004" pitchFamily="2" charset="0"/>
              </a:rPr>
              <a:t>Angular is being developed in a </a:t>
            </a:r>
            <a:r>
              <a:rPr lang="en-GB" dirty="0" err="1">
                <a:latin typeface="DINPro" panose="02000503030000020004" pitchFamily="2" charset="0"/>
              </a:rPr>
              <a:t>MonoRepo</a:t>
            </a:r>
            <a:r>
              <a:rPr lang="en-GB" dirty="0">
                <a:latin typeface="DINPro" panose="02000503030000020004" pitchFamily="2" charset="0"/>
              </a:rPr>
              <a:t>. </a:t>
            </a:r>
          </a:p>
          <a:p>
            <a:r>
              <a:rPr lang="en-GB" dirty="0">
                <a:latin typeface="DINPro" panose="02000503030000020004" pitchFamily="2" charset="0"/>
              </a:rPr>
              <a:t>@angular/core, @angular/compiler, @angular/router etc are in the same repo and may have their own versions.</a:t>
            </a:r>
            <a:endParaRPr lang="en-US" dirty="0">
              <a:latin typeface="DINPro" panose="02000503030000020004" pitchFamily="2" charset="0"/>
            </a:endParaRPr>
          </a:p>
        </p:txBody>
      </p:sp>
      <p:pic>
        <p:nvPicPr>
          <p:cNvPr id="4" name="Picture 3" descr="Angular-3-sk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225" y="3232773"/>
            <a:ext cx="6096851" cy="26864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430" y="1106227"/>
            <a:ext cx="10058400" cy="10319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sz="3600" dirty="0">
                <a:latin typeface="DINPro" panose="02000503030000020004" pitchFamily="2" charset="0"/>
              </a:rPr>
              <a:t> </a:t>
            </a:r>
            <a:br>
              <a:rPr lang="en-US" sz="3600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2 - Angular 9 Features and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112" y="2284144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Semantic Versioning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Angular 9 Features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Angular 9 Advantages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How to update current version</a:t>
            </a: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0" y="1143804"/>
            <a:ext cx="1149531" cy="1181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1" y="1188476"/>
            <a:ext cx="10058400" cy="47748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2 - Angular 9 Features and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27" y="1833208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Semantic Versioning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Angular 9 Features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Angular 9 Advantages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How to update current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8" y="1247721"/>
            <a:ext cx="10058400" cy="402683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Semantic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56" y="1905897"/>
            <a:ext cx="10058400" cy="4023360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Major (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2</a:t>
            </a:r>
            <a:r>
              <a:rPr lang="en-US" dirty="0">
                <a:latin typeface="DINPro" panose="02000503030000020004" pitchFamily="2" charset="0"/>
              </a:rPr>
              <a:t>.1.0): New Features, Potential breaking changes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Minor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2.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1</a:t>
            </a:r>
            <a:r>
              <a:rPr lang="en-US" dirty="0">
                <a:latin typeface="DINPro" panose="02000503030000020004" pitchFamily="2" charset="0"/>
              </a:rPr>
              <a:t>.0)</a:t>
            </a:r>
            <a:r>
              <a:rPr lang="en-US" b="1" dirty="0">
                <a:latin typeface="DINPro" panose="02000503030000020004" pitchFamily="2" charset="0"/>
              </a:rPr>
              <a:t>:</a:t>
            </a:r>
            <a:r>
              <a:rPr lang="en-US" dirty="0">
                <a:latin typeface="DINPro" panose="02000503030000020004" pitchFamily="2" charset="0"/>
              </a:rPr>
              <a:t> New Features, No breaking changes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Patch (2.1.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0</a:t>
            </a:r>
            <a:r>
              <a:rPr lang="en-US" dirty="0">
                <a:latin typeface="DINPro" panose="02000503030000020004" pitchFamily="2" charset="0"/>
              </a:rPr>
              <a:t>): No Features, No breaking changes, Bug fixes</a:t>
            </a:r>
          </a:p>
          <a:p>
            <a:pPr>
              <a:buClr>
                <a:srgbClr val="0070C0"/>
              </a:buClr>
            </a:pPr>
            <a:endParaRPr lang="en-US" dirty="0">
              <a:latin typeface="DINPro" panose="0200050303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556" y="3503235"/>
            <a:ext cx="7032812" cy="2259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92099" y="4014223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75040" y="4027670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40535" y="4005259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875238" y="4310056"/>
            <a:ext cx="161365" cy="188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37121" y="4301091"/>
            <a:ext cx="161365" cy="188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3640" y="486138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Major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4487" y="48210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Minor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9816" y="48120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Patch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1282</TotalTime>
  <Words>1037</Words>
  <Application>Microsoft Office PowerPoint</Application>
  <PresentationFormat>Widescreen</PresentationFormat>
  <Paragraphs>248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Didot</vt:lpstr>
      <vt:lpstr>DINPro</vt:lpstr>
      <vt:lpstr>Wingdings</vt:lpstr>
      <vt:lpstr>Retrospect</vt:lpstr>
      <vt:lpstr>PowerPoint Presentation</vt:lpstr>
      <vt:lpstr>Chapter 1 -  Angular Framework</vt:lpstr>
      <vt:lpstr>What is Angular &amp; Why?</vt:lpstr>
      <vt:lpstr>PowerPoint Presentation</vt:lpstr>
      <vt:lpstr>AngularJs vs Angular (9)</vt:lpstr>
      <vt:lpstr> Why skip angular 3 ?</vt:lpstr>
      <vt:lpstr>Upcoming Video  Chapter 2 - Angular 9 Features and Update</vt:lpstr>
      <vt:lpstr>Chapter 2 - Angular 9 Features and Update</vt:lpstr>
      <vt:lpstr>Semantic Versioning</vt:lpstr>
      <vt:lpstr>Angular 9 Features</vt:lpstr>
      <vt:lpstr>Angular 9 Features</vt:lpstr>
      <vt:lpstr>Angular 9 Advantages</vt:lpstr>
      <vt:lpstr>Ivy size Improvements – Total bundle size chart</vt:lpstr>
      <vt:lpstr>Updating to Angular Version 9</vt:lpstr>
      <vt:lpstr>Upcoming Video Chapter 3 – Angular CLI &amp; Project Skeleton</vt:lpstr>
      <vt:lpstr>Chapter 3 – Angular CLI &amp; Project Skeleton</vt:lpstr>
      <vt:lpstr>Prerequisites</vt:lpstr>
      <vt:lpstr>CLI Commands</vt:lpstr>
      <vt:lpstr>Project Skeleton Overview</vt:lpstr>
      <vt:lpstr>Upcoming Video Chapter 4 – Angular Building blocks</vt:lpstr>
      <vt:lpstr>Chapter 4 – Angular Building blocks</vt:lpstr>
      <vt:lpstr>Building block of Angular </vt:lpstr>
      <vt:lpstr>Templates and Views</vt:lpstr>
      <vt:lpstr>Chapter -5 Data binding</vt:lpstr>
      <vt:lpstr>Chapter -5 Data binding</vt:lpstr>
      <vt:lpstr>What is Databinding???</vt:lpstr>
      <vt:lpstr>Types of Data Binding</vt:lpstr>
      <vt:lpstr>Chapter 6 - Directives</vt:lpstr>
      <vt:lpstr>Chapter 6 - Directives</vt:lpstr>
      <vt:lpstr>Directives</vt:lpstr>
      <vt:lpstr>Chapter 7 – Components &amp; Life Cycle hooks </vt:lpstr>
      <vt:lpstr>Chapter 7 – Components &amp; Life Cycle hooks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Beginner Tutorial</dc:title>
  <dc:creator>Beevi Mathar</dc:creator>
  <cp:lastModifiedBy>Beevi Mathar</cp:lastModifiedBy>
  <cp:revision>237</cp:revision>
  <dcterms:created xsi:type="dcterms:W3CDTF">2020-05-01T17:42:19Z</dcterms:created>
  <dcterms:modified xsi:type="dcterms:W3CDTF">2020-07-30T18:44:31Z</dcterms:modified>
</cp:coreProperties>
</file>