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9" r:id="rId3"/>
    <p:sldId id="257" r:id="rId4"/>
    <p:sldId id="258" r:id="rId5"/>
    <p:sldId id="260" r:id="rId6"/>
    <p:sldId id="269" r:id="rId7"/>
    <p:sldId id="291" r:id="rId8"/>
    <p:sldId id="292" r:id="rId9"/>
    <p:sldId id="294" r:id="rId10"/>
    <p:sldId id="293" r:id="rId11"/>
    <p:sldId id="290"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1300" y="60"/>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3404802" y="6629400"/>
            <a:ext cx="6457067" cy="2480657"/>
          </a:xfrm>
          <a:prstGeom prst="rect">
            <a:avLst/>
          </a:prstGeom>
        </p:spPr>
        <p:txBody>
          <a:bodyPr/>
          <a:lstStyle/>
          <a:p>
            <a:pPr algn="ctr">
              <a:defRPr sz="3600">
                <a:latin typeface="Arial"/>
                <a:ea typeface="Arial"/>
                <a:cs typeface="Arial"/>
                <a:sym typeface="Arial"/>
              </a:defRPr>
            </a:pPr>
            <a:r>
              <a:rPr lang="en-US" dirty="0" smtClean="0"/>
              <a:t>Pokémon Data set analysis</a:t>
            </a:r>
            <a:endParaRPr dirty="0"/>
          </a:p>
          <a:p>
            <a:pPr algn="ctr">
              <a:defRPr>
                <a:latin typeface="Arial"/>
                <a:ea typeface="Arial"/>
                <a:cs typeface="Arial"/>
                <a:sym typeface="Arial"/>
              </a:defRPr>
            </a:pPr>
            <a:r>
              <a:rPr lang="en-US" dirty="0" smtClean="0"/>
              <a:t>(EDA Project)</a:t>
            </a:r>
            <a:endParaRPr dirty="0"/>
          </a:p>
          <a:p>
            <a:pPr algn="ctr">
              <a:defRPr>
                <a:latin typeface="Arial"/>
                <a:ea typeface="Arial"/>
                <a:cs typeface="Arial"/>
                <a:sym typeface="Arial"/>
              </a:defRPr>
            </a:pPr>
            <a:r>
              <a:rPr dirty="0"/>
              <a:t>by </a:t>
            </a:r>
            <a:r>
              <a:rPr lang="en-US" dirty="0" smtClean="0"/>
              <a:t>Mathangi Shankar</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533400"/>
            <a:ext cx="10263366" cy="5997654"/>
          </a:xfrm>
          <a:prstGeom prst="rect">
            <a:avLst/>
          </a:prstGeom>
          <a:ln>
            <a:solidFill>
              <a:srgbClr val="000000"/>
            </a:solidFill>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0" y="914400"/>
            <a:ext cx="13004800" cy="1219200"/>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sz="6000" b="1" dirty="0" smtClean="0"/>
              <a:t>Heat map– Multivariate </a:t>
            </a:r>
            <a:r>
              <a:rPr lang="en-US" sz="6000" b="1" dirty="0"/>
              <a:t>analysis</a:t>
            </a:r>
            <a:r>
              <a:rPr lang="en-US" dirty="0"/>
              <a:t/>
            </a:r>
            <a:br>
              <a:rPr lang="en-US" dirty="0"/>
            </a:br>
            <a:r>
              <a:rPr lang="en-US" sz="5300" dirty="0"/>
              <a:t>Objective: </a:t>
            </a:r>
            <a:r>
              <a:rPr lang="en-US" sz="5300" dirty="0" smtClean="0"/>
              <a:t>To show the correlation among the 7 fields in the data set.</a:t>
            </a:r>
            <a:endParaRPr dirty="0"/>
          </a:p>
        </p:txBody>
      </p:sp>
      <p:sp>
        <p:nvSpPr>
          <p:cNvPr id="3" name="TextBox 2"/>
          <p:cNvSpPr txBox="1"/>
          <p:nvPr/>
        </p:nvSpPr>
        <p:spPr>
          <a:xfrm>
            <a:off x="8940800" y="3453548"/>
            <a:ext cx="4064000" cy="4903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a:t>From the heatmap we can see that the highest correlation is between Sp. Def and Total which is </a:t>
            </a:r>
            <a:r>
              <a:rPr lang="en-US" b="1" dirty="0"/>
              <a:t>0.68</a:t>
            </a:r>
            <a:r>
              <a:rPr lang="en-US" dirty="0"/>
              <a:t> in the matrix(excluding the diagonal) so we can work on scatter plot between Sp. Def and Total to understand more to know that it has positive correlation . </a:t>
            </a:r>
            <a:endParaRPr lang="en-US" dirty="0" smtClean="0"/>
          </a:p>
          <a:p>
            <a:endParaRPr lang="en-US" dirty="0"/>
          </a:p>
          <a:p>
            <a:r>
              <a:rPr lang="en-US" dirty="0" smtClean="0"/>
              <a:t>There </a:t>
            </a:r>
            <a:r>
              <a:rPr lang="en-US" dirty="0"/>
              <a:t>is negative correlation between Speed and Defense</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2667000"/>
            <a:ext cx="8839200" cy="6944789"/>
          </a:xfrm>
          <a:prstGeom prst="rect">
            <a:avLst/>
          </a:prstGeom>
        </p:spPr>
      </p:pic>
    </p:spTree>
    <p:extLst>
      <p:ext uri="{BB962C8B-B14F-4D97-AF65-F5344CB8AC3E}">
        <p14:creationId xmlns:p14="http://schemas.microsoft.com/office/powerpoint/2010/main" val="304957221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Conclusion</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491836" y="1905000"/>
            <a:ext cx="11988800" cy="6673850"/>
          </a:xfrm>
          <a:prstGeom prst="rect">
            <a:avLst/>
          </a:prstGeom>
        </p:spPr>
        <p:txBody>
          <a:bodyPr>
            <a:normAutofit fontScale="40000" lnSpcReduction="20000"/>
          </a:bodyPr>
          <a:lstStyle>
            <a:lvl1pPr>
              <a:defRPr>
                <a:latin typeface="Arial"/>
                <a:ea typeface="Arial"/>
                <a:cs typeface="Arial"/>
                <a:sym typeface="Arial"/>
              </a:defRPr>
            </a:lvl1pPr>
          </a:lstStyle>
          <a:p>
            <a:r>
              <a:rPr lang="en-US" sz="4400" dirty="0"/>
              <a:t>With the help of Jupiter notebook we learnt how exploratory data analysis can be carried out using Pandas plotting.</a:t>
            </a:r>
          </a:p>
          <a:p>
            <a:r>
              <a:rPr lang="en-US" sz="4400" dirty="0"/>
              <a:t>- Also we have seen making use of packages like matplotlib and seaborn to develop better insights about the data.</a:t>
            </a:r>
          </a:p>
          <a:p>
            <a:r>
              <a:rPr lang="en-US" sz="4400" dirty="0"/>
              <a:t>- We have also seen how </a:t>
            </a:r>
            <a:r>
              <a:rPr lang="en-US" sz="4400" dirty="0" smtClean="0"/>
              <a:t>preprocessing </a:t>
            </a:r>
            <a:r>
              <a:rPr lang="en-US" sz="4400" dirty="0"/>
              <a:t>helps in dealing with missing values and </a:t>
            </a:r>
            <a:r>
              <a:rPr lang="en-US" sz="4400" dirty="0" smtClean="0"/>
              <a:t>irregularities </a:t>
            </a:r>
            <a:r>
              <a:rPr lang="en-US" sz="4400" dirty="0"/>
              <a:t>present in the data. We also learnt how to create new features which will in turn help us to better predict the </a:t>
            </a:r>
            <a:r>
              <a:rPr lang="en-US" sz="4400" dirty="0" smtClean="0"/>
              <a:t>Pokémon </a:t>
            </a:r>
            <a:r>
              <a:rPr lang="en-US" sz="4400" dirty="0"/>
              <a:t>stats. </a:t>
            </a:r>
          </a:p>
          <a:p>
            <a:r>
              <a:rPr lang="en-US" sz="4400" dirty="0"/>
              <a:t>- We also make use of pandas profiling feature to generate an html report containing all the information of the various features present in the dataset.</a:t>
            </a:r>
          </a:p>
          <a:p>
            <a:r>
              <a:rPr lang="en-US" sz="4400" dirty="0"/>
              <a:t>- We have seen the type analysis of </a:t>
            </a:r>
            <a:r>
              <a:rPr lang="en-US" sz="4400" dirty="0" smtClean="0"/>
              <a:t>Pokémon's </a:t>
            </a:r>
            <a:r>
              <a:rPr lang="en-US" sz="4400" dirty="0"/>
              <a:t>and analyzed the correlation and skewness in the data set using Pie </a:t>
            </a:r>
            <a:r>
              <a:rPr lang="en-US" sz="4400" dirty="0" smtClean="0"/>
              <a:t>charts, heat </a:t>
            </a:r>
            <a:r>
              <a:rPr lang="en-US" sz="4400" dirty="0"/>
              <a:t>map and scatter plot, as well as seen the real strength of the </a:t>
            </a:r>
            <a:r>
              <a:rPr lang="en-US" sz="4400" dirty="0" smtClean="0"/>
              <a:t>Pokémon </a:t>
            </a:r>
            <a:r>
              <a:rPr lang="en-US" sz="4400" dirty="0"/>
              <a:t>by calculating the combat power.</a:t>
            </a:r>
          </a:p>
          <a:p>
            <a:r>
              <a:rPr lang="en-US" sz="4400" dirty="0"/>
              <a:t>- The most important inference drawn from all this analysis is, we get to know what are the features on which Sp. Def is highly positively with Total</a:t>
            </a:r>
          </a:p>
          <a:p>
            <a:r>
              <a:rPr lang="en-US" sz="4400" dirty="0"/>
              <a:t>- We have visualized data using box plot to know the highest Total base stats and know the </a:t>
            </a:r>
            <a:r>
              <a:rPr lang="en-US" sz="4400" dirty="0" smtClean="0"/>
              <a:t>Pokémon </a:t>
            </a:r>
            <a:r>
              <a:rPr lang="en-US" sz="4400" dirty="0"/>
              <a:t>name and Generation.</a:t>
            </a:r>
          </a:p>
          <a:p>
            <a:r>
              <a:rPr lang="en-US" sz="4400" dirty="0"/>
              <a:t>- This analysis will help us to choose which machine learning model we can apply to predict </a:t>
            </a:r>
            <a:r>
              <a:rPr lang="en-US" sz="4400" dirty="0" smtClean="0"/>
              <a:t>Pokémon </a:t>
            </a:r>
            <a:r>
              <a:rPr lang="en-US" sz="4400" dirty="0"/>
              <a:t>attacks of test dataset.</a:t>
            </a:r>
            <a:endParaRPr sz="4400" dirty="0"/>
          </a:p>
        </p:txBody>
      </p:sp>
    </p:spTree>
    <p:extLst>
      <p:ext uri="{BB962C8B-B14F-4D97-AF65-F5344CB8AC3E}">
        <p14:creationId xmlns:p14="http://schemas.microsoft.com/office/powerpoint/2010/main" val="353368432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Problem Statement</a:t>
            </a:r>
            <a:endParaRPr dirty="0"/>
          </a:p>
        </p:txBody>
      </p:sp>
      <p:sp>
        <p:nvSpPr>
          <p:cNvPr id="143" name="Mortgages and Home Equity Loans…"/>
          <p:cNvSpPr txBox="1">
            <a:spLocks noGrp="1"/>
          </p:cNvSpPr>
          <p:nvPr>
            <p:ph type="body" idx="1"/>
          </p:nvPr>
        </p:nvSpPr>
        <p:spPr>
          <a:xfrm>
            <a:off x="508000" y="2324100"/>
            <a:ext cx="11988800" cy="6096000"/>
          </a:xfrm>
          <a:prstGeom prst="rect">
            <a:avLst/>
          </a:prstGeom>
        </p:spPr>
        <p:txBody>
          <a:bodyPr>
            <a:normAutofit fontScale="92500" lnSpcReduction="20000"/>
          </a:bodyPr>
          <a:lstStyle/>
          <a:p>
            <a:pPr>
              <a:defRPr>
                <a:latin typeface="Arial"/>
                <a:ea typeface="Arial"/>
                <a:cs typeface="Arial"/>
                <a:sym typeface="Arial"/>
              </a:defRPr>
            </a:pPr>
            <a:r>
              <a:rPr lang="en-US" b="1" dirty="0" smtClean="0"/>
              <a:t>Problem Statement</a:t>
            </a:r>
            <a:r>
              <a:rPr lang="en-US" dirty="0" smtClean="0"/>
              <a:t>: The data set, by reading data is more difficult to understand, Users are unable to know how to win the game, given the Pokémon cards or data. This was overcome by analyzing and visualizing the data and putting the results so that users can better chose the right Pokémon to win the game.</a:t>
            </a:r>
          </a:p>
          <a:p>
            <a:pPr>
              <a:defRPr>
                <a:latin typeface="Arial"/>
                <a:ea typeface="Arial"/>
                <a:cs typeface="Arial"/>
                <a:sym typeface="Arial"/>
              </a:defRPr>
            </a:pPr>
            <a:endParaRPr lang="en-US" dirty="0" smtClean="0"/>
          </a:p>
          <a:p>
            <a:pPr>
              <a:defRPr>
                <a:latin typeface="Arial"/>
                <a:ea typeface="Arial"/>
                <a:cs typeface="Arial"/>
                <a:sym typeface="Arial"/>
              </a:defRPr>
            </a:pPr>
            <a:r>
              <a:rPr lang="en-US" b="1" dirty="0" smtClean="0"/>
              <a:t>Solution</a:t>
            </a:r>
            <a:r>
              <a:rPr lang="en-US" dirty="0" smtClean="0"/>
              <a:t>: Is to dig deeper into Pokémon data set to get more insights on the various Pokémon's their comparison, powers, understand correlation, statistics to know the distribution of Pokémon. How relevant their attacks are how they are useful for the users to win the game.</a:t>
            </a:r>
            <a:endParaRPr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Data analysis approach</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normAutofit fontScale="92500"/>
          </a:bodyPr>
          <a:lstStyle>
            <a:lvl1pPr>
              <a:defRPr>
                <a:latin typeface="Arial"/>
                <a:ea typeface="Arial"/>
                <a:cs typeface="Arial"/>
                <a:sym typeface="Arial"/>
              </a:defRPr>
            </a:lvl1pPr>
          </a:lstStyle>
          <a:p>
            <a:r>
              <a:rPr lang="en-US" dirty="0" smtClean="0"/>
              <a:t>Understand the data set, the headers and the data</a:t>
            </a:r>
          </a:p>
          <a:p>
            <a:r>
              <a:rPr lang="en-US" dirty="0" smtClean="0"/>
              <a:t>Looked for discrepancy and ‘Nan’, empty values, duplicates</a:t>
            </a:r>
          </a:p>
          <a:p>
            <a:r>
              <a:rPr lang="en-US" dirty="0" smtClean="0"/>
              <a:t>Data Pre-processing, filtering of values were done.</a:t>
            </a:r>
          </a:p>
          <a:p>
            <a:r>
              <a:rPr lang="en-US" dirty="0" smtClean="0"/>
              <a:t>Planned on what are the major analysis that could be done.</a:t>
            </a:r>
          </a:p>
          <a:p>
            <a:r>
              <a:rPr lang="en-US" dirty="0" smtClean="0"/>
              <a:t>Added a field which was required to perform one of the analysis</a:t>
            </a:r>
          </a:p>
          <a:p>
            <a:r>
              <a:rPr lang="en-US" dirty="0" smtClean="0"/>
              <a:t>Used bar plots, box plots, scatter plots, summary statistics for visuals.</a:t>
            </a:r>
            <a:endParaRPr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Graphs and packages used</a:t>
            </a:r>
            <a:endParaRPr dirty="0"/>
          </a:p>
        </p:txBody>
      </p:sp>
      <p:sp>
        <p:nvSpPr>
          <p:cNvPr id="140" name="Serves San Francisco and San Mateo Counties…"/>
          <p:cNvSpPr txBox="1">
            <a:spLocks noGrp="1"/>
          </p:cNvSpPr>
          <p:nvPr>
            <p:ph type="body" idx="1"/>
          </p:nvPr>
        </p:nvSpPr>
        <p:spPr>
          <a:xfrm>
            <a:off x="508000" y="1752600"/>
            <a:ext cx="11988800" cy="7315200"/>
          </a:xfrm>
          <a:prstGeom prst="rect">
            <a:avLst/>
          </a:prstGeom>
        </p:spPr>
        <p:txBody>
          <a:bodyPr>
            <a:normAutofit fontScale="92500" lnSpcReduction="20000"/>
          </a:bodyPr>
          <a:lstStyle/>
          <a:p>
            <a:pPr>
              <a:defRPr>
                <a:latin typeface="Arial"/>
                <a:ea typeface="Arial"/>
                <a:cs typeface="Arial"/>
                <a:sym typeface="Arial"/>
              </a:defRPr>
            </a:pPr>
            <a:endParaRPr lang="en-US" dirty="0" smtClean="0"/>
          </a:p>
          <a:p>
            <a:pPr>
              <a:defRPr>
                <a:latin typeface="Arial"/>
                <a:ea typeface="Arial"/>
                <a:cs typeface="Arial"/>
                <a:sym typeface="Arial"/>
              </a:defRPr>
            </a:pPr>
            <a:r>
              <a:rPr lang="en-US" dirty="0" smtClean="0"/>
              <a:t>When the data was pre-profiled using Pandas profiling package , Nan values where observed which were replaced by the mode.</a:t>
            </a:r>
          </a:p>
          <a:p>
            <a:pPr>
              <a:defRPr>
                <a:latin typeface="Arial"/>
                <a:ea typeface="Arial"/>
                <a:cs typeface="Arial"/>
                <a:sym typeface="Arial"/>
              </a:defRPr>
            </a:pPr>
            <a:r>
              <a:rPr lang="en-US" dirty="0" smtClean="0"/>
              <a:t>Some of the Pokémon's were filtered against Mega and Primal Pokémon's as seen in the notebook which had the highest power were omitted or removed.</a:t>
            </a:r>
          </a:p>
          <a:p>
            <a:pPr>
              <a:defRPr>
                <a:latin typeface="Arial"/>
                <a:ea typeface="Arial"/>
                <a:cs typeface="Arial"/>
                <a:sym typeface="Arial"/>
              </a:defRPr>
            </a:pPr>
            <a:r>
              <a:rPr lang="en-US" dirty="0" smtClean="0"/>
              <a:t>Multi variate plotting using heatmap was done among 6 variable points to know the correlation.</a:t>
            </a:r>
          </a:p>
          <a:p>
            <a:pPr>
              <a:defRPr>
                <a:latin typeface="Arial"/>
                <a:ea typeface="Arial"/>
                <a:cs typeface="Arial"/>
                <a:sym typeface="Arial"/>
              </a:defRPr>
            </a:pPr>
            <a:r>
              <a:rPr lang="en-US" dirty="0" smtClean="0"/>
              <a:t>Bi variate plotting using scatter plots was done for two variable analysis, Special Defense against Total, Pie charts were also visualized for Legendary and Non Legendary split.</a:t>
            </a:r>
          </a:p>
          <a:p>
            <a:pPr>
              <a:defRPr>
                <a:latin typeface="Arial"/>
                <a:ea typeface="Arial"/>
                <a:cs typeface="Arial"/>
                <a:sym typeface="Arial"/>
              </a:defRPr>
            </a:pPr>
            <a:r>
              <a:rPr lang="en-US" dirty="0" smtClean="0"/>
              <a:t>Packages used were numpy, pandas,pandas profiling, matplotlib, seaborn…</a:t>
            </a:r>
            <a:endParaRPr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Project work</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096000"/>
          </a:xfrm>
          <a:prstGeom prst="rect">
            <a:avLst/>
          </a:prstGeom>
        </p:spPr>
        <p:txBody>
          <a:bodyPr/>
          <a:lstStyle/>
          <a:p>
            <a:pPr marL="385318" indent="-385318" defTabSz="479044">
              <a:spcBef>
                <a:spcPts val="1900"/>
              </a:spcBef>
              <a:defRPr sz="2952"/>
            </a:pPr>
            <a:r>
              <a:rPr lang="en-US" dirty="0" smtClean="0"/>
              <a:t>I started by looking at the fields of the data set, to know what kind of analysis and visuals could be produced</a:t>
            </a:r>
          </a:p>
          <a:p>
            <a:pPr marL="385318" indent="-385318" defTabSz="479044">
              <a:spcBef>
                <a:spcPts val="1900"/>
              </a:spcBef>
              <a:defRPr sz="2952"/>
            </a:pPr>
            <a:r>
              <a:rPr lang="en-US" dirty="0" smtClean="0"/>
              <a:t>I worked on pre-processing the data to remove empty or NaN values. </a:t>
            </a:r>
          </a:p>
          <a:p>
            <a:pPr marL="385318" indent="-385318" defTabSz="479044">
              <a:spcBef>
                <a:spcPts val="1900"/>
              </a:spcBef>
              <a:defRPr sz="2952"/>
            </a:pPr>
            <a:r>
              <a:rPr lang="en-US" dirty="0" smtClean="0"/>
              <a:t>I also looked to filter the data to get better results and insights</a:t>
            </a:r>
          </a:p>
          <a:p>
            <a:pPr marL="385318" indent="-385318" defTabSz="479044">
              <a:spcBef>
                <a:spcPts val="1900"/>
              </a:spcBef>
              <a:defRPr sz="2952"/>
            </a:pPr>
            <a:r>
              <a:rPr lang="en-US" dirty="0" smtClean="0"/>
              <a:t>After pre-processing I performed post processing to see if the data is clean enough to perform analysis.</a:t>
            </a:r>
          </a:p>
          <a:p>
            <a:pPr marL="385318" indent="-385318" defTabSz="479044">
              <a:spcBef>
                <a:spcPts val="1900"/>
              </a:spcBef>
              <a:defRPr sz="2952"/>
            </a:pPr>
            <a:r>
              <a:rPr lang="en-US" dirty="0" smtClean="0"/>
              <a:t>I used Univariate, Bi-variate, Multi variate plots to answer the questions I had on Pokémon data set.</a:t>
            </a:r>
          </a:p>
          <a:p>
            <a:pPr marL="385318" indent="-385318" defTabSz="479044">
              <a:spcBef>
                <a:spcPts val="1900"/>
              </a:spcBef>
              <a:defRPr sz="2952"/>
            </a:pPr>
            <a:r>
              <a:rPr lang="en-US" dirty="0" smtClean="0"/>
              <a:t>I also worked on summary statistics to know the skewness of the data and for any symmetry if any.</a:t>
            </a:r>
            <a:endParaRPr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177800" y="228600"/>
            <a:ext cx="12827000" cy="2438400"/>
          </a:xfrm>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5400" b="1" dirty="0" smtClean="0"/>
              <a:t>Pie chart – Univariate analysis</a:t>
            </a:r>
            <a:r>
              <a:rPr lang="en-US" dirty="0" smtClean="0"/>
              <a:t/>
            </a:r>
            <a:br>
              <a:rPr lang="en-US" dirty="0" smtClean="0"/>
            </a:br>
            <a:r>
              <a:rPr lang="en-US" sz="4900" dirty="0" smtClean="0"/>
              <a:t>Objective: To show the Legendary Vs Non </a:t>
            </a:r>
            <a:r>
              <a:rPr lang="en-US" sz="4900" dirty="0"/>
              <a:t>Legendary split</a:t>
            </a:r>
            <a:endParaRPr sz="4900" dirty="0"/>
          </a:p>
        </p:txBody>
      </p:sp>
      <p:sp>
        <p:nvSpPr>
          <p:cNvPr id="189" name="Tracked in Google Analytics"/>
          <p:cNvSpPr txBox="1"/>
          <p:nvPr/>
        </p:nvSpPr>
        <p:spPr>
          <a:xfrm>
            <a:off x="6451068" y="2472801"/>
            <a:ext cx="102656" cy="4719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2944725"/>
            <a:ext cx="8685760" cy="6137799"/>
          </a:xfrm>
          <a:prstGeom prst="rect">
            <a:avLst/>
          </a:prstGeom>
        </p:spPr>
      </p:pic>
      <p:sp>
        <p:nvSpPr>
          <p:cNvPr id="5" name="TextBox 4"/>
          <p:cNvSpPr txBox="1"/>
          <p:nvPr/>
        </p:nvSpPr>
        <p:spPr>
          <a:xfrm>
            <a:off x="8882033" y="2729309"/>
            <a:ext cx="3835400" cy="60119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414141"/>
                </a:solidFill>
                <a:effectLst/>
                <a:uFillTx/>
                <a:latin typeface="Palatino"/>
                <a:ea typeface="Palatino"/>
                <a:cs typeface="Palatino"/>
                <a:sym typeface="Palatino"/>
              </a:rPr>
              <a:t>Legendary Pokémon's are overpowered than a normal</a:t>
            </a:r>
            <a:r>
              <a:rPr kumimoji="0" lang="en-US" sz="2400" b="0" i="0" u="none" strike="noStrike" cap="none" spc="0" normalizeH="0" dirty="0" smtClean="0">
                <a:ln>
                  <a:noFill/>
                </a:ln>
                <a:solidFill>
                  <a:srgbClr val="414141"/>
                </a:solidFill>
                <a:effectLst/>
                <a:uFillTx/>
                <a:latin typeface="Palatino"/>
                <a:ea typeface="Palatino"/>
                <a:cs typeface="Palatino"/>
                <a:sym typeface="Palatino"/>
              </a:rPr>
              <a:t> Pokémon. However a well trained with good stats could take down even a Legendary Pokémon, Having said this they have their own weaknesses.</a:t>
            </a:r>
          </a:p>
          <a:p>
            <a:pPr marL="0" marR="0" indent="0" algn="ctr" defTabSz="584200" rtl="0" fontAlgn="auto" latinLnBrk="0" hangingPunct="0">
              <a:lnSpc>
                <a:spcPct val="100000"/>
              </a:lnSpc>
              <a:spcBef>
                <a:spcPts val="0"/>
              </a:spcBef>
              <a:spcAft>
                <a:spcPts val="0"/>
              </a:spcAft>
              <a:buClrTx/>
              <a:buSzTx/>
              <a:buFontTx/>
              <a:buNone/>
              <a:tabLst/>
            </a:pPr>
            <a:endParaRPr lang="en-US" baseline="0" dirty="0"/>
          </a:p>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dirty="0" smtClean="0">
                <a:ln>
                  <a:noFill/>
                </a:ln>
                <a:solidFill>
                  <a:srgbClr val="414141"/>
                </a:solidFill>
                <a:effectLst/>
                <a:uFillTx/>
                <a:latin typeface="Palatino"/>
                <a:ea typeface="Palatino"/>
                <a:cs typeface="Palatino"/>
                <a:sym typeface="Palatino"/>
              </a:rPr>
              <a:t>This chart shows there are Non Legendary Pokémon more than the Legendary ones. This set of cards need to be played cautiously by looking at other powers.</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sz="6000" b="1" dirty="0" smtClean="0"/>
              <a:t>Bar Plot </a:t>
            </a:r>
            <a:r>
              <a:rPr lang="en-US" sz="6000" b="1" dirty="0"/>
              <a:t>– </a:t>
            </a:r>
            <a:r>
              <a:rPr lang="en-US" sz="6000" b="1" dirty="0" smtClean="0"/>
              <a:t>Univariate </a:t>
            </a:r>
            <a:r>
              <a:rPr lang="en-US" sz="6000" b="1" dirty="0"/>
              <a:t>analysis</a:t>
            </a:r>
            <a:r>
              <a:rPr lang="en-US" dirty="0"/>
              <a:t/>
            </a:r>
            <a:br>
              <a:rPr lang="en-US" dirty="0"/>
            </a:br>
            <a:r>
              <a:rPr lang="en-US" sz="5300" dirty="0"/>
              <a:t>Objective: </a:t>
            </a:r>
            <a:r>
              <a:rPr lang="en-US" sz="5300" dirty="0" smtClean="0"/>
              <a:t>To know the Primary types of Pokémon's</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7" y="2645824"/>
            <a:ext cx="9296400" cy="7107776"/>
          </a:xfrm>
          <a:prstGeom prst="rect">
            <a:avLst/>
          </a:prstGeom>
        </p:spPr>
      </p:pic>
      <p:sp>
        <p:nvSpPr>
          <p:cNvPr id="3" name="TextBox 2"/>
          <p:cNvSpPr txBox="1"/>
          <p:nvPr/>
        </p:nvSpPr>
        <p:spPr>
          <a:xfrm>
            <a:off x="9328727" y="3289479"/>
            <a:ext cx="3803073" cy="41652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smtClean="0"/>
              <a:t>Water</a:t>
            </a:r>
            <a:r>
              <a:rPr kumimoji="0" lang="en-US" sz="2400" b="0" i="0" u="none" strike="noStrike" cap="none" spc="0" normalizeH="0" baseline="0" dirty="0" smtClean="0">
                <a:ln>
                  <a:noFill/>
                </a:ln>
                <a:solidFill>
                  <a:srgbClr val="414141"/>
                </a:solidFill>
                <a:effectLst/>
                <a:uFillTx/>
                <a:latin typeface="Palatino"/>
                <a:ea typeface="Palatino"/>
                <a:cs typeface="Palatino"/>
                <a:sym typeface="Palatino"/>
              </a:rPr>
              <a:t> </a:t>
            </a:r>
            <a:r>
              <a:rPr kumimoji="0" lang="en-US" sz="2400" b="0" i="0" u="none" strike="noStrike" cap="none" spc="0" normalizeH="0" baseline="0" dirty="0" smtClean="0">
                <a:ln>
                  <a:noFill/>
                </a:ln>
                <a:solidFill>
                  <a:srgbClr val="414141"/>
                </a:solidFill>
                <a:effectLst/>
                <a:uFillTx/>
                <a:latin typeface="Palatino"/>
                <a:ea typeface="Palatino"/>
                <a:cs typeface="Palatino"/>
                <a:sym typeface="Palatino"/>
              </a:rPr>
              <a:t>Pokémon's are the highest. Play as per the benefits</a:t>
            </a:r>
            <a:r>
              <a:rPr kumimoji="0" lang="en-US" sz="2400" b="0" i="0" u="none" strike="noStrike" cap="none" spc="0" normalizeH="0" dirty="0" smtClean="0">
                <a:ln>
                  <a:noFill/>
                </a:ln>
                <a:solidFill>
                  <a:srgbClr val="414141"/>
                </a:solidFill>
                <a:effectLst/>
                <a:uFillTx/>
                <a:latin typeface="Palatino"/>
                <a:ea typeface="Palatino"/>
                <a:cs typeface="Palatino"/>
                <a:sym typeface="Palatino"/>
              </a:rPr>
              <a:t> this Pokémon offers like </a:t>
            </a:r>
            <a:r>
              <a:rPr lang="en-US" dirty="0"/>
              <a:t>Water type Pokémon are strong against Ground, Rock, Fire; weaker to Water, Grass, Dragon; resistant to Steel, Fire, Water, Ice and vulnerable to Grass, Electric in a gym battle</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284937793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sz="6000" b="1" dirty="0" smtClean="0"/>
              <a:t>Bar Plot </a:t>
            </a:r>
            <a:r>
              <a:rPr lang="en-US" sz="6000" b="1" dirty="0"/>
              <a:t>– </a:t>
            </a:r>
            <a:r>
              <a:rPr lang="en-US" sz="6000" b="1" dirty="0" smtClean="0"/>
              <a:t>Univariate </a:t>
            </a:r>
            <a:r>
              <a:rPr lang="en-US" sz="6000" b="1" dirty="0"/>
              <a:t>analysis</a:t>
            </a:r>
            <a:r>
              <a:rPr lang="en-US" dirty="0"/>
              <a:t/>
            </a:r>
            <a:br>
              <a:rPr lang="en-US" dirty="0"/>
            </a:br>
            <a:r>
              <a:rPr lang="en-US" sz="5300" dirty="0"/>
              <a:t>Objective: </a:t>
            </a:r>
            <a:r>
              <a:rPr lang="en-US" sz="5300" dirty="0" smtClean="0"/>
              <a:t>To know the Secondary types of Pokémon's</a:t>
            </a:r>
            <a:endParaRPr dirty="0"/>
          </a:p>
        </p:txBody>
      </p:sp>
      <p:sp>
        <p:nvSpPr>
          <p:cNvPr id="3" name="TextBox 2"/>
          <p:cNvSpPr txBox="1"/>
          <p:nvPr/>
        </p:nvSpPr>
        <p:spPr>
          <a:xfrm>
            <a:off x="8940800" y="2530217"/>
            <a:ext cx="4064000" cy="6750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414141"/>
                </a:solidFill>
                <a:effectLst/>
                <a:uFillTx/>
                <a:latin typeface="Palatino"/>
                <a:ea typeface="Palatino"/>
                <a:cs typeface="Palatino"/>
                <a:sym typeface="Palatino"/>
              </a:rPr>
              <a:t>Flying Pokémon's are again the highest</a:t>
            </a:r>
            <a:r>
              <a:rPr kumimoji="0" lang="en-US" sz="2400" b="0" i="0" u="none" strike="noStrike" cap="none" spc="0" normalizeH="0" dirty="0" smtClean="0">
                <a:ln>
                  <a:noFill/>
                </a:ln>
                <a:solidFill>
                  <a:srgbClr val="414141"/>
                </a:solidFill>
                <a:effectLst/>
                <a:uFillTx/>
                <a:latin typeface="Palatino"/>
                <a:ea typeface="Palatino"/>
                <a:cs typeface="Palatino"/>
                <a:sym typeface="Palatino"/>
              </a:rPr>
              <a:t> in number.</a:t>
            </a:r>
            <a:r>
              <a:rPr kumimoji="0" lang="en-US" sz="2400" b="0" i="0" u="none" strike="noStrike" cap="none" spc="0" normalizeH="0" baseline="0" dirty="0" smtClean="0">
                <a:ln>
                  <a:noFill/>
                </a:ln>
                <a:solidFill>
                  <a:srgbClr val="414141"/>
                </a:solidFill>
                <a:effectLst/>
                <a:uFillTx/>
                <a:latin typeface="Palatino"/>
                <a:ea typeface="Palatino"/>
                <a:cs typeface="Palatino"/>
                <a:sym typeface="Palatino"/>
              </a:rPr>
              <a:t> Play as per the benefits</a:t>
            </a:r>
            <a:r>
              <a:rPr kumimoji="0" lang="en-US" sz="2400" b="0" i="0" u="none" strike="noStrike" cap="none" spc="0" normalizeH="0" dirty="0" smtClean="0">
                <a:ln>
                  <a:noFill/>
                </a:ln>
                <a:solidFill>
                  <a:srgbClr val="414141"/>
                </a:solidFill>
                <a:effectLst/>
                <a:uFillTx/>
                <a:latin typeface="Palatino"/>
                <a:ea typeface="Palatino"/>
                <a:cs typeface="Palatino"/>
                <a:sym typeface="Palatino"/>
              </a:rPr>
              <a:t> this Pokémon offers like they are super effective on bug, grass and fighting also be careful on its weakness</a:t>
            </a:r>
            <a:r>
              <a:rPr kumimoji="0" lang="en-US" sz="2400" b="0" i="0" u="none" strike="noStrike" cap="none" spc="0" normalizeH="0" baseline="0" dirty="0" smtClean="0">
                <a:ln>
                  <a:noFill/>
                </a:ln>
                <a:solidFill>
                  <a:srgbClr val="414141"/>
                </a:solidFill>
                <a:effectLst/>
                <a:uFillTx/>
                <a:latin typeface="Palatino"/>
                <a:ea typeface="Palatino"/>
                <a:cs typeface="Palatino"/>
                <a:sym typeface="Palatino"/>
              </a:rPr>
              <a:t> </a:t>
            </a:r>
          </a:p>
          <a:p>
            <a:pPr marL="0" marR="0" indent="0" algn="ctr" defTabSz="584200" rtl="0" fontAlgn="auto" latinLnBrk="0" hangingPunct="0">
              <a:lnSpc>
                <a:spcPct val="100000"/>
              </a:lnSpc>
              <a:spcBef>
                <a:spcPts val="0"/>
              </a:spcBef>
              <a:spcAft>
                <a:spcPts val="0"/>
              </a:spcAft>
              <a:buClrTx/>
              <a:buSzTx/>
              <a:buFontTx/>
              <a:buNone/>
              <a:tabLst/>
            </a:pPr>
            <a:endParaRPr lang="en-US" dirty="0"/>
          </a:p>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414141"/>
                </a:solidFill>
                <a:effectLst/>
                <a:uFillTx/>
                <a:latin typeface="Palatino"/>
                <a:ea typeface="Palatino"/>
                <a:cs typeface="Palatino"/>
                <a:sym typeface="Palatino"/>
              </a:rPr>
              <a:t>There</a:t>
            </a:r>
            <a:r>
              <a:rPr kumimoji="0" lang="en-US" sz="2400" b="0" i="0" u="none" strike="noStrike" cap="none" spc="0" normalizeH="0" dirty="0" smtClean="0">
                <a:ln>
                  <a:noFill/>
                </a:ln>
                <a:solidFill>
                  <a:srgbClr val="414141"/>
                </a:solidFill>
                <a:effectLst/>
                <a:uFillTx/>
                <a:latin typeface="Palatino"/>
                <a:ea typeface="Palatino"/>
                <a:cs typeface="Palatino"/>
                <a:sym typeface="Palatino"/>
              </a:rPr>
              <a:t> are Bug and Grass Pokémon's also available as per the chart. Flying along with Fighting may also help </a:t>
            </a:r>
          </a:p>
          <a:p>
            <a:pPr marL="0" marR="0" indent="0" algn="ctr" defTabSz="584200" rtl="0" fontAlgn="auto" latinLnBrk="0" hangingPunct="0">
              <a:lnSpc>
                <a:spcPct val="100000"/>
              </a:lnSpc>
              <a:spcBef>
                <a:spcPts val="0"/>
              </a:spcBef>
              <a:spcAft>
                <a:spcPts val="0"/>
              </a:spcAft>
              <a:buClrTx/>
              <a:buSzTx/>
              <a:buFontTx/>
              <a:buNone/>
              <a:tabLst/>
            </a:pPr>
            <a:endParaRPr lang="en-US" baseline="0" dirty="0"/>
          </a:p>
          <a:p>
            <a:pPr marL="0" marR="0" indent="0" algn="ctr" defTabSz="584200" rtl="0" fontAlgn="auto" latinLnBrk="0" hangingPunct="0">
              <a:lnSpc>
                <a:spcPct val="100000"/>
              </a:lnSpc>
              <a:spcBef>
                <a:spcPts val="0"/>
              </a:spcBef>
              <a:spcAft>
                <a:spcPts val="0"/>
              </a:spcAft>
              <a:buClrTx/>
              <a:buSzTx/>
              <a:buFontTx/>
              <a:buNone/>
              <a:tabLst/>
            </a:pPr>
            <a:r>
              <a:rPr lang="en-US" dirty="0" smtClean="0"/>
              <a:t>Note: Flying are highest in number in both the charts since we replaced the Nan values with mode value which is Flying only.</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00" y="2590800"/>
            <a:ext cx="8472801" cy="6629400"/>
          </a:xfrm>
          <a:prstGeom prst="rect">
            <a:avLst/>
          </a:prstGeom>
        </p:spPr>
      </p:pic>
    </p:spTree>
    <p:extLst>
      <p:ext uri="{BB962C8B-B14F-4D97-AF65-F5344CB8AC3E}">
        <p14:creationId xmlns:p14="http://schemas.microsoft.com/office/powerpoint/2010/main" val="135776106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0" y="914400"/>
            <a:ext cx="13004800" cy="1219200"/>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sz="6000" b="1" dirty="0" smtClean="0"/>
              <a:t>Box Plot </a:t>
            </a:r>
            <a:r>
              <a:rPr lang="en-US" sz="6000" b="1" dirty="0"/>
              <a:t>– </a:t>
            </a:r>
            <a:r>
              <a:rPr lang="en-US" sz="6000" b="1" dirty="0" smtClean="0"/>
              <a:t>Bivariate </a:t>
            </a:r>
            <a:r>
              <a:rPr lang="en-US" sz="6000" b="1" dirty="0"/>
              <a:t>analysis</a:t>
            </a:r>
            <a:r>
              <a:rPr lang="en-US" dirty="0"/>
              <a:t/>
            </a:r>
            <a:br>
              <a:rPr lang="en-US" dirty="0"/>
            </a:br>
            <a:r>
              <a:rPr lang="en-US" sz="5300" dirty="0"/>
              <a:t>Objective: </a:t>
            </a:r>
            <a:r>
              <a:rPr lang="en-US" sz="5300" dirty="0" smtClean="0"/>
              <a:t>To show which Generation Pokémon has the highest Total stats.</a:t>
            </a:r>
            <a:endParaRPr dirty="0"/>
          </a:p>
        </p:txBody>
      </p:sp>
      <p:sp>
        <p:nvSpPr>
          <p:cNvPr id="3" name="TextBox 2"/>
          <p:cNvSpPr txBox="1"/>
          <p:nvPr/>
        </p:nvSpPr>
        <p:spPr>
          <a:xfrm>
            <a:off x="8940800" y="2345552"/>
            <a:ext cx="4064000" cy="71198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a:t>Shows Generation 3 </a:t>
            </a:r>
            <a:r>
              <a:rPr lang="en-US" dirty="0" smtClean="0"/>
              <a:t>Pokémon's </a:t>
            </a:r>
            <a:r>
              <a:rPr lang="en-US" dirty="0"/>
              <a:t>has the highest Total base stat of 670. All the other generations share a base stat of 600. The </a:t>
            </a:r>
            <a:r>
              <a:rPr lang="en-US" dirty="0" smtClean="0"/>
              <a:t>Pokémon </a:t>
            </a:r>
            <a:r>
              <a:rPr lang="en-US" dirty="0"/>
              <a:t>names were also identified</a:t>
            </a:r>
            <a:r>
              <a:rPr lang="en-US" dirty="0" smtClean="0"/>
              <a:t>.</a:t>
            </a:r>
          </a:p>
          <a:p>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a:p>
            <a:r>
              <a:rPr lang="en-US" dirty="0" smtClean="0"/>
              <a:t>Total base stat is inclusive all the numerical fields in the data set excluding Stamina which was added to calculate the Combat power CP to know the real strength of the Pokémon</a:t>
            </a:r>
          </a:p>
          <a:p>
            <a:r>
              <a:rPr kumimoji="0" lang="en-US" sz="2400" b="0" i="0" u="none" strike="noStrike" cap="none" spc="0" normalizeH="0" baseline="0" dirty="0" smtClean="0">
                <a:ln>
                  <a:noFill/>
                </a:ln>
                <a:solidFill>
                  <a:srgbClr val="414141"/>
                </a:solidFill>
                <a:effectLst/>
                <a:uFillTx/>
                <a:latin typeface="Palatino"/>
                <a:ea typeface="Palatino"/>
                <a:cs typeface="Palatino"/>
                <a:sym typeface="Palatino"/>
              </a:rPr>
              <a:t>There are additional bar plots for</a:t>
            </a:r>
            <a:r>
              <a:rPr kumimoji="0" lang="en-US" sz="2400" b="0" i="0" u="none" strike="noStrike" cap="none" spc="0" normalizeH="0" dirty="0" smtClean="0">
                <a:ln>
                  <a:noFill/>
                </a:ln>
                <a:solidFill>
                  <a:srgbClr val="414141"/>
                </a:solidFill>
                <a:effectLst/>
                <a:uFillTx/>
                <a:latin typeface="Palatino"/>
                <a:ea typeface="Palatino"/>
                <a:cs typeface="Palatino"/>
                <a:sym typeface="Palatino"/>
              </a:rPr>
              <a:t> top HP points for Pokémon included in the notebook.</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2631969"/>
            <a:ext cx="8839200" cy="7107776"/>
          </a:xfrm>
          <a:prstGeom prst="rect">
            <a:avLst/>
          </a:prstGeom>
        </p:spPr>
      </p:pic>
    </p:spTree>
    <p:extLst>
      <p:ext uri="{BB962C8B-B14F-4D97-AF65-F5344CB8AC3E}">
        <p14:creationId xmlns:p14="http://schemas.microsoft.com/office/powerpoint/2010/main" val="1465782954"/>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497</TotalTime>
  <Words>1003</Words>
  <Application>Microsoft Office PowerPoint</Application>
  <PresentationFormat>Custom</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Bodoni SvtyTwo ITC TT-Book</vt:lpstr>
      <vt:lpstr>Helvetica</vt:lpstr>
      <vt:lpstr>Helvetica Neue</vt:lpstr>
      <vt:lpstr>Palatino</vt:lpstr>
      <vt:lpstr>Zapf Dingbats</vt:lpstr>
      <vt:lpstr>New_Template4</vt:lpstr>
      <vt:lpstr>PowerPoint Presentation</vt:lpstr>
      <vt:lpstr>Problem Statement</vt:lpstr>
      <vt:lpstr>Data analysis approach</vt:lpstr>
      <vt:lpstr>Graphs and packages used</vt:lpstr>
      <vt:lpstr>Project work</vt:lpstr>
      <vt:lpstr>Pie chart – Univariate analysis Objective: To show the Legendary Vs Non Legendary split</vt:lpstr>
      <vt:lpstr>Bar Plot – Univariate analysis Objective: To know the Primary types of Pokémon's</vt:lpstr>
      <vt:lpstr>Bar Plot – Univariate analysis Objective: To know the Secondary types of Pokémon's</vt:lpstr>
      <vt:lpstr>Box Plot – Bivariate analysis Objective: To show which Generation Pokémon has the highest Total stats.</vt:lpstr>
      <vt:lpstr>Heat map– Multivariate analysis Objective: To show the correlation among the 7 fields in the data set.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Shankar, Mathangi</cp:lastModifiedBy>
  <cp:revision>47</cp:revision>
  <dcterms:modified xsi:type="dcterms:W3CDTF">2019-03-08T16:58:30Z</dcterms:modified>
</cp:coreProperties>
</file>