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302" r:id="rId3"/>
    <p:sldId id="290" r:id="rId4"/>
    <p:sldId id="305" r:id="rId5"/>
    <p:sldId id="301" r:id="rId6"/>
    <p:sldId id="303"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3D7"/>
    <a:srgbClr val="558ED5"/>
    <a:srgbClr val="376092"/>
    <a:srgbClr val="4F81BD"/>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napToObjects="1">
      <p:cViewPr>
        <p:scale>
          <a:sx n="66" d="100"/>
          <a:sy n="66" d="100"/>
        </p:scale>
        <p:origin x="1253" y="259"/>
      </p:cViewPr>
      <p:guideLst>
        <p:guide orient="horz" pos="2160"/>
        <p:guide pos="3840"/>
      </p:guideLst>
    </p:cSldViewPr>
  </p:slideViewPr>
  <p:notesTextViewPr>
    <p:cViewPr>
      <p:scale>
        <a:sx n="50" d="100"/>
        <a:sy n="50" d="100"/>
      </p:scale>
      <p:origin x="0" y="0"/>
    </p:cViewPr>
  </p:notesTextViewPr>
  <p:sorterViewPr>
    <p:cViewPr>
      <p:scale>
        <a:sx n="200" d="100"/>
        <a:sy n="200" d="100"/>
      </p:scale>
      <p:origin x="0" y="-2472"/>
    </p:cViewPr>
  </p:sorterViewPr>
  <p:notesViewPr>
    <p:cSldViewPr snapToGrid="0"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321410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4</a:t>
            </a:fld>
            <a:endParaRPr lang="en-US"/>
          </a:p>
        </p:txBody>
      </p:sp>
    </p:spTree>
    <p:extLst>
      <p:ext uri="{BB962C8B-B14F-4D97-AF65-F5344CB8AC3E}">
        <p14:creationId xmlns:p14="http://schemas.microsoft.com/office/powerpoint/2010/main" val="2492900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90910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956916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9/18/2024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9/18/2024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9/18/2024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mathav-ramalingam/Women_Safety_Analytics.git"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e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201244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141514" y="430085"/>
            <a:ext cx="6476392" cy="6163995"/>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a:t>
            </a:r>
            <a:r>
              <a:rPr lang="en-US" sz="2400" dirty="0">
                <a:latin typeface="Arial" panose="020B0604020202020204" pitchFamily="34" charset="0"/>
                <a:cs typeface="Arial" panose="020B0604020202020204" pitchFamily="34" charset="0"/>
              </a:rPr>
              <a:t>1605</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 </a:t>
            </a:r>
            <a:r>
              <a:rPr lang="en-US" sz="2400" dirty="0">
                <a:latin typeface="Arial" panose="020B0604020202020204" pitchFamily="34" charset="0"/>
                <a:cs typeface="Arial" panose="020B0604020202020204" pitchFamily="34" charset="0"/>
              </a:rPr>
              <a:t>Women Safety Analytics – Protecting Women from safety threats</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 </a:t>
            </a:r>
            <a:r>
              <a:rPr lang="en-US" sz="2400" dirty="0">
                <a:latin typeface="Arial" panose="020B0604020202020204" pitchFamily="34" charset="0"/>
                <a:cs typeface="Arial" panose="020B0604020202020204" pitchFamily="34" charset="0"/>
              </a:rPr>
              <a:t>Miscellaneous</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 </a:t>
            </a:r>
            <a:r>
              <a:rPr lang="en-US" sz="24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  </a:t>
            </a:r>
            <a:r>
              <a:rPr lang="en-US" sz="2400" dirty="0">
                <a:latin typeface="Arial" panose="020B0604020202020204" pitchFamily="34" charset="0"/>
                <a:cs typeface="Arial" panose="020B0604020202020204" pitchFamily="34" charset="0"/>
              </a:rPr>
              <a:t>7251</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  </a:t>
            </a:r>
            <a:r>
              <a:rPr lang="en-US" sz="2400" dirty="0" err="1">
                <a:latin typeface="Arial" panose="020B0604020202020204" pitchFamily="34" charset="0"/>
                <a:cs typeface="Arial" panose="020B0604020202020204" pitchFamily="34" charset="0"/>
              </a:rPr>
              <a:t>Technovators</a:t>
            </a:r>
            <a:endParaRPr lang="en-IN" sz="2400"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538915"/>
            <a:ext cx="12191999" cy="319085"/>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507089" y="-11575"/>
            <a:ext cx="10972800" cy="1143000"/>
          </a:xfrm>
        </p:spPr>
        <p:txBody>
          <a:bodyPr/>
          <a:lstStyle/>
          <a:p>
            <a:pPr eaLnBrk="1" hangingPunct="1"/>
            <a:r>
              <a:rPr lang="en-US" sz="4000" b="1" dirty="0">
                <a:latin typeface="Times New Roman" panose="02020603050405020304" pitchFamily="18" charset="0"/>
                <a:cs typeface="Times New Roman" panose="02020603050405020304" pitchFamily="18" charset="0"/>
              </a:rPr>
              <a:t>Women Safety Analytics</a:t>
            </a:r>
            <a:endParaRPr lang="en-US" sz="4000" b="1" dirty="0">
              <a:latin typeface="Times New Roman" panose="02020603050405020304" pitchFamily="18" charset="0"/>
              <a:ea typeface="ＭＳ Ｐゴシック" pitchFamily="1" charset="-128"/>
              <a:cs typeface="Times New Roman" panose="02020603050405020304" pitchFamily="18" charset="0"/>
            </a:endParaRPr>
          </a:p>
        </p:txBody>
      </p:sp>
      <p:sp>
        <p:nvSpPr>
          <p:cNvPr id="6" name="Slide Number Placeholder 5"/>
          <p:cNvSpPr>
            <a:spLocks noGrp="1"/>
          </p:cNvSpPr>
          <p:nvPr>
            <p:ph type="sldNum" sz="quarter" idx="12"/>
          </p:nvPr>
        </p:nvSpPr>
        <p:spPr>
          <a:xfrm>
            <a:off x="9026967" y="6470654"/>
            <a:ext cx="2844800" cy="365125"/>
          </a:xfrm>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06857"/>
            <a:ext cx="2357846"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err="1">
                <a:latin typeface="Arial" panose="020B0604020202020204" pitchFamily="34" charset="0"/>
                <a:cs typeface="Arial" panose="020B0604020202020204" pitchFamily="34" charset="0"/>
              </a:rPr>
              <a:t>Technovators</a:t>
            </a:r>
            <a:endParaRPr lang="en-IN" b="1" dirty="0"/>
          </a:p>
        </p:txBody>
      </p:sp>
      <p:pic>
        <p:nvPicPr>
          <p:cNvPr id="11" name="Google Shape;93;p2"/>
          <p:cNvPicPr preferRelativeResize="0"/>
          <p:nvPr/>
        </p:nvPicPr>
        <p:blipFill rotWithShape="1">
          <a:blip r:embed="rId3">
            <a:alphaModFix/>
          </a:blip>
          <a:srcRect/>
          <a:stretch/>
        </p:blipFill>
        <p:spPr>
          <a:xfrm>
            <a:off x="9803911" y="50611"/>
            <a:ext cx="2246575" cy="1149075"/>
          </a:xfrm>
          <a:prstGeom prst="rect">
            <a:avLst/>
          </a:prstGeom>
          <a:noFill/>
          <a:ln>
            <a:noFill/>
          </a:ln>
        </p:spPr>
      </p:pic>
      <p:sp>
        <p:nvSpPr>
          <p:cNvPr id="2" name="TextBox 1">
            <a:extLst>
              <a:ext uri="{FF2B5EF4-FFF2-40B4-BE49-F238E27FC236}">
                <a16:creationId xmlns:a16="http://schemas.microsoft.com/office/drawing/2014/main" id="{FDE9ED02-EAF4-7204-1E78-9DF055326989}"/>
              </a:ext>
            </a:extLst>
          </p:cNvPr>
          <p:cNvSpPr txBox="1"/>
          <p:nvPr/>
        </p:nvSpPr>
        <p:spPr>
          <a:xfrm>
            <a:off x="156510" y="1138838"/>
            <a:ext cx="6140118" cy="5078313"/>
          </a:xfrm>
          <a:prstGeom prst="rect">
            <a:avLst/>
          </a:prstGeom>
          <a:noFill/>
          <a:ln w="19050">
            <a:solidFill>
              <a:schemeClr val="accent1"/>
            </a:solidFill>
          </a:ln>
        </p:spPr>
        <p:txBody>
          <a:bodyPr wrap="square" rtlCol="0">
            <a:spAutoFit/>
          </a:bodyPr>
          <a:lstStyle/>
          <a:p>
            <a:pPr algn="just"/>
            <a:r>
              <a:rPr lang="en-US" b="1" dirty="0">
                <a:solidFill>
                  <a:schemeClr val="accent1">
                    <a:lumMod val="75000"/>
                  </a:schemeClr>
                </a:solidFill>
              </a:rPr>
              <a:t>IDEA / SOLUTION:</a:t>
            </a:r>
          </a:p>
          <a:p>
            <a:pPr algn="just"/>
            <a:r>
              <a:rPr lang="en-US" dirty="0"/>
              <a:t>Implementation of a real-time </a:t>
            </a:r>
            <a:r>
              <a:rPr lang="en-US" b="1" dirty="0"/>
              <a:t>Women Safety Analytics System</a:t>
            </a:r>
            <a:r>
              <a:rPr lang="en-US" dirty="0"/>
              <a:t> designed to detect harassment and unsafe situations in public spaces through CCTV video surveillance. The solution leverages advanced machine learning algorithms and deep learning models for behavior detection and SOS alert triggering.</a:t>
            </a:r>
          </a:p>
          <a:p>
            <a:pPr algn="just"/>
            <a:endParaRPr lang="en-US" dirty="0"/>
          </a:p>
          <a:p>
            <a:pPr marL="285750" indent="-285750" algn="just">
              <a:buFont typeface="Wingdings" panose="05000000000000000000" pitchFamily="2" charset="2"/>
              <a:buChar char="Ø"/>
            </a:pPr>
            <a:r>
              <a:rPr lang="en-US" b="1" dirty="0"/>
              <a:t>CCTV-based surveillance monitoring system</a:t>
            </a:r>
            <a:r>
              <a:rPr lang="en-US" dirty="0"/>
              <a:t> that analyzes live footage for harassment detection.</a:t>
            </a:r>
          </a:p>
          <a:p>
            <a:pPr marL="285750" indent="-285750" algn="just">
              <a:buFont typeface="Wingdings" panose="05000000000000000000" pitchFamily="2" charset="2"/>
              <a:buChar char="Ø"/>
            </a:pPr>
            <a:r>
              <a:rPr lang="en-US" b="1" dirty="0"/>
              <a:t>AI-powered harassment detection models</a:t>
            </a:r>
            <a:r>
              <a:rPr lang="en-US" dirty="0"/>
              <a:t> to classify harmful actions.</a:t>
            </a:r>
          </a:p>
          <a:p>
            <a:pPr marL="285750" indent="-285750" algn="just">
              <a:buFont typeface="Wingdings" panose="05000000000000000000" pitchFamily="2" charset="2"/>
              <a:buChar char="Ø"/>
            </a:pPr>
            <a:r>
              <a:rPr lang="en-US" dirty="0"/>
              <a:t>The </a:t>
            </a:r>
            <a:r>
              <a:rPr lang="en-US" b="1" dirty="0"/>
              <a:t>SOS app</a:t>
            </a:r>
            <a:r>
              <a:rPr lang="en-US" dirty="0"/>
              <a:t> triggers alerts with a </a:t>
            </a:r>
            <a:r>
              <a:rPr lang="en-US" b="1" dirty="0"/>
              <a:t>voice code</a:t>
            </a:r>
            <a:r>
              <a:rPr lang="en-US" dirty="0"/>
              <a:t>, notifying authorities and contacts via </a:t>
            </a:r>
            <a:r>
              <a:rPr lang="en-US" b="1" dirty="0"/>
              <a:t>WhatsApp, SMS, email, and calls</a:t>
            </a:r>
            <a:r>
              <a:rPr lang="en-US" dirty="0"/>
              <a:t> for </a:t>
            </a:r>
            <a:r>
              <a:rPr lang="en-US" b="1" dirty="0"/>
              <a:t>quick help</a:t>
            </a:r>
            <a:r>
              <a:rPr lang="en-US" dirty="0"/>
              <a:t>.</a:t>
            </a:r>
          </a:p>
          <a:p>
            <a:pPr marL="285750" indent="-285750" algn="just">
              <a:buFont typeface="Wingdings" panose="05000000000000000000" pitchFamily="2" charset="2"/>
              <a:buChar char="Ø"/>
            </a:pPr>
            <a:r>
              <a:rPr lang="en-US" dirty="0"/>
              <a:t>The </a:t>
            </a:r>
            <a:r>
              <a:rPr lang="en-US" b="1" dirty="0"/>
              <a:t>Smart Ring</a:t>
            </a:r>
            <a:r>
              <a:rPr lang="en-US" dirty="0"/>
              <a:t> triggers </a:t>
            </a:r>
            <a:r>
              <a:rPr lang="en-US" b="1" dirty="0"/>
              <a:t>immediate alerts</a:t>
            </a:r>
            <a:r>
              <a:rPr lang="en-US" dirty="0"/>
              <a:t> when pressed, offering protection by being difficult for intruders to remove.</a:t>
            </a:r>
          </a:p>
          <a:p>
            <a:pPr marL="285750" indent="-285750" algn="just">
              <a:buFont typeface="Wingdings" panose="05000000000000000000" pitchFamily="2" charset="2"/>
              <a:buChar char="Ø"/>
            </a:pPr>
            <a:r>
              <a:rPr lang="en-US" dirty="0"/>
              <a:t>Detected crimes are </a:t>
            </a:r>
            <a:r>
              <a:rPr lang="en-US" b="1" dirty="0"/>
              <a:t>uploaded to the cloud</a:t>
            </a:r>
            <a:r>
              <a:rPr lang="en-US" dirty="0"/>
              <a:t>, marking </a:t>
            </a:r>
            <a:r>
              <a:rPr lang="en-US" b="1" dirty="0"/>
              <a:t>hotspots</a:t>
            </a:r>
            <a:r>
              <a:rPr lang="en-US" dirty="0"/>
              <a:t> on an </a:t>
            </a:r>
            <a:r>
              <a:rPr lang="en-US" b="1" dirty="0"/>
              <a:t>interactive map</a:t>
            </a:r>
            <a:r>
              <a:rPr lang="en-US" dirty="0"/>
              <a:t> for </a:t>
            </a:r>
            <a:r>
              <a:rPr lang="en-US" b="1" dirty="0"/>
              <a:t>real-time awareness</a:t>
            </a:r>
            <a:r>
              <a:rPr lang="en-US" dirty="0"/>
              <a:t>.</a:t>
            </a:r>
          </a:p>
        </p:txBody>
      </p:sp>
      <p:sp>
        <p:nvSpPr>
          <p:cNvPr id="4" name="TextBox 3">
            <a:extLst>
              <a:ext uri="{FF2B5EF4-FFF2-40B4-BE49-F238E27FC236}">
                <a16:creationId xmlns:a16="http://schemas.microsoft.com/office/drawing/2014/main" id="{EAF42599-EDDB-5678-00F0-5C7B2DE2F2CD}"/>
              </a:ext>
            </a:extLst>
          </p:cNvPr>
          <p:cNvSpPr txBox="1"/>
          <p:nvPr/>
        </p:nvSpPr>
        <p:spPr>
          <a:xfrm>
            <a:off x="6446764" y="1138838"/>
            <a:ext cx="5588726" cy="2031325"/>
          </a:xfrm>
          <a:prstGeom prst="rect">
            <a:avLst/>
          </a:prstGeom>
          <a:noFill/>
          <a:ln w="19050">
            <a:solidFill>
              <a:srgbClr val="4F81BD"/>
            </a:solidFill>
          </a:ln>
        </p:spPr>
        <p:txBody>
          <a:bodyPr wrap="square" rtlCol="0">
            <a:spAutoFit/>
          </a:bodyPr>
          <a:lstStyle/>
          <a:p>
            <a:pPr algn="just"/>
            <a:r>
              <a:rPr lang="en-IN" b="1" dirty="0">
                <a:solidFill>
                  <a:srgbClr val="376092"/>
                </a:solidFill>
              </a:rPr>
              <a:t>Problem Resolution:</a:t>
            </a:r>
            <a:endParaRPr lang="en-US" b="1" dirty="0">
              <a:solidFill>
                <a:srgbClr val="376092"/>
              </a:solidFill>
            </a:endParaRPr>
          </a:p>
          <a:p>
            <a:pPr marL="285750" indent="-285750" algn="just">
              <a:buFont typeface="Wingdings" panose="05000000000000000000" pitchFamily="2" charset="2"/>
              <a:buChar char="Ø"/>
            </a:pPr>
            <a:r>
              <a:rPr lang="en-IN" b="1" dirty="0"/>
              <a:t>Round-the-Clock Smart Monitoring</a:t>
            </a:r>
            <a:r>
              <a:rPr lang="en-US" b="1" dirty="0"/>
              <a:t>: </a:t>
            </a:r>
            <a:r>
              <a:rPr lang="en-US" dirty="0"/>
              <a:t>Eliminates the need for manual oversight with </a:t>
            </a:r>
            <a:r>
              <a:rPr lang="en-US" b="1" dirty="0"/>
              <a:t>intelligent, automated tracking</a:t>
            </a:r>
            <a:r>
              <a:rPr lang="en-US" dirty="0"/>
              <a:t> of potential threats in real time.</a:t>
            </a:r>
            <a:endParaRPr lang="en-US" dirty="0">
              <a:solidFill>
                <a:schemeClr val="accent1">
                  <a:lumMod val="75000"/>
                </a:schemeClr>
              </a:solidFill>
            </a:endParaRPr>
          </a:p>
          <a:p>
            <a:pPr marL="285750" indent="-285750" algn="just">
              <a:buFont typeface="Wingdings" panose="05000000000000000000" pitchFamily="2" charset="2"/>
              <a:buChar char="Ø"/>
            </a:pPr>
            <a:r>
              <a:rPr lang="en-US" b="1" dirty="0"/>
              <a:t>Enhanced Public Safety: Instantly detects</a:t>
            </a:r>
            <a:r>
              <a:rPr lang="en-US" dirty="0"/>
              <a:t> risks and sends </a:t>
            </a:r>
            <a:r>
              <a:rPr lang="en-US" b="1" dirty="0"/>
              <a:t>rapid-response alerts</a:t>
            </a:r>
            <a:r>
              <a:rPr lang="en-US" dirty="0"/>
              <a:t>, creating a </a:t>
            </a:r>
            <a:r>
              <a:rPr lang="en-US" b="1" dirty="0"/>
              <a:t>safer, more protected environment</a:t>
            </a:r>
            <a:r>
              <a:rPr lang="en-US" dirty="0"/>
              <a:t> for women.</a:t>
            </a:r>
          </a:p>
        </p:txBody>
      </p:sp>
      <p:sp>
        <p:nvSpPr>
          <p:cNvPr id="13" name="TextBox 12">
            <a:extLst>
              <a:ext uri="{FF2B5EF4-FFF2-40B4-BE49-F238E27FC236}">
                <a16:creationId xmlns:a16="http://schemas.microsoft.com/office/drawing/2014/main" id="{311AB7C0-2892-3513-4B5E-5FA82F603000}"/>
              </a:ext>
            </a:extLst>
          </p:cNvPr>
          <p:cNvSpPr txBox="1"/>
          <p:nvPr/>
        </p:nvSpPr>
        <p:spPr>
          <a:xfrm>
            <a:off x="6446764" y="3323163"/>
            <a:ext cx="5588726" cy="2862322"/>
          </a:xfrm>
          <a:prstGeom prst="rect">
            <a:avLst/>
          </a:prstGeom>
          <a:noFill/>
          <a:ln w="19050">
            <a:solidFill>
              <a:srgbClr val="4F81BD"/>
            </a:solidFill>
          </a:ln>
        </p:spPr>
        <p:txBody>
          <a:bodyPr wrap="square" rtlCol="0">
            <a:spAutoFit/>
          </a:bodyPr>
          <a:lstStyle/>
          <a:p>
            <a:pPr algn="just"/>
            <a:r>
              <a:rPr lang="en-IN" b="1" dirty="0">
                <a:solidFill>
                  <a:srgbClr val="376092"/>
                </a:solidFill>
              </a:rPr>
              <a:t>Unique Value Propositions (UVP):</a:t>
            </a:r>
          </a:p>
          <a:p>
            <a:pPr marL="285750" lvl="1" indent="-285750" algn="just">
              <a:buFont typeface="Wingdings" panose="05000000000000000000" pitchFamily="2" charset="2"/>
              <a:buChar char="Ø"/>
            </a:pPr>
            <a:r>
              <a:rPr lang="en-US" b="1" dirty="0"/>
              <a:t>Real-time Surveillance Analytics: </a:t>
            </a:r>
            <a:r>
              <a:rPr lang="en-US" dirty="0"/>
              <a:t>Real-time AI detects harassment instantly with high accuracy.</a:t>
            </a:r>
          </a:p>
          <a:p>
            <a:pPr marL="285750" lvl="1" indent="-285750" algn="just">
              <a:buFont typeface="Wingdings" panose="05000000000000000000" pitchFamily="2" charset="2"/>
              <a:buChar char="Ø"/>
            </a:pPr>
            <a:r>
              <a:rPr lang="en-US" b="1" dirty="0"/>
              <a:t>Multi-channel Alert System</a:t>
            </a:r>
            <a:r>
              <a:rPr lang="en-US" dirty="0"/>
              <a:t>: Sends emergency alerts through WhatsApp, SMS, email, phone, and the </a:t>
            </a:r>
            <a:r>
              <a:rPr lang="en-US" b="1" dirty="0"/>
              <a:t>smart ring</a:t>
            </a:r>
            <a:r>
              <a:rPr lang="en-US" dirty="0"/>
              <a:t> ensuring immediate response even if the woman is unable to access her phone.</a:t>
            </a:r>
          </a:p>
          <a:p>
            <a:pPr marL="285750" lvl="1" indent="-285750" algn="just">
              <a:buFont typeface="Wingdings" panose="05000000000000000000" pitchFamily="2" charset="2"/>
              <a:buChar char="Ø"/>
            </a:pPr>
            <a:r>
              <a:rPr lang="en-US" b="1" dirty="0"/>
              <a:t>Low-Network SOS Alerts: </a:t>
            </a:r>
            <a:r>
              <a:rPr lang="en-US" dirty="0"/>
              <a:t>The system uses SMS and email efficiently to ensure SOS alerts are sent even in low-signal areas.</a:t>
            </a:r>
          </a:p>
        </p:txBody>
      </p:sp>
      <p:sp>
        <p:nvSpPr>
          <p:cNvPr id="3" name="TextBox 2">
            <a:extLst>
              <a:ext uri="{FF2B5EF4-FFF2-40B4-BE49-F238E27FC236}">
                <a16:creationId xmlns:a16="http://schemas.microsoft.com/office/drawing/2014/main" id="{F0B966B7-0066-BFBE-F6B4-FF0B8B066E09}"/>
              </a:ext>
            </a:extLst>
          </p:cNvPr>
          <p:cNvSpPr txBox="1"/>
          <p:nvPr/>
        </p:nvSpPr>
        <p:spPr>
          <a:xfrm>
            <a:off x="46500" y="6196765"/>
            <a:ext cx="12003985" cy="369332"/>
          </a:xfrm>
          <a:prstGeom prst="rect">
            <a:avLst/>
          </a:prstGeom>
          <a:noFill/>
        </p:spPr>
        <p:txBody>
          <a:bodyPr wrap="square" rtlCol="0">
            <a:spAutoFit/>
          </a:bodyPr>
          <a:lstStyle/>
          <a:p>
            <a:r>
              <a:rPr lang="en-IN" dirty="0"/>
              <a:t>Demo video link : 		                                                                                                                                             GitHub link : </a:t>
            </a:r>
            <a:r>
              <a:rPr lang="en-IN" dirty="0">
                <a:hlinkClick r:id="rId4"/>
              </a:rPr>
              <a:t>Click Here</a:t>
            </a:r>
            <a:endParaRPr lang="en-IN" dirty="0"/>
          </a:p>
        </p:txBody>
      </p:sp>
    </p:spTree>
    <p:extLst>
      <p:ext uri="{BB962C8B-B14F-4D97-AF65-F5344CB8AC3E}">
        <p14:creationId xmlns:p14="http://schemas.microsoft.com/office/powerpoint/2010/main" val="1056274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7" name="Oval 26" descr="Your startup LOGO">
            <a:extLst>
              <a:ext uri="{FF2B5EF4-FFF2-40B4-BE49-F238E27FC236}">
                <a16:creationId xmlns:a16="http://schemas.microsoft.com/office/drawing/2014/main" id="{89E69D61-54C5-2502-1E41-EBA3DFD8C4D3}"/>
              </a:ext>
              <a:ext uri="{C183D7F6-B498-43B3-948B-1728B52AA6E4}">
                <adec:decorative xmlns:adec="http://schemas.microsoft.com/office/drawing/2017/decorative" val="0"/>
              </a:ext>
            </a:extLst>
          </p:cNvPr>
          <p:cNvSpPr/>
          <p:nvPr/>
        </p:nvSpPr>
        <p:spPr>
          <a:xfrm>
            <a:off x="141514" y="106857"/>
            <a:ext cx="2357846"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err="1">
                <a:latin typeface="Arial" panose="020B0604020202020204" pitchFamily="34" charset="0"/>
                <a:cs typeface="Arial" panose="020B0604020202020204" pitchFamily="34" charset="0"/>
              </a:rPr>
              <a:t>Technovators</a:t>
            </a:r>
            <a:endParaRPr lang="en-IN" b="1" dirty="0"/>
          </a:p>
        </p:txBody>
      </p:sp>
      <p:sp>
        <p:nvSpPr>
          <p:cNvPr id="22" name="TextBox 21">
            <a:extLst>
              <a:ext uri="{FF2B5EF4-FFF2-40B4-BE49-F238E27FC236}">
                <a16:creationId xmlns:a16="http://schemas.microsoft.com/office/drawing/2014/main" id="{1269455D-444D-1FDA-28C2-5612A39D2B0D}"/>
              </a:ext>
            </a:extLst>
          </p:cNvPr>
          <p:cNvSpPr txBox="1"/>
          <p:nvPr/>
        </p:nvSpPr>
        <p:spPr>
          <a:xfrm>
            <a:off x="9381433" y="2844952"/>
            <a:ext cx="1111966" cy="415665"/>
          </a:xfrm>
          <a:prstGeom prst="rect">
            <a:avLst/>
          </a:prstGeom>
          <a:noFill/>
        </p:spPr>
        <p:txBody>
          <a:bodyPr wrap="square" rtlCol="0">
            <a:spAutoFit/>
          </a:bodyPr>
          <a:lstStyle/>
          <a:p>
            <a:r>
              <a:rPr lang="en-IN" sz="1400" dirty="0"/>
              <a:t>CCTV Camera</a:t>
            </a:r>
          </a:p>
        </p:txBody>
      </p:sp>
      <p:pic>
        <p:nvPicPr>
          <p:cNvPr id="24" name="Picture 23">
            <a:extLst>
              <a:ext uri="{FF2B5EF4-FFF2-40B4-BE49-F238E27FC236}">
                <a16:creationId xmlns:a16="http://schemas.microsoft.com/office/drawing/2014/main" id="{7C4CAEE2-71FD-9871-EC37-5ED50CDE4E79}"/>
              </a:ext>
            </a:extLst>
          </p:cNvPr>
          <p:cNvPicPr>
            <a:picLocks noChangeAspect="1"/>
          </p:cNvPicPr>
          <p:nvPr/>
        </p:nvPicPr>
        <p:blipFill>
          <a:blip r:embed="rId4"/>
          <a:stretch>
            <a:fillRect/>
          </a:stretch>
        </p:blipFill>
        <p:spPr>
          <a:xfrm>
            <a:off x="9504225" y="2058077"/>
            <a:ext cx="463019" cy="864179"/>
          </a:xfrm>
          <a:prstGeom prst="rect">
            <a:avLst/>
          </a:prstGeom>
        </p:spPr>
      </p:pic>
      <p:pic>
        <p:nvPicPr>
          <p:cNvPr id="1026" name="Picture 2" descr="Arduino UNO Microcontroller Boards at Rs 366/piece | Arduino Electronic  Development Board in Ahmedabad | ID: 21707275148">
            <a:extLst>
              <a:ext uri="{FF2B5EF4-FFF2-40B4-BE49-F238E27FC236}">
                <a16:creationId xmlns:a16="http://schemas.microsoft.com/office/drawing/2014/main" id="{A3CBE104-B826-FD24-4F3A-3DDAB61E9F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0" y="2133440"/>
            <a:ext cx="610846" cy="61442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ADE2047-9FBF-2436-5CB3-3255B2CA0560}"/>
              </a:ext>
            </a:extLst>
          </p:cNvPr>
          <p:cNvSpPr txBox="1"/>
          <p:nvPr/>
        </p:nvSpPr>
        <p:spPr>
          <a:xfrm>
            <a:off x="10155117" y="2843144"/>
            <a:ext cx="1111966" cy="415665"/>
          </a:xfrm>
          <a:prstGeom prst="rect">
            <a:avLst/>
          </a:prstGeom>
          <a:noFill/>
        </p:spPr>
        <p:txBody>
          <a:bodyPr wrap="square" rtlCol="0">
            <a:spAutoFit/>
          </a:bodyPr>
          <a:lstStyle/>
          <a:p>
            <a:r>
              <a:rPr lang="en-US" sz="1400" dirty="0"/>
              <a:t>Micro controllers</a:t>
            </a:r>
            <a:endParaRPr lang="en-IN" sz="1400" dirty="0"/>
          </a:p>
        </p:txBody>
      </p:sp>
      <p:sp>
        <p:nvSpPr>
          <p:cNvPr id="5" name="TextBox 4">
            <a:extLst>
              <a:ext uri="{FF2B5EF4-FFF2-40B4-BE49-F238E27FC236}">
                <a16:creationId xmlns:a16="http://schemas.microsoft.com/office/drawing/2014/main" id="{6B988563-5EE1-BB60-6B4D-F668011CB8BF}"/>
              </a:ext>
            </a:extLst>
          </p:cNvPr>
          <p:cNvSpPr txBox="1"/>
          <p:nvPr/>
        </p:nvSpPr>
        <p:spPr>
          <a:xfrm>
            <a:off x="9977421" y="1678740"/>
            <a:ext cx="1586850" cy="400110"/>
          </a:xfrm>
          <a:prstGeom prst="rect">
            <a:avLst/>
          </a:prstGeom>
          <a:noFill/>
        </p:spPr>
        <p:txBody>
          <a:bodyPr wrap="square" rtlCol="0">
            <a:spAutoFit/>
          </a:bodyPr>
          <a:lstStyle/>
          <a:p>
            <a:r>
              <a:rPr lang="en-US" sz="2000" b="1" dirty="0"/>
              <a:t>Hardware </a:t>
            </a:r>
            <a:endParaRPr lang="en-IN" sz="2000" b="1" dirty="0"/>
          </a:p>
        </p:txBody>
      </p:sp>
      <p:grpSp>
        <p:nvGrpSpPr>
          <p:cNvPr id="25" name="Group 24">
            <a:extLst>
              <a:ext uri="{FF2B5EF4-FFF2-40B4-BE49-F238E27FC236}">
                <a16:creationId xmlns:a16="http://schemas.microsoft.com/office/drawing/2014/main" id="{3C602822-A6B7-4780-7A6D-233D3487953B}"/>
              </a:ext>
            </a:extLst>
          </p:cNvPr>
          <p:cNvGrpSpPr/>
          <p:nvPr/>
        </p:nvGrpSpPr>
        <p:grpSpPr>
          <a:xfrm>
            <a:off x="9307257" y="3469578"/>
            <a:ext cx="2572209" cy="2737754"/>
            <a:chOff x="-874600" y="3734974"/>
            <a:chExt cx="3554712" cy="2027156"/>
          </a:xfrm>
        </p:grpSpPr>
        <p:pic>
          <p:nvPicPr>
            <p:cNvPr id="9" name="Picture 10" descr="How I learned React Native. Why I wanted to learn React Native | by Sahil  Pandya | Medium">
              <a:extLst>
                <a:ext uri="{FF2B5EF4-FFF2-40B4-BE49-F238E27FC236}">
                  <a16:creationId xmlns:a16="http://schemas.microsoft.com/office/drawing/2014/main" id="{BF53151F-A0F6-A48A-ED63-039D3B500B68}"/>
                </a:ext>
              </a:extLst>
            </p:cNvPr>
            <p:cNvPicPr>
              <a:picLocks noChangeAspect="1" noChangeArrowheads="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5018" y="4069211"/>
              <a:ext cx="712138" cy="438828"/>
            </a:xfrm>
            <a:prstGeom prst="rect">
              <a:avLst/>
            </a:prstGeom>
            <a:noFill/>
            <a:extLst>
              <a:ext uri="{909E8E84-426E-40DD-AFC4-6F175D3DCCD1}">
                <a14:hiddenFill xmlns:a14="http://schemas.microsoft.com/office/drawing/2010/main">
                  <a:solidFill>
                    <a:srgbClr val="FFFFFF"/>
                  </a:solidFill>
                </a14:hiddenFill>
              </a:ext>
            </a:extLst>
          </p:spPr>
        </p:pic>
        <p:pic>
          <p:nvPicPr>
            <p:cNvPr id="12" name="object 22">
              <a:extLst>
                <a:ext uri="{FF2B5EF4-FFF2-40B4-BE49-F238E27FC236}">
                  <a16:creationId xmlns:a16="http://schemas.microsoft.com/office/drawing/2014/main" id="{F051C346-E6B9-6D3E-8D3E-4942C1D0C3FB}"/>
                </a:ext>
              </a:extLst>
            </p:cNvPr>
            <p:cNvPicPr/>
            <p:nvPr/>
          </p:nvPicPr>
          <p:blipFill>
            <a:blip r:embed="rId7" cstate="print"/>
            <a:stretch>
              <a:fillRect/>
            </a:stretch>
          </p:blipFill>
          <p:spPr>
            <a:xfrm>
              <a:off x="1494846" y="4951271"/>
              <a:ext cx="896784" cy="484422"/>
            </a:xfrm>
            <a:prstGeom prst="rect">
              <a:avLst/>
            </a:prstGeom>
          </p:spPr>
        </p:pic>
        <p:pic>
          <p:nvPicPr>
            <p:cNvPr id="13" name="object 24">
              <a:extLst>
                <a:ext uri="{FF2B5EF4-FFF2-40B4-BE49-F238E27FC236}">
                  <a16:creationId xmlns:a16="http://schemas.microsoft.com/office/drawing/2014/main" id="{479BF6B3-DBEE-B638-5492-DCC352C7C6D7}"/>
                </a:ext>
              </a:extLst>
            </p:cNvPr>
            <p:cNvPicPr/>
            <p:nvPr/>
          </p:nvPicPr>
          <p:blipFill>
            <a:blip r:embed="rId8" cstate="print"/>
            <a:stretch>
              <a:fillRect/>
            </a:stretch>
          </p:blipFill>
          <p:spPr>
            <a:xfrm>
              <a:off x="-794458" y="4633568"/>
              <a:ext cx="639876" cy="493376"/>
            </a:xfrm>
            <a:prstGeom prst="rect">
              <a:avLst/>
            </a:prstGeom>
          </p:spPr>
        </p:pic>
        <p:pic>
          <p:nvPicPr>
            <p:cNvPr id="14" name="object 28">
              <a:extLst>
                <a:ext uri="{FF2B5EF4-FFF2-40B4-BE49-F238E27FC236}">
                  <a16:creationId xmlns:a16="http://schemas.microsoft.com/office/drawing/2014/main" id="{83A88017-6FE9-C68A-6BA7-CA57FEEE8B9E}"/>
                </a:ext>
              </a:extLst>
            </p:cNvPr>
            <p:cNvPicPr/>
            <p:nvPr/>
          </p:nvPicPr>
          <p:blipFill>
            <a:blip r:embed="rId9" cstate="print"/>
            <a:stretch>
              <a:fillRect/>
            </a:stretch>
          </p:blipFill>
          <p:spPr>
            <a:xfrm>
              <a:off x="-791738" y="4068190"/>
              <a:ext cx="639876" cy="454052"/>
            </a:xfrm>
            <a:prstGeom prst="rect">
              <a:avLst/>
            </a:prstGeom>
          </p:spPr>
        </p:pic>
        <p:pic>
          <p:nvPicPr>
            <p:cNvPr id="15" name="Picture 2" descr="Google Cloud Platform Resmi Hadir di Indonesia">
              <a:extLst>
                <a:ext uri="{FF2B5EF4-FFF2-40B4-BE49-F238E27FC236}">
                  <a16:creationId xmlns:a16="http://schemas.microsoft.com/office/drawing/2014/main" id="{DC28C30A-F443-16F8-D0CC-4673351992D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6713" b="30463"/>
            <a:stretch/>
          </p:blipFill>
          <p:spPr bwMode="auto">
            <a:xfrm>
              <a:off x="22692" y="4561290"/>
              <a:ext cx="1340102" cy="3586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Flask 3 Release &amp; Free Samples | AppSeed Blog">
              <a:extLst>
                <a:ext uri="{FF2B5EF4-FFF2-40B4-BE49-F238E27FC236}">
                  <a16:creationId xmlns:a16="http://schemas.microsoft.com/office/drawing/2014/main" id="{05DFC72E-2474-E61E-6572-E059EEE19D5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880" t="17813" r="10470" b="17891"/>
            <a:stretch/>
          </p:blipFill>
          <p:spPr bwMode="auto">
            <a:xfrm>
              <a:off x="1355697" y="4073206"/>
              <a:ext cx="684953" cy="425366"/>
            </a:xfrm>
            <a:prstGeom prst="rect">
              <a:avLst/>
            </a:prstGeom>
            <a:noFill/>
            <a:extLst>
              <a:ext uri="{909E8E84-426E-40DD-AFC4-6F175D3DCCD1}">
                <a14:hiddenFill xmlns:a14="http://schemas.microsoft.com/office/drawing/2010/main">
                  <a:solidFill>
                    <a:srgbClr val="FFFFFF"/>
                  </a:solidFill>
                </a14:hiddenFill>
              </a:ext>
            </a:extLst>
          </p:spPr>
        </p:pic>
        <p:pic>
          <p:nvPicPr>
            <p:cNvPr id="19" name="object 23">
              <a:extLst>
                <a:ext uri="{FF2B5EF4-FFF2-40B4-BE49-F238E27FC236}">
                  <a16:creationId xmlns:a16="http://schemas.microsoft.com/office/drawing/2014/main" id="{4DBEA2FF-909F-1B80-C04B-ECC188224CE8}"/>
                </a:ext>
              </a:extLst>
            </p:cNvPr>
            <p:cNvPicPr/>
            <p:nvPr/>
          </p:nvPicPr>
          <p:blipFill>
            <a:blip r:embed="rId12" cstate="print"/>
            <a:stretch>
              <a:fillRect/>
            </a:stretch>
          </p:blipFill>
          <p:spPr>
            <a:xfrm>
              <a:off x="1353581" y="4469714"/>
              <a:ext cx="927096" cy="554926"/>
            </a:xfrm>
            <a:prstGeom prst="rect">
              <a:avLst/>
            </a:prstGeom>
          </p:spPr>
        </p:pic>
        <p:pic>
          <p:nvPicPr>
            <p:cNvPr id="20" name="Picture 6" descr="Google Maps: como adicionar um marcador em um local">
              <a:extLst>
                <a:ext uri="{FF2B5EF4-FFF2-40B4-BE49-F238E27FC236}">
                  <a16:creationId xmlns:a16="http://schemas.microsoft.com/office/drawing/2014/main" id="{B95C592E-D8F7-6E86-BEDC-C71B43FA8AD7}"/>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9973" r="13415"/>
            <a:stretch/>
          </p:blipFill>
          <p:spPr bwMode="auto">
            <a:xfrm>
              <a:off x="-874600" y="5222278"/>
              <a:ext cx="912081" cy="5398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AFE24E-4981-2FB1-F21A-90202215CBDB}"/>
                </a:ext>
              </a:extLst>
            </p:cNvPr>
            <p:cNvSpPr txBox="1"/>
            <p:nvPr/>
          </p:nvSpPr>
          <p:spPr>
            <a:xfrm>
              <a:off x="71073" y="3734974"/>
              <a:ext cx="1988787" cy="250681"/>
            </a:xfrm>
            <a:prstGeom prst="rect">
              <a:avLst/>
            </a:prstGeom>
            <a:noFill/>
          </p:spPr>
          <p:txBody>
            <a:bodyPr wrap="square">
              <a:spAutoFit/>
            </a:bodyPr>
            <a:lstStyle/>
            <a:p>
              <a:pPr marL="12700">
                <a:spcBef>
                  <a:spcPts val="95"/>
                </a:spcBef>
              </a:pPr>
              <a:r>
                <a:rPr lang="en-US" sz="1600" b="1" dirty="0">
                  <a:latin typeface="Tahoma"/>
                  <a:cs typeface="Tahoma"/>
                </a:rPr>
                <a:t>Software  </a:t>
              </a:r>
              <a:endParaRPr lang="en-IN" sz="1600" b="1" dirty="0">
                <a:latin typeface="Tahoma"/>
                <a:cs typeface="Tahoma"/>
              </a:endParaRPr>
            </a:p>
          </p:txBody>
        </p:sp>
        <p:pic>
          <p:nvPicPr>
            <p:cNvPr id="1028" name="Picture 4" descr="Dive into YOLOv8: How does this state-of-the-art model work? | by OpenMMLab  | Medium">
              <a:extLst>
                <a:ext uri="{FF2B5EF4-FFF2-40B4-BE49-F238E27FC236}">
                  <a16:creationId xmlns:a16="http://schemas.microsoft.com/office/drawing/2014/main" id="{6BC7D673-2291-E766-0D87-C8DA7935A49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8656" t="20500" r="18555" b="24077"/>
            <a:stretch/>
          </p:blipFill>
          <p:spPr bwMode="auto">
            <a:xfrm>
              <a:off x="357794" y="5416122"/>
              <a:ext cx="859972" cy="3030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stAPI - Getting Started">
              <a:extLst>
                <a:ext uri="{FF2B5EF4-FFF2-40B4-BE49-F238E27FC236}">
                  <a16:creationId xmlns:a16="http://schemas.microsoft.com/office/drawing/2014/main" id="{25A9B856-A119-AA72-05B3-EF1DA4DC04BE}"/>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28881" t="31715" r="29721" b="41052"/>
            <a:stretch/>
          </p:blipFill>
          <p:spPr bwMode="auto">
            <a:xfrm>
              <a:off x="1538078" y="5416122"/>
              <a:ext cx="1142034" cy="250424"/>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Arduino brand resources: accessing high ...">
            <a:extLst>
              <a:ext uri="{FF2B5EF4-FFF2-40B4-BE49-F238E27FC236}">
                <a16:creationId xmlns:a16="http://schemas.microsoft.com/office/drawing/2014/main" id="{E5957E55-36E5-C2D9-B8A2-635F1AF19307}"/>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22605" t="22054" r="20986" b="23018"/>
          <a:stretch/>
        </p:blipFill>
        <p:spPr bwMode="auto">
          <a:xfrm>
            <a:off x="11091075" y="2106973"/>
            <a:ext cx="538123" cy="6985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get started with MongoDB in 10 minutes | by Navindu Jayatilake |  We've moved to freeCodeCamp.org/news | Medium">
            <a:extLst>
              <a:ext uri="{FF2B5EF4-FFF2-40B4-BE49-F238E27FC236}">
                <a16:creationId xmlns:a16="http://schemas.microsoft.com/office/drawing/2014/main" id="{3516156A-050E-8284-EFEA-92B4CF42775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174912" y="5003348"/>
            <a:ext cx="581021" cy="6579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781B0090-9C53-108A-E5A2-6F315B43DD95}"/>
              </a:ext>
            </a:extLst>
          </p:cNvPr>
          <p:cNvPicPr>
            <a:picLocks noChangeAspect="1"/>
          </p:cNvPicPr>
          <p:nvPr/>
        </p:nvPicPr>
        <p:blipFill>
          <a:blip r:embed="rId18"/>
          <a:stretch>
            <a:fillRect/>
          </a:stretch>
        </p:blipFill>
        <p:spPr>
          <a:xfrm>
            <a:off x="0" y="1136559"/>
            <a:ext cx="9203180" cy="4901943"/>
          </a:xfrm>
          <a:prstGeom prst="rect">
            <a:avLst/>
          </a:prstGeom>
        </p:spPr>
      </p:pic>
      <p:sp>
        <p:nvSpPr>
          <p:cNvPr id="34" name="TextBox 33">
            <a:extLst>
              <a:ext uri="{FF2B5EF4-FFF2-40B4-BE49-F238E27FC236}">
                <a16:creationId xmlns:a16="http://schemas.microsoft.com/office/drawing/2014/main" id="{53A95E8C-3A48-17F9-EF8A-8EFCCC9202E5}"/>
              </a:ext>
            </a:extLst>
          </p:cNvPr>
          <p:cNvSpPr txBox="1"/>
          <p:nvPr/>
        </p:nvSpPr>
        <p:spPr>
          <a:xfrm>
            <a:off x="40283" y="1297105"/>
            <a:ext cx="1937404" cy="461665"/>
          </a:xfrm>
          <a:prstGeom prst="rect">
            <a:avLst/>
          </a:prstGeom>
          <a:noFill/>
        </p:spPr>
        <p:txBody>
          <a:bodyPr wrap="square" rtlCol="0">
            <a:spAutoFit/>
          </a:bodyPr>
          <a:lstStyle/>
          <a:p>
            <a:r>
              <a:rPr lang="en-IN" sz="2400" b="1" dirty="0"/>
              <a:t>Flowchart : </a:t>
            </a:r>
          </a:p>
        </p:txBody>
      </p:sp>
      <p:sp>
        <p:nvSpPr>
          <p:cNvPr id="36" name="TextBox 35">
            <a:extLst>
              <a:ext uri="{FF2B5EF4-FFF2-40B4-BE49-F238E27FC236}">
                <a16:creationId xmlns:a16="http://schemas.microsoft.com/office/drawing/2014/main" id="{69FCF650-FC01-718F-30E5-3FBAC2D9EF43}"/>
              </a:ext>
            </a:extLst>
          </p:cNvPr>
          <p:cNvSpPr txBox="1"/>
          <p:nvPr/>
        </p:nvSpPr>
        <p:spPr>
          <a:xfrm>
            <a:off x="9225661" y="1152774"/>
            <a:ext cx="3142702" cy="461665"/>
          </a:xfrm>
          <a:prstGeom prst="rect">
            <a:avLst/>
          </a:prstGeom>
          <a:noFill/>
        </p:spPr>
        <p:txBody>
          <a:bodyPr wrap="square" rtlCol="0">
            <a:spAutoFit/>
          </a:bodyPr>
          <a:lstStyle/>
          <a:p>
            <a:r>
              <a:rPr lang="en-IN" sz="2400" b="1" dirty="0"/>
              <a:t>Technological Stack </a:t>
            </a:r>
          </a:p>
        </p:txBody>
      </p:sp>
      <p:sp>
        <p:nvSpPr>
          <p:cNvPr id="37" name="TextBox 36">
            <a:extLst>
              <a:ext uri="{FF2B5EF4-FFF2-40B4-BE49-F238E27FC236}">
                <a16:creationId xmlns:a16="http://schemas.microsoft.com/office/drawing/2014/main" id="{1B9CEE74-C528-8ADA-CEC8-5AF1150A9666}"/>
              </a:ext>
            </a:extLst>
          </p:cNvPr>
          <p:cNvSpPr txBox="1"/>
          <p:nvPr/>
        </p:nvSpPr>
        <p:spPr>
          <a:xfrm>
            <a:off x="9122564" y="1197834"/>
            <a:ext cx="2923433" cy="5122865"/>
          </a:xfrm>
          <a:prstGeom prst="rect">
            <a:avLst/>
          </a:prstGeom>
          <a:noFill/>
          <a:ln w="19050">
            <a:solidFill>
              <a:schemeClr val="tx1"/>
            </a:solidFill>
          </a:ln>
        </p:spPr>
        <p:txBody>
          <a:bodyPr wrap="square" rtlCol="0">
            <a:spAutoFit/>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538915"/>
            <a:ext cx="12191999" cy="319085"/>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6" name="Slide Number Placeholder 5"/>
          <p:cNvSpPr>
            <a:spLocks noGrp="1"/>
          </p:cNvSpPr>
          <p:nvPr>
            <p:ph type="sldNum" sz="quarter" idx="12"/>
          </p:nvPr>
        </p:nvSpPr>
        <p:spPr>
          <a:xfrm>
            <a:off x="9026967" y="6470654"/>
            <a:ext cx="2844800" cy="365125"/>
          </a:xfrm>
        </p:spPr>
        <p:txBody>
          <a:bodyPr/>
          <a:lstStyle/>
          <a:p>
            <a:fld id="{677C3CE7-23F7-4828-823C-E0205DF2CF97}" type="slidenum">
              <a:rPr lang="en-US" b="1" smtClean="0">
                <a:solidFill>
                  <a:schemeClr val="bg1"/>
                </a:solidFill>
              </a:rPr>
              <a:pPr/>
              <a:t>4</a:t>
            </a:fld>
            <a:endParaRPr lang="en-US" b="1"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06857"/>
            <a:ext cx="2357846"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err="1">
                <a:latin typeface="Arial" panose="020B0604020202020204" pitchFamily="34" charset="0"/>
                <a:cs typeface="Arial" panose="020B0604020202020204" pitchFamily="34" charset="0"/>
              </a:rPr>
              <a:t>Technovators</a:t>
            </a:r>
            <a:endParaRPr lang="en-IN" b="1" dirty="0"/>
          </a:p>
        </p:txBody>
      </p:sp>
      <p:pic>
        <p:nvPicPr>
          <p:cNvPr id="11" name="Google Shape;93;p2"/>
          <p:cNvPicPr preferRelativeResize="0"/>
          <p:nvPr/>
        </p:nvPicPr>
        <p:blipFill rotWithShape="1">
          <a:blip r:embed="rId3">
            <a:alphaModFix/>
          </a:blip>
          <a:srcRect/>
          <a:stretch/>
        </p:blipFill>
        <p:spPr>
          <a:xfrm>
            <a:off x="9803911" y="50611"/>
            <a:ext cx="2246575" cy="1149075"/>
          </a:xfrm>
          <a:prstGeom prst="rect">
            <a:avLst/>
          </a:prstGeom>
          <a:noFill/>
          <a:ln>
            <a:noFill/>
          </a:ln>
        </p:spPr>
      </p:pic>
      <p:sp>
        <p:nvSpPr>
          <p:cNvPr id="13" name="TextBox 12">
            <a:extLst>
              <a:ext uri="{FF2B5EF4-FFF2-40B4-BE49-F238E27FC236}">
                <a16:creationId xmlns:a16="http://schemas.microsoft.com/office/drawing/2014/main" id="{311AB7C0-2892-3513-4B5E-5FA82F603000}"/>
              </a:ext>
            </a:extLst>
          </p:cNvPr>
          <p:cNvSpPr txBox="1"/>
          <p:nvPr/>
        </p:nvSpPr>
        <p:spPr>
          <a:xfrm>
            <a:off x="6198242" y="3558304"/>
            <a:ext cx="5470967" cy="2893100"/>
          </a:xfrm>
          <a:prstGeom prst="rect">
            <a:avLst/>
          </a:prstGeom>
          <a:noFill/>
          <a:ln w="19050">
            <a:solidFill>
              <a:srgbClr val="4F81BD"/>
            </a:solidFill>
          </a:ln>
        </p:spPr>
        <p:txBody>
          <a:bodyPr wrap="square" rtlCol="0">
            <a:spAutoFit/>
          </a:bodyPr>
          <a:lstStyle/>
          <a:p>
            <a:pPr algn="just"/>
            <a:r>
              <a:rPr lang="en-IN" sz="2000" b="1" dirty="0">
                <a:solidFill>
                  <a:srgbClr val="376092"/>
                </a:solidFill>
              </a:rPr>
              <a:t>Potential Challenges and Risks</a:t>
            </a:r>
            <a:r>
              <a:rPr lang="en-IN" b="1" dirty="0">
                <a:solidFill>
                  <a:srgbClr val="376092"/>
                </a:solidFill>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Error in SOS Triggers: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Accidental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smart ring or app activation might cause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undue panic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misallocation of resources.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Low-Quality Footage: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Subpar lighting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resolution could obstruct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precise human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emotion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False Positives: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Erroneous behavior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may flood authorities with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unnecessary alerts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false alarms. </a:t>
            </a:r>
          </a:p>
        </p:txBody>
      </p:sp>
      <p:sp>
        <p:nvSpPr>
          <p:cNvPr id="7" name="Title 1">
            <a:extLst>
              <a:ext uri="{FF2B5EF4-FFF2-40B4-BE49-F238E27FC236}">
                <a16:creationId xmlns:a16="http://schemas.microsoft.com/office/drawing/2014/main" id="{7DF3FE39-EC67-6C86-EABF-415E5BA029CF}"/>
              </a:ext>
            </a:extLst>
          </p:cNvPr>
          <p:cNvSpPr txBox="1">
            <a:spLocks/>
          </p:cNvSpPr>
          <p:nvPr/>
        </p:nvSpPr>
        <p:spPr bwMode="auto">
          <a:xfrm>
            <a:off x="609599" y="-80662"/>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pic>
        <p:nvPicPr>
          <p:cNvPr id="19" name="Picture 18">
            <a:extLst>
              <a:ext uri="{FF2B5EF4-FFF2-40B4-BE49-F238E27FC236}">
                <a16:creationId xmlns:a16="http://schemas.microsoft.com/office/drawing/2014/main" id="{59C7B559-E515-0D6B-31B9-474621BF0069}"/>
              </a:ext>
            </a:extLst>
          </p:cNvPr>
          <p:cNvPicPr>
            <a:picLocks noChangeAspect="1"/>
          </p:cNvPicPr>
          <p:nvPr/>
        </p:nvPicPr>
        <p:blipFill>
          <a:blip r:embed="rId4"/>
          <a:stretch>
            <a:fillRect/>
          </a:stretch>
        </p:blipFill>
        <p:spPr>
          <a:xfrm>
            <a:off x="522790" y="1138839"/>
            <a:ext cx="5081862" cy="5163498"/>
          </a:xfrm>
          <a:prstGeom prst="rect">
            <a:avLst/>
          </a:prstGeom>
        </p:spPr>
      </p:pic>
      <p:pic>
        <p:nvPicPr>
          <p:cNvPr id="21" name="Picture 20">
            <a:extLst>
              <a:ext uri="{FF2B5EF4-FFF2-40B4-BE49-F238E27FC236}">
                <a16:creationId xmlns:a16="http://schemas.microsoft.com/office/drawing/2014/main" id="{DF705B9E-9E51-2D99-376C-E36E2A64AEA0}"/>
              </a:ext>
            </a:extLst>
          </p:cNvPr>
          <p:cNvPicPr>
            <a:picLocks noChangeAspect="1"/>
          </p:cNvPicPr>
          <p:nvPr/>
        </p:nvPicPr>
        <p:blipFill>
          <a:blip r:embed="rId5"/>
          <a:stretch>
            <a:fillRect/>
          </a:stretch>
        </p:blipFill>
        <p:spPr>
          <a:xfrm>
            <a:off x="6198243" y="1267947"/>
            <a:ext cx="5470967" cy="2205028"/>
          </a:xfrm>
          <a:prstGeom prst="rect">
            <a:avLst/>
          </a:prstGeom>
        </p:spPr>
      </p:pic>
    </p:spTree>
    <p:extLst>
      <p:ext uri="{BB962C8B-B14F-4D97-AF65-F5344CB8AC3E}">
        <p14:creationId xmlns:p14="http://schemas.microsoft.com/office/powerpoint/2010/main" val="70556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a:xfrm>
            <a:off x="8810072" y="6308379"/>
            <a:ext cx="28448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Oval 2" descr="Your startup LOGO">
            <a:extLst>
              <a:ext uri="{FF2B5EF4-FFF2-40B4-BE49-F238E27FC236}">
                <a16:creationId xmlns:a16="http://schemas.microsoft.com/office/drawing/2014/main" id="{4AF09A97-0F5A-C313-7914-074893E2CA51}"/>
              </a:ext>
              <a:ext uri="{C183D7F6-B498-43B3-948B-1728B52AA6E4}">
                <adec:decorative xmlns:adec="http://schemas.microsoft.com/office/drawing/2017/decorative" val="0"/>
              </a:ext>
            </a:extLst>
          </p:cNvPr>
          <p:cNvSpPr/>
          <p:nvPr/>
        </p:nvSpPr>
        <p:spPr>
          <a:xfrm>
            <a:off x="141514" y="106857"/>
            <a:ext cx="2449286"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err="1">
                <a:latin typeface="Arial" panose="020B0604020202020204" pitchFamily="34" charset="0"/>
                <a:cs typeface="Arial" panose="020B0604020202020204" pitchFamily="34" charset="0"/>
              </a:rPr>
              <a:t>Technovators</a:t>
            </a:r>
            <a:endParaRPr lang="en-IN" b="1" dirty="0"/>
          </a:p>
        </p:txBody>
      </p:sp>
      <p:sp>
        <p:nvSpPr>
          <p:cNvPr id="2" name="TextBox 1">
            <a:extLst>
              <a:ext uri="{FF2B5EF4-FFF2-40B4-BE49-F238E27FC236}">
                <a16:creationId xmlns:a16="http://schemas.microsoft.com/office/drawing/2014/main" id="{7BA411BC-64EB-D9DD-648B-B692064897EF}"/>
              </a:ext>
            </a:extLst>
          </p:cNvPr>
          <p:cNvSpPr txBox="1"/>
          <p:nvPr/>
        </p:nvSpPr>
        <p:spPr>
          <a:xfrm>
            <a:off x="355796" y="1173708"/>
            <a:ext cx="3840284" cy="461665"/>
          </a:xfrm>
          <a:prstGeom prst="rect">
            <a:avLst/>
          </a:prstGeom>
          <a:solidFill>
            <a:schemeClr val="accent1">
              <a:lumMod val="60000"/>
              <a:lumOff val="40000"/>
            </a:schemeClr>
          </a:solidFill>
        </p:spPr>
        <p:txBody>
          <a:bodyPr wrap="square" rtlCol="0" anchor="ctr">
            <a:spAutoFit/>
          </a:bodyPr>
          <a:lstStyle/>
          <a:p>
            <a:pPr algn="ctr"/>
            <a:r>
              <a:rPr lang="en-IN" sz="2400" dirty="0">
                <a:latin typeface="Times New Roman" panose="02020603050405020304" pitchFamily="18" charset="0"/>
                <a:cs typeface="Times New Roman" panose="02020603050405020304" pitchFamily="18" charset="0"/>
              </a:rPr>
              <a:t>Impact                   </a:t>
            </a:r>
          </a:p>
        </p:txBody>
      </p:sp>
      <p:sp>
        <p:nvSpPr>
          <p:cNvPr id="4" name="TextBox 3">
            <a:extLst>
              <a:ext uri="{FF2B5EF4-FFF2-40B4-BE49-F238E27FC236}">
                <a16:creationId xmlns:a16="http://schemas.microsoft.com/office/drawing/2014/main" id="{F96C90FA-01C5-B14C-AE95-B2CEA5E22C9F}"/>
              </a:ext>
            </a:extLst>
          </p:cNvPr>
          <p:cNvSpPr txBox="1"/>
          <p:nvPr/>
        </p:nvSpPr>
        <p:spPr>
          <a:xfrm>
            <a:off x="4268552" y="1167688"/>
            <a:ext cx="3767815" cy="461665"/>
          </a:xfrm>
          <a:prstGeom prst="rect">
            <a:avLst/>
          </a:prstGeom>
          <a:solidFill>
            <a:schemeClr val="accent1">
              <a:lumMod val="60000"/>
              <a:lumOff val="40000"/>
            </a:schemeClr>
          </a:solidFill>
        </p:spPr>
        <p:txBody>
          <a:bodyPr wrap="square" rtlCol="0" anchor="ctr">
            <a:spAutoFit/>
          </a:bodyPr>
          <a:lstStyle/>
          <a:p>
            <a:pPr algn="ctr"/>
            <a:r>
              <a:rPr lang="en-IN" sz="2400" dirty="0">
                <a:latin typeface="Times New Roman" panose="02020603050405020304" pitchFamily="18" charset="0"/>
                <a:cs typeface="Times New Roman" panose="02020603050405020304" pitchFamily="18" charset="0"/>
              </a:rPr>
              <a:t>Existing Solution                   </a:t>
            </a:r>
          </a:p>
        </p:txBody>
      </p:sp>
      <p:sp>
        <p:nvSpPr>
          <p:cNvPr id="5" name="TextBox 4">
            <a:extLst>
              <a:ext uri="{FF2B5EF4-FFF2-40B4-BE49-F238E27FC236}">
                <a16:creationId xmlns:a16="http://schemas.microsoft.com/office/drawing/2014/main" id="{16C32512-7E55-1351-C966-6E034A307231}"/>
              </a:ext>
            </a:extLst>
          </p:cNvPr>
          <p:cNvSpPr txBox="1"/>
          <p:nvPr/>
        </p:nvSpPr>
        <p:spPr>
          <a:xfrm>
            <a:off x="8108839" y="1164265"/>
            <a:ext cx="3767817" cy="461665"/>
          </a:xfrm>
          <a:prstGeom prst="rect">
            <a:avLst/>
          </a:prstGeom>
          <a:solidFill>
            <a:schemeClr val="accent1">
              <a:lumMod val="60000"/>
              <a:lumOff val="40000"/>
            </a:schemeClr>
          </a:solidFill>
        </p:spPr>
        <p:txBody>
          <a:bodyPr wrap="square" rtlCol="0" anchor="ctr">
            <a:spAutoFit/>
          </a:bodyPr>
          <a:lstStyle/>
          <a:p>
            <a:pPr algn="ctr"/>
            <a:r>
              <a:rPr lang="en-IN" sz="2400" dirty="0">
                <a:latin typeface="Times New Roman" panose="02020603050405020304" pitchFamily="18" charset="0"/>
                <a:cs typeface="Times New Roman" panose="02020603050405020304" pitchFamily="18" charset="0"/>
              </a:rPr>
              <a:t>Proposed Solution                   </a:t>
            </a:r>
          </a:p>
        </p:txBody>
      </p:sp>
      <p:sp>
        <p:nvSpPr>
          <p:cNvPr id="7" name="TextBox 6">
            <a:extLst>
              <a:ext uri="{FF2B5EF4-FFF2-40B4-BE49-F238E27FC236}">
                <a16:creationId xmlns:a16="http://schemas.microsoft.com/office/drawing/2014/main" id="{8F3B337A-372D-7F89-79A6-470393DDE717}"/>
              </a:ext>
            </a:extLst>
          </p:cNvPr>
          <p:cNvSpPr txBox="1"/>
          <p:nvPr/>
        </p:nvSpPr>
        <p:spPr>
          <a:xfrm>
            <a:off x="4268549" y="1692766"/>
            <a:ext cx="3767814" cy="1200329"/>
          </a:xfrm>
          <a:prstGeom prst="rect">
            <a:avLst/>
          </a:prstGeom>
          <a:solidFill>
            <a:srgbClr val="95B3D7"/>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Manual CCTV monitoring can cause delays and errors in detecting threats, leading to missed incidents and longer response times.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7C06BE-51F8-B007-1303-0C6B1ED9BF79}"/>
              </a:ext>
            </a:extLst>
          </p:cNvPr>
          <p:cNvSpPr txBox="1"/>
          <p:nvPr/>
        </p:nvSpPr>
        <p:spPr>
          <a:xfrm>
            <a:off x="4268550" y="2947977"/>
            <a:ext cx="3767814" cy="1477328"/>
          </a:xfrm>
          <a:prstGeom prst="rect">
            <a:avLst/>
          </a:prstGeom>
          <a:solidFill>
            <a:srgbClr val="95B3D7"/>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Most surveillance solutions use basic motion detection or facial recognition but lack the sophistication to identify specific threats like harassment or gender-based violence.</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260E2F3-F4B3-131E-1F3A-C8CBFB1EBBAC}"/>
              </a:ext>
            </a:extLst>
          </p:cNvPr>
          <p:cNvSpPr txBox="1"/>
          <p:nvPr/>
        </p:nvSpPr>
        <p:spPr>
          <a:xfrm>
            <a:off x="4268550" y="4486830"/>
            <a:ext cx="3767813" cy="1754326"/>
          </a:xfrm>
          <a:prstGeom prst="rect">
            <a:avLst/>
          </a:prstGeom>
          <a:solidFill>
            <a:srgbClr val="95B3D7"/>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Most current systems lack voice command functionality, leaving women vulnerable when they are unable to physically interact with their device.</a:t>
            </a:r>
          </a:p>
          <a:p>
            <a:pPr algn="just"/>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B0949D7-1DAB-A825-4758-BE800F1314B3}"/>
              </a:ext>
            </a:extLst>
          </p:cNvPr>
          <p:cNvSpPr txBox="1"/>
          <p:nvPr/>
        </p:nvSpPr>
        <p:spPr>
          <a:xfrm>
            <a:off x="8096838" y="1681406"/>
            <a:ext cx="3767814" cy="1200329"/>
          </a:xfrm>
          <a:prstGeom prst="rect">
            <a:avLst/>
          </a:prstGeom>
          <a:solidFill>
            <a:srgbClr val="95B3D7"/>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new solution employs cutting-edge a</a:t>
            </a:r>
            <a:r>
              <a:rPr lang="en-US" dirty="0"/>
              <a:t>lgorithms to detect threats such as harassment or gender-based violence, enabling fast response.</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88551DA-0F6F-3620-2C8C-A9FC1A05A59A}"/>
              </a:ext>
            </a:extLst>
          </p:cNvPr>
          <p:cNvSpPr txBox="1"/>
          <p:nvPr/>
        </p:nvSpPr>
        <p:spPr>
          <a:xfrm>
            <a:off x="8096838" y="2934626"/>
            <a:ext cx="3767814" cy="1200329"/>
          </a:xfrm>
          <a:prstGeom prst="rect">
            <a:avLst/>
          </a:prstGeom>
          <a:solidFill>
            <a:srgbClr val="95B3D7"/>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proposed solution minimizes delays and errors in response by integrating automatic SOS alerts, ensuring quicker intervention.</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EEA8BB0-0A0E-389B-FC24-7151BA6D3408}"/>
              </a:ext>
            </a:extLst>
          </p:cNvPr>
          <p:cNvSpPr txBox="1"/>
          <p:nvPr/>
        </p:nvSpPr>
        <p:spPr>
          <a:xfrm>
            <a:off x="8096838" y="4200587"/>
            <a:ext cx="3767814" cy="2031325"/>
          </a:xfrm>
          <a:prstGeom prst="rect">
            <a:avLst/>
          </a:prstGeom>
          <a:solidFill>
            <a:srgbClr val="95B3D7"/>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Our solution offers hands-free voice commands to trigger automatic SOS alerts on mobile phones, combined with a discreet smart ring worn by women. The ring allows users to send an SOS by pressing a button, even if they can't access their phone.</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366C5D8D-0EB7-9541-8DDA-D306066FBFFE}"/>
              </a:ext>
            </a:extLst>
          </p:cNvPr>
          <p:cNvSpPr txBox="1"/>
          <p:nvPr/>
        </p:nvSpPr>
        <p:spPr>
          <a:xfrm>
            <a:off x="367790" y="1703159"/>
            <a:ext cx="3840284" cy="4524315"/>
          </a:xfrm>
          <a:prstGeom prst="rect">
            <a:avLst/>
          </a:prstGeom>
          <a:solidFill>
            <a:srgbClr val="95B3D7"/>
          </a:solidFill>
        </p:spPr>
        <p:txBody>
          <a:bodyPr wrap="square" rtlCol="0">
            <a:spAutoFit/>
          </a:bodyPr>
          <a:lstStyle/>
          <a:p>
            <a:pPr marL="285750" indent="-285750" algn="just">
              <a:buFont typeface="Wingdings" panose="05000000000000000000" pitchFamily="2" charset="2"/>
              <a:buChar char="Ø"/>
            </a:pPr>
            <a:r>
              <a:rPr lang="en-US" dirty="0"/>
              <a:t>Promotes public awareness around safety, encouraging more proactive measures to prevent harassment and assault, leading to boosted awareness in </a:t>
            </a:r>
            <a:r>
              <a:rPr lang="en-IN" dirty="0"/>
              <a:t>communities.</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t>Provides women with a reliable and accessible tool for immediate help in dangerous situations, enhancing personal safety.</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t>Promotes a safer environment, encouraging more women to feel secure in public spaces, leading to increased public confidence.</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93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783289" y="-55146"/>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5" name="Oval 4" descr="Your startup LOGO">
            <a:extLst>
              <a:ext uri="{FF2B5EF4-FFF2-40B4-BE49-F238E27FC236}">
                <a16:creationId xmlns:a16="http://schemas.microsoft.com/office/drawing/2014/main" id="{865C39B2-A347-EB1E-E563-68723223BC6F}"/>
              </a:ext>
              <a:ext uri="{C183D7F6-B498-43B3-948B-1728B52AA6E4}">
                <adec:decorative xmlns:adec="http://schemas.microsoft.com/office/drawing/2017/decorative" val="0"/>
              </a:ext>
            </a:extLst>
          </p:cNvPr>
          <p:cNvSpPr/>
          <p:nvPr/>
        </p:nvSpPr>
        <p:spPr>
          <a:xfrm>
            <a:off x="141514" y="106857"/>
            <a:ext cx="2449286"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err="1">
                <a:latin typeface="Arial" panose="020B0604020202020204" pitchFamily="34" charset="0"/>
                <a:cs typeface="Arial" panose="020B0604020202020204" pitchFamily="34" charset="0"/>
              </a:rPr>
              <a:t>Technovators</a:t>
            </a:r>
            <a:endParaRPr lang="en-IN" b="1" dirty="0"/>
          </a:p>
        </p:txBody>
      </p:sp>
      <p:sp>
        <p:nvSpPr>
          <p:cNvPr id="13" name="TextBox 12">
            <a:extLst>
              <a:ext uri="{FF2B5EF4-FFF2-40B4-BE49-F238E27FC236}">
                <a16:creationId xmlns:a16="http://schemas.microsoft.com/office/drawing/2014/main" id="{4F089D99-FEE3-6324-BDC6-6639854E0C04}"/>
              </a:ext>
            </a:extLst>
          </p:cNvPr>
          <p:cNvSpPr txBox="1"/>
          <p:nvPr/>
        </p:nvSpPr>
        <p:spPr>
          <a:xfrm>
            <a:off x="495746" y="1232042"/>
            <a:ext cx="11200505" cy="3170099"/>
          </a:xfrm>
          <a:prstGeom prst="rect">
            <a:avLst/>
          </a:prstGeom>
          <a:solidFill>
            <a:srgbClr val="95B3D7"/>
          </a:solidFill>
          <a:ln>
            <a:solidFill>
              <a:srgbClr val="558ED5"/>
            </a:solidFill>
          </a:ln>
        </p:spPr>
        <p:txBody>
          <a:bodyPr wrap="square" rtlCol="0">
            <a:spAutoFit/>
          </a:bodyPr>
          <a:lstStyle/>
          <a:p>
            <a:pPr algn="ctr"/>
            <a:r>
              <a:rPr lang="en-IN" sz="2000" b="1" dirty="0"/>
              <a:t>JOURNALS </a:t>
            </a:r>
          </a:p>
          <a:p>
            <a:pPr algn="ctr"/>
            <a:endParaRPr lang="en-IN" sz="2000" b="1" dirty="0"/>
          </a:p>
          <a:p>
            <a:pPr marL="342900" indent="-342900" algn="just">
              <a:buFont typeface="Wingdings" panose="05000000000000000000" pitchFamily="2" charset="2"/>
              <a:buChar char="Ø"/>
            </a:pPr>
            <a:r>
              <a:rPr lang="en-IN" sz="2000" dirty="0" err="1"/>
              <a:t>Malkari</a:t>
            </a:r>
            <a:r>
              <a:rPr lang="en-IN" sz="2000" dirty="0"/>
              <a:t>, Mukesh Kumar, S. </a:t>
            </a:r>
            <a:r>
              <a:rPr lang="en-IN" sz="2000" dirty="0" err="1"/>
              <a:t>Maruthuperumal</a:t>
            </a:r>
            <a:r>
              <a:rPr lang="en-IN" sz="2000" dirty="0"/>
              <a:t>, Ajay Kumar Reddy </a:t>
            </a:r>
            <a:r>
              <a:rPr lang="en-IN" sz="2000" dirty="0" err="1"/>
              <a:t>Duggu</a:t>
            </a:r>
            <a:r>
              <a:rPr lang="en-IN" sz="2000" dirty="0"/>
              <a:t>, </a:t>
            </a:r>
            <a:r>
              <a:rPr lang="en-IN" sz="2000" dirty="0" err="1"/>
              <a:t>Kruthik</a:t>
            </a:r>
            <a:r>
              <a:rPr lang="en-IN" sz="2000" dirty="0"/>
              <a:t> Chander </a:t>
            </a:r>
            <a:r>
              <a:rPr lang="en-IN" sz="2000" dirty="0" err="1"/>
              <a:t>Maidamshetty</a:t>
            </a:r>
            <a:r>
              <a:rPr lang="en-IN" sz="2000" dirty="0"/>
              <a:t>, and Srinivasa Reddy </a:t>
            </a:r>
            <a:r>
              <a:rPr lang="en-IN" sz="2000" dirty="0" err="1"/>
              <a:t>Medagam</a:t>
            </a:r>
            <a:r>
              <a:rPr lang="en-IN" sz="2000" dirty="0"/>
              <a:t>. "Integrated Women Safety Application." International Journal of Research in Engineering, Science and Management 7, no. 4 (2024): 64-67</a:t>
            </a:r>
            <a:r>
              <a:rPr lang="en-IN" sz="2000" b="1" dirty="0"/>
              <a:t>.</a:t>
            </a:r>
          </a:p>
          <a:p>
            <a:pPr marL="342900" indent="-342900" algn="just">
              <a:buFont typeface="Wingdings" panose="05000000000000000000" pitchFamily="2" charset="2"/>
              <a:buChar char="Ø"/>
            </a:pPr>
            <a:r>
              <a:rPr lang="en-IN" sz="2000" dirty="0"/>
              <a:t>Kohli, Priyanka, </a:t>
            </a:r>
            <a:r>
              <a:rPr lang="en-IN" sz="2000" dirty="0" err="1"/>
              <a:t>Kawaljeet</a:t>
            </a:r>
            <a:r>
              <a:rPr lang="en-IN" sz="2000" dirty="0"/>
              <a:t> Singh, and </a:t>
            </a:r>
            <a:r>
              <a:rPr lang="en-IN" sz="2000" dirty="0" err="1"/>
              <a:t>Brahmaleen</a:t>
            </a:r>
            <a:r>
              <a:rPr lang="en-IN" sz="2000" dirty="0"/>
              <a:t> K. Sidhu. "Design of Real Time Intelligent System for Women Safety." Recent Patents on Engineering 18, no. 3 (2024): 77-83.</a:t>
            </a:r>
          </a:p>
          <a:p>
            <a:pPr marL="342900" indent="-342900" algn="just">
              <a:buFont typeface="Wingdings" panose="05000000000000000000" pitchFamily="2" charset="2"/>
              <a:buChar char="Ø"/>
            </a:pPr>
            <a:r>
              <a:rPr lang="en-IN" sz="2000" dirty="0"/>
              <a:t>Rathore, Sagar Singh, Naveen Kumar </a:t>
            </a:r>
            <a:r>
              <a:rPr lang="en-IN" sz="2000" dirty="0" err="1"/>
              <a:t>Dewangan</a:t>
            </a:r>
            <a:r>
              <a:rPr lang="en-IN" sz="2000" dirty="0"/>
              <a:t>, Ravindra Manohar </a:t>
            </a:r>
            <a:r>
              <a:rPr lang="en-IN" sz="2000" dirty="0" err="1"/>
              <a:t>Potdar</a:t>
            </a:r>
            <a:r>
              <a:rPr lang="en-IN" sz="2000" dirty="0"/>
              <a:t>, Pradeep Barde, and Pranjali </a:t>
            </a:r>
            <a:r>
              <a:rPr lang="en-IN" sz="2000" dirty="0" err="1"/>
              <a:t>Jumle</a:t>
            </a:r>
            <a:r>
              <a:rPr lang="en-IN" sz="2000" dirty="0"/>
              <a:t>. "IoT-Based Smart Safety Analyzer for Women." In Impact of AI on Advancing Women's Safety, pp. 185-199. IGI Global, 2024.</a:t>
            </a:r>
          </a:p>
        </p:txBody>
      </p:sp>
      <p:sp>
        <p:nvSpPr>
          <p:cNvPr id="15" name="TextBox 14">
            <a:extLst>
              <a:ext uri="{FF2B5EF4-FFF2-40B4-BE49-F238E27FC236}">
                <a16:creationId xmlns:a16="http://schemas.microsoft.com/office/drawing/2014/main" id="{DF9D8016-A700-0EF7-A006-96EC02BA4E54}"/>
              </a:ext>
            </a:extLst>
          </p:cNvPr>
          <p:cNvSpPr txBox="1"/>
          <p:nvPr/>
        </p:nvSpPr>
        <p:spPr>
          <a:xfrm>
            <a:off x="495745" y="4554541"/>
            <a:ext cx="11200505" cy="1631216"/>
          </a:xfrm>
          <a:prstGeom prst="rect">
            <a:avLst/>
          </a:prstGeom>
          <a:solidFill>
            <a:srgbClr val="95B3D7"/>
          </a:solidFill>
          <a:ln>
            <a:solidFill>
              <a:srgbClr val="558ED5"/>
            </a:solidFill>
          </a:ln>
        </p:spPr>
        <p:txBody>
          <a:bodyPr wrap="square" rtlCol="0">
            <a:spAutoFit/>
          </a:bodyPr>
          <a:lstStyle/>
          <a:p>
            <a:pPr algn="ctr"/>
            <a:r>
              <a:rPr lang="en-IN" sz="2000" b="1" dirty="0"/>
              <a:t>LINKS </a:t>
            </a:r>
          </a:p>
          <a:p>
            <a:pPr marL="342900" indent="-342900" algn="just">
              <a:buFont typeface="Wingdings" panose="05000000000000000000" pitchFamily="2" charset="2"/>
              <a:buChar char="Ø"/>
            </a:pPr>
            <a:r>
              <a:rPr lang="en-IN" sz="2000" dirty="0"/>
              <a:t>https://www.researchgate.net/publication/380023278_Detection_and_Classification_of_Human_Gender_into_Binary_Male_and_Female_Using_Convolutional_Neural_Network_CNN_Model</a:t>
            </a:r>
          </a:p>
          <a:p>
            <a:pPr marL="342900" indent="-342900" algn="just">
              <a:buFont typeface="Wingdings" panose="05000000000000000000" pitchFamily="2" charset="2"/>
              <a:buChar char="Ø"/>
            </a:pPr>
            <a:r>
              <a:rPr lang="en-IN" sz="2000" dirty="0"/>
              <a:t>https://www.sciencedirect.com/science/article/pii/S2665917422001441?ref=pdf_download&amp;fr=RR-2&amp;rr=8c57e3b9eeaa7ebc</a:t>
            </a:r>
          </a:p>
        </p:txBody>
      </p:sp>
    </p:spTree>
    <p:extLst>
      <p:ext uri="{BB962C8B-B14F-4D97-AF65-F5344CB8AC3E}">
        <p14:creationId xmlns:p14="http://schemas.microsoft.com/office/powerpoint/2010/main" val="1855418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11350</TotalTime>
  <Words>828</Words>
  <Application>Microsoft Office PowerPoint</Application>
  <PresentationFormat>Widescreen</PresentationFormat>
  <Paragraphs>76</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Arial</vt:lpstr>
      <vt:lpstr>Calibri</vt:lpstr>
      <vt:lpstr>Garamond</vt:lpstr>
      <vt:lpstr>Tahoma</vt:lpstr>
      <vt:lpstr>Times New Roman</vt:lpstr>
      <vt:lpstr>TradeGothic</vt:lpstr>
      <vt:lpstr>Wingdings</vt:lpstr>
      <vt:lpstr>Office Theme</vt:lpstr>
      <vt:lpstr>SMART INDIA HACKATHON 2024</vt:lpstr>
      <vt:lpstr>Women Safety Analytics</vt:lpstr>
      <vt:lpstr>TECHNICAL APPROACH</vt:lpstr>
      <vt:lpstr>PowerPoint Presentation</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jahaganapathi sugumar</cp:lastModifiedBy>
  <cp:revision>162</cp:revision>
  <dcterms:created xsi:type="dcterms:W3CDTF">2013-12-12T18:46:50Z</dcterms:created>
  <dcterms:modified xsi:type="dcterms:W3CDTF">2024-09-19T08:43:45Z</dcterms:modified>
  <cp:category/>
</cp:coreProperties>
</file>