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Lst>
  <p:notesMasterIdLst>
    <p:notesMasterId r:id="rId10"/>
  </p:notesMasterIdLst>
  <p:handoutMasterIdLst>
    <p:handoutMasterId r:id="rId11"/>
  </p:handoutMasterIdLst>
  <p:sldIdLst>
    <p:sldId id="442" r:id="rId4"/>
    <p:sldId id="748" r:id="rId5"/>
    <p:sldId id="281" r:id="rId6"/>
    <p:sldId id="290" r:id="rId7"/>
    <p:sldId id="750" r:id="rId8"/>
    <p:sldId id="749" r:id="rId9"/>
  </p:sldIdLst>
  <p:sldSz cx="9144000" cy="6858000" type="screen4x3"/>
  <p:notesSz cx="6811963" cy="99425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ram Yadav" initials="S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A839"/>
    <a:srgbClr val="0000FF"/>
    <a:srgbClr val="FF0066"/>
    <a:srgbClr val="FF3399"/>
    <a:srgbClr val="AC0000"/>
    <a:srgbClr val="3366FF"/>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88" autoAdjust="0"/>
    <p:restoredTop sz="94394" autoAdjust="0"/>
  </p:normalViewPr>
  <p:slideViewPr>
    <p:cSldViewPr showGuides="1">
      <p:cViewPr>
        <p:scale>
          <a:sx n="66" d="100"/>
          <a:sy n="66" d="100"/>
        </p:scale>
        <p:origin x="1819" y="413"/>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hangingPunct="1">
              <a:defRPr sz="1300">
                <a:latin typeface="Arial" panose="020B0604020202020204" pitchFamily="34" charset="0"/>
                <a:cs typeface="Arial" panose="020B0604020202020204" pitchFamily="34" charset="0"/>
              </a:defRPr>
            </a:lvl1pPr>
          </a:lstStyle>
          <a:p>
            <a:pPr>
              <a:defRPr/>
            </a:pPr>
            <a:endParaRPr lang="en-IN" dirty="0"/>
          </a:p>
        </p:txBody>
      </p:sp>
      <p:sp>
        <p:nvSpPr>
          <p:cNvPr id="3" name="Date Placeholder 2"/>
          <p:cNvSpPr>
            <a:spLocks noGrp="1"/>
          </p:cNvSpPr>
          <p:nvPr>
            <p:ph type="dt" sz="quarter" idx="1"/>
          </p:nvPr>
        </p:nvSpPr>
        <p:spPr>
          <a:xfrm>
            <a:off x="3858536" y="0"/>
            <a:ext cx="2951850" cy="497126"/>
          </a:xfrm>
          <a:prstGeom prst="rect">
            <a:avLst/>
          </a:prstGeom>
        </p:spPr>
        <p:txBody>
          <a:bodyPr vert="horz" lIns="95728" tIns="47864" rIns="95728" bIns="47864" rtlCol="0"/>
          <a:lstStyle>
            <a:lvl1pPr algn="r" eaLnBrk="1" hangingPunct="1">
              <a:defRPr sz="1300">
                <a:latin typeface="Arial" panose="020B0604020202020204" pitchFamily="34" charset="0"/>
                <a:cs typeface="Arial" panose="020B0604020202020204" pitchFamily="34" charset="0"/>
              </a:defRPr>
            </a:lvl1pPr>
          </a:lstStyle>
          <a:p>
            <a:pPr>
              <a:defRPr/>
            </a:pPr>
            <a:fld id="{87A49BD9-C15B-4CCE-BA8B-28A7138E7D46}" type="datetime3">
              <a:rPr lang="en-US" smtClean="0"/>
              <a:t>14 September 2024</a:t>
            </a:fld>
            <a:endParaRPr lang="en-IN" dirty="0"/>
          </a:p>
        </p:txBody>
      </p:sp>
      <p:sp>
        <p:nvSpPr>
          <p:cNvPr id="4" name="Footer Placeholder 3"/>
          <p:cNvSpPr>
            <a:spLocks noGrp="1"/>
          </p:cNvSpPr>
          <p:nvPr>
            <p:ph type="ftr" sz="quarter" idx="2"/>
          </p:nvPr>
        </p:nvSpPr>
        <p:spPr>
          <a:xfrm>
            <a:off x="1" y="9443661"/>
            <a:ext cx="2951850" cy="497126"/>
          </a:xfrm>
          <a:prstGeom prst="rect">
            <a:avLst/>
          </a:prstGeom>
        </p:spPr>
        <p:txBody>
          <a:bodyPr vert="horz" lIns="95728" tIns="47864" rIns="95728" bIns="47864" rtlCol="0" anchor="b"/>
          <a:lstStyle>
            <a:lvl1pPr algn="l" eaLnBrk="1" hangingPunct="1">
              <a:defRPr sz="1300">
                <a:latin typeface="Arial" panose="020B0604020202020204" pitchFamily="34" charset="0"/>
                <a:cs typeface="Arial" panose="020B0604020202020204" pitchFamily="34" charset="0"/>
              </a:defRPr>
            </a:lvl1pPr>
          </a:lstStyle>
          <a:p>
            <a:pPr>
              <a:defRPr/>
            </a:pPr>
            <a:r>
              <a:rPr lang="en-IN" dirty="0"/>
              <a:t>1-59</a:t>
            </a:r>
          </a:p>
        </p:txBody>
      </p:sp>
      <p:sp>
        <p:nvSpPr>
          <p:cNvPr id="5" name="Slide Number Placeholder 4"/>
          <p:cNvSpPr>
            <a:spLocks noGrp="1"/>
          </p:cNvSpPr>
          <p:nvPr>
            <p:ph type="sldNum" sz="quarter" idx="3"/>
          </p:nvPr>
        </p:nvSpPr>
        <p:spPr>
          <a:xfrm>
            <a:off x="3858536" y="9443661"/>
            <a:ext cx="2951850" cy="497126"/>
          </a:xfrm>
          <a:prstGeom prst="rect">
            <a:avLst/>
          </a:prstGeom>
        </p:spPr>
        <p:txBody>
          <a:bodyPr vert="horz" wrap="square" lIns="95728" tIns="47864" rIns="95728" bIns="47864" numCol="1" anchor="b" anchorCtr="0" compatLnSpc="1"/>
          <a:lstStyle>
            <a:lvl1pPr algn="r" eaLnBrk="1" hangingPunct="1">
              <a:defRPr sz="1300"/>
            </a:lvl1pPr>
          </a:lstStyle>
          <a:p>
            <a:pPr>
              <a:defRPr/>
            </a:pPr>
            <a:fld id="{B41858EF-1881-4336-AB88-9472B4E482B1}" type="slidenum">
              <a:rPr lang="en-IN"/>
              <a:t>‹#›</a:t>
            </a:fld>
            <a:endParaRPr lang="en-IN"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fontAlgn="auto" hangingPunct="1">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3858536" y="0"/>
            <a:ext cx="2951850" cy="497126"/>
          </a:xfrm>
          <a:prstGeom prst="rect">
            <a:avLst/>
          </a:prstGeom>
        </p:spPr>
        <p:txBody>
          <a:bodyPr vert="horz" lIns="95728" tIns="47864" rIns="95728" bIns="47864" rtlCol="0"/>
          <a:lstStyle>
            <a:lvl1pPr algn="r" eaLnBrk="1" fontAlgn="auto" hangingPunct="1">
              <a:spcBef>
                <a:spcPts val="0"/>
              </a:spcBef>
              <a:spcAft>
                <a:spcPts val="0"/>
              </a:spcAft>
              <a:defRPr sz="1300">
                <a:latin typeface="+mn-lt"/>
                <a:cs typeface="+mn-cs"/>
              </a:defRPr>
            </a:lvl1pPr>
          </a:lstStyle>
          <a:p>
            <a:pPr>
              <a:defRPr/>
            </a:pPr>
            <a:fld id="{745AF635-11AF-450F-B773-692E6CB212DF}" type="datetime3">
              <a:rPr lang="en-US" smtClean="0"/>
              <a:t>14 September 2024</a:t>
            </a:fld>
            <a:endParaRPr lang="en-US" dirty="0"/>
          </a:p>
        </p:txBody>
      </p:sp>
      <p:sp>
        <p:nvSpPr>
          <p:cNvPr id="4" name="Slide Image Placeholder 3"/>
          <p:cNvSpPr>
            <a:spLocks noGrp="1" noRot="1" noChangeAspect="1"/>
          </p:cNvSpPr>
          <p:nvPr>
            <p:ph type="sldImg" idx="2"/>
          </p:nvPr>
        </p:nvSpPr>
        <p:spPr>
          <a:xfrm>
            <a:off x="919163" y="744538"/>
            <a:ext cx="4973637" cy="3729037"/>
          </a:xfrm>
          <a:prstGeom prst="rect">
            <a:avLst/>
          </a:prstGeom>
          <a:noFill/>
          <a:ln w="12700">
            <a:solidFill>
              <a:prstClr val="black"/>
            </a:solidFill>
          </a:ln>
        </p:spPr>
        <p:txBody>
          <a:bodyPr vert="horz" lIns="95728" tIns="47864" rIns="95728" bIns="47864" rtlCol="0" anchor="ctr"/>
          <a:lstStyle/>
          <a:p>
            <a:pPr lvl="0"/>
            <a:endParaRPr lang="en-US" noProof="0" dirty="0"/>
          </a:p>
        </p:txBody>
      </p:sp>
      <p:sp>
        <p:nvSpPr>
          <p:cNvPr id="5" name="Notes Placeholder 4"/>
          <p:cNvSpPr>
            <a:spLocks noGrp="1"/>
          </p:cNvSpPr>
          <p:nvPr>
            <p:ph type="body" sz="quarter" idx="3"/>
          </p:nvPr>
        </p:nvSpPr>
        <p:spPr>
          <a:xfrm>
            <a:off x="681197" y="4722694"/>
            <a:ext cx="5449570" cy="4474131"/>
          </a:xfrm>
          <a:prstGeom prst="rect">
            <a:avLst/>
          </a:prstGeom>
        </p:spPr>
        <p:txBody>
          <a:bodyPr vert="horz" lIns="95728" tIns="47864" rIns="95728" bIns="4786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443661"/>
            <a:ext cx="2951850" cy="497126"/>
          </a:xfrm>
          <a:prstGeom prst="rect">
            <a:avLst/>
          </a:prstGeom>
        </p:spPr>
        <p:txBody>
          <a:bodyPr vert="horz" lIns="95728" tIns="47864" rIns="95728" bIns="47864" rtlCol="0" anchor="b"/>
          <a:lstStyle>
            <a:lvl1pPr algn="l" eaLnBrk="1" fontAlgn="auto" hangingPunct="1">
              <a:spcBef>
                <a:spcPts val="0"/>
              </a:spcBef>
              <a:spcAft>
                <a:spcPts val="0"/>
              </a:spcAft>
              <a:defRPr sz="1300">
                <a:latin typeface="+mn-lt"/>
                <a:cs typeface="+mn-cs"/>
              </a:defRPr>
            </a:lvl1pPr>
          </a:lstStyle>
          <a:p>
            <a:pPr>
              <a:defRPr/>
            </a:pPr>
            <a:r>
              <a:rPr lang="en-US" dirty="0"/>
              <a:t>1-59</a:t>
            </a:r>
          </a:p>
        </p:txBody>
      </p:sp>
      <p:sp>
        <p:nvSpPr>
          <p:cNvPr id="7" name="Slide Number Placeholder 6"/>
          <p:cNvSpPr>
            <a:spLocks noGrp="1"/>
          </p:cNvSpPr>
          <p:nvPr>
            <p:ph type="sldNum" sz="quarter" idx="5"/>
          </p:nvPr>
        </p:nvSpPr>
        <p:spPr>
          <a:xfrm>
            <a:off x="3858536" y="9443661"/>
            <a:ext cx="2951850" cy="497126"/>
          </a:xfrm>
          <a:prstGeom prst="rect">
            <a:avLst/>
          </a:prstGeom>
        </p:spPr>
        <p:txBody>
          <a:bodyPr vert="horz" wrap="square" lIns="95728" tIns="47864" rIns="95728" bIns="47864" numCol="1" anchor="b" anchorCtr="0" compatLnSpc="1"/>
          <a:lstStyle>
            <a:lvl1pPr algn="r" eaLnBrk="1" hangingPunct="1">
              <a:defRPr sz="1300">
                <a:latin typeface="Calibri" panose="020F0502020204030204" pitchFamily="34" charset="0"/>
              </a:defRPr>
            </a:lvl1pPr>
          </a:lstStyle>
          <a:p>
            <a:pPr>
              <a:defRPr/>
            </a:pPr>
            <a:fld id="{2587D5A1-37CC-4B13-9F17-5059BEF349E4}" type="slidenum">
              <a:rPr lang="en-US"/>
              <a:t>‹#›</a:t>
            </a:fld>
            <a:endParaRPr lang="en-US" dirty="0"/>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2AF8618D-51AD-40EB-86A2-24DEC409AC1E}" type="datetime3">
              <a:rPr lang="en-US" smtClean="0"/>
              <a:t>14 September 2024</a:t>
            </a:fld>
            <a:endParaRPr lang="en-US" dirty="0"/>
          </a:p>
        </p:txBody>
      </p:sp>
      <p:sp>
        <p:nvSpPr>
          <p:cNvPr id="5" name="Footer Placeholder 4"/>
          <p:cNvSpPr>
            <a:spLocks noGrp="1"/>
          </p:cNvSpPr>
          <p:nvPr>
            <p:ph type="ftr" sz="quarter" idx="11"/>
          </p:nvPr>
        </p:nvSpPr>
        <p:spPr/>
        <p:txBody>
          <a:bodyPr/>
          <a:lstStyle/>
          <a:p>
            <a:pPr>
              <a:defRPr/>
            </a:pPr>
            <a:r>
              <a:rPr lang="en-US" dirty="0"/>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3</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4</a:t>
            </a:fld>
            <a:endParaRPr lang="en-US"/>
          </a:p>
        </p:txBody>
      </p:sp>
    </p:spTree>
    <p:extLst>
      <p:ext uri="{BB962C8B-B14F-4D97-AF65-F5344CB8AC3E}">
        <p14:creationId xmlns:p14="http://schemas.microsoft.com/office/powerpoint/2010/main" val="2335206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868711EB-544A-4405-9B07-930EC371C035}" type="datetime5">
              <a:rPr lang="en-US" smtClean="0"/>
              <a:t>14-Sep-24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DA4E39E-479B-4003-953E-8F945459897C}" type="datetime5">
              <a:rPr lang="en-US" smtClean="0"/>
              <a:t>14-Sep-24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176DFE3-E17F-466C-8AC1-52E2468DF967}" type="datetime5">
              <a:rPr lang="en-US" smtClean="0"/>
              <a:t>14-Sep-24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9595922-CB65-4694-88E1-0389563862D8}" type="datetime5">
              <a:rPr lang="en-US" smtClean="0"/>
              <a:t>14-Sep-24</a:t>
            </a:fld>
            <a:endParaRPr lang="en-US" dirty="0"/>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E9FD4F-3980-456F-B545-8D53309EA37E}" type="datetime5">
              <a:rPr lang="en-US" smtClean="0"/>
              <a:t>14-Sep-24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35EB8F-F371-4484-A84C-21A1B01158C7}" type="datetime5">
              <a:rPr lang="en-US" smtClean="0"/>
              <a:t>14-Sep-24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979A4-C0B2-4C81-A4FB-1E5B80AD0B49}" type="datetime5">
              <a:rPr lang="en-US" smtClean="0"/>
              <a:t>14-Sep-24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E2897-C65B-406D-A588-744D383CA7DE}" type="datetime5">
              <a:rPr lang="en-US" smtClean="0"/>
              <a:t>14-Sep-24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3F1FA1-8458-4129-924B-7532EDD86147}" type="datetime5">
              <a:rPr lang="en-US" smtClean="0"/>
              <a:t>14-Sep-24</a:t>
            </a:fld>
            <a:endParaRPr lang="en-US" dirty="0"/>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5FE24D-4434-424D-9C75-6E46573DFD75}" type="datetime5">
              <a:rPr lang="en-US" smtClean="0"/>
              <a:t>14-Sep-24</a:t>
            </a:fld>
            <a:endParaRPr lang="en-US" dirty="0"/>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2F143-239B-42CE-BE0F-55E3CD594915}" type="datetime5">
              <a:rPr lang="en-US" smtClean="0"/>
              <a:t>14-Sep-24</a:t>
            </a:fld>
            <a:endParaRPr lang="en-US" dirty="0"/>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E1413D5B-0279-47B2-AB44-E806A00ECAC5}" type="datetime5">
              <a:rPr lang="en-US" smtClean="0"/>
              <a:t>14-Sep-24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AD920-F682-4A55-B63F-48C8F1CC1283}" type="datetime5">
              <a:rPr lang="en-US" smtClean="0"/>
              <a:t>14-Sep-24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917B04-B5F9-4630-A128-87B4B92EA18E}" type="datetime5">
              <a:rPr lang="en-US" smtClean="0"/>
              <a:t>14-Sep-24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3A310-130A-439C-B3E5-0906939592AC}" type="datetime5">
              <a:rPr lang="en-US" smtClean="0"/>
              <a:t>14-Sep-24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0FB05B-E5CC-4464-9BB7-7BCCF84A07E4}" type="datetime5">
              <a:rPr lang="en-US" smtClean="0"/>
              <a:t>14-Sep-24</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573B2-5186-4EA1-B709-D1438BA10970}" type="datetime5">
              <a:rPr lang="en-US" smtClean="0"/>
              <a:t>14-Sep-24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5369F-A3ED-4071-A75D-258CD23F1EC5}" type="datetime5">
              <a:rPr lang="en-US" smtClean="0"/>
              <a:t>14-Sep-24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2E41D-AD20-4582-96A9-26AE005D4E42}" type="datetime5">
              <a:rPr lang="en-US" smtClean="0"/>
              <a:t>14-Sep-24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A145C0-2AC4-4702-9C85-BED29F3D5C77}" type="datetime5">
              <a:rPr lang="en-US" smtClean="0"/>
              <a:t>14-Sep-24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198E6B-3CEE-468F-BE48-CC50E9D8E64E}" type="datetime5">
              <a:rPr lang="en-US" smtClean="0"/>
              <a:t>14-Sep-24</a:t>
            </a:fld>
            <a:endParaRPr lang="en-US" dirty="0"/>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FACE50-1432-4FE3-B49C-8A04528B6EFC}" type="datetime5">
              <a:rPr lang="en-US" smtClean="0"/>
              <a:t>14-Sep-24</a:t>
            </a:fld>
            <a:endParaRPr lang="en-US" dirty="0"/>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BEE568E9-B9E9-4171-B614-6B8CD7508211}" type="datetime5">
              <a:rPr lang="en-US" smtClean="0"/>
              <a:t>14-Sep-24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331A2-936F-4415-B2A7-7A973F13EE44}" type="datetime5">
              <a:rPr lang="en-US" smtClean="0"/>
              <a:t>14-Sep-24</a:t>
            </a:fld>
            <a:endParaRPr lang="en-US" dirty="0"/>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6FD456-933D-482B-A38F-44A2D1FBACCD}" type="datetime5">
              <a:rPr lang="en-US" smtClean="0"/>
              <a:t>14-Sep-24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65F44-41B5-44CF-9451-A8CFAFD511C5}" type="datetime5">
              <a:rPr lang="en-US" smtClean="0"/>
              <a:t>14-Sep-24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20F398-5194-4922-94CC-66A368E58A46}" type="datetime5">
              <a:rPr lang="en-US" smtClean="0"/>
              <a:t>14-Sep-24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DA51E7-B80F-47BE-909C-C69C302A4ACA}" type="datetime5">
              <a:rPr lang="en-US" smtClean="0"/>
              <a:t>14-Sep-24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089F4348-0461-4A32-B5EC-44A54333EEB4}" type="datetime5">
              <a:rPr lang="en-US" smtClean="0"/>
              <a:t>14-Sep-24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FAE54709-D76C-492B-9E83-DA5CE41081DB}" type="datetime5">
              <a:rPr lang="en-US" smtClean="0"/>
              <a:t>14-Sep-24</a:t>
            </a:fld>
            <a:endParaRPr lang="en-US" dirty="0"/>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5105A5D3-A5C5-41BC-AC1B-78376003971C}" type="datetime5">
              <a:rPr lang="en-US" smtClean="0"/>
              <a:t>14-Sep-24</a:t>
            </a:fld>
            <a:endParaRPr lang="en-US" dirty="0"/>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8EA4A47-561E-465A-A6B1-ADF332ABEB53}" type="datetime5">
              <a:rPr lang="en-US" smtClean="0"/>
              <a:t>14-Sep-24</a:t>
            </a:fld>
            <a:endParaRPr lang="en-US" dirty="0"/>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4629B9D-76A3-483C-9F6A-540A7409809D}" type="datetime5">
              <a:rPr lang="en-US" smtClean="0"/>
              <a:t>14-Sep-24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8" name="Freeform 7"/>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63AE52A7-64DF-4833-A86F-A3F47E2AC27C}" type="datetime5">
              <a:rPr lang="en-US" smtClean="0"/>
              <a:t>14-Sep-24</a:t>
            </a:fld>
            <a:endParaRPr lang="en-US" dirty="0"/>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ln>
        </p:spPr>
        <p:txBody>
          <a:bodyPr vert="horz" wrap="square" lIns="0" tIns="45720" rIns="0" bIns="0" numCol="1" anchor="b" anchorCtr="0" compatLnSpc="1"/>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F9D6E878-1374-43BF-9C46-281CCE7F38C1}" type="datetime5">
              <a:rPr lang="en-US" smtClean="0"/>
              <a:t>14-Sep-24</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panose="020B0604020202020204" pitchFamily="34" charset="0"/>
        </a:defRPr>
      </a:lvl2pPr>
      <a:lvl3pPr algn="l" rtl="0" eaLnBrk="0" fontAlgn="base" hangingPunct="0">
        <a:spcBef>
          <a:spcPct val="0"/>
        </a:spcBef>
        <a:spcAft>
          <a:spcPct val="0"/>
        </a:spcAft>
        <a:defRPr sz="3200">
          <a:solidFill>
            <a:schemeClr val="accent1"/>
          </a:solidFill>
          <a:latin typeface="Arial" panose="020B0604020202020204" pitchFamily="34" charset="0"/>
        </a:defRPr>
      </a:lvl3pPr>
      <a:lvl4pPr algn="l" rtl="0" eaLnBrk="0" fontAlgn="base" hangingPunct="0">
        <a:spcBef>
          <a:spcPct val="0"/>
        </a:spcBef>
        <a:spcAft>
          <a:spcPct val="0"/>
        </a:spcAft>
        <a:defRPr sz="3200">
          <a:solidFill>
            <a:schemeClr val="accent1"/>
          </a:solidFill>
          <a:latin typeface="Arial" panose="020B0604020202020204" pitchFamily="34" charset="0"/>
        </a:defRPr>
      </a:lvl4pPr>
      <a:lvl5pPr algn="l" rtl="0" eaLnBrk="0" fontAlgn="base" hangingPunct="0">
        <a:spcBef>
          <a:spcPct val="0"/>
        </a:spcBef>
        <a:spcAft>
          <a:spcPct val="0"/>
        </a:spcAft>
        <a:defRPr sz="3200">
          <a:solidFill>
            <a:schemeClr val="accent1"/>
          </a:solidFill>
          <a:latin typeface="Arial" panose="020B060402020202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3050" indent="-273050"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1pPr>
      <a:lvl2pPr marL="640080" indent="-246380"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2pPr>
      <a:lvl3pPr marL="914400" indent="-246380"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B0F85-54C5-4371-92E9-C441160297C0}" type="datetime5">
              <a:rPr lang="en-US" smtClean="0"/>
              <a:t>14-Sep-24</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A4985-C20B-43A0-A3C8-38EB8430E818}" type="datetime5">
              <a:rPr lang="en-US" smtClean="0"/>
              <a:t>14-Sep-24</a:t>
            </a:fld>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11.jpeg"/><Relationship Id="rId12"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jpg"/><Relationship Id="rId10" Type="http://schemas.openxmlformats.org/officeDocument/2006/relationships/image" Target="../media/image14.jpe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 name="TextBox 5"/>
          <p:cNvSpPr txBox="1"/>
          <p:nvPr/>
        </p:nvSpPr>
        <p:spPr>
          <a:xfrm>
            <a:off x="2987824" y="-2416"/>
            <a:ext cx="6108091" cy="4178067"/>
          </a:xfrm>
          <a:prstGeom prst="rect">
            <a:avLst/>
          </a:prstGeom>
          <a:noFill/>
        </p:spPr>
        <p:txBody>
          <a:bodyPr wrap="square" rtlCol="0">
            <a:spAutoFit/>
          </a:bodyPr>
          <a:lstStyle/>
          <a:p>
            <a:pPr algn="ctr"/>
            <a:endParaRPr lang="en-US" sz="2400" b="1"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gn="ctr"/>
            <a:r>
              <a:rPr lang="en-US" sz="2800" b="1"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KONGU ENGINEERING COLLEGE</a:t>
            </a:r>
            <a:r>
              <a:rPr lang="en-US" sz="20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pPr algn="ctr">
              <a:spcAft>
                <a:spcPts val="600"/>
              </a:spcAft>
            </a:pPr>
            <a:r>
              <a:rPr lang="en-US" sz="1400" b="1" dirty="0">
                <a:ln w="0"/>
                <a:solidFill>
                  <a:schemeClr val="accent6">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PERUNDURAI ERODE-638060</a:t>
            </a:r>
          </a:p>
          <a:p>
            <a:pPr algn="ctr"/>
            <a:endParaRPr lang="en-US" sz="105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gn="ctr"/>
            <a:r>
              <a:rPr lang="en-IN" altLang="en-US" sz="20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Computer Science And Engineering &amp; Artificial Intelligence and Data Science</a:t>
            </a:r>
          </a:p>
          <a:p>
            <a:pPr algn="ctr"/>
            <a:endParaRPr lang="en-IN" alt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gn="ctr"/>
            <a:endParaRPr lang="en-IN" altLang="en-US" sz="18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gn="ctr"/>
            <a:endParaRPr lang="en-IN" altLang="en-US" sz="18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gn="ctr"/>
            <a:r>
              <a:rPr lang="en-US" altLang="en-US" sz="3600" b="1"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Women Safety Analytics - </a:t>
            </a:r>
            <a:r>
              <a:rPr lang="en-US" sz="3600" b="0" i="0" dirty="0">
                <a:solidFill>
                  <a:srgbClr val="212529"/>
                </a:solidFill>
                <a:effectLst/>
                <a:latin typeface="montserratregular"/>
              </a:rPr>
              <a:t> </a:t>
            </a:r>
            <a:r>
              <a:rPr lang="en-US" sz="2800" b="0" i="0" dirty="0">
                <a:solidFill>
                  <a:srgbClr val="55A839"/>
                </a:solidFill>
                <a:effectLst/>
                <a:latin typeface="montserratregular"/>
              </a:rPr>
              <a:t>Protecting Women from safety threats</a:t>
            </a:r>
            <a:endParaRPr lang="en-IN" altLang="en-US" sz="3600" b="1" dirty="0">
              <a:ln w="0"/>
              <a:solidFill>
                <a:srgbClr val="55A839"/>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gn="ctr"/>
            <a:endParaRPr lang="en-US" sz="18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3995936" y="4293096"/>
            <a:ext cx="4752528" cy="2232248"/>
          </a:xfrm>
          <a:prstGeom prst="rect">
            <a:avLst/>
          </a:prstGeom>
          <a:noFill/>
        </p:spPr>
        <p:txBody>
          <a:bodyPr wrap="square" rtlCol="0">
            <a:noAutofit/>
          </a:bodyPr>
          <a:lstStyle/>
          <a:p>
            <a:r>
              <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Team Name: </a:t>
            </a:r>
            <a:r>
              <a:rPr lang="en-US" sz="2000" b="1" dirty="0" err="1">
                <a:latin typeface="Times New Roman" panose="02020603050405020304" pitchFamily="18" charset="0"/>
                <a:ea typeface="Cambria" panose="02040503050406030204" pitchFamily="18" charset="0"/>
                <a:cs typeface="Times New Roman" panose="02020603050405020304" pitchFamily="18" charset="0"/>
              </a:rPr>
              <a:t>Technovators</a:t>
            </a:r>
            <a:endParaRPr lang="en-US" sz="2000" b="1" dirty="0">
              <a:latin typeface="Times New Roman" panose="02020603050405020304" pitchFamily="18" charset="0"/>
              <a:ea typeface="Cambria" panose="02040503050406030204" pitchFamily="18" charset="0"/>
              <a:cs typeface="Times New Roman" panose="02020603050405020304" pitchFamily="18" charset="0"/>
            </a:endParaRPr>
          </a:p>
          <a:p>
            <a:endParaRPr lang="en-US" sz="2000" b="1" dirty="0">
              <a:latin typeface="Times New Roman" panose="02020603050405020304" pitchFamily="18" charset="0"/>
              <a:ea typeface="Cambria" panose="02040503050406030204" pitchFamily="18" charset="0"/>
              <a:cs typeface="Times New Roman" panose="02020603050405020304" pitchFamily="18" charset="0"/>
            </a:endParaRPr>
          </a:p>
          <a:p>
            <a:r>
              <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Team Lead:</a:t>
            </a:r>
            <a:r>
              <a:rPr lang="en-IN" alt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sym typeface="+mn-ea"/>
              </a:rPr>
              <a:t>Bavyadharshini.R</a:t>
            </a:r>
            <a:r>
              <a:rPr lang="en-IN" altLang="en-US" sz="2000" b="1" dirty="0">
                <a:solidFill>
                  <a:schemeClr val="tx1"/>
                </a:solidFill>
                <a:latin typeface="Times New Roman" panose="02020603050405020304" pitchFamily="18" charset="0"/>
                <a:cs typeface="Times New Roman" panose="02020603050405020304" pitchFamily="18" charset="0"/>
                <a:sym typeface="+mn-ea"/>
              </a:rPr>
              <a:t> </a:t>
            </a:r>
          </a:p>
          <a:p>
            <a:endPar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r>
              <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Team Members:  </a:t>
            </a:r>
            <a:r>
              <a:rPr lang="en-US" b="1" dirty="0">
                <a:solidFill>
                  <a:schemeClr val="tx1"/>
                </a:solidFill>
                <a:latin typeface="Times New Roman" panose="02020603050405020304" pitchFamily="18" charset="0"/>
                <a:cs typeface="Times New Roman" panose="02020603050405020304" pitchFamily="18" charset="0"/>
                <a:sym typeface="+mn-ea"/>
              </a:rPr>
              <a:t>Mathav</a:t>
            </a:r>
            <a:r>
              <a:rPr lang="en-US" b="1" dirty="0">
                <a:latin typeface="Times New Roman" panose="02020603050405020304" pitchFamily="18" charset="0"/>
                <a:cs typeface="Times New Roman" panose="02020603050405020304" pitchFamily="18" charset="0"/>
                <a:sym typeface="+mn-ea"/>
              </a:rPr>
              <a:t> </a:t>
            </a:r>
            <a:r>
              <a:rPr lang="en-US" b="1" dirty="0">
                <a:solidFill>
                  <a:schemeClr val="tx1"/>
                </a:solidFill>
                <a:latin typeface="Times New Roman" panose="02020603050405020304" pitchFamily="18" charset="0"/>
                <a:cs typeface="Times New Roman" panose="02020603050405020304" pitchFamily="18" charset="0"/>
                <a:sym typeface="+mn-ea"/>
              </a:rPr>
              <a:t>Ra ,</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sym typeface="+mn-ea"/>
              </a:rPr>
              <a:t> </a:t>
            </a:r>
            <a:r>
              <a:rPr lang="en-IN" altLang="en-US" b="1" dirty="0">
                <a:solidFill>
                  <a:schemeClr val="tx1"/>
                </a:solidFill>
                <a:latin typeface="Times New Roman" panose="02020603050405020304" pitchFamily="18" charset="0"/>
                <a:cs typeface="Times New Roman" panose="02020603050405020304" pitchFamily="18" charset="0"/>
                <a:sym typeface="+mn-ea"/>
              </a:rPr>
              <a:t>                                </a:t>
            </a:r>
            <a:r>
              <a:rPr lang="en-US" altLang="en-US" b="1" dirty="0" err="1">
                <a:latin typeface="Times New Roman" panose="02020603050405020304" pitchFamily="18" charset="0"/>
                <a:cs typeface="Times New Roman" panose="02020603050405020304" pitchFamily="18" charset="0"/>
                <a:sym typeface="+mn-ea"/>
              </a:rPr>
              <a:t>Jahaganapathi</a:t>
            </a:r>
            <a:r>
              <a:rPr lang="en-US" altLang="en-US" b="1" dirty="0">
                <a:latin typeface="Times New Roman" panose="02020603050405020304" pitchFamily="18" charset="0"/>
                <a:cs typeface="Times New Roman" panose="02020603050405020304" pitchFamily="18" charset="0"/>
                <a:sym typeface="+mn-ea"/>
              </a:rPr>
              <a:t> S</a:t>
            </a:r>
            <a:r>
              <a:rPr lang="en-IN" altLang="en-US" b="1" dirty="0">
                <a:solidFill>
                  <a:schemeClr val="tx1"/>
                </a:solidFill>
                <a:latin typeface="Times New Roman" panose="02020603050405020304" pitchFamily="18" charset="0"/>
                <a:cs typeface="Times New Roman" panose="02020603050405020304" pitchFamily="18" charset="0"/>
                <a:sym typeface="+mn-ea"/>
              </a:rPr>
              <a:t> ,</a:t>
            </a:r>
          </a:p>
          <a:p>
            <a:r>
              <a:rPr lang="en-IN" altLang="en-US" b="1" dirty="0">
                <a:latin typeface="Times New Roman" panose="02020603050405020304" pitchFamily="18" charset="0"/>
                <a:cs typeface="Times New Roman" panose="02020603050405020304" pitchFamily="18" charset="0"/>
                <a:sym typeface="+mn-ea"/>
              </a:rPr>
              <a:t>		</a:t>
            </a:r>
            <a:r>
              <a:rPr lang="en-IN" altLang="en-US" b="1" dirty="0">
                <a:solidFill>
                  <a:schemeClr val="tx1"/>
                </a:solidFill>
                <a:latin typeface="Times New Roman" panose="02020603050405020304" pitchFamily="18" charset="0"/>
                <a:cs typeface="Times New Roman" panose="02020603050405020304" pitchFamily="18" charset="0"/>
                <a:sym typeface="+mn-ea"/>
              </a:rPr>
              <a:t> </a:t>
            </a:r>
            <a:r>
              <a:rPr lang="en-US" altLang="en-US" b="1" dirty="0" err="1">
                <a:latin typeface="Times New Roman" panose="02020603050405020304" pitchFamily="18" charset="0"/>
                <a:cs typeface="Times New Roman" panose="02020603050405020304" pitchFamily="18" charset="0"/>
                <a:sym typeface="+mn-ea"/>
              </a:rPr>
              <a:t>Sreepriyanth</a:t>
            </a:r>
            <a:r>
              <a:rPr lang="en-US" altLang="en-US" b="1" dirty="0">
                <a:latin typeface="Times New Roman" panose="02020603050405020304" pitchFamily="18" charset="0"/>
                <a:cs typeface="Times New Roman" panose="02020603050405020304" pitchFamily="18" charset="0"/>
                <a:sym typeface="+mn-ea"/>
              </a:rPr>
              <a:t> N S</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sym typeface="+mn-ea"/>
              </a:rPr>
              <a:t>     </a:t>
            </a:r>
            <a:r>
              <a:rPr lang="en-IN" altLang="en-US" b="1" dirty="0">
                <a:solidFill>
                  <a:schemeClr val="tx1"/>
                </a:solidFill>
                <a:latin typeface="Times New Roman" panose="02020603050405020304" pitchFamily="18" charset="0"/>
                <a:cs typeface="Times New Roman" panose="02020603050405020304" pitchFamily="18" charset="0"/>
                <a:sym typeface="+mn-ea"/>
              </a:rPr>
              <a:t>                      </a:t>
            </a:r>
          </a:p>
          <a:p>
            <a:endPar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r>
              <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a:t>
            </a:r>
            <a:endParaRPr lang="en-US"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r>
              <a:rPr lang="en-IN"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37" y="0"/>
            <a:ext cx="1308301" cy="1576502"/>
          </a:xfrm>
          <a:prstGeom prst="rect">
            <a:avLst/>
          </a:prstGeom>
        </p:spPr>
      </p:pic>
      <p:pic>
        <p:nvPicPr>
          <p:cNvPr id="18" name="Picture 17" descr="G:\TBI\TBI@KEC Logos\K Transform\6-5x4 product centre.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08301" y="1335590"/>
            <a:ext cx="1713898" cy="1490467"/>
          </a:xfrm>
          <a:prstGeom prst="rect">
            <a:avLst/>
          </a:prstGeom>
          <a:noFill/>
          <a:ln>
            <a:noFill/>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kec2blackborder png.PNG"/>
          <p:cNvPicPr>
            <a:picLocks noChangeAspect="1"/>
          </p:cNvPicPr>
          <p:nvPr/>
        </p:nvPicPr>
        <p:blipFill>
          <a:blip r:embed="rId2" cstate="print"/>
          <a:stretch>
            <a:fillRect/>
          </a:stretch>
        </p:blipFill>
        <p:spPr>
          <a:xfrm>
            <a:off x="7404" y="0"/>
            <a:ext cx="964196" cy="712092"/>
          </a:xfrm>
          <a:prstGeom prst="rect">
            <a:avLst/>
          </a:prstGeom>
        </p:spPr>
      </p:pic>
      <p:sp>
        <p:nvSpPr>
          <p:cNvPr id="8" name="TextBox 7">
            <a:extLst>
              <a:ext uri="{FF2B5EF4-FFF2-40B4-BE49-F238E27FC236}">
                <a16:creationId xmlns:a16="http://schemas.microsoft.com/office/drawing/2014/main" id="{8E659A98-5624-A9D7-1DA4-E0539AAB9053}"/>
              </a:ext>
            </a:extLst>
          </p:cNvPr>
          <p:cNvSpPr txBox="1"/>
          <p:nvPr/>
        </p:nvSpPr>
        <p:spPr>
          <a:xfrm>
            <a:off x="935596" y="1008002"/>
            <a:ext cx="7992888" cy="5847755"/>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 growing concern for the safety of women and the increase in crimes against women in various cities, highlight the need for advanced surveillance and analytical solutions to protect women from various possible threats. We need a promising approach to address these issues through real-time threat detection software. </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Detailed Description: </a:t>
            </a:r>
            <a:r>
              <a:rPr lang="en-US" sz="1600" dirty="0">
                <a:latin typeface="Times New Roman" panose="02020603050405020304" pitchFamily="18" charset="0"/>
                <a:cs typeface="Times New Roman" panose="02020603050405020304" pitchFamily="18" charset="0"/>
              </a:rPr>
              <a:t>By leveraging advanced analytics through real-time monitoring, Women Safety Analytics should create safer environments for women and assist law enforcement in effectively addressing and preventing crimes against women. The proactive approach of detecting anomalies and generating alerts can play a crucial role in enhancing public safety and fostering a secure atmosphere for women. Women safety analytics software should continuously monitor the scene to count the number of men and women present, offering insights into gender distribution in specific locations and times. It should identify unusual patterns, such as a lone woman at night, unusual gestures and generates alerts to pre-empt potential incidents. </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Expected Solution: </a:t>
            </a:r>
            <a:r>
              <a:rPr lang="en-US" dirty="0">
                <a:latin typeface="Times New Roman" panose="02020603050405020304" pitchFamily="18" charset="0"/>
                <a:cs typeface="Times New Roman" panose="02020603050405020304" pitchFamily="18" charset="0"/>
              </a:rPr>
              <a:t>Women safety analytics should include the following f</a:t>
            </a:r>
            <a:r>
              <a:rPr lang="en-US" sz="1600" dirty="0">
                <a:latin typeface="Times New Roman" panose="02020603050405020304" pitchFamily="18" charset="0"/>
                <a:cs typeface="Times New Roman" panose="02020603050405020304" pitchFamily="18" charset="0"/>
              </a:rPr>
              <a:t>unctionalities</a:t>
            </a:r>
          </a:p>
          <a:p>
            <a:pPr marL="800100" lvl="1" indent="-342900" algn="just">
              <a:buFont typeface="+mj-lt"/>
              <a:buAutoNum type="arabicPeriod"/>
            </a:pPr>
            <a:r>
              <a:rPr lang="en-US" sz="1600" dirty="0">
                <a:latin typeface="Times New Roman" panose="02020603050405020304" pitchFamily="18" charset="0"/>
                <a:cs typeface="Times New Roman" panose="02020603050405020304" pitchFamily="18" charset="0"/>
              </a:rPr>
              <a:t>Person detection along with Gender Classification </a:t>
            </a:r>
          </a:p>
          <a:p>
            <a:pPr marL="800100" lvl="1" indent="-342900" algn="just">
              <a:buFont typeface="+mj-lt"/>
              <a:buAutoNum type="arabicPeriod"/>
            </a:pPr>
            <a:r>
              <a:rPr lang="en-US" sz="1600" dirty="0">
                <a:latin typeface="Times New Roman" panose="02020603050405020304" pitchFamily="18" charset="0"/>
                <a:cs typeface="Times New Roman" panose="02020603050405020304" pitchFamily="18" charset="0"/>
              </a:rPr>
              <a:t>Gender Distribution : Count the number of men and women present in the scene</a:t>
            </a:r>
          </a:p>
          <a:p>
            <a:pPr marL="800100" lvl="1" indent="-342900" algn="just">
              <a:buFont typeface="+mj-lt"/>
              <a:buAutoNum type="arabicPeriod"/>
            </a:pPr>
            <a:r>
              <a:rPr lang="en-US" sz="1600" dirty="0">
                <a:latin typeface="Times New Roman" panose="02020603050405020304" pitchFamily="18" charset="0"/>
                <a:cs typeface="Times New Roman" panose="02020603050405020304" pitchFamily="18" charset="0"/>
              </a:rPr>
              <a:t>Identifying a Lone Woman at Night time </a:t>
            </a:r>
          </a:p>
          <a:p>
            <a:pPr marL="800100" lvl="1" indent="-342900" algn="just">
              <a:buFont typeface="+mj-lt"/>
              <a:buAutoNum type="arabicPeriod"/>
            </a:pPr>
            <a:r>
              <a:rPr lang="en-US" sz="1600" dirty="0">
                <a:latin typeface="Times New Roman" panose="02020603050405020304" pitchFamily="18" charset="0"/>
                <a:cs typeface="Times New Roman" panose="02020603050405020304" pitchFamily="18" charset="0"/>
              </a:rPr>
              <a:t>Detection of a Woman Surrounded by Men </a:t>
            </a:r>
          </a:p>
          <a:p>
            <a:pPr marL="800100" lvl="1" indent="-342900" algn="just">
              <a:buFont typeface="+mj-lt"/>
              <a:buAutoNum type="arabicPeriod"/>
            </a:pPr>
            <a:r>
              <a:rPr lang="en-US" sz="1600" dirty="0">
                <a:latin typeface="Times New Roman" panose="02020603050405020304" pitchFamily="18" charset="0"/>
                <a:cs typeface="Times New Roman" panose="02020603050405020304" pitchFamily="18" charset="0"/>
              </a:rPr>
              <a:t>Recognizing SOS situation through gesture analytics </a:t>
            </a:r>
          </a:p>
          <a:p>
            <a:pPr marL="800100" lvl="1" indent="-342900" algn="just">
              <a:buFont typeface="+mj-lt"/>
              <a:buAutoNum type="arabicPeriod"/>
            </a:pPr>
            <a:r>
              <a:rPr lang="en-US" sz="1600" dirty="0">
                <a:latin typeface="Times New Roman" panose="02020603050405020304" pitchFamily="18" charset="0"/>
                <a:cs typeface="Times New Roman" panose="02020603050405020304" pitchFamily="18" charset="0"/>
              </a:rPr>
              <a:t>Identifying hotspots where incidents are more likely to occur, based on the past alerts</a:t>
            </a: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A329C0D-F25E-53FB-44A2-E8B9A5525E10}"/>
              </a:ext>
            </a:extLst>
          </p:cNvPr>
          <p:cNvSpPr txBox="1"/>
          <p:nvPr/>
        </p:nvSpPr>
        <p:spPr>
          <a:xfrm>
            <a:off x="1691680" y="476672"/>
            <a:ext cx="6480720" cy="584775"/>
          </a:xfrm>
          <a:prstGeom prst="rect">
            <a:avLst/>
          </a:prstGeom>
          <a:noFill/>
        </p:spPr>
        <p:txBody>
          <a:bodyPr wrap="square" rtlCol="0">
            <a:spAutoFit/>
          </a:bodyPr>
          <a:lstStyle/>
          <a:p>
            <a:pPr algn="ctr"/>
            <a:r>
              <a:rPr lang="en-IN" sz="3200" b="1" dirty="0">
                <a:solidFill>
                  <a:srgbClr val="0000FF"/>
                </a:solidFill>
              </a:rPr>
              <a:t>PROBLEM STATEMENT</a:t>
            </a:r>
          </a:p>
        </p:txBody>
      </p:sp>
    </p:spTree>
    <p:extLst>
      <p:ext uri="{BB962C8B-B14F-4D97-AF65-F5344CB8AC3E}">
        <p14:creationId xmlns:p14="http://schemas.microsoft.com/office/powerpoint/2010/main" val="3963440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8"/>
          <p:cNvSpPr txBox="1">
            <a:spLocks noChangeArrowheads="1"/>
          </p:cNvSpPr>
          <p:nvPr/>
        </p:nvSpPr>
        <p:spPr bwMode="auto">
          <a:xfrm>
            <a:off x="251520" y="539778"/>
            <a:ext cx="9143999" cy="584775"/>
          </a:xfrm>
          <a:prstGeom prst="rect">
            <a:avLst/>
          </a:prstGeom>
          <a:noFill/>
          <a:ln w="9525">
            <a:noFill/>
            <a:miter lim="800000"/>
            <a:headEnd/>
            <a:tailEnd/>
          </a:ln>
        </p:spPr>
        <p:txBody>
          <a:bodyPr wrap="square">
            <a:spAutoFit/>
          </a:bodyPr>
          <a:lstStyle/>
          <a:p>
            <a:pPr algn="ctr"/>
            <a:r>
              <a:rPr lang="en-US" sz="3200" b="1" dirty="0">
                <a:solidFill>
                  <a:srgbClr val="0000FF"/>
                </a:solidFill>
              </a:rPr>
              <a:t>PROPOSED SOLUTION</a:t>
            </a:r>
            <a:endParaRPr lang="en-US" dirty="0">
              <a:solidFill>
                <a:srgbClr val="0000FF"/>
              </a:solidFill>
            </a:endParaRPr>
          </a:p>
        </p:txBody>
      </p:sp>
      <p:sp>
        <p:nvSpPr>
          <p:cNvPr id="6" name="Slide Number Placeholder 5"/>
          <p:cNvSpPr>
            <a:spLocks noGrp="1"/>
          </p:cNvSpPr>
          <p:nvPr>
            <p:ph type="sldNum" sz="quarter" idx="12"/>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fontAlgn="base">
              <a:spcBef>
                <a:spcPct val="0"/>
              </a:spcBef>
              <a:spcAft>
                <a:spcPct val="0"/>
              </a:spcAft>
              <a:defRPr sz="1200" kern="1200">
                <a:solidFill>
                  <a:srgbClr val="898989"/>
                </a:solidFill>
                <a:latin typeface="TradeGothic" pitchFamily="1"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fld id="{677C3CE7-23F7-4828-823C-E0205DF2CF97}" type="slidenum">
              <a:rPr lang="en-US" smtClean="0"/>
              <a:pPr/>
              <a:t>3</a:t>
            </a:fld>
            <a:endParaRPr lang="en-US" b="1" dirty="0">
              <a:solidFill>
                <a:schemeClr val="bg1"/>
              </a:solidFill>
            </a:endParaRPr>
          </a:p>
        </p:txBody>
      </p:sp>
      <p:sp>
        <p:nvSpPr>
          <p:cNvPr id="12" name="TextBox 11">
            <a:extLst>
              <a:ext uri="{FF2B5EF4-FFF2-40B4-BE49-F238E27FC236}">
                <a16:creationId xmlns:a16="http://schemas.microsoft.com/office/drawing/2014/main" id="{2F7EC24B-EC9C-DD2F-5F0B-9636E2F42B1F}"/>
              </a:ext>
            </a:extLst>
          </p:cNvPr>
          <p:cNvSpPr txBox="1"/>
          <p:nvPr/>
        </p:nvSpPr>
        <p:spPr>
          <a:xfrm>
            <a:off x="827584" y="1412776"/>
            <a:ext cx="8130540" cy="4613058"/>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Women Safety Analytics System</a:t>
            </a:r>
            <a:r>
              <a:rPr lang="en-US" dirty="0">
                <a:latin typeface="Times New Roman" panose="02020603050405020304" pitchFamily="18" charset="0"/>
                <a:cs typeface="Times New Roman" panose="02020603050405020304" pitchFamily="18" charset="0"/>
              </a:rPr>
              <a:t>: Empowering Safety, Anytime, Anywhere Comprehensive Protection, Seamlessly integrates real-time CCTV surveillance and an intuitive mobile app to detect and prevent safety threats.</a:t>
            </a:r>
          </a:p>
          <a:p>
            <a:pPr algn="just">
              <a:lnSpc>
                <a:spcPct val="150000"/>
              </a:lnSpc>
            </a:pPr>
            <a:r>
              <a:rPr lang="en-US" b="1" dirty="0">
                <a:latin typeface="Times New Roman" panose="02020603050405020304" pitchFamily="18" charset="0"/>
                <a:cs typeface="Times New Roman" panose="02020603050405020304" pitchFamily="18" charset="0"/>
              </a:rPr>
              <a:t>Instant Threat Detection</a:t>
            </a:r>
            <a:r>
              <a:rPr lang="en-US" dirty="0">
                <a:latin typeface="Times New Roman" panose="02020603050405020304" pitchFamily="18" charset="0"/>
                <a:cs typeface="Times New Roman" panose="02020603050405020304" pitchFamily="18" charset="0"/>
              </a:rPr>
              <a:t>: Powered by cutting-edge AI analytics, the system identifies harassment and potential dangers in real-time.</a:t>
            </a:r>
          </a:p>
          <a:p>
            <a:pPr algn="just">
              <a:lnSpc>
                <a:spcPct val="150000"/>
              </a:lnSpc>
            </a:pPr>
            <a:r>
              <a:rPr lang="en-US" b="1" dirty="0">
                <a:latin typeface="Times New Roman" panose="02020603050405020304" pitchFamily="18" charset="0"/>
                <a:cs typeface="Times New Roman" panose="02020603050405020304" pitchFamily="18" charset="0"/>
              </a:rPr>
              <a:t>Rapid SOS Alerts</a:t>
            </a:r>
            <a:r>
              <a:rPr lang="en-US" dirty="0">
                <a:latin typeface="Times New Roman" panose="02020603050405020304" pitchFamily="18" charset="0"/>
                <a:cs typeface="Times New Roman" panose="02020603050405020304" pitchFamily="18" charset="0"/>
              </a:rPr>
              <a:t>: Delivers immediate alerts with live location to control rooms, nearby police stations, and trusted contacts for swift intervention . </a:t>
            </a:r>
          </a:p>
          <a:p>
            <a:pPr algn="just">
              <a:lnSpc>
                <a:spcPct val="150000"/>
              </a:lnSpc>
            </a:pPr>
            <a:r>
              <a:rPr lang="en-US" b="1" dirty="0">
                <a:latin typeface="Times New Roman" panose="02020603050405020304" pitchFamily="18" charset="0"/>
                <a:cs typeface="Times New Roman" panose="02020603050405020304" pitchFamily="18" charset="0"/>
              </a:rPr>
              <a:t>Actionable Data Insights</a:t>
            </a:r>
            <a:r>
              <a:rPr lang="en-US" dirty="0">
                <a:latin typeface="Times New Roman" panose="02020603050405020304" pitchFamily="18" charset="0"/>
                <a:cs typeface="Times New Roman" panose="02020603050405020304" pitchFamily="18" charset="0"/>
              </a:rPr>
              <a:t>: Leverages data-driven analytics to continuously enhance safety measures and optimize interventions.</a:t>
            </a:r>
          </a:p>
          <a:p>
            <a:pPr algn="just">
              <a:lnSpc>
                <a:spcPct val="150000"/>
              </a:lnSpc>
            </a:pPr>
            <a:r>
              <a:rPr lang="en-US" b="1" dirty="0">
                <a:latin typeface="Times New Roman" panose="02020603050405020304" pitchFamily="18" charset="0"/>
                <a:cs typeface="Times New Roman" panose="02020603050405020304" pitchFamily="18" charset="0"/>
              </a:rPr>
              <a:t>Holistic Safety Network</a:t>
            </a:r>
            <a:r>
              <a:rPr lang="en-US" dirty="0">
                <a:latin typeface="Times New Roman" panose="02020603050405020304" pitchFamily="18" charset="0"/>
                <a:cs typeface="Times New Roman" panose="02020603050405020304" pitchFamily="18" charset="0"/>
              </a:rPr>
              <a:t>: A unique fusion of advanced CCTV analytics and mobile technology, offering round-the-clock protection.</a:t>
            </a:r>
            <a:endParaRPr lang="en-IN" dirty="0">
              <a:latin typeface="Times New Roman" panose="02020603050405020304" pitchFamily="18" charset="0"/>
              <a:cs typeface="Times New Roman" panose="02020603050405020304" pitchFamily="18" charset="0"/>
            </a:endParaRPr>
          </a:p>
        </p:txBody>
      </p:sp>
      <p:pic>
        <p:nvPicPr>
          <p:cNvPr id="4" name="Picture 3" descr="kec2blackborder png.PNG">
            <a:extLst>
              <a:ext uri="{FF2B5EF4-FFF2-40B4-BE49-F238E27FC236}">
                <a16:creationId xmlns:a16="http://schemas.microsoft.com/office/drawing/2014/main" id="{2721F5C9-1DB1-2FEA-054F-513CE2BE8ABD}"/>
              </a:ext>
            </a:extLst>
          </p:cNvPr>
          <p:cNvPicPr>
            <a:picLocks noChangeAspect="1"/>
          </p:cNvPicPr>
          <p:nvPr/>
        </p:nvPicPr>
        <p:blipFill>
          <a:blip r:embed="rId3" cstate="print"/>
          <a:stretch>
            <a:fillRect/>
          </a:stretch>
        </p:blipFill>
        <p:spPr>
          <a:xfrm>
            <a:off x="0" y="16245"/>
            <a:ext cx="940258" cy="7047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871121" y="342559"/>
            <a:ext cx="8229600" cy="449714"/>
          </a:xfrm>
        </p:spPr>
        <p:txBody>
          <a:bodyPr/>
          <a:lstStyle/>
          <a:p>
            <a:pPr algn="ctr" eaLnBrk="1" hangingPunct="1"/>
            <a:r>
              <a:rPr lang="en-US" sz="2800" b="1" dirty="0">
                <a:solidFill>
                  <a:srgbClr val="0000FF"/>
                </a:solidFill>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fontAlgn="base">
              <a:spcBef>
                <a:spcPct val="0"/>
              </a:spcBef>
              <a:spcAft>
                <a:spcPct val="0"/>
              </a:spcAft>
              <a:defRPr sz="1200" kern="1200">
                <a:solidFill>
                  <a:srgbClr val="898989"/>
                </a:solidFill>
                <a:latin typeface="TradeGothic" pitchFamily="1"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fld id="{677C3CE7-23F7-4828-823C-E0205DF2CF97}" type="slidenum">
              <a:rPr lang="en-US" smtClean="0"/>
              <a:pPr/>
              <a:t>4</a:t>
            </a:fld>
            <a:endParaRPr lang="en-US" b="1" dirty="0">
              <a:solidFill>
                <a:schemeClr val="bg1"/>
              </a:solidFill>
            </a:endParaRPr>
          </a:p>
        </p:txBody>
      </p:sp>
      <p:sp>
        <p:nvSpPr>
          <p:cNvPr id="4" name="TextBox 3">
            <a:extLst>
              <a:ext uri="{FF2B5EF4-FFF2-40B4-BE49-F238E27FC236}">
                <a16:creationId xmlns:a16="http://schemas.microsoft.com/office/drawing/2014/main" id="{B2AFE24E-4981-2FB1-F21A-90202215CBDB}"/>
              </a:ext>
            </a:extLst>
          </p:cNvPr>
          <p:cNvSpPr txBox="1"/>
          <p:nvPr/>
        </p:nvSpPr>
        <p:spPr>
          <a:xfrm>
            <a:off x="755576" y="1395648"/>
            <a:ext cx="5783580" cy="415498"/>
          </a:xfrm>
          <a:prstGeom prst="rect">
            <a:avLst/>
          </a:prstGeom>
          <a:noFill/>
        </p:spPr>
        <p:txBody>
          <a:bodyPr wrap="square">
            <a:spAutoFit/>
          </a:bodyPr>
          <a:lstStyle/>
          <a:p>
            <a:pPr marL="9525">
              <a:spcBef>
                <a:spcPts val="71"/>
              </a:spcBef>
            </a:pPr>
            <a:r>
              <a:rPr lang="en-IN" sz="2100" b="1" spc="79" dirty="0">
                <a:solidFill>
                  <a:srgbClr val="00B050"/>
                </a:solidFill>
                <a:latin typeface="Tahoma"/>
                <a:cs typeface="Tahoma"/>
              </a:rPr>
              <a:t>T</a:t>
            </a:r>
            <a:r>
              <a:rPr lang="en-IN" sz="2100" b="1" spc="-15" dirty="0">
                <a:solidFill>
                  <a:srgbClr val="00B050"/>
                </a:solidFill>
                <a:latin typeface="Tahoma"/>
                <a:cs typeface="Tahoma"/>
              </a:rPr>
              <a:t>ec</a:t>
            </a:r>
            <a:r>
              <a:rPr lang="en-IN" sz="2100" b="1" spc="-23" dirty="0">
                <a:solidFill>
                  <a:srgbClr val="00B050"/>
                </a:solidFill>
                <a:latin typeface="Tahoma"/>
                <a:cs typeface="Tahoma"/>
              </a:rPr>
              <a:t>h</a:t>
            </a:r>
            <a:r>
              <a:rPr lang="en-IN" sz="2100" b="1" spc="-26" dirty="0">
                <a:solidFill>
                  <a:srgbClr val="00B050"/>
                </a:solidFill>
                <a:latin typeface="Tahoma"/>
                <a:cs typeface="Tahoma"/>
              </a:rPr>
              <a:t>nology</a:t>
            </a:r>
            <a:r>
              <a:rPr lang="en-IN" sz="2100" b="1" spc="-98" dirty="0">
                <a:solidFill>
                  <a:srgbClr val="00B050"/>
                </a:solidFill>
                <a:latin typeface="Tahoma"/>
                <a:cs typeface="Tahoma"/>
              </a:rPr>
              <a:t> </a:t>
            </a:r>
            <a:r>
              <a:rPr lang="en-IN" sz="2100" b="1" spc="8" dirty="0">
                <a:solidFill>
                  <a:srgbClr val="00B050"/>
                </a:solidFill>
                <a:latin typeface="Tahoma"/>
                <a:cs typeface="Tahoma"/>
              </a:rPr>
              <a:t>s</a:t>
            </a:r>
            <a:r>
              <a:rPr lang="en-IN" sz="2100" b="1" spc="11" dirty="0">
                <a:solidFill>
                  <a:srgbClr val="00B050"/>
                </a:solidFill>
                <a:latin typeface="Tahoma"/>
                <a:cs typeface="Tahoma"/>
              </a:rPr>
              <a:t>t</a:t>
            </a:r>
            <a:r>
              <a:rPr lang="en-IN" sz="2100" b="1" spc="-8" dirty="0">
                <a:solidFill>
                  <a:srgbClr val="00B050"/>
                </a:solidFill>
                <a:latin typeface="Tahoma"/>
                <a:cs typeface="Tahoma"/>
              </a:rPr>
              <a:t>ack :  </a:t>
            </a:r>
            <a:endParaRPr lang="en-IN" sz="2100" dirty="0">
              <a:solidFill>
                <a:srgbClr val="00B050"/>
              </a:solidFill>
              <a:latin typeface="Tahoma"/>
              <a:cs typeface="Tahoma"/>
            </a:endParaRPr>
          </a:p>
        </p:txBody>
      </p:sp>
      <p:pic>
        <p:nvPicPr>
          <p:cNvPr id="9" name="Picture 10" descr="How I learned React Native. Why I wanted to learn React Native | by Sahil  Pandya | Medium">
            <a:extLst>
              <a:ext uri="{FF2B5EF4-FFF2-40B4-BE49-F238E27FC236}">
                <a16:creationId xmlns:a16="http://schemas.microsoft.com/office/drawing/2014/main" id="{BF53151F-A0F6-A48A-ED63-039D3B500B68}"/>
              </a:ext>
            </a:extLst>
          </p:cNvPr>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75632" y="2174866"/>
            <a:ext cx="1347158" cy="830133"/>
          </a:xfrm>
          <a:prstGeom prst="rect">
            <a:avLst/>
          </a:prstGeom>
          <a:noFill/>
          <a:extLst>
            <a:ext uri="{909E8E84-426E-40DD-AFC4-6F175D3DCCD1}">
              <a14:hiddenFill xmlns:a14="http://schemas.microsoft.com/office/drawing/2010/main">
                <a:solidFill>
                  <a:srgbClr val="FFFFFF"/>
                </a:solidFill>
              </a14:hiddenFill>
            </a:ext>
          </a:extLst>
        </p:spPr>
      </p:pic>
      <p:pic>
        <p:nvPicPr>
          <p:cNvPr id="12" name="object 22">
            <a:extLst>
              <a:ext uri="{FF2B5EF4-FFF2-40B4-BE49-F238E27FC236}">
                <a16:creationId xmlns:a16="http://schemas.microsoft.com/office/drawing/2014/main" id="{F051C346-E6B9-6D3E-8D3E-4942C1D0C3FB}"/>
              </a:ext>
            </a:extLst>
          </p:cNvPr>
          <p:cNvPicPr/>
          <p:nvPr/>
        </p:nvPicPr>
        <p:blipFill>
          <a:blip r:embed="rId4" cstate="print"/>
          <a:stretch>
            <a:fillRect/>
          </a:stretch>
        </p:blipFill>
        <p:spPr>
          <a:xfrm>
            <a:off x="4441752" y="2259788"/>
            <a:ext cx="1470924" cy="637450"/>
          </a:xfrm>
          <a:prstGeom prst="rect">
            <a:avLst/>
          </a:prstGeom>
        </p:spPr>
      </p:pic>
      <p:pic>
        <p:nvPicPr>
          <p:cNvPr id="13" name="object 24">
            <a:extLst>
              <a:ext uri="{FF2B5EF4-FFF2-40B4-BE49-F238E27FC236}">
                <a16:creationId xmlns:a16="http://schemas.microsoft.com/office/drawing/2014/main" id="{479BF6B3-DBEE-B638-5492-DCC352C7C6D7}"/>
              </a:ext>
            </a:extLst>
          </p:cNvPr>
          <p:cNvPicPr/>
          <p:nvPr/>
        </p:nvPicPr>
        <p:blipFill>
          <a:blip r:embed="rId5" cstate="print"/>
          <a:stretch>
            <a:fillRect/>
          </a:stretch>
        </p:blipFill>
        <p:spPr>
          <a:xfrm>
            <a:off x="7585970" y="3900096"/>
            <a:ext cx="990206" cy="711760"/>
          </a:xfrm>
          <a:prstGeom prst="rect">
            <a:avLst/>
          </a:prstGeom>
        </p:spPr>
      </p:pic>
      <p:pic>
        <p:nvPicPr>
          <p:cNvPr id="14" name="object 28">
            <a:extLst>
              <a:ext uri="{FF2B5EF4-FFF2-40B4-BE49-F238E27FC236}">
                <a16:creationId xmlns:a16="http://schemas.microsoft.com/office/drawing/2014/main" id="{83A88017-6FE9-C68A-6BA7-CA57FEEE8B9E}"/>
              </a:ext>
            </a:extLst>
          </p:cNvPr>
          <p:cNvPicPr/>
          <p:nvPr/>
        </p:nvPicPr>
        <p:blipFill>
          <a:blip r:embed="rId6" cstate="print"/>
          <a:stretch>
            <a:fillRect/>
          </a:stretch>
        </p:blipFill>
        <p:spPr>
          <a:xfrm>
            <a:off x="3059640" y="3257004"/>
            <a:ext cx="687146" cy="798594"/>
          </a:xfrm>
          <a:prstGeom prst="rect">
            <a:avLst/>
          </a:prstGeom>
        </p:spPr>
      </p:pic>
      <p:pic>
        <p:nvPicPr>
          <p:cNvPr id="15" name="Picture 2" descr="Google Cloud Platform Resmi Hadir di Indonesia">
            <a:extLst>
              <a:ext uri="{FF2B5EF4-FFF2-40B4-BE49-F238E27FC236}">
                <a16:creationId xmlns:a16="http://schemas.microsoft.com/office/drawing/2014/main" id="{DC28C30A-F443-16F8-D0CC-4673351992D4}"/>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26713" b="30463"/>
          <a:stretch/>
        </p:blipFill>
        <p:spPr bwMode="auto">
          <a:xfrm>
            <a:off x="6585214" y="2416821"/>
            <a:ext cx="2022575" cy="54134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Twilio Debuts CustomerAI Ahead of ...">
            <a:extLst>
              <a:ext uri="{FF2B5EF4-FFF2-40B4-BE49-F238E27FC236}">
                <a16:creationId xmlns:a16="http://schemas.microsoft.com/office/drawing/2014/main" id="{874D544D-C64F-A4E4-37FB-0F607BEC404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49246" y="3362773"/>
            <a:ext cx="1285351" cy="5902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What is AWS and What can you do with it | by Kunal Yadav | Medium">
            <a:extLst>
              <a:ext uri="{FF2B5EF4-FFF2-40B4-BE49-F238E27FC236}">
                <a16:creationId xmlns:a16="http://schemas.microsoft.com/office/drawing/2014/main" id="{05644A59-0672-DDF8-C914-F916D6521FEE}"/>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4000" t="19346" r="24233" b="18254"/>
          <a:stretch/>
        </p:blipFill>
        <p:spPr bwMode="auto">
          <a:xfrm>
            <a:off x="2365758" y="4368386"/>
            <a:ext cx="854606" cy="54083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Flask 3 Release &amp; Free Samples | AppSeed Blog">
            <a:extLst>
              <a:ext uri="{FF2B5EF4-FFF2-40B4-BE49-F238E27FC236}">
                <a16:creationId xmlns:a16="http://schemas.microsoft.com/office/drawing/2014/main" id="{05DFC72E-2474-E61E-6572-E059EEE19D51}"/>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1880" t="17813" r="10470" b="17891"/>
          <a:stretch/>
        </p:blipFill>
        <p:spPr bwMode="auto">
          <a:xfrm>
            <a:off x="4131315" y="4650165"/>
            <a:ext cx="854606" cy="530725"/>
          </a:xfrm>
          <a:prstGeom prst="rect">
            <a:avLst/>
          </a:prstGeom>
          <a:noFill/>
          <a:extLst>
            <a:ext uri="{909E8E84-426E-40DD-AFC4-6F175D3DCCD1}">
              <a14:hiddenFill xmlns:a14="http://schemas.microsoft.com/office/drawing/2010/main">
                <a:solidFill>
                  <a:srgbClr val="FFFFFF"/>
                </a:solidFill>
              </a14:hiddenFill>
            </a:ext>
          </a:extLst>
        </p:spPr>
      </p:pic>
      <p:pic>
        <p:nvPicPr>
          <p:cNvPr id="19" name="object 23">
            <a:extLst>
              <a:ext uri="{FF2B5EF4-FFF2-40B4-BE49-F238E27FC236}">
                <a16:creationId xmlns:a16="http://schemas.microsoft.com/office/drawing/2014/main" id="{4DBEA2FF-909F-1B80-C04B-ECC188224CE8}"/>
              </a:ext>
            </a:extLst>
          </p:cNvPr>
          <p:cNvPicPr/>
          <p:nvPr/>
        </p:nvPicPr>
        <p:blipFill>
          <a:blip r:embed="rId11" cstate="print"/>
          <a:stretch>
            <a:fillRect/>
          </a:stretch>
        </p:blipFill>
        <p:spPr>
          <a:xfrm>
            <a:off x="4346111" y="3247264"/>
            <a:ext cx="1391578" cy="711760"/>
          </a:xfrm>
          <a:prstGeom prst="rect">
            <a:avLst/>
          </a:prstGeom>
        </p:spPr>
      </p:pic>
      <p:sp>
        <p:nvSpPr>
          <p:cNvPr id="22" name="TextBox 21">
            <a:extLst>
              <a:ext uri="{FF2B5EF4-FFF2-40B4-BE49-F238E27FC236}">
                <a16:creationId xmlns:a16="http://schemas.microsoft.com/office/drawing/2014/main" id="{1269455D-444D-1FDA-28C2-5612A39D2B0D}"/>
              </a:ext>
            </a:extLst>
          </p:cNvPr>
          <p:cNvSpPr txBox="1"/>
          <p:nvPr/>
        </p:nvSpPr>
        <p:spPr>
          <a:xfrm>
            <a:off x="891405" y="3983331"/>
            <a:ext cx="1181492" cy="646331"/>
          </a:xfrm>
          <a:prstGeom prst="rect">
            <a:avLst/>
          </a:prstGeom>
          <a:noFill/>
        </p:spPr>
        <p:txBody>
          <a:bodyPr wrap="square" rtlCol="0">
            <a:spAutoFit/>
          </a:bodyPr>
          <a:lstStyle/>
          <a:p>
            <a:r>
              <a:rPr lang="en-IN" dirty="0"/>
              <a:t>CCTV Camera</a:t>
            </a:r>
          </a:p>
        </p:txBody>
      </p:sp>
      <p:pic>
        <p:nvPicPr>
          <p:cNvPr id="24" name="Picture 23">
            <a:extLst>
              <a:ext uri="{FF2B5EF4-FFF2-40B4-BE49-F238E27FC236}">
                <a16:creationId xmlns:a16="http://schemas.microsoft.com/office/drawing/2014/main" id="{7C4CAEE2-71FD-9871-EC37-5ED50CDE4E79}"/>
              </a:ext>
            </a:extLst>
          </p:cNvPr>
          <p:cNvPicPr>
            <a:picLocks noChangeAspect="1"/>
          </p:cNvPicPr>
          <p:nvPr/>
        </p:nvPicPr>
        <p:blipFill>
          <a:blip r:embed="rId12"/>
          <a:stretch>
            <a:fillRect/>
          </a:stretch>
        </p:blipFill>
        <p:spPr>
          <a:xfrm>
            <a:off x="983694" y="2907041"/>
            <a:ext cx="1089203" cy="1089203"/>
          </a:xfrm>
          <a:prstGeom prst="rect">
            <a:avLst/>
          </a:prstGeom>
        </p:spPr>
      </p:pic>
      <p:pic>
        <p:nvPicPr>
          <p:cNvPr id="2" name="Picture 1" descr="kec2blackborder png.PNG">
            <a:extLst>
              <a:ext uri="{FF2B5EF4-FFF2-40B4-BE49-F238E27FC236}">
                <a16:creationId xmlns:a16="http://schemas.microsoft.com/office/drawing/2014/main" id="{172DA20B-E28A-C0C1-E1E3-EAA59ABEFA30}"/>
              </a:ext>
            </a:extLst>
          </p:cNvPr>
          <p:cNvPicPr>
            <a:picLocks noChangeAspect="1"/>
          </p:cNvPicPr>
          <p:nvPr/>
        </p:nvPicPr>
        <p:blipFill>
          <a:blip r:embed="rId13" cstate="print"/>
          <a:stretch>
            <a:fillRect/>
          </a:stretch>
        </p:blipFill>
        <p:spPr>
          <a:xfrm>
            <a:off x="0" y="16245"/>
            <a:ext cx="940258" cy="704734"/>
          </a:xfrm>
          <a:prstGeom prst="rect">
            <a:avLst/>
          </a:prstGeom>
        </p:spPr>
      </p:pic>
      <p:pic>
        <p:nvPicPr>
          <p:cNvPr id="1026" name="Picture 2" descr="Power BI Logo, symbol, meaning, history, PNG, brand">
            <a:extLst>
              <a:ext uri="{FF2B5EF4-FFF2-40B4-BE49-F238E27FC236}">
                <a16:creationId xmlns:a16="http://schemas.microsoft.com/office/drawing/2014/main" id="{DD3F95E0-AD6E-1FCF-53AE-A42481AEF320}"/>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16596" y="4368386"/>
            <a:ext cx="1510917" cy="7237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kec2blackborder png.PNG"/>
          <p:cNvPicPr>
            <a:picLocks noChangeAspect="1"/>
          </p:cNvPicPr>
          <p:nvPr/>
        </p:nvPicPr>
        <p:blipFill>
          <a:blip r:embed="rId2" cstate="print"/>
          <a:stretch>
            <a:fillRect/>
          </a:stretch>
        </p:blipFill>
        <p:spPr>
          <a:xfrm>
            <a:off x="0" y="16245"/>
            <a:ext cx="940258" cy="704734"/>
          </a:xfrm>
          <a:prstGeom prst="rect">
            <a:avLst/>
          </a:prstGeom>
        </p:spPr>
      </p:pic>
      <p:pic>
        <p:nvPicPr>
          <p:cNvPr id="2" name="Picture 1">
            <a:extLst>
              <a:ext uri="{FF2B5EF4-FFF2-40B4-BE49-F238E27FC236}">
                <a16:creationId xmlns:a16="http://schemas.microsoft.com/office/drawing/2014/main" id="{980F571A-83FA-7EB4-E31A-2BD0258FAC4C}"/>
              </a:ext>
            </a:extLst>
          </p:cNvPr>
          <p:cNvPicPr>
            <a:picLocks noChangeAspect="1"/>
          </p:cNvPicPr>
          <p:nvPr/>
        </p:nvPicPr>
        <p:blipFill>
          <a:blip r:embed="rId3"/>
          <a:stretch>
            <a:fillRect/>
          </a:stretch>
        </p:blipFill>
        <p:spPr>
          <a:xfrm>
            <a:off x="683568" y="1916832"/>
            <a:ext cx="8280920" cy="4248472"/>
          </a:xfrm>
          <a:prstGeom prst="rect">
            <a:avLst/>
          </a:prstGeom>
        </p:spPr>
      </p:pic>
      <p:sp>
        <p:nvSpPr>
          <p:cNvPr id="8" name="TextBox 8">
            <a:extLst>
              <a:ext uri="{FF2B5EF4-FFF2-40B4-BE49-F238E27FC236}">
                <a16:creationId xmlns:a16="http://schemas.microsoft.com/office/drawing/2014/main" id="{659EA0AE-B5CC-6C5D-AC3C-DAFAF819D6BE}"/>
              </a:ext>
            </a:extLst>
          </p:cNvPr>
          <p:cNvSpPr txBox="1">
            <a:spLocks noChangeArrowheads="1"/>
          </p:cNvSpPr>
          <p:nvPr/>
        </p:nvSpPr>
        <p:spPr bwMode="auto">
          <a:xfrm>
            <a:off x="32055" y="692696"/>
            <a:ext cx="9143999" cy="584775"/>
          </a:xfrm>
          <a:prstGeom prst="rect">
            <a:avLst/>
          </a:prstGeom>
          <a:noFill/>
          <a:ln w="9525">
            <a:noFill/>
            <a:miter lim="800000"/>
            <a:headEnd/>
            <a:tailEnd/>
          </a:ln>
        </p:spPr>
        <p:txBody>
          <a:bodyPr wrap="square">
            <a:spAutoFit/>
          </a:bodyPr>
          <a:lstStyle/>
          <a:p>
            <a:pPr algn="ctr"/>
            <a:r>
              <a:rPr lang="en-US" sz="3200" b="1" dirty="0">
                <a:solidFill>
                  <a:srgbClr val="0000FF"/>
                </a:solidFill>
              </a:rPr>
              <a:t>FLOW CHART</a:t>
            </a:r>
            <a:endParaRPr lang="en-US" dirty="0">
              <a:solidFill>
                <a:srgbClr val="0000FF"/>
              </a:solidFill>
            </a:endParaRPr>
          </a:p>
        </p:txBody>
      </p:sp>
    </p:spTree>
    <p:extLst>
      <p:ext uri="{BB962C8B-B14F-4D97-AF65-F5344CB8AC3E}">
        <p14:creationId xmlns:p14="http://schemas.microsoft.com/office/powerpoint/2010/main" val="52256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2708920"/>
            <a:ext cx="7787208" cy="1152128"/>
          </a:xfrm>
        </p:spPr>
        <p:txBody>
          <a:bodyPr/>
          <a:lstStyle/>
          <a:p>
            <a:pPr marL="0" indent="0" algn="ctr">
              <a:buNone/>
            </a:pPr>
            <a:r>
              <a:rPr lang="en-IN" sz="66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Thank You !!</a:t>
            </a:r>
            <a:endParaRPr lang="en-US" sz="6600" b="1" dirty="0">
              <a:solidFill>
                <a:srgbClr val="FF0000"/>
              </a:solidFill>
              <a:latin typeface="Times New Roman" panose="02020603050405020304" pitchFamily="18" charset="0"/>
              <a:cs typeface="Times New Roman" panose="02020603050405020304" pitchFamily="18" charset="0"/>
            </a:endParaRPr>
          </a:p>
        </p:txBody>
      </p:sp>
      <p:pic>
        <p:nvPicPr>
          <p:cNvPr id="5" name="Picture 4" descr="kec2blackborder png.PNG"/>
          <p:cNvPicPr>
            <a:picLocks noChangeAspect="1"/>
          </p:cNvPicPr>
          <p:nvPr/>
        </p:nvPicPr>
        <p:blipFill>
          <a:blip r:embed="rId2" cstate="print"/>
          <a:stretch>
            <a:fillRect/>
          </a:stretch>
        </p:blipFill>
        <p:spPr>
          <a:xfrm>
            <a:off x="0" y="52612"/>
            <a:ext cx="508210" cy="632726"/>
          </a:xfrm>
          <a:prstGeom prst="rect">
            <a:avLst/>
          </a:prstGeom>
        </p:spPr>
      </p:pic>
    </p:spTree>
    <p:extLst>
      <p:ext uri="{BB962C8B-B14F-4D97-AF65-F5344CB8AC3E}">
        <p14:creationId xmlns:p14="http://schemas.microsoft.com/office/powerpoint/2010/main" val="39233799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emplate>
  <TotalTime>70</TotalTime>
  <Words>417</Words>
  <Application>Microsoft Office PowerPoint</Application>
  <PresentationFormat>On-screen Show (4:3)</PresentationFormat>
  <Paragraphs>50</Paragraphs>
  <Slides>6</Slides>
  <Notes>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6</vt:i4>
      </vt:variant>
    </vt:vector>
  </HeadingPairs>
  <TitlesOfParts>
    <vt:vector size="17" baseType="lpstr">
      <vt:lpstr>ＭＳ Ｐゴシック</vt:lpstr>
      <vt:lpstr>Arial</vt:lpstr>
      <vt:lpstr>Calibri</vt:lpstr>
      <vt:lpstr>montserratregular</vt:lpstr>
      <vt:lpstr>Tahoma</vt:lpstr>
      <vt:lpstr>Times New Roman</vt:lpstr>
      <vt:lpstr>Wingdings</vt:lpstr>
      <vt:lpstr>Wingdings 2</vt:lpstr>
      <vt:lpstr>Flow</vt:lpstr>
      <vt:lpstr>1_Custom Design</vt:lpstr>
      <vt:lpstr>Custom Design</vt:lpstr>
      <vt:lpstr>PowerPoint Presentation</vt:lpstr>
      <vt:lpstr>PowerPoint Presentation</vt:lpstr>
      <vt:lpstr>PowerPoint Presentation</vt:lpstr>
      <vt:lpstr>TECHNICAL APPROACH</vt:lpstr>
      <vt:lpstr>PowerPoint Presentation</vt:lpstr>
      <vt:lpstr>PowerPoint Presentation</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Mathav Ramalingam</cp:lastModifiedBy>
  <cp:revision>1471</cp:revision>
  <dcterms:created xsi:type="dcterms:W3CDTF">2013-12-25T07:56:00Z</dcterms:created>
  <dcterms:modified xsi:type="dcterms:W3CDTF">2024-09-14T04:56:54Z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C8366B030CB34715B5C874E35083784D_12</vt:lpwstr>
  </property>
  <property fmtid="{D5CDD505-2E9C-101B-9397-08002B2CF9AE}" pid="3" name="KSOProductBuildVer">
    <vt:lpwstr>1033-12.2.0.13193</vt:lpwstr>
  </property>
</Properties>
</file>