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61" r:id="rId6"/>
    <p:sldId id="259" r:id="rId7"/>
    <p:sldId id="266" r:id="rId8"/>
    <p:sldId id="273" r:id="rId9"/>
    <p:sldId id="267" r:id="rId10"/>
    <p:sldId id="268" r:id="rId11"/>
    <p:sldId id="262" r:id="rId12"/>
    <p:sldId id="269" r:id="rId13"/>
    <p:sldId id="272" r:id="rId14"/>
    <p:sldId id="271"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67563-F86A-4DB1-802B-4CEBBE8C4E0F}">
          <p14:sldIdLst>
            <p14:sldId id="257"/>
            <p14:sldId id="261"/>
            <p14:sldId id="259"/>
            <p14:sldId id="266"/>
            <p14:sldId id="273"/>
            <p14:sldId id="267"/>
            <p14:sldId id="268"/>
            <p14:sldId id="262"/>
            <p14:sldId id="269"/>
            <p14:sldId id="272"/>
            <p14:sldId id="271"/>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91" d="100"/>
          <a:sy n="91" d="100"/>
        </p:scale>
        <p:origin x="3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06-02-2024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https://nv-tlabs.github.io/DIB-R/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D3B71A-2468-47CC-84B3-BEC2926675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646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06-02-2024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v1512@srmist.edu.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i.org/10.1145/3544548.358140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8140" y="3279764"/>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algn="just"/>
            <a:r>
              <a:rPr lang="en-IN" sz="3200" b="1" dirty="0">
                <a:latin typeface="SamsungOne 700" panose="020B0803030303020204" pitchFamily="34" charset="0"/>
                <a:ea typeface="SamsungOne 700" panose="020B0803030303020204" pitchFamily="34" charset="0"/>
              </a:rPr>
              <a:t>[Samsung PRISM] Preliminary Discussion</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361938" y="3343028"/>
            <a:ext cx="768159" cy="400110"/>
          </a:xfrm>
          <a:prstGeom prst="rect">
            <a:avLst/>
          </a:prstGeom>
        </p:spPr>
        <p:txBody>
          <a:bodyPr wrap="none">
            <a:spAutoFit/>
          </a:bodyPr>
          <a:lstStyle/>
          <a:p>
            <a:pPr algn="just"/>
            <a:r>
              <a:rPr lang="en-IN" sz="2000" b="1" dirty="0">
                <a:latin typeface="SamsungOne 600C" panose="020B0706030303020204" pitchFamily="34" charset="0"/>
                <a:ea typeface="SamsungOne 600C" panose="020B0706030303020204" pitchFamily="34" charset="0"/>
              </a:rPr>
              <a:t>Team</a:t>
            </a:r>
          </a:p>
        </p:txBody>
      </p:sp>
      <p:sp>
        <p:nvSpPr>
          <p:cNvPr id="24" name="Rectangle 23"/>
          <p:cNvSpPr/>
          <p:nvPr/>
        </p:nvSpPr>
        <p:spPr>
          <a:xfrm>
            <a:off x="472244" y="3737243"/>
            <a:ext cx="10892374" cy="1785104"/>
          </a:xfrm>
          <a:prstGeom prst="rect">
            <a:avLst/>
          </a:prstGeom>
        </p:spPr>
        <p:txBody>
          <a:bodyPr wrap="square" anchor="ctr">
            <a:spAutoFit/>
          </a:bodyPr>
          <a:lstStyle/>
          <a:p>
            <a:pPr marL="228600" indent="-228600" algn="just">
              <a:buAutoNum type="arabicPeriod"/>
            </a:pPr>
            <a:r>
              <a:rPr lang="en-IN" dirty="0">
                <a:solidFill>
                  <a:srgbClr val="0E4094"/>
                </a:solidFill>
                <a:latin typeface="SamsungOne 600C" panose="020B0706030303020204" pitchFamily="34" charset="0"/>
                <a:ea typeface="SamsungOne 600C" panose="020B0706030303020204" pitchFamily="34" charset="0"/>
              </a:rPr>
              <a:t>College Professor(s):  Dr M </a:t>
            </a:r>
            <a:r>
              <a:rPr lang="en-IN" dirty="0" err="1">
                <a:solidFill>
                  <a:srgbClr val="0E4094"/>
                </a:solidFill>
                <a:latin typeface="SamsungOne 600C" panose="020B0706030303020204" pitchFamily="34" charset="0"/>
                <a:ea typeface="SamsungOne 600C" panose="020B0706030303020204" pitchFamily="34" charset="0"/>
              </a:rPr>
              <a:t>Suchithra</a:t>
            </a:r>
            <a:r>
              <a:rPr lang="en-IN" dirty="0">
                <a:solidFill>
                  <a:srgbClr val="0E4094"/>
                </a:solidFill>
                <a:latin typeface="SamsungOne 600C" panose="020B0706030303020204" pitchFamily="34" charset="0"/>
                <a:ea typeface="SamsungOne 600C" panose="020B0706030303020204" pitchFamily="34" charset="0"/>
              </a:rPr>
              <a:t>, </a:t>
            </a:r>
            <a:r>
              <a:rPr lang="en-IN" dirty="0" err="1">
                <a:solidFill>
                  <a:srgbClr val="0E4094"/>
                </a:solidFill>
                <a:latin typeface="SamsungOne 600C" panose="020B0706030303020204" pitchFamily="34" charset="0"/>
                <a:ea typeface="SamsungOne 600C" panose="020B0706030303020204" pitchFamily="34" charset="0"/>
              </a:rPr>
              <a:t>Dr.R.MANJULA</a:t>
            </a:r>
            <a:r>
              <a:rPr lang="en-IN" dirty="0">
                <a:solidFill>
                  <a:srgbClr val="0E4094"/>
                </a:solidFill>
                <a:latin typeface="SamsungOne 600C" panose="020B0706030303020204" pitchFamily="34" charset="0"/>
                <a:ea typeface="SamsungOne 600C" panose="020B0706030303020204" pitchFamily="34" charset="0"/>
              </a:rPr>
              <a:t> </a:t>
            </a:r>
            <a:endParaRPr lang="en-IN" i="1" dirty="0">
              <a:solidFill>
                <a:srgbClr val="0E4094"/>
              </a:solidFill>
              <a:latin typeface="SamsungOne 600C" panose="020B0706030303020204" pitchFamily="34" charset="0"/>
              <a:ea typeface="SamsungOne 600C" panose="020B0706030303020204" pitchFamily="34" charset="0"/>
            </a:endParaRPr>
          </a:p>
          <a:p>
            <a:pPr marL="228600" indent="-228600" algn="just">
              <a:buAutoNum type="arabicPeriod"/>
            </a:pPr>
            <a:r>
              <a:rPr lang="en-IN" dirty="0">
                <a:solidFill>
                  <a:srgbClr val="0E4094"/>
                </a:solidFill>
                <a:latin typeface="SamsungOne 600C" panose="020B0706030303020204" pitchFamily="34" charset="0"/>
                <a:ea typeface="SamsungOne 600C" panose="020B0706030303020204" pitchFamily="34" charset="0"/>
              </a:rPr>
              <a:t>Students:</a:t>
            </a:r>
          </a:p>
          <a:p>
            <a:pPr marL="685800" lvl="1" indent="-228600" algn="just">
              <a:buAutoNum type="arabicPeriod"/>
            </a:pPr>
            <a:r>
              <a:rPr lang="en-IN" sz="1400" dirty="0">
                <a:solidFill>
                  <a:srgbClr val="0E4094"/>
                </a:solidFill>
                <a:latin typeface="SamsungOne 600C" panose="020B0706030303020204" pitchFamily="34" charset="0"/>
                <a:ea typeface="SamsungOne 600C" panose="020B0706030303020204" pitchFamily="34" charset="0"/>
              </a:rPr>
              <a:t>Ayushman Datta / ad9466@srmist.edu.in</a:t>
            </a:r>
          </a:p>
          <a:p>
            <a:pPr marL="685800" lvl="1" indent="-228600" algn="just">
              <a:buAutoNum type="arabicPeriod"/>
            </a:pPr>
            <a:r>
              <a:rPr lang="en-IN" sz="1400" dirty="0">
                <a:solidFill>
                  <a:srgbClr val="0E4094"/>
                </a:solidFill>
                <a:latin typeface="SamsungOne 600C" panose="020B0706030303020204" pitchFamily="34" charset="0"/>
                <a:ea typeface="SamsungOne 600C" panose="020B0706030303020204" pitchFamily="34" charset="0"/>
              </a:rPr>
              <a:t>Aman Verma / av1433@srmist.edu.in</a:t>
            </a:r>
          </a:p>
          <a:p>
            <a:pPr marL="685800" lvl="1" indent="-228600" algn="just">
              <a:buAutoNum type="arabicPeriod"/>
            </a:pPr>
            <a:r>
              <a:rPr lang="en-IN" sz="1400" dirty="0" err="1">
                <a:solidFill>
                  <a:srgbClr val="0E4094"/>
                </a:solidFill>
                <a:latin typeface="SamsungOne 600C" panose="020B0706030303020204" pitchFamily="34" charset="0"/>
                <a:ea typeface="SamsungOne 600C" panose="020B0706030303020204" pitchFamily="34" charset="0"/>
              </a:rPr>
              <a:t>Meghraj</a:t>
            </a:r>
            <a:r>
              <a:rPr lang="en-IN" sz="1400" dirty="0">
                <a:solidFill>
                  <a:srgbClr val="0E4094"/>
                </a:solidFill>
                <a:latin typeface="SamsungOne 600C" panose="020B0706030303020204" pitchFamily="34" charset="0"/>
                <a:ea typeface="SamsungOne 600C" panose="020B0706030303020204" pitchFamily="34" charset="0"/>
              </a:rPr>
              <a:t> Mahesh Patil / mp3459@srmist.edu.in</a:t>
            </a:r>
          </a:p>
          <a:p>
            <a:pPr marL="685800" lvl="1" indent="-228600" algn="just">
              <a:buAutoNum type="arabicPeriod"/>
            </a:pPr>
            <a:r>
              <a:rPr lang="en-IN" sz="1400" dirty="0" err="1">
                <a:solidFill>
                  <a:srgbClr val="0E4094"/>
                </a:solidFill>
                <a:latin typeface="SamsungOne 600C" panose="020B0706030303020204" pitchFamily="34" charset="0"/>
                <a:ea typeface="SamsungOne 600C" panose="020B0706030303020204" pitchFamily="34" charset="0"/>
              </a:rPr>
              <a:t>Monish</a:t>
            </a:r>
            <a:r>
              <a:rPr lang="en-IN" sz="1400" dirty="0">
                <a:solidFill>
                  <a:srgbClr val="0E4094"/>
                </a:solidFill>
                <a:latin typeface="SamsungOne 600C" panose="020B0706030303020204" pitchFamily="34" charset="0"/>
                <a:ea typeface="SamsungOne 600C" panose="020B0706030303020204" pitchFamily="34" charset="0"/>
              </a:rPr>
              <a:t>. V / </a:t>
            </a:r>
            <a:r>
              <a:rPr lang="en-IN" sz="1400" dirty="0">
                <a:solidFill>
                  <a:srgbClr val="0E4094"/>
                </a:solidFill>
                <a:latin typeface="SamsungOne 600C" panose="020B0706030303020204" pitchFamily="34" charset="0"/>
                <a:ea typeface="SamsungOne 600C" panose="020B0706030303020204" pitchFamily="34" charset="0"/>
                <a:hlinkClick r:id="rId2"/>
              </a:rPr>
              <a:t>mv1512@srmist.edu.in</a:t>
            </a:r>
            <a:endParaRPr lang="en-IN" sz="1400" dirty="0">
              <a:solidFill>
                <a:srgbClr val="0E4094"/>
              </a:solidFill>
              <a:latin typeface="SamsungOne 600C" panose="020B0706030303020204" pitchFamily="34" charset="0"/>
              <a:ea typeface="SamsungOne 600C" panose="020B0706030303020204" pitchFamily="34" charset="0"/>
            </a:endParaRPr>
          </a:p>
          <a:p>
            <a:pPr marL="685800" lvl="1" indent="-228600" algn="just">
              <a:buAutoNum type="arabicPeriod"/>
            </a:pPr>
            <a:r>
              <a:rPr lang="en-IN" dirty="0">
                <a:solidFill>
                  <a:srgbClr val="0E4094"/>
                </a:solidFill>
                <a:latin typeface="SamsungOne 600C" panose="020B0706030303020204" pitchFamily="34" charset="0"/>
                <a:ea typeface="SamsungOne 600C" panose="020B0706030303020204" pitchFamily="34" charset="0"/>
              </a:rPr>
              <a:t>Department of Computing Technologies(CTECH)</a:t>
            </a:r>
          </a:p>
        </p:txBody>
      </p:sp>
      <p:sp>
        <p:nvSpPr>
          <p:cNvPr id="28" name="TextBox 27"/>
          <p:cNvSpPr txBox="1"/>
          <p:nvPr/>
        </p:nvSpPr>
        <p:spPr>
          <a:xfrm>
            <a:off x="10159433" y="6437194"/>
            <a:ext cx="2032566" cy="400110"/>
          </a:xfrm>
          <a:prstGeom prst="rect">
            <a:avLst/>
          </a:prstGeom>
          <a:noFill/>
        </p:spPr>
        <p:txBody>
          <a:bodyPr wrap="square" rtlCol="0" anchor="ctr">
            <a:spAutoFit/>
          </a:bodyPr>
          <a:lstStyle/>
          <a:p>
            <a:pPr algn="just"/>
            <a:r>
              <a:rPr lang="en-IN" sz="2000" dirty="0">
                <a:latin typeface="SamsungOne 600C" panose="020B0706030303020204" pitchFamily="34" charset="0"/>
                <a:ea typeface="SamsungOne 600C" panose="020B0706030303020204" pitchFamily="34" charset="0"/>
              </a:rPr>
              <a:t>Date: 5 Aug 2019</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pic>
        <p:nvPicPr>
          <p:cNvPr id="33" name="Picture 32"/>
          <p:cNvPicPr>
            <a:picLocks noChangeAspect="1"/>
          </p:cNvPicPr>
          <p:nvPr/>
        </p:nvPicPr>
        <p:blipFill rotWithShape="1">
          <a:blip r:embed="rId3"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TextBox 33"/>
          <p:cNvSpPr txBox="1"/>
          <p:nvPr/>
        </p:nvSpPr>
        <p:spPr>
          <a:xfrm>
            <a:off x="1217340" y="1248067"/>
            <a:ext cx="9402182" cy="1938992"/>
          </a:xfrm>
          <a:prstGeom prst="rect">
            <a:avLst/>
          </a:prstGeom>
          <a:noFill/>
        </p:spPr>
        <p:txBody>
          <a:bodyPr wrap="square" rtlCol="0" anchor="ctr">
            <a:spAutoFit/>
          </a:bodyPr>
          <a:lstStyle/>
          <a:p>
            <a:pPr algn="just"/>
            <a:r>
              <a:rPr lang="en-GB" sz="4000" b="1" i="1" dirty="0">
                <a:latin typeface="SamsungOne 700" panose="020B0803030303020204" pitchFamily="34" charset="0"/>
                <a:ea typeface="SamsungOne 700" panose="020B0803030303020204" pitchFamily="34" charset="0"/>
              </a:rPr>
              <a:t>Reverse prompt generator - Take image as input and model should output best prompt to get similar image</a:t>
            </a:r>
            <a:endParaRPr lang="en-IN" sz="4000" b="1" i="1" dirty="0">
              <a:latin typeface="SamsungOne 700" panose="020B0803030303020204" pitchFamily="34" charset="0"/>
              <a:ea typeface="SamsungOne 700" panose="020B0803030303020204" pitchFamily="34" charset="0"/>
            </a:endParaRPr>
          </a:p>
        </p:txBody>
      </p:sp>
    </p:spTree>
    <p:extLst>
      <p:ext uri="{BB962C8B-B14F-4D97-AF65-F5344CB8AC3E}">
        <p14:creationId xmlns:p14="http://schemas.microsoft.com/office/powerpoint/2010/main" val="191506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B395C-7D71-C0A3-11FD-8B45A0FEBB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8D213DC-A9FA-AEB5-0938-4DD13E3DD30C}"/>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a:extLst>
              <a:ext uri="{FF2B5EF4-FFF2-40B4-BE49-F238E27FC236}">
                <a16:creationId xmlns:a16="http://schemas.microsoft.com/office/drawing/2014/main" id="{740252FA-F14B-328F-4A71-AD94167A2E1E}"/>
              </a:ext>
            </a:extLst>
          </p:cNvPr>
          <p:cNvSpPr txBox="1"/>
          <p:nvPr/>
        </p:nvSpPr>
        <p:spPr>
          <a:xfrm>
            <a:off x="381899" y="48967"/>
            <a:ext cx="9402182" cy="1077218"/>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Queries</a:t>
            </a:r>
            <a:endParaRPr lang="en-IN"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endParaRPr>
          </a:p>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Potential Roadblocks/Bottlenecks:</a:t>
            </a:r>
          </a:p>
        </p:txBody>
      </p:sp>
      <p:sp>
        <p:nvSpPr>
          <p:cNvPr id="14" name="Rectangle 13">
            <a:extLst>
              <a:ext uri="{FF2B5EF4-FFF2-40B4-BE49-F238E27FC236}">
                <a16:creationId xmlns:a16="http://schemas.microsoft.com/office/drawing/2014/main" id="{BA8DFE56-1518-20DA-ED0D-5FD186796FBF}"/>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a:extLst>
              <a:ext uri="{FF2B5EF4-FFF2-40B4-BE49-F238E27FC236}">
                <a16:creationId xmlns:a16="http://schemas.microsoft.com/office/drawing/2014/main" id="{9329324A-075E-3744-726E-7D54740AE85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8" name="TextBox 7">
            <a:extLst>
              <a:ext uri="{FF2B5EF4-FFF2-40B4-BE49-F238E27FC236}">
                <a16:creationId xmlns:a16="http://schemas.microsoft.com/office/drawing/2014/main" id="{1D6BE569-193E-3BC3-B780-7BB463AAF52F}"/>
              </a:ext>
            </a:extLst>
          </p:cNvPr>
          <p:cNvSpPr txBox="1"/>
          <p:nvPr/>
        </p:nvSpPr>
        <p:spPr>
          <a:xfrm>
            <a:off x="1" y="1038253"/>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Challenges </a:t>
            </a:r>
            <a:r>
              <a:rPr lang="en-US" sz="1600" dirty="0">
                <a:solidFill>
                  <a:srgbClr val="0E4094"/>
                </a:solidFill>
              </a:rPr>
              <a:t>: </a:t>
            </a:r>
          </a:p>
          <a:p>
            <a:pPr algn="just"/>
            <a:r>
              <a:rPr lang="en-US" sz="1200" dirty="0">
                <a:solidFill>
                  <a:srgbClr val="0E4094"/>
                </a:solidFill>
              </a:rPr>
              <a:t>      (Discuss in the form of bullets, what are the next action steps, any road blocks / bottlenecks)</a:t>
            </a:r>
          </a:p>
        </p:txBody>
      </p:sp>
      <p:sp>
        <p:nvSpPr>
          <p:cNvPr id="3" name="Content Placeholder 2">
            <a:extLst>
              <a:ext uri="{FF2B5EF4-FFF2-40B4-BE49-F238E27FC236}">
                <a16:creationId xmlns:a16="http://schemas.microsoft.com/office/drawing/2014/main" id="{4AEE6453-8EEE-0A4F-13A7-CC9B6834B95C}"/>
              </a:ext>
            </a:extLst>
          </p:cNvPr>
          <p:cNvSpPr>
            <a:spLocks noGrp="1"/>
          </p:cNvSpPr>
          <p:nvPr>
            <p:ph idx="1"/>
          </p:nvPr>
        </p:nvSpPr>
        <p:spPr>
          <a:xfrm>
            <a:off x="84666" y="1711353"/>
            <a:ext cx="12020647" cy="5038187"/>
          </a:xfrm>
        </p:spPr>
        <p:txBody>
          <a:bodyPr>
            <a:normAutofit lnSpcReduction="10000"/>
          </a:bodyPr>
          <a:lstStyle/>
          <a:p>
            <a:pPr algn="just"/>
            <a:r>
              <a:rPr lang="en-GB" b="1" dirty="0"/>
              <a:t>Computational Resources:</a:t>
            </a:r>
          </a:p>
          <a:p>
            <a:pPr lvl="1" algn="just"/>
            <a:r>
              <a:rPr lang="en-GB" dirty="0"/>
              <a:t>Training large models with complex architectures may require significant computational resources. Ensure access to powerful GPUs or TPUs.</a:t>
            </a:r>
          </a:p>
          <a:p>
            <a:pPr algn="just"/>
            <a:r>
              <a:rPr lang="en-IN" b="1" i="0" dirty="0">
                <a:effectLst/>
                <a:latin typeface="Söhne"/>
              </a:rPr>
              <a:t>Integration of Pretrained GANs:</a:t>
            </a:r>
          </a:p>
          <a:p>
            <a:pPr lvl="1" algn="just"/>
            <a:r>
              <a:rPr lang="en-GB" dirty="0"/>
              <a:t>Integrating and manipulating pretrained GANs like StyleGAN may require additional efforts in understanding the underlying architectures and adapting them to your specific task. </a:t>
            </a:r>
          </a:p>
          <a:p>
            <a:pPr algn="just"/>
            <a:r>
              <a:rPr lang="en-GB" b="1" dirty="0"/>
              <a:t>Model Complexity and Training Time:</a:t>
            </a:r>
          </a:p>
          <a:p>
            <a:pPr lvl="1" algn="just"/>
            <a:r>
              <a:rPr lang="en-GB" dirty="0"/>
              <a:t>The proposed architecture and training methodology might lead to longer training times or increased model complexity, potentially affecting iteration speed.</a:t>
            </a:r>
          </a:p>
          <a:p>
            <a:pPr algn="just"/>
            <a:r>
              <a:rPr lang="en-GB" b="1" dirty="0"/>
              <a:t>Hyperparameter Tuning Challenges:</a:t>
            </a:r>
          </a:p>
          <a:p>
            <a:pPr lvl="1" algn="just"/>
            <a:r>
              <a:rPr lang="en-GB" dirty="0"/>
              <a:t>Finding the optimal set of hyperparameters for your specific model and dataset may require extensive experimentation and could be time-consuming.</a:t>
            </a:r>
            <a:endParaRPr lang="en-IN" dirty="0"/>
          </a:p>
        </p:txBody>
      </p:sp>
    </p:spTree>
    <p:extLst>
      <p:ext uri="{BB962C8B-B14F-4D97-AF65-F5344CB8AC3E}">
        <p14:creationId xmlns:p14="http://schemas.microsoft.com/office/powerpoint/2010/main" val="287317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ACCDC-0F33-6597-2557-96E0A3638B2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9B1B29-78A4-38C9-7DA0-D25DA9115E1E}"/>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a:extLst>
              <a:ext uri="{FF2B5EF4-FFF2-40B4-BE49-F238E27FC236}">
                <a16:creationId xmlns:a16="http://schemas.microsoft.com/office/drawing/2014/main" id="{E6591E60-1C70-78B0-CCCA-A346B4D949E5}"/>
              </a:ext>
            </a:extLst>
          </p:cNvPr>
          <p:cNvSpPr txBox="1"/>
          <p:nvPr/>
        </p:nvSpPr>
        <p:spPr>
          <a:xfrm>
            <a:off x="381899" y="48967"/>
            <a:ext cx="9402182" cy="1077218"/>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Queries</a:t>
            </a:r>
            <a:endParaRPr lang="en-IN"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endParaRPr>
          </a:p>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Potential Roadblocks/Bottlenecks:</a:t>
            </a:r>
          </a:p>
        </p:txBody>
      </p:sp>
      <p:sp>
        <p:nvSpPr>
          <p:cNvPr id="14" name="Rectangle 13">
            <a:extLst>
              <a:ext uri="{FF2B5EF4-FFF2-40B4-BE49-F238E27FC236}">
                <a16:creationId xmlns:a16="http://schemas.microsoft.com/office/drawing/2014/main" id="{2C1C7C6C-0862-B683-4EF7-A7C054E98D30}"/>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a:extLst>
              <a:ext uri="{FF2B5EF4-FFF2-40B4-BE49-F238E27FC236}">
                <a16:creationId xmlns:a16="http://schemas.microsoft.com/office/drawing/2014/main" id="{57C060AE-67AC-A379-3ECB-17D8D5D9D6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8" name="TextBox 7">
            <a:extLst>
              <a:ext uri="{FF2B5EF4-FFF2-40B4-BE49-F238E27FC236}">
                <a16:creationId xmlns:a16="http://schemas.microsoft.com/office/drawing/2014/main" id="{4F5081CE-0C47-BA0C-8F65-54C55EE20F1A}"/>
              </a:ext>
            </a:extLst>
          </p:cNvPr>
          <p:cNvSpPr txBox="1"/>
          <p:nvPr/>
        </p:nvSpPr>
        <p:spPr>
          <a:xfrm>
            <a:off x="1" y="1038253"/>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Challenges </a:t>
            </a:r>
            <a:r>
              <a:rPr lang="en-US" sz="1600" dirty="0">
                <a:solidFill>
                  <a:srgbClr val="0E4094"/>
                </a:solidFill>
              </a:rPr>
              <a:t>: </a:t>
            </a:r>
          </a:p>
          <a:p>
            <a:pPr algn="just"/>
            <a:r>
              <a:rPr lang="en-US" sz="1200" dirty="0">
                <a:solidFill>
                  <a:srgbClr val="0E4094"/>
                </a:solidFill>
              </a:rPr>
              <a:t>      (Discuss in the form of bullets, what are the next action steps, any road blocks / bottlenecks)</a:t>
            </a:r>
          </a:p>
        </p:txBody>
      </p:sp>
      <p:sp>
        <p:nvSpPr>
          <p:cNvPr id="3" name="Content Placeholder 2">
            <a:extLst>
              <a:ext uri="{FF2B5EF4-FFF2-40B4-BE49-F238E27FC236}">
                <a16:creationId xmlns:a16="http://schemas.microsoft.com/office/drawing/2014/main" id="{33FB84BB-9710-BFE9-EBA7-922BD65A55A4}"/>
              </a:ext>
            </a:extLst>
          </p:cNvPr>
          <p:cNvSpPr>
            <a:spLocks noGrp="1"/>
          </p:cNvSpPr>
          <p:nvPr>
            <p:ph idx="1"/>
          </p:nvPr>
        </p:nvSpPr>
        <p:spPr>
          <a:xfrm>
            <a:off x="84666" y="1711353"/>
            <a:ext cx="12020647" cy="5038187"/>
          </a:xfrm>
        </p:spPr>
        <p:txBody>
          <a:bodyPr>
            <a:normAutofit/>
          </a:bodyPr>
          <a:lstStyle/>
          <a:p>
            <a:pPr algn="just"/>
            <a:r>
              <a:rPr lang="en-GB" dirty="0"/>
              <a:t>Overfitting and Generalization:</a:t>
            </a:r>
          </a:p>
          <a:p>
            <a:pPr lvl="1" algn="just"/>
            <a:r>
              <a:rPr lang="en-GB" dirty="0"/>
              <a:t>Watch out for overfitting, especially if the model performs exceptionally well on the training set but poorly on unseen data. Implement regularization techniques if needed.</a:t>
            </a:r>
          </a:p>
          <a:p>
            <a:pPr algn="just"/>
            <a:r>
              <a:rPr lang="en-GB" dirty="0"/>
              <a:t>Scaling and Deployment:</a:t>
            </a:r>
          </a:p>
          <a:p>
            <a:pPr lvl="1" algn="just"/>
            <a:r>
              <a:rPr lang="en-GB" dirty="0"/>
              <a:t>Scaling up the model for deployment and ensuring efficient inference might introduce challenges. Consider optimizing the model for deployment environments.</a:t>
            </a:r>
          </a:p>
        </p:txBody>
      </p:sp>
    </p:spTree>
    <p:extLst>
      <p:ext uri="{BB962C8B-B14F-4D97-AF65-F5344CB8AC3E}">
        <p14:creationId xmlns:p14="http://schemas.microsoft.com/office/powerpoint/2010/main" val="370246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5638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54575" y="1011117"/>
            <a:ext cx="5191760" cy="586179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8" name="Rectangle 7"/>
          <p:cNvSpPr/>
          <p:nvPr/>
        </p:nvSpPr>
        <p:spPr>
          <a:xfrm>
            <a:off x="240833" y="93131"/>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32" name="TextBox 31"/>
          <p:cNvSpPr txBox="1"/>
          <p:nvPr/>
        </p:nvSpPr>
        <p:spPr>
          <a:xfrm>
            <a:off x="268071" y="3642483"/>
            <a:ext cx="4824347" cy="261610"/>
          </a:xfrm>
          <a:prstGeom prst="rect">
            <a:avLst/>
          </a:prstGeom>
          <a:noFill/>
        </p:spPr>
        <p:txBody>
          <a:bodyPr wrap="square" rtlCol="0" anchor="ctr">
            <a:spAutoFit/>
          </a:bodyPr>
          <a:lstStyle/>
          <a:p>
            <a:pPr lvl="0" algn="just">
              <a:spcBef>
                <a:spcPts val="1200"/>
              </a:spcBef>
              <a:spcAft>
                <a:spcPts val="1200"/>
              </a:spcAft>
              <a:defRPr/>
            </a:pPr>
            <a:r>
              <a:rPr lang="en-IN" sz="1100" dirty="0">
                <a:solidFill>
                  <a:prstClr val="black"/>
                </a:solidFill>
                <a:latin typeface="SamsungOne 700" panose="020B0803030303020204" pitchFamily="34" charset="0"/>
                <a:ea typeface="SamsungOne 700" panose="020B0803030303020204" pitchFamily="34" charset="0"/>
              </a:rPr>
              <a:t>Reverse prompt generator for image.</a:t>
            </a:r>
            <a:endParaRPr lang="en-IN" sz="1100" noProof="0" dirty="0">
              <a:solidFill>
                <a:prstClr val="black"/>
              </a:solidFill>
              <a:latin typeface="SamsungOne 700" panose="020B0803030303020204" pitchFamily="34" charset="0"/>
              <a:ea typeface="SamsungOne 700" panose="020B0803030303020204" pitchFamily="34" charset="0"/>
            </a:endParaRPr>
          </a:p>
        </p:txBody>
      </p:sp>
      <p:sp>
        <p:nvSpPr>
          <p:cNvPr id="9" name="Rectangle 8"/>
          <p:cNvSpPr/>
          <p:nvPr/>
        </p:nvSpPr>
        <p:spPr>
          <a:xfrm>
            <a:off x="1702007" y="1011117"/>
            <a:ext cx="1836144" cy="338554"/>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Problem Statement</a:t>
            </a:r>
          </a:p>
        </p:txBody>
      </p:sp>
      <p:sp>
        <p:nvSpPr>
          <p:cNvPr id="52" name="Rectangle 51"/>
          <p:cNvSpPr/>
          <p:nvPr/>
        </p:nvSpPr>
        <p:spPr>
          <a:xfrm>
            <a:off x="8041653" y="998667"/>
            <a:ext cx="1269194" cy="338554"/>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Expectations</a:t>
            </a:r>
          </a:p>
        </p:txBody>
      </p:sp>
      <p:sp>
        <p:nvSpPr>
          <p:cNvPr id="57" name="Rectangle 56"/>
          <p:cNvSpPr/>
          <p:nvPr/>
        </p:nvSpPr>
        <p:spPr>
          <a:xfrm>
            <a:off x="256232" y="1274038"/>
            <a:ext cx="680699" cy="276999"/>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Context</a:t>
            </a:r>
          </a:p>
        </p:txBody>
      </p:sp>
      <p:sp>
        <p:nvSpPr>
          <p:cNvPr id="16" name="Rectangle 15"/>
          <p:cNvSpPr/>
          <p:nvPr/>
        </p:nvSpPr>
        <p:spPr>
          <a:xfrm>
            <a:off x="198680" y="3391920"/>
            <a:ext cx="4842798" cy="276999"/>
          </a:xfrm>
          <a:prstGeom prst="rect">
            <a:avLst/>
          </a:prstGeom>
        </p:spPr>
        <p:txBody>
          <a:bodyPr wrap="square">
            <a:spAutoFit/>
          </a:bodyPr>
          <a:lstStyle/>
          <a:p>
            <a:pPr marL="0" marR="0" lvl="0" indent="0" algn="just"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Statement</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62" name="Rectangle 61"/>
          <p:cNvSpPr/>
          <p:nvPr/>
        </p:nvSpPr>
        <p:spPr>
          <a:xfrm>
            <a:off x="276002" y="5064411"/>
            <a:ext cx="1377493" cy="276999"/>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Duration (Months)</a:t>
            </a:r>
          </a:p>
        </p:txBody>
      </p:sp>
      <p:sp>
        <p:nvSpPr>
          <p:cNvPr id="63" name="Rectangle 62"/>
          <p:cNvSpPr/>
          <p:nvPr/>
        </p:nvSpPr>
        <p:spPr>
          <a:xfrm>
            <a:off x="757756" y="4229855"/>
            <a:ext cx="367408" cy="523220"/>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800" b="1" dirty="0">
                <a:solidFill>
                  <a:prstClr val="black">
                    <a:lumMod val="65000"/>
                    <a:lumOff val="35000"/>
                  </a:prstClr>
                </a:solidFill>
                <a:latin typeface="Samsung Sharp Sans Bold" pitchFamily="2" charset="0"/>
                <a:ea typeface="Samsung Sharp Sans Bold" pitchFamily="2" charset="0"/>
                <a:cs typeface="Samsung Sharp Sans Bold" pitchFamily="2" charset="0"/>
              </a:rPr>
              <a:t>6</a:t>
            </a:r>
            <a:endParaRPr kumimoji="0" lang="en-IN" sz="2800" b="1" i="0" u="none" strike="noStrike" kern="1200" cap="none" spc="0" normalizeH="0" baseline="0" noProof="0" dirty="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endParaRPr>
          </a:p>
        </p:txBody>
      </p:sp>
      <p:sp>
        <p:nvSpPr>
          <p:cNvPr id="64" name="Rectangle 63"/>
          <p:cNvSpPr/>
          <p:nvPr/>
        </p:nvSpPr>
        <p:spPr>
          <a:xfrm>
            <a:off x="1865991" y="5078389"/>
            <a:ext cx="1213730" cy="276999"/>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Members Count</a:t>
            </a:r>
          </a:p>
        </p:txBody>
      </p:sp>
      <p:sp>
        <p:nvSpPr>
          <p:cNvPr id="65" name="Rectangle 64"/>
          <p:cNvSpPr/>
          <p:nvPr/>
        </p:nvSpPr>
        <p:spPr>
          <a:xfrm>
            <a:off x="2335561" y="4238504"/>
            <a:ext cx="367408" cy="523220"/>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800" b="1" dirty="0">
                <a:solidFill>
                  <a:prstClr val="black">
                    <a:lumMod val="65000"/>
                    <a:lumOff val="35000"/>
                  </a:prstClr>
                </a:solidFill>
                <a:latin typeface="Samsung Sharp Sans Bold" pitchFamily="2" charset="0"/>
                <a:ea typeface="Samsung Sharp Sans Bold" pitchFamily="2" charset="0"/>
                <a:cs typeface="Samsung Sharp Sans Bold" pitchFamily="2" charset="0"/>
              </a:rPr>
              <a:t>4</a:t>
            </a:r>
            <a:endParaRPr kumimoji="0" lang="en-IN" sz="2800" b="1" i="0" u="none" strike="noStrike" kern="1200" cap="none" spc="0" normalizeH="0" baseline="0" noProof="0" dirty="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endParaRPr>
          </a:p>
        </p:txBody>
      </p:sp>
      <p:sp>
        <p:nvSpPr>
          <p:cNvPr id="18" name="Rectangle 17"/>
          <p:cNvSpPr/>
          <p:nvPr/>
        </p:nvSpPr>
        <p:spPr>
          <a:xfrm>
            <a:off x="248866" y="6060059"/>
            <a:ext cx="4666975" cy="276999"/>
          </a:xfrm>
          <a:prstGeom prst="rect">
            <a:avLst/>
          </a:prstGeom>
        </p:spPr>
        <p:txBody>
          <a:bodyPr wrap="square">
            <a:spAutoFit/>
          </a:bodyPr>
          <a:lstStyle/>
          <a:p>
            <a:pPr marL="177800" lvl="0" indent="-177800" algn="just">
              <a:buFont typeface="Arial" panose="020B0604020202020204" pitchFamily="34" charset="0"/>
              <a:buChar char="•"/>
              <a:defRPr/>
            </a:pPr>
            <a:r>
              <a:rPr lang="en-IN" sz="1200" dirty="0"/>
              <a:t>https://arxiv.org/pdf/2302.05543.pdf</a:t>
            </a:r>
            <a:endParaRPr kumimoji="0" lang="en-IN" sz="1200" b="0" i="0" u="none" strike="noStrike" kern="1200" cap="none" spc="0" normalizeH="0" noProof="0" dirty="0">
              <a:ln>
                <a:noFill/>
              </a:ln>
              <a:solidFill>
                <a:prstClr val="black"/>
              </a:solidFill>
              <a:effectLst/>
              <a:uLnTx/>
              <a:uFillTx/>
              <a:latin typeface="SamsungOne 400C" panose="020B0506030303020204" pitchFamily="34" charset="0"/>
              <a:ea typeface="SamsungOne 400C" panose="020B0506030303020204" pitchFamily="34" charset="0"/>
              <a:cs typeface="+mn-cs"/>
            </a:endParaRPr>
          </a:p>
        </p:txBody>
      </p:sp>
      <p:sp>
        <p:nvSpPr>
          <p:cNvPr id="76" name="Rectangle 75"/>
          <p:cNvSpPr/>
          <p:nvPr/>
        </p:nvSpPr>
        <p:spPr>
          <a:xfrm>
            <a:off x="5575857" y="1269841"/>
            <a:ext cx="1310552" cy="276999"/>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Undertaken Tasks</a:t>
            </a:r>
          </a:p>
        </p:txBody>
      </p:sp>
      <p:sp>
        <p:nvSpPr>
          <p:cNvPr id="89" name="TextBox 88"/>
          <p:cNvSpPr txBox="1"/>
          <p:nvPr/>
        </p:nvSpPr>
        <p:spPr>
          <a:xfrm>
            <a:off x="373093" y="218945"/>
            <a:ext cx="10524113" cy="369332"/>
          </a:xfrm>
          <a:prstGeom prst="rect">
            <a:avLst/>
          </a:prstGeom>
          <a:noFill/>
        </p:spPr>
        <p:txBody>
          <a:bodyPr wrap="square" rtlCol="0" anchor="ctr">
            <a:spAutoFit/>
          </a:bodyPr>
          <a:lstStyle/>
          <a:p>
            <a:pPr lvl="0" algn="just">
              <a:defRPr/>
            </a:pPr>
            <a:r>
              <a:rPr lang="en-IN" b="1" dirty="0">
                <a:solidFill>
                  <a:prstClr val="black"/>
                </a:solidFill>
                <a:latin typeface="SamsungOne 800" panose="020B0903030303020204" pitchFamily="34" charset="0"/>
                <a:ea typeface="SamsungOne 800" panose="020B0903030303020204" pitchFamily="34" charset="0"/>
              </a:rPr>
              <a:t>Reverse prompt generator - Take image as input and model should output best prompt to get similar image</a:t>
            </a:r>
            <a:endParaRPr kumimoji="0" lang="en-IN" sz="1800" b="0" i="0" u="none" strike="noStrike" kern="1200" cap="none" spc="0" normalizeH="0" baseline="0" noProof="0" dirty="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endParaRPr>
          </a:p>
        </p:txBody>
      </p:sp>
      <p:sp>
        <p:nvSpPr>
          <p:cNvPr id="95" name="Rectangle 94"/>
          <p:cNvSpPr/>
          <p:nvPr/>
        </p:nvSpPr>
        <p:spPr>
          <a:xfrm>
            <a:off x="249997" y="5780453"/>
            <a:ext cx="4842798" cy="276999"/>
          </a:xfrm>
          <a:prstGeom prst="rect">
            <a:avLst/>
          </a:prstGeom>
        </p:spPr>
        <p:txBody>
          <a:bodyPr wrap="square">
            <a:spAutoFit/>
          </a:bodyPr>
          <a:lstStyle/>
          <a:p>
            <a:pPr marL="0" marR="0" lvl="0" indent="0" algn="just"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Pre-Requisite</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37" name="Rectangle 36"/>
          <p:cNvSpPr/>
          <p:nvPr/>
        </p:nvSpPr>
        <p:spPr>
          <a:xfrm>
            <a:off x="5521644" y="1514521"/>
            <a:ext cx="6566724" cy="1200329"/>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Conduct Literature survey.</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Identify suitable open source image generative model.</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Train model for reverse prompt generation.</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120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endParaRPr>
          </a:p>
        </p:txBody>
      </p:sp>
      <p:sp>
        <p:nvSpPr>
          <p:cNvPr id="39" name="Rectangle 38"/>
          <p:cNvSpPr/>
          <p:nvPr/>
        </p:nvSpPr>
        <p:spPr>
          <a:xfrm>
            <a:off x="5526881" y="3043009"/>
            <a:ext cx="393056" cy="276999"/>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KPI</a:t>
            </a:r>
          </a:p>
        </p:txBody>
      </p:sp>
      <p:sp>
        <p:nvSpPr>
          <p:cNvPr id="40" name="Rectangle 39"/>
          <p:cNvSpPr/>
          <p:nvPr/>
        </p:nvSpPr>
        <p:spPr>
          <a:xfrm>
            <a:off x="5521644" y="3340060"/>
            <a:ext cx="6566724" cy="617733"/>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1200" noProof="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endParaRPr>
          </a:p>
        </p:txBody>
      </p:sp>
      <p:sp>
        <p:nvSpPr>
          <p:cNvPr id="41" name="Rectangle 40"/>
          <p:cNvSpPr/>
          <p:nvPr/>
        </p:nvSpPr>
        <p:spPr>
          <a:xfrm>
            <a:off x="5515660" y="3233974"/>
            <a:ext cx="6529976" cy="923330"/>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Prompt must be relevant to the image provided.</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Inference time should be less than 5 seconds.</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120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endParaRPr>
          </a:p>
        </p:txBody>
      </p:sp>
      <p:sp>
        <p:nvSpPr>
          <p:cNvPr id="47" name="Rectangle 46"/>
          <p:cNvSpPr/>
          <p:nvPr/>
        </p:nvSpPr>
        <p:spPr>
          <a:xfrm>
            <a:off x="3916233" y="3836200"/>
            <a:ext cx="1043723" cy="276999"/>
          </a:xfrm>
          <a:prstGeom prst="rect">
            <a:avLst/>
          </a:prstGeom>
        </p:spPr>
        <p:txBody>
          <a:bodyPr wrap="square">
            <a:spAutoFit/>
          </a:bodyPr>
          <a:lstStyle/>
          <a:p>
            <a:pPr marL="0" marR="0" lvl="0" indent="0" algn="just"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Mentors</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43" name="TextBox 42"/>
          <p:cNvSpPr txBox="1"/>
          <p:nvPr/>
        </p:nvSpPr>
        <p:spPr>
          <a:xfrm>
            <a:off x="445085" y="1910774"/>
            <a:ext cx="4854577" cy="1107996"/>
          </a:xfrm>
          <a:prstGeom prst="rect">
            <a:avLst/>
          </a:prstGeom>
          <a:noFill/>
        </p:spPr>
        <p:txBody>
          <a:bodyPr wrap="square" rtlCol="0" anchor="ctr">
            <a:spAutoFit/>
          </a:bodyPr>
          <a:lstStyle/>
          <a:p>
            <a:pPr lvl="0" algn="just">
              <a:defRPr/>
            </a:pPr>
            <a:r>
              <a:rPr lang="en-IN" sz="1100" dirty="0">
                <a:solidFill>
                  <a:prstClr val="black"/>
                </a:solidFill>
                <a:latin typeface="Malgun Gothic" panose="020B0503020000020004" pitchFamily="34" charset="-127"/>
                <a:ea typeface="Malgun Gothic" panose="020B0503020000020004" pitchFamily="34" charset="-127"/>
              </a:rPr>
              <a:t>This worklet tried to train the model to give probable prompt used by used based on the image input. This will help in identifying how models look at the image and which features are more important to model.</a:t>
            </a:r>
          </a:p>
          <a:p>
            <a:pPr lvl="0" algn="just">
              <a:defRPr/>
            </a:pPr>
            <a:endParaRPr lang="en-IN" sz="1100" dirty="0">
              <a:solidFill>
                <a:prstClr val="black"/>
              </a:solidFill>
              <a:latin typeface="Malgun Gothic" panose="020B0503020000020004" pitchFamily="34" charset="-127"/>
              <a:ea typeface="Malgun Gothic" panose="020B0503020000020004" pitchFamily="34" charset="-127"/>
            </a:endParaRPr>
          </a:p>
          <a:p>
            <a:pPr lvl="0" algn="just">
              <a:defRPr/>
            </a:pPr>
            <a:r>
              <a:rPr lang="en-IN" sz="1100" dirty="0">
                <a:solidFill>
                  <a:prstClr val="black"/>
                </a:solidFill>
                <a:latin typeface="Malgun Gothic" panose="020B0503020000020004" pitchFamily="34" charset="-127"/>
                <a:ea typeface="Malgun Gothic" panose="020B0503020000020004" pitchFamily="34" charset="-127"/>
              </a:rPr>
              <a:t>This will also help in providing end user with an ability to modify the prompt so that similar image can be generated with adjustments.</a:t>
            </a:r>
          </a:p>
        </p:txBody>
      </p:sp>
      <p:sp>
        <p:nvSpPr>
          <p:cNvPr id="42" name="Rectangle 41"/>
          <p:cNvSpPr/>
          <p:nvPr/>
        </p:nvSpPr>
        <p:spPr>
          <a:xfrm>
            <a:off x="5488455" y="6539343"/>
            <a:ext cx="905184" cy="276999"/>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Complexity</a:t>
            </a:r>
          </a:p>
        </p:txBody>
      </p:sp>
      <p:pic>
        <p:nvPicPr>
          <p:cNvPr id="44" name="Picture 2" descr="20+ Pain Scale 10 Stock Photos, Pictures &amp; Royalty-Free Images - iStock"/>
          <p:cNvPicPr>
            <a:picLocks noChangeAspect="1" noChangeArrowheads="1"/>
          </p:cNvPicPr>
          <p:nvPr/>
        </p:nvPicPr>
        <p:blipFill rotWithShape="1">
          <a:blip r:embed="rId3">
            <a:extLst>
              <a:ext uri="{28A0092B-C50C-407E-A947-70E740481C1C}">
                <a14:useLocalDpi xmlns:a14="http://schemas.microsoft.com/office/drawing/2010/main" val="0"/>
              </a:ext>
            </a:extLst>
          </a:blip>
          <a:srcRect t="46809" b="21328"/>
          <a:stretch/>
        </p:blipFill>
        <p:spPr bwMode="auto">
          <a:xfrm>
            <a:off x="6582632" y="6474685"/>
            <a:ext cx="2589810" cy="31687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Arrow Icon In Flat Style, Arrow, Vector, Arrows Png And Vector - Arrow  Vector PNG – Stunning free transparent png clipart images free download"/>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4286" b="96429" l="3929" r="96667"/>
                    </a14:imgEffect>
                  </a14:imgLayer>
                </a14:imgProps>
              </a:ext>
              <a:ext uri="{28A0092B-C50C-407E-A947-70E740481C1C}">
                <a14:useLocalDpi xmlns:a14="http://schemas.microsoft.com/office/drawing/2010/main" val="0"/>
              </a:ext>
            </a:extLst>
          </a:blip>
          <a:srcRect/>
          <a:stretch>
            <a:fillRect/>
          </a:stretch>
        </p:blipFill>
        <p:spPr bwMode="auto">
          <a:xfrm rot="16200000">
            <a:off x="7907274" y="6697535"/>
            <a:ext cx="159047" cy="159047"/>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3715782" y="4063276"/>
            <a:ext cx="1444626" cy="553998"/>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Pranal</a:t>
            </a:r>
            <a:r>
              <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 Prasad </a:t>
            </a: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Dongare</a:t>
            </a:r>
            <a:endPar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just">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+91-7022250561</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just">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pranal.p@samsung.com</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2185" y="4283378"/>
            <a:ext cx="196638" cy="124537"/>
          </a:xfrm>
          <a:prstGeom prst="rect">
            <a:avLst/>
          </a:prstGeom>
        </p:spPr>
      </p:pic>
      <p:pic>
        <p:nvPicPr>
          <p:cNvPr id="53" name="Picture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29507" y="4103697"/>
            <a:ext cx="135338" cy="135338"/>
          </a:xfrm>
          <a:prstGeom prst="rect">
            <a:avLst/>
          </a:prstGeom>
        </p:spPr>
      </p:pic>
      <p:sp>
        <p:nvSpPr>
          <p:cNvPr id="54" name="Rectangle 53"/>
          <p:cNvSpPr/>
          <p:nvPr/>
        </p:nvSpPr>
        <p:spPr>
          <a:xfrm>
            <a:off x="3471911" y="4691226"/>
            <a:ext cx="1568058" cy="553998"/>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000" b="1"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Tushar Madaan</a:t>
            </a:r>
            <a:endPar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just">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+91-9205301569</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just">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Tushar.m2@samsung.com</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2185" y="4825263"/>
            <a:ext cx="196638" cy="124537"/>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29507" y="4645582"/>
            <a:ext cx="135338" cy="135338"/>
          </a:xfrm>
          <a:prstGeom prst="rect">
            <a:avLst/>
          </a:prstGeom>
        </p:spPr>
      </p:pic>
      <p:sp>
        <p:nvSpPr>
          <p:cNvPr id="48" name="TextBox 47"/>
          <p:cNvSpPr txBox="1"/>
          <p:nvPr/>
        </p:nvSpPr>
        <p:spPr>
          <a:xfrm>
            <a:off x="5979627" y="5554145"/>
            <a:ext cx="1921989" cy="923330"/>
          </a:xfrm>
          <a:prstGeom prst="rect">
            <a:avLst/>
          </a:prstGeom>
          <a:noFill/>
        </p:spPr>
        <p:txBody>
          <a:bodyPr wrap="square" rtlCol="0">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Problem Briefing </a:t>
            </a:r>
            <a:endParaRPr kumimoji="0" lang="en-IN" sz="900" b="0" i="0" u="none" strike="noStrike" kern="1200" cap="none" spc="0" normalizeH="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baseline="0" dirty="0">
                <a:solidFill>
                  <a:prstClr val="black"/>
                </a:solidFill>
                <a:latin typeface="SamsungOne 800" panose="020B0903030303020204" pitchFamily="34" charset="0"/>
                <a:ea typeface="SamsungOne 800" panose="020B0903030303020204" pitchFamily="34" charset="0"/>
              </a:rPr>
              <a:t>Check Feasibility</a:t>
            </a:r>
            <a:endParaRPr lang="en-IN" sz="900" dirty="0">
              <a:solidFill>
                <a:prstClr val="black"/>
              </a:solidFill>
              <a:latin typeface="SamsungOne 800" panose="020B0903030303020204" pitchFamily="34" charset="0"/>
              <a:ea typeface="SamsungOne 800" panose="020B0903030303020204" pitchFamily="34" charset="0"/>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dirty="0">
                <a:solidFill>
                  <a:prstClr val="black"/>
                </a:solidFill>
                <a:latin typeface="SamsungOne 800" panose="020B0903030303020204" pitchFamily="34" charset="0"/>
                <a:ea typeface="SamsungOne 800" panose="020B0903030303020204" pitchFamily="34" charset="0"/>
              </a:rPr>
              <a:t>Literature Survey</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dirty="0">
                <a:solidFill>
                  <a:prstClr val="black"/>
                </a:solidFill>
                <a:latin typeface="SamsungOne 800" panose="020B0903030303020204" pitchFamily="34" charset="0"/>
                <a:ea typeface="SamsungOne 800" panose="020B0903030303020204" pitchFamily="34" charset="0"/>
              </a:rPr>
              <a:t>LLM Setup</a:t>
            </a:r>
          </a:p>
        </p:txBody>
      </p:sp>
      <p:sp>
        <p:nvSpPr>
          <p:cNvPr id="49" name="TextBox 48"/>
          <p:cNvSpPr txBox="1"/>
          <p:nvPr/>
        </p:nvSpPr>
        <p:spPr>
          <a:xfrm>
            <a:off x="7611404" y="5566846"/>
            <a:ext cx="2271522" cy="486352"/>
          </a:xfrm>
          <a:prstGeom prst="rect">
            <a:avLst/>
          </a:prstGeom>
          <a:noFill/>
        </p:spPr>
        <p:txBody>
          <a:bodyPr wrap="square" rtlCol="0">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Initial implementation of architecture.</a:t>
            </a:r>
            <a:endParaRPr kumimoji="0" lang="en-US" sz="900" b="0" i="0" u="none" strike="noStrike" kern="1200" cap="none" spc="0" normalizeH="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latin typeface="SamsungOne 800" panose="020B0903030303020204" pitchFamily="34" charset="0"/>
                <a:ea typeface="SamsungOne 800" panose="020B0903030303020204" pitchFamily="34" charset="0"/>
              </a:rPr>
              <a:t>Initial benchmarking of performance.</a:t>
            </a:r>
            <a:endParaRPr kumimoji="0" lang="en-US" sz="9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50" name="TextBox 49"/>
          <p:cNvSpPr txBox="1"/>
          <p:nvPr/>
        </p:nvSpPr>
        <p:spPr>
          <a:xfrm>
            <a:off x="10335311" y="5610140"/>
            <a:ext cx="1502494" cy="507831"/>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Optimization and enhancement of implemented model.</a:t>
            </a:r>
          </a:p>
        </p:txBody>
      </p:sp>
      <p:sp>
        <p:nvSpPr>
          <p:cNvPr id="59" name="Rectangle 58"/>
          <p:cNvSpPr/>
          <p:nvPr/>
        </p:nvSpPr>
        <p:spPr>
          <a:xfrm>
            <a:off x="5544888" y="4497696"/>
            <a:ext cx="739305" cy="276999"/>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Timeline</a:t>
            </a:r>
          </a:p>
        </p:txBody>
      </p:sp>
      <p:cxnSp>
        <p:nvCxnSpPr>
          <p:cNvPr id="60" name="Straight Connector 59"/>
          <p:cNvCxnSpPr>
            <a:stCxn id="61" idx="6"/>
            <a:endCxn id="67" idx="6"/>
          </p:cNvCxnSpPr>
          <p:nvPr/>
        </p:nvCxnSpPr>
        <p:spPr>
          <a:xfrm>
            <a:off x="6394066" y="5414697"/>
            <a:ext cx="4645381" cy="0"/>
          </a:xfrm>
          <a:prstGeom prst="line">
            <a:avLst/>
          </a:prstGeom>
          <a:ln w="12700">
            <a:solidFill>
              <a:srgbClr val="B2B2B2"/>
            </a:solidFill>
          </a:ln>
        </p:spPr>
        <p:style>
          <a:lnRef idx="1">
            <a:schemeClr val="dk1"/>
          </a:lnRef>
          <a:fillRef idx="0">
            <a:schemeClr val="dk1"/>
          </a:fillRef>
          <a:effectRef idx="0">
            <a:schemeClr val="dk1"/>
          </a:effectRef>
          <a:fontRef idx="minor">
            <a:schemeClr val="tx1"/>
          </a:fontRef>
        </p:style>
      </p:cxnSp>
      <p:sp>
        <p:nvSpPr>
          <p:cNvPr id="61" name="Oval 60"/>
          <p:cNvSpPr/>
          <p:nvPr/>
        </p:nvSpPr>
        <p:spPr>
          <a:xfrm>
            <a:off x="6251826" y="5343577"/>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just"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66" name="Oval 65"/>
          <p:cNvSpPr/>
          <p:nvPr/>
        </p:nvSpPr>
        <p:spPr>
          <a:xfrm>
            <a:off x="8604925" y="5343577"/>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just"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67" name="Oval 66"/>
          <p:cNvSpPr/>
          <p:nvPr/>
        </p:nvSpPr>
        <p:spPr>
          <a:xfrm>
            <a:off x="10897207" y="5343577"/>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just"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68" name="Rectangle 67"/>
          <p:cNvSpPr/>
          <p:nvPr/>
        </p:nvSpPr>
        <p:spPr>
          <a:xfrm>
            <a:off x="5786054" y="4814799"/>
            <a:ext cx="1070165" cy="461665"/>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Kick Off </a:t>
            </a:r>
            <a:b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1</a:t>
            </a:r>
            <a:r>
              <a:rPr kumimoji="0" lang="en-IN" sz="12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st</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69" name="Rectangle 68"/>
          <p:cNvSpPr/>
          <p:nvPr/>
        </p:nvSpPr>
        <p:spPr>
          <a:xfrm>
            <a:off x="7945251" y="4826289"/>
            <a:ext cx="1396294" cy="46166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Milestone 1 </a:t>
            </a:r>
            <a:b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a:t>
            </a:r>
            <a:r>
              <a:rPr lang="en-IN" sz="1200" b="1" dirty="0">
                <a:solidFill>
                  <a:prstClr val="black"/>
                </a:solidFill>
                <a:latin typeface="SamsungOne 800" panose="020B0903030303020204" pitchFamily="34" charset="0"/>
                <a:ea typeface="SamsungOne 800" panose="020B0903030303020204" pitchFamily="34" charset="0"/>
              </a:rPr>
              <a:t>3</a:t>
            </a:r>
            <a:r>
              <a:rPr lang="en-IN" sz="1200" b="1" baseline="30000" dirty="0">
                <a:solidFill>
                  <a:prstClr val="black"/>
                </a:solidFill>
                <a:latin typeface="SamsungOne 800" panose="020B0903030303020204" pitchFamily="34" charset="0"/>
                <a:ea typeface="SamsungOne 800" panose="020B0903030303020204" pitchFamily="34" charset="0"/>
              </a:rPr>
              <a:t>r</a:t>
            </a:r>
            <a:r>
              <a:rPr kumimoji="0" lang="en-IN" sz="12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d</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70" name="Rectangle 69"/>
          <p:cNvSpPr/>
          <p:nvPr/>
        </p:nvSpPr>
        <p:spPr>
          <a:xfrm>
            <a:off x="10335311" y="4827869"/>
            <a:ext cx="1408271" cy="46166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Milestone 2 </a:t>
            </a:r>
            <a:b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a:t>
            </a:r>
            <a:r>
              <a:rPr lang="en-IN" sz="1200" b="1" dirty="0">
                <a:solidFill>
                  <a:prstClr val="black"/>
                </a:solidFill>
                <a:latin typeface="SamsungOne 800" panose="020B0903030303020204" pitchFamily="34" charset="0"/>
                <a:ea typeface="SamsungOne 800" panose="020B0903030303020204" pitchFamily="34" charset="0"/>
              </a:rPr>
              <a:t>6</a:t>
            </a:r>
            <a:r>
              <a:rPr lang="en-IN" sz="1200" b="1" baseline="30000" dirty="0">
                <a:solidFill>
                  <a:prstClr val="black"/>
                </a:solidFill>
                <a:latin typeface="SamsungOne 800" panose="020B0903030303020204" pitchFamily="34" charset="0"/>
                <a:ea typeface="SamsungOne 800" panose="020B0903030303020204" pitchFamily="34" charset="0"/>
              </a:rPr>
              <a:t>th</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Month&gt;</a:t>
            </a:r>
          </a:p>
        </p:txBody>
      </p:sp>
      <p:pic>
        <p:nvPicPr>
          <p:cNvPr id="2" name="Picture 1">
            <a:extLst>
              <a:ext uri="{FF2B5EF4-FFF2-40B4-BE49-F238E27FC236}">
                <a16:creationId xmlns:a16="http://schemas.microsoft.com/office/drawing/2014/main" id="{60913EDD-4D35-0E3F-C343-437107C05F2D}"/>
              </a:ext>
            </a:extLst>
          </p:cNvPr>
          <p:cNvPicPr>
            <a:picLocks noChangeAspect="1"/>
          </p:cNvPicPr>
          <p:nvPr/>
        </p:nvPicPr>
        <p:blipFill>
          <a:blip r:embed="rId8"/>
          <a:stretch>
            <a:fillRect/>
          </a:stretch>
        </p:blipFill>
        <p:spPr>
          <a:xfrm>
            <a:off x="10380132" y="9327"/>
            <a:ext cx="1811867" cy="364085"/>
          </a:xfrm>
          <a:prstGeom prst="rect">
            <a:avLst/>
          </a:prstGeom>
        </p:spPr>
      </p:pic>
    </p:spTree>
    <p:extLst>
      <p:ext uri="{BB962C8B-B14F-4D97-AF65-F5344CB8AC3E}">
        <p14:creationId xmlns:p14="http://schemas.microsoft.com/office/powerpoint/2010/main" val="100207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algn="just"/>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0" y="884404"/>
            <a:ext cx="12191999" cy="769441"/>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Major Observations / Conclusions: </a:t>
            </a:r>
          </a:p>
          <a:p>
            <a:pPr algn="just"/>
            <a:r>
              <a:rPr lang="en-US" sz="1200" dirty="0">
                <a:solidFill>
                  <a:srgbClr val="0E4094"/>
                </a:solidFill>
              </a:rPr>
              <a:t>      (provide details about your findings, experimental opinion – Use separate slide if necessary)</a:t>
            </a:r>
            <a:endParaRPr lang="en-US" sz="1600" dirty="0"/>
          </a:p>
          <a:p>
            <a:pPr algn="just"/>
            <a:endParaRPr lang="en-US" sz="1600" dirty="0"/>
          </a:p>
        </p:txBody>
      </p:sp>
      <p:sp>
        <p:nvSpPr>
          <p:cNvPr id="3" name="Content Placeholder 2">
            <a:extLst>
              <a:ext uri="{FF2B5EF4-FFF2-40B4-BE49-F238E27FC236}">
                <a16:creationId xmlns:a16="http://schemas.microsoft.com/office/drawing/2014/main" id="{0B37BD59-F6DE-299E-ED81-A8DD5743A75E}"/>
              </a:ext>
            </a:extLst>
          </p:cNvPr>
          <p:cNvSpPr>
            <a:spLocks noGrp="1"/>
          </p:cNvSpPr>
          <p:nvPr>
            <p:ph idx="1"/>
          </p:nvPr>
        </p:nvSpPr>
        <p:spPr>
          <a:xfrm>
            <a:off x="237966" y="1899552"/>
            <a:ext cx="10515600" cy="4351338"/>
          </a:xfrm>
        </p:spPr>
        <p:txBody>
          <a:bodyPr>
            <a:normAutofit lnSpcReduction="10000"/>
          </a:bodyPr>
          <a:lstStyle/>
          <a:p>
            <a:pPr lvl="1"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researchers propose ControlNet, a neural network architecture for adding spatial conditioning controls to text-to-image diffusion models.</a:t>
            </a:r>
          </a:p>
          <a:p>
            <a:pPr lvl="1"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ControlNet uses large pretrained diffusion models as a backbone and learns a diverse set of conditional controls.</a:t>
            </a:r>
          </a:p>
          <a:p>
            <a:pPr lvl="1"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Conditional GANs and transformers can learn the mapping between different image domains.</a:t>
            </a:r>
          </a:p>
          <a:p>
            <a:pPr lvl="1" algn="just"/>
            <a:r>
              <a:rPr lang="en-IN" sz="2000" dirty="0">
                <a:effectLst/>
                <a:latin typeface="Calibri" panose="020F0502020204030204" pitchFamily="34" charset="0"/>
                <a:ea typeface="Calibri" panose="020F0502020204030204" pitchFamily="34" charset="0"/>
                <a:cs typeface="Times New Roman" panose="02020603050405020304" pitchFamily="18" charset="0"/>
              </a:rPr>
              <a:t>Pretrained GANs(generative adversarial network ) like StyleGAN can be manipulated for specific image-to-image tasks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ControlNets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can be used to control the denoising diffusion process in various ways.</a:t>
            </a:r>
          </a:p>
          <a:p>
            <a:pPr lvl="1"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CFG Resolution Weighting can be used to control the guidance strength of the diffusion process.</a:t>
            </a:r>
          </a:p>
          <a:p>
            <a:pPr lvl="1"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Multiple conditioning images can be added to a single instance of Stable Diffusion.</a:t>
            </a:r>
          </a:p>
          <a:p>
            <a:pPr lvl="1" algn="just">
              <a:lnSpc>
                <a:spcPct val="100000"/>
              </a:lnSpc>
              <a:spcBef>
                <a:spcPts val="1200"/>
              </a:spcBef>
              <a:spcAft>
                <a:spcPts val="1200"/>
              </a:spcAft>
              <a:defRPr/>
            </a:pPr>
            <a:endParaRPr kumimoji="0" lang="en-IN"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Tree>
    <p:extLst>
      <p:ext uri="{BB962C8B-B14F-4D97-AF65-F5344CB8AC3E}">
        <p14:creationId xmlns:p14="http://schemas.microsoft.com/office/powerpoint/2010/main" val="313671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164B-0D8E-9334-A4E8-4BC43711B519}"/>
              </a:ext>
            </a:extLst>
          </p:cNvPr>
          <p:cNvSpPr>
            <a:spLocks noGrp="1"/>
          </p:cNvSpPr>
          <p:nvPr>
            <p:ph type="title"/>
          </p:nvPr>
        </p:nvSpPr>
        <p:spPr>
          <a:xfrm>
            <a:off x="838200" y="365125"/>
            <a:ext cx="10515600" cy="1161671"/>
          </a:xfrm>
        </p:spPr>
        <p:txBody>
          <a:bodyPr>
            <a:normAutofit/>
          </a:bodyPr>
          <a:lstStyle/>
          <a:p>
            <a:pPr algn="just"/>
            <a:r>
              <a:rPr lang="en-US" sz="44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dirty="0"/>
          </a:p>
        </p:txBody>
      </p:sp>
      <p:sp>
        <p:nvSpPr>
          <p:cNvPr id="3" name="Content Placeholder 2">
            <a:extLst>
              <a:ext uri="{FF2B5EF4-FFF2-40B4-BE49-F238E27FC236}">
                <a16:creationId xmlns:a16="http://schemas.microsoft.com/office/drawing/2014/main" id="{7925A6BC-DC90-9997-224D-79D1B7EC34BE}"/>
              </a:ext>
            </a:extLst>
          </p:cNvPr>
          <p:cNvSpPr>
            <a:spLocks noGrp="1"/>
          </p:cNvSpPr>
          <p:nvPr>
            <p:ph idx="1"/>
          </p:nvPr>
        </p:nvSpPr>
        <p:spPr/>
        <p:txBody>
          <a:bodyPr>
            <a:normAutofit fontScale="85000" lnSpcReduction="20000"/>
          </a:bodyPr>
          <a:lstStyle/>
          <a:p>
            <a:pPr lvl="1" algn="just"/>
            <a:r>
              <a:rPr lang="en-GB" dirty="0"/>
              <a:t>Image diffusion algorithms progressively add noise to images to create noisy images.</a:t>
            </a:r>
          </a:p>
          <a:p>
            <a:pPr lvl="1" algn="just"/>
            <a:r>
              <a:rPr lang="en-GB" dirty="0"/>
              <a:t>The diffusion algorithms learn to predict the noise added to the noisy images.</a:t>
            </a:r>
          </a:p>
          <a:p>
            <a:pPr lvl="1" algn="just"/>
            <a:r>
              <a:rPr lang="en-GB" dirty="0"/>
              <a:t>In training, 50% of text prompts are randomly replaced with empty strings.</a:t>
            </a:r>
          </a:p>
          <a:p>
            <a:pPr lvl="1" algn="just"/>
            <a:r>
              <a:rPr lang="en-GB" dirty="0"/>
              <a:t>The model abruptly succeeds in following the input conditioning image during training.</a:t>
            </a:r>
          </a:p>
          <a:p>
            <a:pPr lvl="1" algn="just"/>
            <a:r>
              <a:rPr lang="en-GB" dirty="0" err="1"/>
              <a:t>ControlNets</a:t>
            </a:r>
            <a:r>
              <a:rPr lang="en-GB" dirty="0"/>
              <a:t> can be used to control the denoising diffusion process in various ways.</a:t>
            </a:r>
          </a:p>
          <a:p>
            <a:pPr lvl="1" algn="just"/>
            <a:r>
              <a:rPr lang="en-GB" dirty="0"/>
              <a:t>CFG Resolution Weighting can be used to control the guidance strength of the diffusion process.</a:t>
            </a:r>
          </a:p>
          <a:p>
            <a:pPr lvl="1" algn="just"/>
            <a:r>
              <a:rPr lang="en-GB" dirty="0"/>
              <a:t>Multiple conditioning images can be added to a single instance of Stable Diffusion.</a:t>
            </a:r>
          </a:p>
          <a:p>
            <a:pPr lvl="1" algn="just"/>
            <a:r>
              <a:rPr lang="en-GB" dirty="0"/>
              <a:t>Qualitative results show that </a:t>
            </a:r>
            <a:r>
              <a:rPr lang="en-GB" dirty="0" err="1"/>
              <a:t>ControlNets</a:t>
            </a:r>
            <a:r>
              <a:rPr lang="en-GB" dirty="0"/>
              <a:t> can interpret content semantics in diverse conditioning images.</a:t>
            </a:r>
          </a:p>
          <a:p>
            <a:pPr lvl="1" algn="just"/>
            <a:r>
              <a:rPr lang="en-GB" dirty="0"/>
              <a:t>An ablative study shows different architectures and prompt settings for </a:t>
            </a:r>
            <a:r>
              <a:rPr lang="en-GB" dirty="0" err="1"/>
              <a:t>ControlNets</a:t>
            </a:r>
            <a:r>
              <a:rPr lang="en-GB" dirty="0"/>
              <a:t>.</a:t>
            </a:r>
          </a:p>
          <a:p>
            <a:pPr lvl="1" algn="just"/>
            <a:r>
              <a:rPr lang="en-GB" dirty="0"/>
              <a:t>ControlNet-</a:t>
            </a:r>
            <a:r>
              <a:rPr lang="en-GB" dirty="0" err="1"/>
              <a:t>lite</a:t>
            </a:r>
            <a:r>
              <a:rPr lang="en-GB" dirty="0"/>
              <a:t> is an alternative structure of </a:t>
            </a:r>
            <a:r>
              <a:rPr lang="en-GB" dirty="0" err="1"/>
              <a:t>ControlNets</a:t>
            </a:r>
            <a:r>
              <a:rPr lang="en-GB" dirty="0"/>
              <a:t> with a single convolution layer per block.</a:t>
            </a:r>
          </a:p>
          <a:p>
            <a:pPr lvl="1" algn="just"/>
            <a:r>
              <a:rPr lang="en-GB" dirty="0"/>
              <a:t>The paragraph discusses the evaluation and comparison of different methods in the field of semantic segmentation and image generation.</a:t>
            </a:r>
            <a:endParaRPr lang="en-IN" dirty="0"/>
          </a:p>
        </p:txBody>
      </p:sp>
      <p:sp>
        <p:nvSpPr>
          <p:cNvPr id="4" name="Rectangle 3">
            <a:extLst>
              <a:ext uri="{FF2B5EF4-FFF2-40B4-BE49-F238E27FC236}">
                <a16:creationId xmlns:a16="http://schemas.microsoft.com/office/drawing/2014/main" id="{DD1EA3DF-4276-E5B2-10D3-3D097B856D84}"/>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SamsungOne 600C" panose="020B0706030303020204" pitchFamily="34" charset="0"/>
              <a:ea typeface="SamsungOne 600C" panose="020B0706030303020204" pitchFamily="34" charset="0"/>
            </a:endParaRPr>
          </a:p>
        </p:txBody>
      </p:sp>
      <p:sp>
        <p:nvSpPr>
          <p:cNvPr id="8" name="Rectangle 7"/>
          <p:cNvSpPr/>
          <p:nvPr/>
        </p:nvSpPr>
        <p:spPr>
          <a:xfrm>
            <a:off x="266000" y="105044"/>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pic>
        <p:nvPicPr>
          <p:cNvPr id="5" name="Picture 4">
            <a:extLst>
              <a:ext uri="{FF2B5EF4-FFF2-40B4-BE49-F238E27FC236}">
                <a16:creationId xmlns:a16="http://schemas.microsoft.com/office/drawing/2014/main" id="{F19DF5DE-07D8-9D37-4AB0-40507ACFA5A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4"/>
            <a:ext cx="1249918" cy="474910"/>
          </a:xfrm>
          <a:prstGeom prst="rect">
            <a:avLst/>
          </a:prstGeom>
        </p:spPr>
      </p:pic>
    </p:spTree>
    <p:extLst>
      <p:ext uri="{BB962C8B-B14F-4D97-AF65-F5344CB8AC3E}">
        <p14:creationId xmlns:p14="http://schemas.microsoft.com/office/powerpoint/2010/main" val="188851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164B-0D8E-9334-A4E8-4BC43711B519}"/>
              </a:ext>
            </a:extLst>
          </p:cNvPr>
          <p:cNvSpPr>
            <a:spLocks noGrp="1"/>
          </p:cNvSpPr>
          <p:nvPr>
            <p:ph type="title"/>
          </p:nvPr>
        </p:nvSpPr>
        <p:spPr>
          <a:xfrm>
            <a:off x="838200" y="365125"/>
            <a:ext cx="10515600" cy="1161671"/>
          </a:xfrm>
        </p:spPr>
        <p:txBody>
          <a:bodyPr>
            <a:normAutofit/>
          </a:bodyPr>
          <a:lstStyle/>
          <a:p>
            <a:pPr algn="just"/>
            <a:r>
              <a:rPr lang="en-US" sz="44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r>
              <a:rPr lang="en-GB" sz="44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 Citations</a:t>
            </a:r>
            <a:endParaRPr lang="en-IN" dirty="0"/>
          </a:p>
        </p:txBody>
      </p:sp>
      <p:sp>
        <p:nvSpPr>
          <p:cNvPr id="3" name="Content Placeholder 2">
            <a:extLst>
              <a:ext uri="{FF2B5EF4-FFF2-40B4-BE49-F238E27FC236}">
                <a16:creationId xmlns:a16="http://schemas.microsoft.com/office/drawing/2014/main" id="{7925A6BC-DC90-9997-224D-79D1B7EC34BE}"/>
              </a:ext>
            </a:extLst>
          </p:cNvPr>
          <p:cNvSpPr>
            <a:spLocks noGrp="1"/>
          </p:cNvSpPr>
          <p:nvPr>
            <p:ph idx="1"/>
          </p:nvPr>
        </p:nvSpPr>
        <p:spPr/>
        <p:txBody>
          <a:bodyPr>
            <a:normAutofit/>
          </a:bodyPr>
          <a:lstStyle/>
          <a:p>
            <a:pPr marR="457200" algn="just"/>
            <a:r>
              <a:rPr lang="en-GB" sz="1600" b="0" i="0" dirty="0">
                <a:solidFill>
                  <a:srgbClr val="000000"/>
                </a:solidFill>
                <a:effectLst/>
                <a:latin typeface="Calibri" panose="020F0502020204030204" pitchFamily="34" charset="0"/>
              </a:rPr>
              <a:t>[1]Y. Wang, S. Shen, and B. Y. Lim, “</a:t>
            </a:r>
            <a:r>
              <a:rPr lang="en-GB" sz="1600" b="0" i="0" dirty="0" err="1">
                <a:solidFill>
                  <a:srgbClr val="000000"/>
                </a:solidFill>
                <a:effectLst/>
                <a:latin typeface="Calibri" panose="020F0502020204030204" pitchFamily="34" charset="0"/>
              </a:rPr>
              <a:t>RePrompt</a:t>
            </a:r>
            <a:r>
              <a:rPr lang="en-GB" sz="1600" b="0" i="0" dirty="0">
                <a:solidFill>
                  <a:srgbClr val="000000"/>
                </a:solidFill>
                <a:effectLst/>
                <a:latin typeface="Calibri" panose="020F0502020204030204" pitchFamily="34" charset="0"/>
              </a:rPr>
              <a:t>: Automatic Prompt Editing to Refine AI-Generative Art Towards Precise Expressions,” </a:t>
            </a:r>
            <a:r>
              <a:rPr lang="en-GB" sz="1600" b="0" i="1" dirty="0">
                <a:solidFill>
                  <a:srgbClr val="000000"/>
                </a:solidFill>
                <a:effectLst/>
                <a:latin typeface="Calibri" panose="020F0502020204030204" pitchFamily="34" charset="0"/>
              </a:rPr>
              <a:t>arXiv:2302.09466 [cs]</a:t>
            </a:r>
            <a:r>
              <a:rPr lang="en-GB" sz="1600" b="0" i="0" dirty="0">
                <a:solidFill>
                  <a:srgbClr val="000000"/>
                </a:solidFill>
                <a:effectLst/>
                <a:latin typeface="Calibri" panose="020F0502020204030204" pitchFamily="34" charset="0"/>
              </a:rPr>
              <a:t>, Mar. 2023, </a:t>
            </a:r>
            <a:r>
              <a:rPr lang="en-GB" sz="1600" b="0" i="0" dirty="0" err="1">
                <a:solidFill>
                  <a:srgbClr val="000000"/>
                </a:solidFill>
                <a:effectLst/>
                <a:latin typeface="Calibri" panose="020F0502020204030204" pitchFamily="34" charset="0"/>
              </a:rPr>
              <a:t>doi</a:t>
            </a:r>
            <a:r>
              <a:rPr lang="en-GB" sz="1600" b="0" i="0" dirty="0">
                <a:solidFill>
                  <a:srgbClr val="000000"/>
                </a:solidFill>
                <a:effectLst/>
                <a:latin typeface="Calibri" panose="020F0502020204030204" pitchFamily="34" charset="0"/>
              </a:rPr>
              <a:t>: </a:t>
            </a:r>
            <a:r>
              <a:rPr lang="en-GB" sz="1600" dirty="0">
                <a:solidFill>
                  <a:srgbClr val="000000"/>
                </a:solidFill>
                <a:latin typeface="Calibri" panose="020F0502020204030204" pitchFamily="34" charset="0"/>
                <a:hlinkClick r:id="rId2"/>
              </a:rPr>
              <a:t>https://doi.org/10.1145/3544548.3581402</a:t>
            </a:r>
            <a:r>
              <a:rPr lang="en-GB" sz="1600" dirty="0">
                <a:solidFill>
                  <a:srgbClr val="000000"/>
                </a:solidFill>
                <a:latin typeface="Calibri" panose="020F0502020204030204" pitchFamily="34" charset="0"/>
              </a:rPr>
              <a:t>.</a:t>
            </a:r>
          </a:p>
          <a:p>
            <a:pPr marR="457200" algn="just"/>
            <a:r>
              <a:rPr lang="en-GB" sz="1600" b="0" i="0" dirty="0">
                <a:solidFill>
                  <a:srgbClr val="000000"/>
                </a:solidFill>
                <a:effectLst/>
                <a:latin typeface="Calibri" panose="020F0502020204030204" pitchFamily="34" charset="0"/>
              </a:rPr>
              <a:t>[2]L. Zhang and M. </a:t>
            </a:r>
            <a:r>
              <a:rPr lang="en-GB" sz="1600" b="0" i="0" dirty="0" err="1">
                <a:solidFill>
                  <a:srgbClr val="000000"/>
                </a:solidFill>
                <a:effectLst/>
                <a:latin typeface="Calibri" panose="020F0502020204030204" pitchFamily="34" charset="0"/>
              </a:rPr>
              <a:t>Agrawala</a:t>
            </a:r>
            <a:r>
              <a:rPr lang="en-GB" sz="1600" b="0" i="0" dirty="0">
                <a:solidFill>
                  <a:srgbClr val="000000"/>
                </a:solidFill>
                <a:effectLst/>
                <a:latin typeface="Calibri" panose="020F0502020204030204" pitchFamily="34" charset="0"/>
              </a:rPr>
              <a:t>, “Adding Conditional Control to Text-to-Image Diffusion Models,” </a:t>
            </a:r>
            <a:r>
              <a:rPr lang="en-GB" sz="1600" b="0" i="1" dirty="0">
                <a:solidFill>
                  <a:srgbClr val="000000"/>
                </a:solidFill>
                <a:effectLst/>
                <a:latin typeface="Calibri" panose="020F0502020204030204" pitchFamily="34" charset="0"/>
              </a:rPr>
              <a:t>arXiv.org</a:t>
            </a:r>
            <a:r>
              <a:rPr lang="en-GB" sz="1600" b="0" i="0" dirty="0">
                <a:solidFill>
                  <a:srgbClr val="000000"/>
                </a:solidFill>
                <a:effectLst/>
                <a:latin typeface="Calibri" panose="020F0502020204030204" pitchFamily="34" charset="0"/>
              </a:rPr>
              <a:t>, Feb. 10, 2023. https://arxiv.org/abs/2302.05543</a:t>
            </a:r>
          </a:p>
          <a:p>
            <a:pPr marR="457200" algn="just"/>
            <a:r>
              <a:rPr lang="en-GB" sz="1600" b="0" i="0" dirty="0">
                <a:solidFill>
                  <a:srgbClr val="000000"/>
                </a:solidFill>
                <a:effectLst/>
                <a:latin typeface="Calibri" panose="020F0502020204030204" pitchFamily="34" charset="0"/>
              </a:rPr>
              <a:t>‌</a:t>
            </a:r>
            <a:r>
              <a:rPr lang="en-GB" sz="1600" b="0" i="0" dirty="0">
                <a:effectLst/>
                <a:latin typeface="Calibri" panose="020F0502020204030204" pitchFamily="34" charset="0"/>
              </a:rPr>
              <a:t>[3]Y. Xie, Z. Pan, J. Ma, L. Jie, and Q. Mei, “A Prompt Log Analysis of Text-to-Image Generation Systems,” </a:t>
            </a:r>
            <a:r>
              <a:rPr lang="en-GB" sz="1600" b="0" i="1" dirty="0">
                <a:effectLst/>
                <a:latin typeface="Calibri" panose="020F0502020204030204" pitchFamily="34" charset="0"/>
              </a:rPr>
              <a:t>arXiv.org</a:t>
            </a:r>
            <a:r>
              <a:rPr lang="en-GB" sz="1600" b="0" i="0" dirty="0">
                <a:effectLst/>
                <a:latin typeface="Calibri" panose="020F0502020204030204" pitchFamily="34" charset="0"/>
              </a:rPr>
              <a:t>, Apr. 30, 2023. https://arxiv.org/abs/2303.04587 (accessed Jun. 28, 2023).</a:t>
            </a:r>
          </a:p>
          <a:p>
            <a:pPr marR="457200" algn="just"/>
            <a:r>
              <a:rPr lang="en-GB" sz="1600" b="0" i="0" dirty="0">
                <a:effectLst/>
                <a:latin typeface="Calibri" panose="020F0502020204030204" pitchFamily="34" charset="0"/>
              </a:rPr>
              <a:t>[4]Jacob Devlin, Ming-Wei Chang, Kenton Lee, and Kristina Toutanova. 2019. </a:t>
            </a:r>
            <a:r>
              <a:rPr lang="en-GB" sz="1600" b="0" i="0" dirty="0" err="1">
                <a:effectLst/>
                <a:latin typeface="Calibri" panose="020F0502020204030204" pitchFamily="34" charset="0"/>
              </a:rPr>
              <a:t>BERT:Pre-training</a:t>
            </a:r>
            <a:r>
              <a:rPr lang="en-GB" sz="1600" b="0" i="0" dirty="0">
                <a:effectLst/>
                <a:latin typeface="Calibri" panose="020F0502020204030204" pitchFamily="34" charset="0"/>
              </a:rPr>
              <a:t> of Deep Bidirectional Transformers for Language Understanding. </a:t>
            </a:r>
            <a:r>
              <a:rPr lang="en-GB" sz="1600" b="0" i="0" dirty="0" err="1">
                <a:effectLst/>
                <a:latin typeface="Calibri" panose="020F0502020204030204" pitchFamily="34" charset="0"/>
              </a:rPr>
              <a:t>InProceedings</a:t>
            </a:r>
            <a:r>
              <a:rPr lang="en-GB" sz="1600" b="0" i="0" dirty="0">
                <a:effectLst/>
                <a:latin typeface="Calibri" panose="020F0502020204030204" pitchFamily="34" charset="0"/>
              </a:rPr>
              <a:t> of the 2019 Conference of the North American Chapter of the </a:t>
            </a:r>
            <a:r>
              <a:rPr lang="en-GB" sz="1600" b="0" i="0" dirty="0" err="1">
                <a:effectLst/>
                <a:latin typeface="Calibri" panose="020F0502020204030204" pitchFamily="34" charset="0"/>
              </a:rPr>
              <a:t>Associationfor</a:t>
            </a:r>
            <a:r>
              <a:rPr lang="en-GB" sz="1600" b="0" i="0" dirty="0">
                <a:effectLst/>
                <a:latin typeface="Calibri" panose="020F0502020204030204" pitchFamily="34" charset="0"/>
              </a:rPr>
              <a:t> Computational Linguistics: Human Language Technologies, Volume 1 (Long </a:t>
            </a:r>
            <a:r>
              <a:rPr lang="en-GB" sz="1600" b="0" i="0" dirty="0" err="1">
                <a:effectLst/>
                <a:latin typeface="Calibri" panose="020F0502020204030204" pitchFamily="34" charset="0"/>
              </a:rPr>
              <a:t>andShort</a:t>
            </a:r>
            <a:r>
              <a:rPr lang="en-GB" sz="1600" b="0" i="0" dirty="0">
                <a:effectLst/>
                <a:latin typeface="Calibri" panose="020F0502020204030204" pitchFamily="34" charset="0"/>
              </a:rPr>
              <a:t> Papers). Association for Computational Linguistics, Minneapolis, Minnesota,4171–4186. https://doi.org/10.18653/v1/N19-1423</a:t>
            </a:r>
          </a:p>
          <a:p>
            <a:pPr marR="457200" algn="just"/>
            <a:endParaRPr lang="en-GB" sz="1200" b="0" i="0" dirty="0">
              <a:effectLst/>
              <a:latin typeface="Calibri" panose="020F0502020204030204" pitchFamily="34" charset="0"/>
            </a:endParaRPr>
          </a:p>
          <a:p>
            <a:pPr marL="0" indent="0" algn="just">
              <a:buNone/>
            </a:pPr>
            <a:endParaRPr lang="en-GB" sz="1200" b="0" i="0" dirty="0">
              <a:effectLst/>
              <a:latin typeface="Calibri" panose="020F0502020204030204" pitchFamily="34" charset="0"/>
            </a:endParaRPr>
          </a:p>
        </p:txBody>
      </p:sp>
      <p:sp>
        <p:nvSpPr>
          <p:cNvPr id="4" name="Rectangle 3">
            <a:extLst>
              <a:ext uri="{FF2B5EF4-FFF2-40B4-BE49-F238E27FC236}">
                <a16:creationId xmlns:a16="http://schemas.microsoft.com/office/drawing/2014/main" id="{DD1EA3DF-4276-E5B2-10D3-3D097B856D84}"/>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SamsungOne 600C" panose="020B0706030303020204" pitchFamily="34" charset="0"/>
              <a:ea typeface="SamsungOne 600C" panose="020B0706030303020204" pitchFamily="34" charset="0"/>
            </a:endParaRPr>
          </a:p>
        </p:txBody>
      </p:sp>
      <p:sp>
        <p:nvSpPr>
          <p:cNvPr id="8" name="Rectangle 7"/>
          <p:cNvSpPr/>
          <p:nvPr/>
        </p:nvSpPr>
        <p:spPr>
          <a:xfrm>
            <a:off x="266000" y="105044"/>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pic>
        <p:nvPicPr>
          <p:cNvPr id="5" name="Picture 4">
            <a:extLst>
              <a:ext uri="{FF2B5EF4-FFF2-40B4-BE49-F238E27FC236}">
                <a16:creationId xmlns:a16="http://schemas.microsoft.com/office/drawing/2014/main" id="{F19DF5DE-07D8-9D37-4AB0-40507ACFA5A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29" t="20267" r="4175" b="26842"/>
          <a:stretch/>
        </p:blipFill>
        <p:spPr>
          <a:xfrm>
            <a:off x="10942081" y="105044"/>
            <a:ext cx="1249918" cy="474910"/>
          </a:xfrm>
          <a:prstGeom prst="rect">
            <a:avLst/>
          </a:prstGeom>
        </p:spPr>
      </p:pic>
    </p:spTree>
    <p:extLst>
      <p:ext uri="{BB962C8B-B14F-4D97-AF65-F5344CB8AC3E}">
        <p14:creationId xmlns:p14="http://schemas.microsoft.com/office/powerpoint/2010/main" val="263561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9FBCA-CB63-2DBD-4B8F-8B81403B1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61F93-1F2A-DA67-4554-875E13A7003E}"/>
              </a:ext>
            </a:extLst>
          </p:cNvPr>
          <p:cNvSpPr>
            <a:spLocks noGrp="1"/>
          </p:cNvSpPr>
          <p:nvPr>
            <p:ph type="title"/>
          </p:nvPr>
        </p:nvSpPr>
        <p:spPr>
          <a:xfrm>
            <a:off x="838200" y="365125"/>
            <a:ext cx="10515600" cy="1161671"/>
          </a:xfrm>
        </p:spPr>
        <p:txBody>
          <a:bodyPr>
            <a:normAutofit fontScale="90000"/>
          </a:bodyPr>
          <a:lstStyle/>
          <a:p>
            <a:r>
              <a:rPr lang="en-US" sz="44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br>
              <a:rPr lang="en-IN" sz="4400" b="1" dirty="0">
                <a:latin typeface="SamsungOne 200" panose="020B0203030303020204" pitchFamily="34" charset="0"/>
                <a:ea typeface="SamsungOne 200" panose="020B0203030303020204" pitchFamily="34" charset="0"/>
              </a:rPr>
            </a:br>
            <a:r>
              <a:rPr lang="en-IN" sz="4400" b="1" dirty="0">
                <a:latin typeface="SamsungOne 200" panose="020B0203030303020204" pitchFamily="34" charset="0"/>
                <a:ea typeface="SamsungOne 200" panose="020B0203030303020204" pitchFamily="34" charset="0"/>
              </a:rPr>
              <a:t> Conclusions</a:t>
            </a:r>
            <a:endParaRPr lang="en-IN" dirty="0"/>
          </a:p>
        </p:txBody>
      </p:sp>
      <p:sp>
        <p:nvSpPr>
          <p:cNvPr id="3" name="Content Placeholder 2">
            <a:extLst>
              <a:ext uri="{FF2B5EF4-FFF2-40B4-BE49-F238E27FC236}">
                <a16:creationId xmlns:a16="http://schemas.microsoft.com/office/drawing/2014/main" id="{D6961315-9B85-14FB-3E1A-14560EF1AA41}"/>
              </a:ext>
            </a:extLst>
          </p:cNvPr>
          <p:cNvSpPr>
            <a:spLocks noGrp="1"/>
          </p:cNvSpPr>
          <p:nvPr>
            <p:ph idx="1"/>
          </p:nvPr>
        </p:nvSpPr>
        <p:spPr/>
        <p:txBody>
          <a:bodyPr>
            <a:normAutofit fontScale="92500" lnSpcReduction="20000"/>
          </a:bodyPr>
          <a:lstStyle/>
          <a:p>
            <a:pPr lvl="1" algn="just"/>
            <a:r>
              <a:rPr lang="en-GB" b="1" dirty="0"/>
              <a:t>Image Diffusion Algorithms with Noise Prediction:</a:t>
            </a:r>
          </a:p>
          <a:p>
            <a:pPr lvl="2" algn="just"/>
            <a:r>
              <a:rPr lang="en-GB" dirty="0"/>
              <a:t>Image diffusion algorithms progressively add noise to images to create noisy images.</a:t>
            </a:r>
          </a:p>
          <a:p>
            <a:pPr lvl="2" algn="just"/>
            <a:r>
              <a:rPr lang="en-GB" dirty="0"/>
              <a:t>These algorithms learn to predict the noise added to the noisy images.</a:t>
            </a:r>
          </a:p>
          <a:p>
            <a:pPr lvl="1" algn="just"/>
            <a:r>
              <a:rPr lang="en-GB" b="1" dirty="0"/>
              <a:t>Text-to-Image Generator Model Training:</a:t>
            </a:r>
          </a:p>
          <a:p>
            <a:pPr lvl="2" algn="just"/>
            <a:r>
              <a:rPr lang="en-GB" dirty="0"/>
              <a:t>During training, 50% of text prompts are randomly replaced with empty strings.</a:t>
            </a:r>
          </a:p>
          <a:p>
            <a:pPr lvl="2" algn="just"/>
            <a:r>
              <a:rPr lang="en-GB" dirty="0"/>
              <a:t>The model successfully follows the input conditioning image during training.</a:t>
            </a:r>
          </a:p>
          <a:p>
            <a:pPr lvl="1" algn="just"/>
            <a:r>
              <a:rPr lang="en-GB" b="1" dirty="0"/>
              <a:t>ControlNet Architecture for Conditional Controls:</a:t>
            </a:r>
          </a:p>
          <a:p>
            <a:pPr lvl="2" algn="just"/>
            <a:r>
              <a:rPr lang="en-GB" dirty="0"/>
              <a:t>ControlNet is proposed as a neural network architecture for adding spatial conditioning controls to text-to-image diffusion models.</a:t>
            </a:r>
          </a:p>
          <a:p>
            <a:pPr lvl="2" algn="just"/>
            <a:r>
              <a:rPr lang="en-GB" dirty="0"/>
              <a:t>It utilizes large pretrained diffusion models as a backbone and learns a diverse set of conditional controls.</a:t>
            </a:r>
          </a:p>
          <a:p>
            <a:pPr lvl="1" algn="just"/>
            <a:r>
              <a:rPr lang="en-GB" b="1" dirty="0"/>
              <a:t>Methods for Controlling Denoising Diffusion:</a:t>
            </a:r>
          </a:p>
          <a:p>
            <a:pPr lvl="2" algn="just"/>
            <a:r>
              <a:rPr lang="en-GB" dirty="0" err="1"/>
              <a:t>ControlNets</a:t>
            </a:r>
            <a:r>
              <a:rPr lang="en-GB" dirty="0"/>
              <a:t> can be used to control the denoising diffusion process in various ways.</a:t>
            </a:r>
          </a:p>
          <a:p>
            <a:pPr lvl="2" algn="just"/>
            <a:r>
              <a:rPr lang="en-GB" dirty="0"/>
              <a:t>CFG Resolution Weighting is proposed to control the guidance strength of the diffusion process.</a:t>
            </a:r>
          </a:p>
          <a:p>
            <a:pPr lvl="1" algn="just"/>
            <a:endParaRPr lang="en-IN" dirty="0"/>
          </a:p>
        </p:txBody>
      </p:sp>
      <p:sp>
        <p:nvSpPr>
          <p:cNvPr id="4" name="Rectangle 3">
            <a:extLst>
              <a:ext uri="{FF2B5EF4-FFF2-40B4-BE49-F238E27FC236}">
                <a16:creationId xmlns:a16="http://schemas.microsoft.com/office/drawing/2014/main" id="{538066C4-A91F-544D-DAF5-10D070E0C7FA}"/>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8" name="Rectangle 7">
            <a:extLst>
              <a:ext uri="{FF2B5EF4-FFF2-40B4-BE49-F238E27FC236}">
                <a16:creationId xmlns:a16="http://schemas.microsoft.com/office/drawing/2014/main" id="{FA4770B5-20AF-95C5-D7EB-DBBAE12F1B51}"/>
              </a:ext>
            </a:extLst>
          </p:cNvPr>
          <p:cNvSpPr/>
          <p:nvPr/>
        </p:nvSpPr>
        <p:spPr>
          <a:xfrm>
            <a:off x="266000" y="105044"/>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pic>
        <p:nvPicPr>
          <p:cNvPr id="5" name="Picture 4">
            <a:extLst>
              <a:ext uri="{FF2B5EF4-FFF2-40B4-BE49-F238E27FC236}">
                <a16:creationId xmlns:a16="http://schemas.microsoft.com/office/drawing/2014/main" id="{F17C7278-E869-9FE0-DB2D-7585D3F1839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297214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B1050-9C7D-96C8-12BC-1B6DDD762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D137A1-B8CE-4652-27DB-32B88B6A2AB1}"/>
              </a:ext>
            </a:extLst>
          </p:cNvPr>
          <p:cNvSpPr>
            <a:spLocks noGrp="1"/>
          </p:cNvSpPr>
          <p:nvPr>
            <p:ph type="title"/>
          </p:nvPr>
        </p:nvSpPr>
        <p:spPr>
          <a:xfrm>
            <a:off x="838200" y="365125"/>
            <a:ext cx="10515600" cy="1161671"/>
          </a:xfrm>
        </p:spPr>
        <p:txBody>
          <a:bodyPr>
            <a:normAutofit fontScale="90000"/>
          </a:bodyPr>
          <a:lstStyle/>
          <a:p>
            <a:r>
              <a:rPr lang="en-US" sz="44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br>
              <a:rPr lang="en-IN" sz="4400" b="1" dirty="0">
                <a:latin typeface="SamsungOne 200" panose="020B0203030303020204" pitchFamily="34" charset="0"/>
                <a:ea typeface="SamsungOne 200" panose="020B0203030303020204" pitchFamily="34" charset="0"/>
              </a:rPr>
            </a:br>
            <a:r>
              <a:rPr lang="en-IN" sz="4400" b="1" dirty="0">
                <a:latin typeface="SamsungOne 200" panose="020B0203030303020204" pitchFamily="34" charset="0"/>
                <a:ea typeface="SamsungOne 200" panose="020B0203030303020204" pitchFamily="34" charset="0"/>
              </a:rPr>
              <a:t> Conclusions</a:t>
            </a:r>
            <a:endParaRPr lang="en-IN" dirty="0"/>
          </a:p>
        </p:txBody>
      </p:sp>
      <p:sp>
        <p:nvSpPr>
          <p:cNvPr id="3" name="Content Placeholder 2">
            <a:extLst>
              <a:ext uri="{FF2B5EF4-FFF2-40B4-BE49-F238E27FC236}">
                <a16:creationId xmlns:a16="http://schemas.microsoft.com/office/drawing/2014/main" id="{81BB24F5-6007-E93B-F851-379C36781F50}"/>
              </a:ext>
            </a:extLst>
          </p:cNvPr>
          <p:cNvSpPr>
            <a:spLocks noGrp="1"/>
          </p:cNvSpPr>
          <p:nvPr>
            <p:ph idx="1"/>
          </p:nvPr>
        </p:nvSpPr>
        <p:spPr>
          <a:xfrm>
            <a:off x="662730" y="1825625"/>
            <a:ext cx="10691070" cy="4667250"/>
          </a:xfrm>
        </p:spPr>
        <p:txBody>
          <a:bodyPr>
            <a:normAutofit/>
          </a:bodyPr>
          <a:lstStyle/>
          <a:p>
            <a:pPr lvl="1" algn="just"/>
            <a:r>
              <a:rPr lang="en-GB" b="1" dirty="0"/>
              <a:t>Enhancements and Variations in </a:t>
            </a:r>
            <a:r>
              <a:rPr lang="en-GB" b="1" dirty="0" err="1"/>
              <a:t>ControlNets</a:t>
            </a:r>
            <a:r>
              <a:rPr lang="en-GB" b="1" dirty="0"/>
              <a:t>:</a:t>
            </a:r>
          </a:p>
          <a:p>
            <a:pPr lvl="2" algn="just"/>
            <a:r>
              <a:rPr lang="en-GB" dirty="0"/>
              <a:t>Multiple conditioning images can be added to a single instance of Stable Diffusion.</a:t>
            </a:r>
          </a:p>
          <a:p>
            <a:pPr lvl="2" algn="just"/>
            <a:r>
              <a:rPr lang="en-GB" dirty="0"/>
              <a:t>ControlNet-lite is introduced as an alternative structure with a single convolution layer per block.</a:t>
            </a:r>
          </a:p>
          <a:p>
            <a:pPr lvl="1" algn="just"/>
            <a:r>
              <a:rPr lang="en-GB" b="1" dirty="0"/>
              <a:t>Evaluation and Comparison:</a:t>
            </a:r>
          </a:p>
          <a:p>
            <a:pPr lvl="2" algn="just"/>
            <a:r>
              <a:rPr lang="en-GB" dirty="0"/>
              <a:t>Qualitative results show that </a:t>
            </a:r>
            <a:r>
              <a:rPr lang="en-GB" dirty="0" err="1"/>
              <a:t>ControlNets</a:t>
            </a:r>
            <a:r>
              <a:rPr lang="en-GB" dirty="0"/>
              <a:t> can interpret content semantics in diverse conditioning images.</a:t>
            </a:r>
          </a:p>
          <a:p>
            <a:pPr lvl="2" algn="just"/>
            <a:r>
              <a:rPr lang="en-GB" dirty="0"/>
              <a:t>An ablative study explores different architectures and prompt settings for </a:t>
            </a:r>
            <a:r>
              <a:rPr lang="en-GB" dirty="0" err="1"/>
              <a:t>ControlNets</a:t>
            </a:r>
            <a:r>
              <a:rPr lang="en-GB" dirty="0"/>
              <a:t>.</a:t>
            </a:r>
          </a:p>
          <a:p>
            <a:pPr lvl="1" algn="just"/>
            <a:r>
              <a:rPr lang="en-GB" b="1" dirty="0"/>
              <a:t>Application of Pretrained GANs and Transformers:</a:t>
            </a:r>
          </a:p>
          <a:p>
            <a:pPr lvl="2" algn="just"/>
            <a:r>
              <a:rPr lang="en-GB" dirty="0"/>
              <a:t>Conditional GANs and transformers can learn the mapping between different image domains.</a:t>
            </a:r>
          </a:p>
          <a:p>
            <a:pPr lvl="2" algn="just"/>
            <a:r>
              <a:rPr lang="en-GB" dirty="0"/>
              <a:t>Pretrained GANs, such as StyleGAN, can be manipulated for specific image-to-image tasks.</a:t>
            </a:r>
          </a:p>
          <a:p>
            <a:pPr lvl="1" algn="just"/>
            <a:endParaRPr lang="en-IN" dirty="0"/>
          </a:p>
        </p:txBody>
      </p:sp>
      <p:sp>
        <p:nvSpPr>
          <p:cNvPr id="4" name="Rectangle 3">
            <a:extLst>
              <a:ext uri="{FF2B5EF4-FFF2-40B4-BE49-F238E27FC236}">
                <a16:creationId xmlns:a16="http://schemas.microsoft.com/office/drawing/2014/main" id="{5C965429-B7B2-0A1C-A2D4-C42EB59FCD5A}"/>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8" name="Rectangle 7">
            <a:extLst>
              <a:ext uri="{FF2B5EF4-FFF2-40B4-BE49-F238E27FC236}">
                <a16:creationId xmlns:a16="http://schemas.microsoft.com/office/drawing/2014/main" id="{56B76723-923D-D2DF-0ACC-39C96B5CDE1C}"/>
              </a:ext>
            </a:extLst>
          </p:cNvPr>
          <p:cNvSpPr/>
          <p:nvPr/>
        </p:nvSpPr>
        <p:spPr>
          <a:xfrm>
            <a:off x="266000" y="105044"/>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pic>
        <p:nvPicPr>
          <p:cNvPr id="5" name="Picture 4">
            <a:extLst>
              <a:ext uri="{FF2B5EF4-FFF2-40B4-BE49-F238E27FC236}">
                <a16:creationId xmlns:a16="http://schemas.microsoft.com/office/drawing/2014/main" id="{34851D57-A5AD-A204-9028-98B8F0E7BF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346093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9" y="48967"/>
            <a:ext cx="9402182" cy="1077218"/>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Queries</a:t>
            </a:r>
            <a:endParaRPr lang="en-IN"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endParaRPr>
          </a:p>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Action Steps</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8" name="TextBox 7"/>
          <p:cNvSpPr txBox="1"/>
          <p:nvPr/>
        </p:nvSpPr>
        <p:spPr>
          <a:xfrm>
            <a:off x="1" y="1038253"/>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Challenges </a:t>
            </a:r>
            <a:r>
              <a:rPr lang="en-US" sz="1600" dirty="0">
                <a:solidFill>
                  <a:srgbClr val="0E4094"/>
                </a:solidFill>
              </a:rPr>
              <a:t>: </a:t>
            </a:r>
          </a:p>
          <a:p>
            <a:pPr algn="just"/>
            <a:r>
              <a:rPr lang="en-US" sz="1200" dirty="0">
                <a:solidFill>
                  <a:srgbClr val="0E4094"/>
                </a:solidFill>
              </a:rPr>
              <a:t>      (Discuss in the form of bullets, what are the next action steps, any road blocks / bottlenecks)</a:t>
            </a:r>
          </a:p>
        </p:txBody>
      </p:sp>
      <p:sp>
        <p:nvSpPr>
          <p:cNvPr id="3" name="Content Placeholder 2">
            <a:extLst>
              <a:ext uri="{FF2B5EF4-FFF2-40B4-BE49-F238E27FC236}">
                <a16:creationId xmlns:a16="http://schemas.microsoft.com/office/drawing/2014/main" id="{97B7F667-7B41-AF4A-8007-7DEED0A9F5B6}"/>
              </a:ext>
            </a:extLst>
          </p:cNvPr>
          <p:cNvSpPr>
            <a:spLocks noGrp="1"/>
          </p:cNvSpPr>
          <p:nvPr>
            <p:ph idx="1"/>
          </p:nvPr>
        </p:nvSpPr>
        <p:spPr>
          <a:xfrm>
            <a:off x="84666" y="1711353"/>
            <a:ext cx="12020647" cy="5038187"/>
          </a:xfrm>
        </p:spPr>
        <p:txBody>
          <a:bodyPr>
            <a:normAutofit fontScale="92500"/>
          </a:bodyPr>
          <a:lstStyle/>
          <a:p>
            <a:pPr algn="just"/>
            <a:r>
              <a:rPr lang="en-GB" b="1" dirty="0"/>
              <a:t>Data Preparation:</a:t>
            </a:r>
          </a:p>
          <a:p>
            <a:pPr lvl="1" algn="just"/>
            <a:r>
              <a:rPr lang="en-GB" dirty="0"/>
              <a:t>Gather a diverse and representative dataset for both images and corresponding text prompts.</a:t>
            </a:r>
          </a:p>
          <a:p>
            <a:pPr lvl="1" algn="just"/>
            <a:r>
              <a:rPr lang="en-GB" dirty="0"/>
              <a:t>Preprocess the images and texts to ensure compatibility with the chosen model architecture.</a:t>
            </a:r>
          </a:p>
          <a:p>
            <a:pPr algn="just"/>
            <a:r>
              <a:rPr lang="en-GB" b="1" dirty="0"/>
              <a:t>Model Architecture Implementation:</a:t>
            </a:r>
          </a:p>
          <a:p>
            <a:pPr lvl="1" algn="just"/>
            <a:r>
              <a:rPr lang="en-GB" dirty="0"/>
              <a:t>Implement the ControlNet architecture along with the chosen diffusion model as the backbone.</a:t>
            </a:r>
          </a:p>
          <a:p>
            <a:pPr lvl="1" algn="just"/>
            <a:r>
              <a:rPr lang="en-GB" dirty="0"/>
              <a:t>Integrate features for handling multiple conditioning images and incorporating CFG Resolution Weighting.</a:t>
            </a:r>
          </a:p>
          <a:p>
            <a:pPr algn="just"/>
            <a:r>
              <a:rPr lang="en-GB" b="1" dirty="0"/>
              <a:t>Training Pipeline:</a:t>
            </a:r>
          </a:p>
          <a:p>
            <a:pPr lvl="1" algn="just"/>
            <a:r>
              <a:rPr lang="en-GB" dirty="0"/>
              <a:t>Set up a robust training pipeline that includes handling empty strings in text prompts and follows the described training methodology.</a:t>
            </a:r>
          </a:p>
          <a:p>
            <a:pPr lvl="1" algn="just"/>
            <a:r>
              <a:rPr lang="en-GB" dirty="0"/>
              <a:t>Train the model on the prepared dataset, monitoring for convergence and adjusting hyperparameters as needed.</a:t>
            </a:r>
          </a:p>
        </p:txBody>
      </p:sp>
    </p:spTree>
    <p:extLst>
      <p:ext uri="{BB962C8B-B14F-4D97-AF65-F5344CB8AC3E}">
        <p14:creationId xmlns:p14="http://schemas.microsoft.com/office/powerpoint/2010/main" val="239897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63F36-7232-B2ED-3306-BAE9ACF5F27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4799400-3EA1-8526-6E95-A548F7BFEAE9}"/>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a:extLst>
              <a:ext uri="{FF2B5EF4-FFF2-40B4-BE49-F238E27FC236}">
                <a16:creationId xmlns:a16="http://schemas.microsoft.com/office/drawing/2014/main" id="{9E985C49-F228-8D6D-EACD-D59B09AC1A4C}"/>
              </a:ext>
            </a:extLst>
          </p:cNvPr>
          <p:cNvSpPr txBox="1"/>
          <p:nvPr/>
        </p:nvSpPr>
        <p:spPr>
          <a:xfrm>
            <a:off x="381899" y="48967"/>
            <a:ext cx="9402182" cy="1077218"/>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Queries</a:t>
            </a:r>
            <a:endParaRPr lang="en-IN"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endParaRPr>
          </a:p>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Action Steps</a:t>
            </a:r>
          </a:p>
        </p:txBody>
      </p:sp>
      <p:sp>
        <p:nvSpPr>
          <p:cNvPr id="14" name="Rectangle 13">
            <a:extLst>
              <a:ext uri="{FF2B5EF4-FFF2-40B4-BE49-F238E27FC236}">
                <a16:creationId xmlns:a16="http://schemas.microsoft.com/office/drawing/2014/main" id="{6CB246F5-DA4F-0F47-9278-56B46CAE0367}"/>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a:extLst>
              <a:ext uri="{FF2B5EF4-FFF2-40B4-BE49-F238E27FC236}">
                <a16:creationId xmlns:a16="http://schemas.microsoft.com/office/drawing/2014/main" id="{A096C33E-1057-B4F6-B252-D480D997AE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8" name="TextBox 7">
            <a:extLst>
              <a:ext uri="{FF2B5EF4-FFF2-40B4-BE49-F238E27FC236}">
                <a16:creationId xmlns:a16="http://schemas.microsoft.com/office/drawing/2014/main" id="{40CAB1AA-72DF-A451-26AA-1CB01F2AD752}"/>
              </a:ext>
            </a:extLst>
          </p:cNvPr>
          <p:cNvSpPr txBox="1"/>
          <p:nvPr/>
        </p:nvSpPr>
        <p:spPr>
          <a:xfrm>
            <a:off x="1" y="1038253"/>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Challenges </a:t>
            </a:r>
            <a:r>
              <a:rPr lang="en-US" sz="1600" dirty="0">
                <a:solidFill>
                  <a:srgbClr val="0E4094"/>
                </a:solidFill>
              </a:rPr>
              <a:t>: </a:t>
            </a:r>
          </a:p>
          <a:p>
            <a:pPr algn="just"/>
            <a:r>
              <a:rPr lang="en-US" sz="1200" dirty="0">
                <a:solidFill>
                  <a:srgbClr val="0E4094"/>
                </a:solidFill>
              </a:rPr>
              <a:t>      (Discuss in the form of bullets, what are the next action steps, any road blocks / bottlenecks)</a:t>
            </a:r>
          </a:p>
        </p:txBody>
      </p:sp>
      <p:sp>
        <p:nvSpPr>
          <p:cNvPr id="3" name="Content Placeholder 2">
            <a:extLst>
              <a:ext uri="{FF2B5EF4-FFF2-40B4-BE49-F238E27FC236}">
                <a16:creationId xmlns:a16="http://schemas.microsoft.com/office/drawing/2014/main" id="{21C63B1C-50E8-8C44-F855-011C13D7C61F}"/>
              </a:ext>
            </a:extLst>
          </p:cNvPr>
          <p:cNvSpPr>
            <a:spLocks noGrp="1"/>
          </p:cNvSpPr>
          <p:nvPr>
            <p:ph idx="1"/>
          </p:nvPr>
        </p:nvSpPr>
        <p:spPr>
          <a:xfrm>
            <a:off x="84666" y="1711353"/>
            <a:ext cx="12020647" cy="5038187"/>
          </a:xfrm>
        </p:spPr>
        <p:txBody>
          <a:bodyPr>
            <a:normAutofit lnSpcReduction="10000"/>
          </a:bodyPr>
          <a:lstStyle/>
          <a:p>
            <a:pPr algn="just"/>
            <a:r>
              <a:rPr lang="en-GB" b="1" dirty="0"/>
              <a:t>Evaluation and Validation:</a:t>
            </a:r>
          </a:p>
          <a:p>
            <a:pPr lvl="1" algn="just"/>
            <a:r>
              <a:rPr lang="en-GB" dirty="0"/>
              <a:t>Evaluate the trained model using appropriate metrics, considering both quantitative and qualitative aspects.</a:t>
            </a:r>
          </a:p>
          <a:p>
            <a:pPr lvl="1" algn="just"/>
            <a:r>
              <a:rPr lang="en-GB" dirty="0"/>
              <a:t>Validate the model's performance on diverse conditioning images and different prompt settings.</a:t>
            </a:r>
          </a:p>
          <a:p>
            <a:pPr algn="just"/>
            <a:r>
              <a:rPr lang="en-GB" b="1" dirty="0"/>
              <a:t>Comparison with Baselines:</a:t>
            </a:r>
          </a:p>
          <a:p>
            <a:pPr lvl="1" algn="just"/>
            <a:r>
              <a:rPr lang="en-GB" dirty="0"/>
              <a:t>Compare the performance of your model with baseline models or state-of-the-art approaches mentioned in the literature survey.</a:t>
            </a:r>
          </a:p>
          <a:p>
            <a:pPr algn="just"/>
            <a:r>
              <a:rPr lang="en-GB" b="1" dirty="0"/>
              <a:t>Fine-Tuning and Optimization:</a:t>
            </a:r>
          </a:p>
          <a:p>
            <a:pPr lvl="1" algn="just"/>
            <a:r>
              <a:rPr lang="en-GB" dirty="0"/>
              <a:t>If necessary, perform fine-tuning to optimize the model's performance based on the evaluation results.</a:t>
            </a:r>
          </a:p>
          <a:p>
            <a:pPr lvl="1" algn="just"/>
            <a:r>
              <a:rPr lang="en-GB" dirty="0"/>
              <a:t>Consider experimenting with different hyperparameters, architectures, or training strategies.</a:t>
            </a:r>
            <a:endParaRPr lang="en-IN" dirty="0"/>
          </a:p>
        </p:txBody>
      </p:sp>
    </p:spTree>
    <p:extLst>
      <p:ext uri="{BB962C8B-B14F-4D97-AF65-F5344CB8AC3E}">
        <p14:creationId xmlns:p14="http://schemas.microsoft.com/office/powerpoint/2010/main" val="305219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B7E07D-072A-4D90-BA7A-7BCCEBF26EFF}">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C9779E0A-357E-4659-B827-12FDDE942197}">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53812FF-C65E-4A33-A71C-8464EE635C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256</TotalTime>
  <Words>1592</Words>
  <Application>Microsoft Office PowerPoint</Application>
  <PresentationFormat>Widescreen</PresentationFormat>
  <Paragraphs>150</Paragraphs>
  <Slides>12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Malgun Gothic</vt:lpstr>
      <vt:lpstr>Arial</vt:lpstr>
      <vt:lpstr>Calibri</vt:lpstr>
      <vt:lpstr>Calibri Light</vt:lpstr>
      <vt:lpstr>Edwardian Script ITC</vt:lpstr>
      <vt:lpstr>Samsung Sharp Sans Bold</vt:lpstr>
      <vt:lpstr>SamsungOne 200</vt:lpstr>
      <vt:lpstr>SamsungOne 400C</vt:lpstr>
      <vt:lpstr>SamsungOne 600C</vt:lpstr>
      <vt:lpstr>SamsungOne 700</vt:lpstr>
      <vt:lpstr>SamsungOne 800</vt:lpstr>
      <vt:lpstr>Söhne</vt:lpstr>
      <vt:lpstr>Office Theme</vt:lpstr>
      <vt:lpstr>PowerPoint Presentation</vt:lpstr>
      <vt:lpstr>PowerPoint Presentation</vt:lpstr>
      <vt:lpstr>PowerPoint Presentation</vt:lpstr>
      <vt:lpstr>Literature survey and study</vt:lpstr>
      <vt:lpstr>Literature survey and study Citations</vt:lpstr>
      <vt:lpstr>Literature survey and study  Conclusions</vt:lpstr>
      <vt:lpstr>Literature survey and study  Conclusions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ayushman datta</cp:lastModifiedBy>
  <cp:revision>23</cp:revision>
  <dcterms:created xsi:type="dcterms:W3CDTF">2019-07-24T12:22:39Z</dcterms:created>
  <dcterms:modified xsi:type="dcterms:W3CDTF">2024-02-06T10:08:48Z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