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9" r:id="rId3"/>
    <p:sldId id="270" r:id="rId4"/>
    <p:sldId id="271" r:id="rId5"/>
    <p:sldId id="272" r:id="rId6"/>
    <p:sldId id="268" r:id="rId7"/>
    <p:sldId id="263" r:id="rId8"/>
    <p:sldId id="264" r:id="rId9"/>
    <p:sldId id="266" r:id="rId10"/>
    <p:sldId id="276" r:id="rId11"/>
    <p:sldId id="273" r:id="rId12"/>
    <p:sldId id="274" r:id="rId13"/>
    <p:sldId id="275"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65" userDrawn="1">
          <p15:clr>
            <a:srgbClr val="A4A3A4"/>
          </p15:clr>
        </p15:guide>
        <p15:guide id="2" pos="68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EA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61"/>
    <p:restoredTop sz="94681"/>
  </p:normalViewPr>
  <p:slideViewPr>
    <p:cSldViewPr snapToGrid="0">
      <p:cViewPr varScale="1">
        <p:scale>
          <a:sx n="115" d="100"/>
          <a:sy n="115" d="100"/>
        </p:scale>
        <p:origin x="232" y="208"/>
      </p:cViewPr>
      <p:guideLst>
        <p:guide orient="horz" pos="4065"/>
        <p:guide pos="685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8FB027-9A8F-8045-B502-6E167BAEF5E5}" type="datetimeFigureOut">
              <a:rPr lang="fr-FR" smtClean="0"/>
              <a:t>24/08/2024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388883-77D9-E642-A531-AC0A04F456F7}" type="slidenum">
              <a:rPr lang="fr-FR" smtClean="0"/>
              <a:t>‹N°›</a:t>
            </a:fld>
            <a:endParaRPr lang="fr-FR"/>
          </a:p>
        </p:txBody>
      </p:sp>
    </p:spTree>
    <p:extLst>
      <p:ext uri="{BB962C8B-B14F-4D97-AF65-F5344CB8AC3E}">
        <p14:creationId xmlns:p14="http://schemas.microsoft.com/office/powerpoint/2010/main" val="1859002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63459D-186F-551F-CB3B-E6813D4F820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45061EF-876F-0C14-5F4C-D7B09F28D5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4496CDE-2F81-E31B-FB39-C82412C51982}"/>
              </a:ext>
            </a:extLst>
          </p:cNvPr>
          <p:cNvSpPr>
            <a:spLocks noGrp="1"/>
          </p:cNvSpPr>
          <p:nvPr>
            <p:ph type="dt" sz="half" idx="10"/>
          </p:nvPr>
        </p:nvSpPr>
        <p:spPr/>
        <p:txBody>
          <a:bodyPr/>
          <a:lstStyle/>
          <a:p>
            <a:fld id="{77B41EF1-082E-9B44-8715-0E686EE35673}" type="datetimeFigureOut">
              <a:rPr lang="fr-FR" smtClean="0"/>
              <a:t>24/08/2024</a:t>
            </a:fld>
            <a:endParaRPr lang="fr-FR"/>
          </a:p>
        </p:txBody>
      </p:sp>
      <p:sp>
        <p:nvSpPr>
          <p:cNvPr id="5" name="Espace réservé du pied de page 4">
            <a:extLst>
              <a:ext uri="{FF2B5EF4-FFF2-40B4-BE49-F238E27FC236}">
                <a16:creationId xmlns:a16="http://schemas.microsoft.com/office/drawing/2014/main" id="{1DCB0CB6-9E87-F200-62F1-0A0DF733F2B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578C859-7A53-A4BE-4B86-254E97C48DD2}"/>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3217366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116A35-3B44-199D-085D-6593036C2F2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3E80909-99C7-09F0-06B7-66BE7DD6CFC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5B66834-CBDE-6B93-304A-7797336E01F1}"/>
              </a:ext>
            </a:extLst>
          </p:cNvPr>
          <p:cNvSpPr>
            <a:spLocks noGrp="1"/>
          </p:cNvSpPr>
          <p:nvPr>
            <p:ph type="dt" sz="half" idx="10"/>
          </p:nvPr>
        </p:nvSpPr>
        <p:spPr/>
        <p:txBody>
          <a:bodyPr/>
          <a:lstStyle/>
          <a:p>
            <a:fld id="{77B41EF1-082E-9B44-8715-0E686EE35673}" type="datetimeFigureOut">
              <a:rPr lang="fr-FR" smtClean="0"/>
              <a:t>24/08/2024</a:t>
            </a:fld>
            <a:endParaRPr lang="fr-FR"/>
          </a:p>
        </p:txBody>
      </p:sp>
      <p:sp>
        <p:nvSpPr>
          <p:cNvPr id="5" name="Espace réservé du pied de page 4">
            <a:extLst>
              <a:ext uri="{FF2B5EF4-FFF2-40B4-BE49-F238E27FC236}">
                <a16:creationId xmlns:a16="http://schemas.microsoft.com/office/drawing/2014/main" id="{58CD4B0D-455A-3780-4A79-6718F0FA869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16A6415-9D9B-7B31-9906-F034F3E2C802}"/>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716131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45698FE-75A1-43CD-E839-AACD4B7AE07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EC1CDA6-EF88-4E61-1542-02E2F2AFBC9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668403C-0F50-B14D-E0F8-C695D2A90140}"/>
              </a:ext>
            </a:extLst>
          </p:cNvPr>
          <p:cNvSpPr>
            <a:spLocks noGrp="1"/>
          </p:cNvSpPr>
          <p:nvPr>
            <p:ph type="dt" sz="half" idx="10"/>
          </p:nvPr>
        </p:nvSpPr>
        <p:spPr/>
        <p:txBody>
          <a:bodyPr/>
          <a:lstStyle/>
          <a:p>
            <a:fld id="{77B41EF1-082E-9B44-8715-0E686EE35673}" type="datetimeFigureOut">
              <a:rPr lang="fr-FR" smtClean="0"/>
              <a:t>24/08/2024</a:t>
            </a:fld>
            <a:endParaRPr lang="fr-FR"/>
          </a:p>
        </p:txBody>
      </p:sp>
      <p:sp>
        <p:nvSpPr>
          <p:cNvPr id="5" name="Espace réservé du pied de page 4">
            <a:extLst>
              <a:ext uri="{FF2B5EF4-FFF2-40B4-BE49-F238E27FC236}">
                <a16:creationId xmlns:a16="http://schemas.microsoft.com/office/drawing/2014/main" id="{E8EE3AEA-E1CF-8ACE-BBC7-EF35980ABD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14F48C4-5B57-6415-1D27-1BFF156CD6CF}"/>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1963559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726A74-9337-F568-084C-5B028A49823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867A5AC-1DF4-53F8-B2ED-E049868C685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F1CCA94-1593-A1A8-9974-77B370B90A1A}"/>
              </a:ext>
            </a:extLst>
          </p:cNvPr>
          <p:cNvSpPr>
            <a:spLocks noGrp="1"/>
          </p:cNvSpPr>
          <p:nvPr>
            <p:ph type="dt" sz="half" idx="10"/>
          </p:nvPr>
        </p:nvSpPr>
        <p:spPr/>
        <p:txBody>
          <a:bodyPr/>
          <a:lstStyle/>
          <a:p>
            <a:fld id="{77B41EF1-082E-9B44-8715-0E686EE35673}" type="datetimeFigureOut">
              <a:rPr lang="fr-FR" smtClean="0"/>
              <a:t>24/08/2024</a:t>
            </a:fld>
            <a:endParaRPr lang="fr-FR"/>
          </a:p>
        </p:txBody>
      </p:sp>
      <p:sp>
        <p:nvSpPr>
          <p:cNvPr id="5" name="Espace réservé du pied de page 4">
            <a:extLst>
              <a:ext uri="{FF2B5EF4-FFF2-40B4-BE49-F238E27FC236}">
                <a16:creationId xmlns:a16="http://schemas.microsoft.com/office/drawing/2014/main" id="{0E4E2F6A-D101-B9ED-6877-9C4C883BD83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9AA3FD0-6382-ED9D-5B0F-992485C644D0}"/>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587207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6ADC1B-42FA-D514-6614-68360291577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05BFE2FB-D080-75F5-E053-806E078A2F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6BF9F10-72C9-0B98-CED6-EE821854AC87}"/>
              </a:ext>
            </a:extLst>
          </p:cNvPr>
          <p:cNvSpPr>
            <a:spLocks noGrp="1"/>
          </p:cNvSpPr>
          <p:nvPr>
            <p:ph type="dt" sz="half" idx="10"/>
          </p:nvPr>
        </p:nvSpPr>
        <p:spPr/>
        <p:txBody>
          <a:bodyPr/>
          <a:lstStyle/>
          <a:p>
            <a:fld id="{77B41EF1-082E-9B44-8715-0E686EE35673}" type="datetimeFigureOut">
              <a:rPr lang="fr-FR" smtClean="0"/>
              <a:t>24/08/2024</a:t>
            </a:fld>
            <a:endParaRPr lang="fr-FR"/>
          </a:p>
        </p:txBody>
      </p:sp>
      <p:sp>
        <p:nvSpPr>
          <p:cNvPr id="5" name="Espace réservé du pied de page 4">
            <a:extLst>
              <a:ext uri="{FF2B5EF4-FFF2-40B4-BE49-F238E27FC236}">
                <a16:creationId xmlns:a16="http://schemas.microsoft.com/office/drawing/2014/main" id="{80CF0F1B-22E7-65BF-EFBB-89B3504578C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ABCE60E-BA73-2302-CFB4-E6EF97AB0785}"/>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3929904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04D333-9062-0102-4A9E-8970429FD39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6184AC5-9C1F-204A-9C51-53AD2050350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66689EC-5AF7-0CE6-03AE-1C3EF4C341E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BF4E2BB4-D0B7-B9A2-0F21-C8F00C01EFFA}"/>
              </a:ext>
            </a:extLst>
          </p:cNvPr>
          <p:cNvSpPr>
            <a:spLocks noGrp="1"/>
          </p:cNvSpPr>
          <p:nvPr>
            <p:ph type="dt" sz="half" idx="10"/>
          </p:nvPr>
        </p:nvSpPr>
        <p:spPr/>
        <p:txBody>
          <a:bodyPr/>
          <a:lstStyle/>
          <a:p>
            <a:fld id="{77B41EF1-082E-9B44-8715-0E686EE35673}" type="datetimeFigureOut">
              <a:rPr lang="fr-FR" smtClean="0"/>
              <a:t>24/08/2024</a:t>
            </a:fld>
            <a:endParaRPr lang="fr-FR"/>
          </a:p>
        </p:txBody>
      </p:sp>
      <p:sp>
        <p:nvSpPr>
          <p:cNvPr id="6" name="Espace réservé du pied de page 5">
            <a:extLst>
              <a:ext uri="{FF2B5EF4-FFF2-40B4-BE49-F238E27FC236}">
                <a16:creationId xmlns:a16="http://schemas.microsoft.com/office/drawing/2014/main" id="{0FA00C0A-53F0-9667-C7B2-11A7048C397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F7F8B8F-C802-9722-3FC2-F908DBF6E9F3}"/>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4045557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F26F12-C725-4811-648A-0B32561DE669}"/>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4AFAE426-E207-2541-9AD3-3570389C35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2C6F237-5E4F-A5AB-59E7-0D17B66DBF2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1129C99-52C2-AFAD-601D-2A5D274651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E3A9398-A3CE-27F4-4608-075F936519F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5FC215F-BB8F-9BA1-1601-32D9803A9C83}"/>
              </a:ext>
            </a:extLst>
          </p:cNvPr>
          <p:cNvSpPr>
            <a:spLocks noGrp="1"/>
          </p:cNvSpPr>
          <p:nvPr>
            <p:ph type="dt" sz="half" idx="10"/>
          </p:nvPr>
        </p:nvSpPr>
        <p:spPr/>
        <p:txBody>
          <a:bodyPr/>
          <a:lstStyle/>
          <a:p>
            <a:fld id="{77B41EF1-082E-9B44-8715-0E686EE35673}" type="datetimeFigureOut">
              <a:rPr lang="fr-FR" smtClean="0"/>
              <a:t>24/08/2024</a:t>
            </a:fld>
            <a:endParaRPr lang="fr-FR"/>
          </a:p>
        </p:txBody>
      </p:sp>
      <p:sp>
        <p:nvSpPr>
          <p:cNvPr id="8" name="Espace réservé du pied de page 7">
            <a:extLst>
              <a:ext uri="{FF2B5EF4-FFF2-40B4-BE49-F238E27FC236}">
                <a16:creationId xmlns:a16="http://schemas.microsoft.com/office/drawing/2014/main" id="{12AECB20-0C35-690D-8F1E-BBFCC31F5C2E}"/>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A1A0E668-D0A5-A1C5-38D6-7E6B2190E404}"/>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2940674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CEEBC4-ADD2-BBD6-2427-716EBA2CA5DB}"/>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03778B8-2D13-3DE9-37A7-C9FC33C44A38}"/>
              </a:ext>
            </a:extLst>
          </p:cNvPr>
          <p:cNvSpPr>
            <a:spLocks noGrp="1"/>
          </p:cNvSpPr>
          <p:nvPr>
            <p:ph type="dt" sz="half" idx="10"/>
          </p:nvPr>
        </p:nvSpPr>
        <p:spPr/>
        <p:txBody>
          <a:bodyPr/>
          <a:lstStyle/>
          <a:p>
            <a:fld id="{77B41EF1-082E-9B44-8715-0E686EE35673}" type="datetimeFigureOut">
              <a:rPr lang="fr-FR" smtClean="0"/>
              <a:t>24/08/2024</a:t>
            </a:fld>
            <a:endParaRPr lang="fr-FR"/>
          </a:p>
        </p:txBody>
      </p:sp>
      <p:sp>
        <p:nvSpPr>
          <p:cNvPr id="4" name="Espace réservé du pied de page 3">
            <a:extLst>
              <a:ext uri="{FF2B5EF4-FFF2-40B4-BE49-F238E27FC236}">
                <a16:creationId xmlns:a16="http://schemas.microsoft.com/office/drawing/2014/main" id="{750AA4D5-409A-156E-1E6A-E3750C7AB646}"/>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D9B8708-8D74-8D27-E705-CC4B4A54B620}"/>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2214838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BDFB924-5CBB-54BE-FB45-DEDD2F7C558E}"/>
              </a:ext>
            </a:extLst>
          </p:cNvPr>
          <p:cNvSpPr>
            <a:spLocks noGrp="1"/>
          </p:cNvSpPr>
          <p:nvPr>
            <p:ph type="dt" sz="half" idx="10"/>
          </p:nvPr>
        </p:nvSpPr>
        <p:spPr/>
        <p:txBody>
          <a:bodyPr/>
          <a:lstStyle/>
          <a:p>
            <a:fld id="{77B41EF1-082E-9B44-8715-0E686EE35673}" type="datetimeFigureOut">
              <a:rPr lang="fr-FR" smtClean="0"/>
              <a:t>24/08/2024</a:t>
            </a:fld>
            <a:endParaRPr lang="fr-FR"/>
          </a:p>
        </p:txBody>
      </p:sp>
      <p:sp>
        <p:nvSpPr>
          <p:cNvPr id="3" name="Espace réservé du pied de page 2">
            <a:extLst>
              <a:ext uri="{FF2B5EF4-FFF2-40B4-BE49-F238E27FC236}">
                <a16:creationId xmlns:a16="http://schemas.microsoft.com/office/drawing/2014/main" id="{FC033648-0341-A9FA-11D5-6FD5A8B74E0A}"/>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0EC1FF30-C49E-C24C-42B6-6F3301E21A5A}"/>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364802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D61B07-BFA1-8AB2-7024-5CE56E29680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6EBA7BA-BDC0-1737-178E-E72B746F90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2F7CF34-6709-17DF-6856-A122BD53AD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FB20E22-5870-EEC8-4177-63738B96A943}"/>
              </a:ext>
            </a:extLst>
          </p:cNvPr>
          <p:cNvSpPr>
            <a:spLocks noGrp="1"/>
          </p:cNvSpPr>
          <p:nvPr>
            <p:ph type="dt" sz="half" idx="10"/>
          </p:nvPr>
        </p:nvSpPr>
        <p:spPr/>
        <p:txBody>
          <a:bodyPr/>
          <a:lstStyle/>
          <a:p>
            <a:fld id="{77B41EF1-082E-9B44-8715-0E686EE35673}" type="datetimeFigureOut">
              <a:rPr lang="fr-FR" smtClean="0"/>
              <a:t>24/08/2024</a:t>
            </a:fld>
            <a:endParaRPr lang="fr-FR"/>
          </a:p>
        </p:txBody>
      </p:sp>
      <p:sp>
        <p:nvSpPr>
          <p:cNvPr id="6" name="Espace réservé du pied de page 5">
            <a:extLst>
              <a:ext uri="{FF2B5EF4-FFF2-40B4-BE49-F238E27FC236}">
                <a16:creationId xmlns:a16="http://schemas.microsoft.com/office/drawing/2014/main" id="{92A30C95-F663-B4DC-CD83-A9BB7E8F109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7C25A8B-0938-E107-E8A1-D31B6FB56F45}"/>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29282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1063B-6540-B4DE-AE56-38A940023C8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17C5A19-87B1-D7E9-435E-AF0EE7FA25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88222A7-A971-6C34-DE81-9E9D5EC5ED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8B20FBB-E14B-9706-D6E9-7CD688BFA0C3}"/>
              </a:ext>
            </a:extLst>
          </p:cNvPr>
          <p:cNvSpPr>
            <a:spLocks noGrp="1"/>
          </p:cNvSpPr>
          <p:nvPr>
            <p:ph type="dt" sz="half" idx="10"/>
          </p:nvPr>
        </p:nvSpPr>
        <p:spPr/>
        <p:txBody>
          <a:bodyPr/>
          <a:lstStyle/>
          <a:p>
            <a:fld id="{77B41EF1-082E-9B44-8715-0E686EE35673}" type="datetimeFigureOut">
              <a:rPr lang="fr-FR" smtClean="0"/>
              <a:t>24/08/2024</a:t>
            </a:fld>
            <a:endParaRPr lang="fr-FR"/>
          </a:p>
        </p:txBody>
      </p:sp>
      <p:sp>
        <p:nvSpPr>
          <p:cNvPr id="6" name="Espace réservé du pied de page 5">
            <a:extLst>
              <a:ext uri="{FF2B5EF4-FFF2-40B4-BE49-F238E27FC236}">
                <a16:creationId xmlns:a16="http://schemas.microsoft.com/office/drawing/2014/main" id="{3A277DFA-CC38-1401-DD34-877A9ED45DB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7684D54-221C-DDE5-5A97-BD1D686462A3}"/>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1421639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8401964-F7DA-31BA-AFBD-8C5BE1B629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686A0A6-C4C4-F570-3000-0CF85667CA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D36DF44-B271-3E0E-FC4B-5802E24A94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B41EF1-082E-9B44-8715-0E686EE35673}" type="datetimeFigureOut">
              <a:rPr lang="fr-FR" smtClean="0"/>
              <a:t>24/08/2024</a:t>
            </a:fld>
            <a:endParaRPr lang="fr-FR"/>
          </a:p>
        </p:txBody>
      </p:sp>
      <p:sp>
        <p:nvSpPr>
          <p:cNvPr id="5" name="Espace réservé du pied de page 4">
            <a:extLst>
              <a:ext uri="{FF2B5EF4-FFF2-40B4-BE49-F238E27FC236}">
                <a16:creationId xmlns:a16="http://schemas.microsoft.com/office/drawing/2014/main" id="{86B42A73-1FB8-AF44-2682-2D03210AE1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1F3B9995-535B-CD1B-1D0F-DDE9CE1570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B69596-6740-7946-B5A3-DA16E24E2420}" type="slidenum">
              <a:rPr lang="fr-FR" smtClean="0"/>
              <a:t>‹N°›</a:t>
            </a:fld>
            <a:endParaRPr lang="fr-FR"/>
          </a:p>
        </p:txBody>
      </p:sp>
    </p:spTree>
    <p:extLst>
      <p:ext uri="{BB962C8B-B14F-4D97-AF65-F5344CB8AC3E}">
        <p14:creationId xmlns:p14="http://schemas.microsoft.com/office/powerpoint/2010/main" val="3356303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www.notion.so/12b5a3f864fa4997b0539c1b2806815f?v=4eeb4b97823f429d81d42520d4f0487f"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cocumathieus-team.monday.com/boards/1383412597/views/11132413"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3C6F4E6-30A1-4F63-C8CC-028750B5AA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6668" cy="4570886"/>
            <a:chOff x="0" y="0"/>
            <a:chExt cx="12196668" cy="4570886"/>
          </a:xfrm>
        </p:grpSpPr>
        <p:sp>
          <p:nvSpPr>
            <p:cNvPr id="11" name="Rectangle 10">
              <a:extLst>
                <a:ext uri="{FF2B5EF4-FFF2-40B4-BE49-F238E27FC236}">
                  <a16:creationId xmlns:a16="http://schemas.microsoft.com/office/drawing/2014/main" id="{49EA7CA8-3AE6-4F5F-9932-63303CF2D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12196668" cy="4570632"/>
            </a:xfrm>
            <a:prstGeom prst="rect">
              <a:avLst/>
            </a:prstGeom>
            <a:gradFill>
              <a:gsLst>
                <a:gs pos="0">
                  <a:schemeClr val="accent5"/>
                </a:gs>
                <a:gs pos="100000">
                  <a:schemeClr val="accent2"/>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E3E019-A259-1130-CC5C-3165020BC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791"/>
              <a:ext cx="10565988" cy="4568095"/>
            </a:xfrm>
            <a:prstGeom prst="rect">
              <a:avLst/>
            </a:prstGeom>
            <a:gradFill flip="none" rotWithShape="1">
              <a:gsLst>
                <a:gs pos="3000">
                  <a:schemeClr val="accent2"/>
                </a:gs>
                <a:gs pos="40000">
                  <a:schemeClr val="accent2">
                    <a:alpha val="0"/>
                  </a:scheme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0769F99-CCA6-5CDC-D1E1-C59A4762F1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2192000" cy="4549891"/>
            </a:xfrm>
            <a:prstGeom prst="rect">
              <a:avLst/>
            </a:prstGeom>
            <a:gradFill>
              <a:gsLst>
                <a:gs pos="0">
                  <a:schemeClr val="accent5">
                    <a:alpha val="76000"/>
                  </a:schemeClr>
                </a:gs>
                <a:gs pos="67000">
                  <a:schemeClr val="accent2">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13E73D3-029B-3D4E-1956-8EE7068A6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110544" y="18215"/>
              <a:ext cx="8086124" cy="4549887"/>
            </a:xfrm>
            <a:prstGeom prst="rect">
              <a:avLst/>
            </a:prstGeom>
            <a:gradFill flip="none" rotWithShape="1">
              <a:gsLst>
                <a:gs pos="0">
                  <a:schemeClr val="accent5">
                    <a:lumMod val="50000"/>
                    <a:alpha val="36000"/>
                  </a:schemeClr>
                </a:gs>
                <a:gs pos="45000">
                  <a:schemeClr val="accent5">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 name="Titre 1">
            <a:extLst>
              <a:ext uri="{FF2B5EF4-FFF2-40B4-BE49-F238E27FC236}">
                <a16:creationId xmlns:a16="http://schemas.microsoft.com/office/drawing/2014/main" id="{A160B33F-40AA-6DDA-9410-79592788CDE1}"/>
              </a:ext>
            </a:extLst>
          </p:cNvPr>
          <p:cNvSpPr>
            <a:spLocks noGrp="1"/>
          </p:cNvSpPr>
          <p:nvPr>
            <p:ph type="ctrTitle"/>
          </p:nvPr>
        </p:nvSpPr>
        <p:spPr>
          <a:xfrm>
            <a:off x="2087174" y="1023254"/>
            <a:ext cx="8017652" cy="2690413"/>
          </a:xfrm>
        </p:spPr>
        <p:txBody>
          <a:bodyPr anchor="ctr">
            <a:normAutofit/>
          </a:bodyPr>
          <a:lstStyle/>
          <a:p>
            <a:r>
              <a:rPr lang="fr-FR" sz="5400" dirty="0">
                <a:solidFill>
                  <a:srgbClr val="FFFFFF"/>
                </a:solidFill>
              </a:rPr>
              <a:t>Planification du projet</a:t>
            </a:r>
          </a:p>
        </p:txBody>
      </p:sp>
      <p:pic>
        <p:nvPicPr>
          <p:cNvPr id="5" name="Image 4" descr="Une image contenant noir, obscurité&#10;&#10;Description générée automatiquement">
            <a:extLst>
              <a:ext uri="{FF2B5EF4-FFF2-40B4-BE49-F238E27FC236}">
                <a16:creationId xmlns:a16="http://schemas.microsoft.com/office/drawing/2014/main" id="{75653282-CA6C-A09D-7F33-CE4C2D720A21}"/>
              </a:ext>
            </a:extLst>
          </p:cNvPr>
          <p:cNvPicPr>
            <a:picLocks noChangeAspect="1"/>
          </p:cNvPicPr>
          <p:nvPr/>
        </p:nvPicPr>
        <p:blipFill>
          <a:blip r:embed="rId2"/>
          <a:stretch>
            <a:fillRect/>
          </a:stretch>
        </p:blipFill>
        <p:spPr>
          <a:xfrm>
            <a:off x="586986" y="5304788"/>
            <a:ext cx="3000375" cy="1059915"/>
          </a:xfrm>
          <a:prstGeom prst="rect">
            <a:avLst/>
          </a:prstGeom>
        </p:spPr>
      </p:pic>
      <p:sp>
        <p:nvSpPr>
          <p:cNvPr id="6" name="Triangle rectangle 5">
            <a:extLst>
              <a:ext uri="{FF2B5EF4-FFF2-40B4-BE49-F238E27FC236}">
                <a16:creationId xmlns:a16="http://schemas.microsoft.com/office/drawing/2014/main" id="{5394A153-2BF1-00DC-121E-2FF7727B5EBF}"/>
              </a:ext>
            </a:extLst>
          </p:cNvPr>
          <p:cNvSpPr/>
          <p:nvPr/>
        </p:nvSpPr>
        <p:spPr>
          <a:xfrm rot="10800000">
            <a:off x="10189028" y="-4"/>
            <a:ext cx="2002970" cy="2046518"/>
          </a:xfrm>
          <a:prstGeom prst="r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3" name="image1.png">
            <a:extLst>
              <a:ext uri="{FF2B5EF4-FFF2-40B4-BE49-F238E27FC236}">
                <a16:creationId xmlns:a16="http://schemas.microsoft.com/office/drawing/2014/main" id="{3F3E2E6C-12B1-88EE-78B9-846FDF9000E9}"/>
              </a:ext>
            </a:extLst>
          </p:cNvPr>
          <p:cNvPicPr/>
          <p:nvPr/>
        </p:nvPicPr>
        <p:blipFill>
          <a:blip r:embed="rId3"/>
          <a:srcRect/>
          <a:stretch>
            <a:fillRect/>
          </a:stretch>
        </p:blipFill>
        <p:spPr>
          <a:xfrm rot="2719298">
            <a:off x="10823077" y="356037"/>
            <a:ext cx="1306371" cy="720000"/>
          </a:xfrm>
          <a:prstGeom prst="rect">
            <a:avLst/>
          </a:prstGeom>
          <a:ln/>
        </p:spPr>
      </p:pic>
    </p:spTree>
    <p:extLst>
      <p:ext uri="{BB962C8B-B14F-4D97-AF65-F5344CB8AC3E}">
        <p14:creationId xmlns:p14="http://schemas.microsoft.com/office/powerpoint/2010/main" val="4110790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B69370C6-65CA-731D-C099-EBA03072E10E}"/>
            </a:ext>
          </a:extLst>
        </p:cNvPr>
        <p:cNvGrpSpPr/>
        <p:nvPr/>
      </p:nvGrpSpPr>
      <p:grpSpPr>
        <a:xfrm>
          <a:off x="0" y="0"/>
          <a:ext cx="0" cy="0"/>
          <a:chOff x="0" y="0"/>
          <a:chExt cx="0" cy="0"/>
        </a:xfrm>
      </p:grpSpPr>
      <p:sp>
        <p:nvSpPr>
          <p:cNvPr id="4" name="Triangle rectangle 3">
            <a:extLst>
              <a:ext uri="{FF2B5EF4-FFF2-40B4-BE49-F238E27FC236}">
                <a16:creationId xmlns:a16="http://schemas.microsoft.com/office/drawing/2014/main" id="{027C9978-4E69-8944-B28D-7E09A547314B}"/>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C92EA3C2-EB35-96D4-8AF4-8372169F7669}"/>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2D271224-0C1F-A639-0683-30A5B162AD7F}"/>
              </a:ext>
            </a:extLst>
          </p:cNvPr>
          <p:cNvPicPr/>
          <p:nvPr/>
        </p:nvPicPr>
        <p:blipFill rotWithShape="1">
          <a:blip r:embed="rId3"/>
          <a:srcRect l="8082" r="8898"/>
          <a:stretch/>
        </p:blipFill>
        <p:spPr>
          <a:xfrm rot="2719298">
            <a:off x="10983242" y="303651"/>
            <a:ext cx="1084537" cy="720000"/>
          </a:xfrm>
          <a:prstGeom prst="rect">
            <a:avLst/>
          </a:prstGeom>
          <a:ln/>
        </p:spPr>
      </p:pic>
      <p:sp>
        <p:nvSpPr>
          <p:cNvPr id="31" name="ZoneTexte 30">
            <a:extLst>
              <a:ext uri="{FF2B5EF4-FFF2-40B4-BE49-F238E27FC236}">
                <a16:creationId xmlns:a16="http://schemas.microsoft.com/office/drawing/2014/main" id="{0F179D9F-ED0A-BD5B-DD9E-DD1771DF6EBD}"/>
              </a:ext>
            </a:extLst>
          </p:cNvPr>
          <p:cNvSpPr txBox="1"/>
          <p:nvPr/>
        </p:nvSpPr>
        <p:spPr>
          <a:xfrm>
            <a:off x="4450080" y="2225040"/>
            <a:ext cx="184731" cy="369332"/>
          </a:xfrm>
          <a:prstGeom prst="rect">
            <a:avLst/>
          </a:prstGeom>
          <a:noFill/>
        </p:spPr>
        <p:txBody>
          <a:bodyPr wrap="none" rtlCol="0">
            <a:spAutoFit/>
          </a:bodyPr>
          <a:lstStyle/>
          <a:p>
            <a:endParaRPr lang="fr-FR"/>
          </a:p>
        </p:txBody>
      </p:sp>
      <p:pic>
        <p:nvPicPr>
          <p:cNvPr id="15" name="Image 14" descr="Une image contenant texte, capture d’écran, logiciel, Logiciel multimédia&#10;&#10;Description générée automatiquement">
            <a:extLst>
              <a:ext uri="{FF2B5EF4-FFF2-40B4-BE49-F238E27FC236}">
                <a16:creationId xmlns:a16="http://schemas.microsoft.com/office/drawing/2014/main" id="{DCA34971-80CF-36EA-52C8-08A82F948DEB}"/>
              </a:ext>
            </a:extLst>
          </p:cNvPr>
          <p:cNvPicPr>
            <a:picLocks noChangeAspect="1"/>
          </p:cNvPicPr>
          <p:nvPr/>
        </p:nvPicPr>
        <p:blipFill>
          <a:blip r:embed="rId4"/>
          <a:stretch>
            <a:fillRect/>
          </a:stretch>
        </p:blipFill>
        <p:spPr>
          <a:xfrm>
            <a:off x="2920968" y="1499078"/>
            <a:ext cx="6350064" cy="3859843"/>
          </a:xfrm>
          <a:prstGeom prst="rect">
            <a:avLst/>
          </a:prstGeom>
        </p:spPr>
      </p:pic>
      <p:pic>
        <p:nvPicPr>
          <p:cNvPr id="20" name="Image 19">
            <a:extLst>
              <a:ext uri="{FF2B5EF4-FFF2-40B4-BE49-F238E27FC236}">
                <a16:creationId xmlns:a16="http://schemas.microsoft.com/office/drawing/2014/main" id="{C07287DD-F914-7B67-A8B9-2BA890307DC1}"/>
              </a:ext>
            </a:extLst>
          </p:cNvPr>
          <p:cNvPicPr>
            <a:picLocks noChangeAspect="1"/>
          </p:cNvPicPr>
          <p:nvPr/>
        </p:nvPicPr>
        <p:blipFill>
          <a:blip r:embed="rId5"/>
          <a:stretch>
            <a:fillRect/>
          </a:stretch>
        </p:blipFill>
        <p:spPr>
          <a:xfrm>
            <a:off x="2209800" y="5571357"/>
            <a:ext cx="7772400" cy="643832"/>
          </a:xfrm>
          <a:prstGeom prst="rect">
            <a:avLst/>
          </a:prstGeom>
        </p:spPr>
      </p:pic>
      <p:cxnSp>
        <p:nvCxnSpPr>
          <p:cNvPr id="21" name="Connecteur droit avec flèche 20">
            <a:extLst>
              <a:ext uri="{FF2B5EF4-FFF2-40B4-BE49-F238E27FC236}">
                <a16:creationId xmlns:a16="http://schemas.microsoft.com/office/drawing/2014/main" id="{DCD9082D-B802-7CEC-15EC-0E1DB89EDEFA}"/>
              </a:ext>
            </a:extLst>
          </p:cNvPr>
          <p:cNvCxnSpPr>
            <a:cxnSpLocks/>
          </p:cNvCxnSpPr>
          <p:nvPr/>
        </p:nvCxnSpPr>
        <p:spPr>
          <a:xfrm>
            <a:off x="2664308" y="4572000"/>
            <a:ext cx="418651" cy="90714"/>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sp>
        <p:nvSpPr>
          <p:cNvPr id="23" name="ZoneTexte 22">
            <a:extLst>
              <a:ext uri="{FF2B5EF4-FFF2-40B4-BE49-F238E27FC236}">
                <a16:creationId xmlns:a16="http://schemas.microsoft.com/office/drawing/2014/main" id="{549EC89B-0822-F0D2-C88D-F59276AA53A5}"/>
              </a:ext>
            </a:extLst>
          </p:cNvPr>
          <p:cNvSpPr txBox="1"/>
          <p:nvPr/>
        </p:nvSpPr>
        <p:spPr>
          <a:xfrm>
            <a:off x="0" y="4293382"/>
            <a:ext cx="2792567" cy="369332"/>
          </a:xfrm>
          <a:prstGeom prst="rect">
            <a:avLst/>
          </a:prstGeom>
          <a:noFill/>
        </p:spPr>
        <p:txBody>
          <a:bodyPr wrap="square" rtlCol="0">
            <a:spAutoFit/>
          </a:bodyPr>
          <a:lstStyle/>
          <a:p>
            <a:r>
              <a:rPr lang="fr-FR" dirty="0">
                <a:latin typeface="Montserrat" pitchFamily="2" charset="77"/>
              </a:rPr>
              <a:t>Screenshot maquette</a:t>
            </a:r>
          </a:p>
        </p:txBody>
      </p:sp>
      <p:sp>
        <p:nvSpPr>
          <p:cNvPr id="27" name="ZoneTexte 26">
            <a:extLst>
              <a:ext uri="{FF2B5EF4-FFF2-40B4-BE49-F238E27FC236}">
                <a16:creationId xmlns:a16="http://schemas.microsoft.com/office/drawing/2014/main" id="{8FC3BE26-1B66-259C-3EA7-F2DDCB65595E}"/>
              </a:ext>
            </a:extLst>
          </p:cNvPr>
          <p:cNvSpPr txBox="1"/>
          <p:nvPr/>
        </p:nvSpPr>
        <p:spPr>
          <a:xfrm>
            <a:off x="64200" y="2077668"/>
            <a:ext cx="2792567" cy="369332"/>
          </a:xfrm>
          <a:prstGeom prst="rect">
            <a:avLst/>
          </a:prstGeom>
          <a:noFill/>
        </p:spPr>
        <p:txBody>
          <a:bodyPr wrap="square" rtlCol="0">
            <a:spAutoFit/>
          </a:bodyPr>
          <a:lstStyle/>
          <a:p>
            <a:r>
              <a:rPr lang="fr-FR" dirty="0">
                <a:latin typeface="Montserrat" pitchFamily="2" charset="77"/>
              </a:rPr>
              <a:t>Instructions</a:t>
            </a:r>
          </a:p>
        </p:txBody>
      </p:sp>
      <p:cxnSp>
        <p:nvCxnSpPr>
          <p:cNvPr id="28" name="Connecteur droit avec flèche 27">
            <a:extLst>
              <a:ext uri="{FF2B5EF4-FFF2-40B4-BE49-F238E27FC236}">
                <a16:creationId xmlns:a16="http://schemas.microsoft.com/office/drawing/2014/main" id="{F15C3E8B-8764-2965-AEBD-BBB3ACFB7960}"/>
              </a:ext>
            </a:extLst>
          </p:cNvPr>
          <p:cNvCxnSpPr>
            <a:cxnSpLocks/>
          </p:cNvCxnSpPr>
          <p:nvPr/>
        </p:nvCxnSpPr>
        <p:spPr>
          <a:xfrm>
            <a:off x="1670259" y="2409706"/>
            <a:ext cx="1395833" cy="56559"/>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cxnSp>
        <p:nvCxnSpPr>
          <p:cNvPr id="30" name="Connecteur droit avec flèche 29">
            <a:extLst>
              <a:ext uri="{FF2B5EF4-FFF2-40B4-BE49-F238E27FC236}">
                <a16:creationId xmlns:a16="http://schemas.microsoft.com/office/drawing/2014/main" id="{2CF75F2C-8C61-65C6-214B-74598890A8C9}"/>
              </a:ext>
            </a:extLst>
          </p:cNvPr>
          <p:cNvCxnSpPr>
            <a:cxnSpLocks/>
          </p:cNvCxnSpPr>
          <p:nvPr/>
        </p:nvCxnSpPr>
        <p:spPr>
          <a:xfrm flipV="1">
            <a:off x="4226312" y="6143740"/>
            <a:ext cx="228990" cy="331301"/>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sp>
        <p:nvSpPr>
          <p:cNvPr id="33" name="ZoneTexte 32">
            <a:extLst>
              <a:ext uri="{FF2B5EF4-FFF2-40B4-BE49-F238E27FC236}">
                <a16:creationId xmlns:a16="http://schemas.microsoft.com/office/drawing/2014/main" id="{0C2420EB-A15E-48DE-A0A2-EB20C1D761AD}"/>
              </a:ext>
            </a:extLst>
          </p:cNvPr>
          <p:cNvSpPr txBox="1"/>
          <p:nvPr/>
        </p:nvSpPr>
        <p:spPr>
          <a:xfrm>
            <a:off x="3149370" y="6272196"/>
            <a:ext cx="1076942" cy="369332"/>
          </a:xfrm>
          <a:prstGeom prst="rect">
            <a:avLst/>
          </a:prstGeom>
          <a:noFill/>
        </p:spPr>
        <p:txBody>
          <a:bodyPr wrap="square" rtlCol="0">
            <a:spAutoFit/>
          </a:bodyPr>
          <a:lstStyle/>
          <a:p>
            <a:r>
              <a:rPr lang="fr-FR" dirty="0">
                <a:latin typeface="Montserrat" pitchFamily="2" charset="77"/>
              </a:rPr>
              <a:t>Priorité</a:t>
            </a:r>
          </a:p>
        </p:txBody>
      </p:sp>
      <p:cxnSp>
        <p:nvCxnSpPr>
          <p:cNvPr id="34" name="Connecteur droit avec flèche 33">
            <a:extLst>
              <a:ext uri="{FF2B5EF4-FFF2-40B4-BE49-F238E27FC236}">
                <a16:creationId xmlns:a16="http://schemas.microsoft.com/office/drawing/2014/main" id="{E00B8CC2-8411-425A-93C6-DE63E1D512BA}"/>
              </a:ext>
            </a:extLst>
          </p:cNvPr>
          <p:cNvCxnSpPr>
            <a:cxnSpLocks/>
          </p:cNvCxnSpPr>
          <p:nvPr/>
        </p:nvCxnSpPr>
        <p:spPr>
          <a:xfrm flipV="1">
            <a:off x="7211122" y="6179465"/>
            <a:ext cx="228990" cy="331301"/>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sp>
        <p:nvSpPr>
          <p:cNvPr id="35" name="ZoneTexte 34">
            <a:extLst>
              <a:ext uri="{FF2B5EF4-FFF2-40B4-BE49-F238E27FC236}">
                <a16:creationId xmlns:a16="http://schemas.microsoft.com/office/drawing/2014/main" id="{61D31A77-B8F8-8D49-9091-DE7102E156DF}"/>
              </a:ext>
            </a:extLst>
          </p:cNvPr>
          <p:cNvSpPr txBox="1"/>
          <p:nvPr/>
        </p:nvSpPr>
        <p:spPr>
          <a:xfrm>
            <a:off x="5885709" y="6375999"/>
            <a:ext cx="1333041" cy="369332"/>
          </a:xfrm>
          <a:prstGeom prst="rect">
            <a:avLst/>
          </a:prstGeom>
          <a:noFill/>
        </p:spPr>
        <p:txBody>
          <a:bodyPr wrap="square" rtlCol="0">
            <a:spAutoFit/>
          </a:bodyPr>
          <a:lstStyle/>
          <a:p>
            <a:r>
              <a:rPr lang="fr-FR" dirty="0">
                <a:latin typeface="Montserrat" pitchFamily="2" charset="77"/>
              </a:rPr>
              <a:t>Difficulté</a:t>
            </a:r>
          </a:p>
        </p:txBody>
      </p:sp>
      <p:cxnSp>
        <p:nvCxnSpPr>
          <p:cNvPr id="36" name="Connecteur droit avec flèche 35">
            <a:extLst>
              <a:ext uri="{FF2B5EF4-FFF2-40B4-BE49-F238E27FC236}">
                <a16:creationId xmlns:a16="http://schemas.microsoft.com/office/drawing/2014/main" id="{3CB686AD-6980-C547-4B04-75EE558EC3B1}"/>
              </a:ext>
            </a:extLst>
          </p:cNvPr>
          <p:cNvCxnSpPr>
            <a:cxnSpLocks/>
          </p:cNvCxnSpPr>
          <p:nvPr/>
        </p:nvCxnSpPr>
        <p:spPr>
          <a:xfrm flipV="1">
            <a:off x="8763652" y="6164437"/>
            <a:ext cx="228990" cy="331301"/>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sp>
        <p:nvSpPr>
          <p:cNvPr id="37" name="ZoneTexte 36">
            <a:extLst>
              <a:ext uri="{FF2B5EF4-FFF2-40B4-BE49-F238E27FC236}">
                <a16:creationId xmlns:a16="http://schemas.microsoft.com/office/drawing/2014/main" id="{2FB250A5-24D8-8E8E-44CD-C3C46B28CEB5}"/>
              </a:ext>
            </a:extLst>
          </p:cNvPr>
          <p:cNvSpPr txBox="1"/>
          <p:nvPr/>
        </p:nvSpPr>
        <p:spPr>
          <a:xfrm>
            <a:off x="7545106" y="6344774"/>
            <a:ext cx="1447536" cy="369332"/>
          </a:xfrm>
          <a:prstGeom prst="rect">
            <a:avLst/>
          </a:prstGeom>
          <a:noFill/>
        </p:spPr>
        <p:txBody>
          <a:bodyPr wrap="square" rtlCol="0">
            <a:spAutoFit/>
          </a:bodyPr>
          <a:lstStyle/>
          <a:p>
            <a:r>
              <a:rPr lang="fr-FR" dirty="0">
                <a:latin typeface="Montserrat" pitchFamily="2" charset="77"/>
              </a:rPr>
              <a:t>Exécutant</a:t>
            </a:r>
          </a:p>
        </p:txBody>
      </p:sp>
      <p:cxnSp>
        <p:nvCxnSpPr>
          <p:cNvPr id="38" name="Connecteur droit avec flèche 37">
            <a:extLst>
              <a:ext uri="{FF2B5EF4-FFF2-40B4-BE49-F238E27FC236}">
                <a16:creationId xmlns:a16="http://schemas.microsoft.com/office/drawing/2014/main" id="{2E56CED1-9B19-5652-28E2-D9ED73BF2A63}"/>
              </a:ext>
            </a:extLst>
          </p:cNvPr>
          <p:cNvCxnSpPr>
            <a:cxnSpLocks/>
            <a:stCxn id="39" idx="1"/>
          </p:cNvCxnSpPr>
          <p:nvPr/>
        </p:nvCxnSpPr>
        <p:spPr>
          <a:xfrm flipH="1" flipV="1">
            <a:off x="9913810" y="6164437"/>
            <a:ext cx="164164" cy="212634"/>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sp>
        <p:nvSpPr>
          <p:cNvPr id="39" name="ZoneTexte 38">
            <a:extLst>
              <a:ext uri="{FF2B5EF4-FFF2-40B4-BE49-F238E27FC236}">
                <a16:creationId xmlns:a16="http://schemas.microsoft.com/office/drawing/2014/main" id="{431B65C9-C832-7257-D495-FB9160AA72D4}"/>
              </a:ext>
            </a:extLst>
          </p:cNvPr>
          <p:cNvSpPr txBox="1"/>
          <p:nvPr/>
        </p:nvSpPr>
        <p:spPr>
          <a:xfrm>
            <a:off x="10077974" y="6192405"/>
            <a:ext cx="1670488" cy="369332"/>
          </a:xfrm>
          <a:prstGeom prst="rect">
            <a:avLst/>
          </a:prstGeom>
          <a:noFill/>
        </p:spPr>
        <p:txBody>
          <a:bodyPr wrap="square" rtlCol="0">
            <a:spAutoFit/>
          </a:bodyPr>
          <a:lstStyle/>
          <a:p>
            <a:r>
              <a:rPr lang="fr-FR" dirty="0">
                <a:latin typeface="Montserrat" pitchFamily="2" charset="77"/>
              </a:rPr>
              <a:t>Date limite</a:t>
            </a:r>
          </a:p>
        </p:txBody>
      </p:sp>
      <p:sp>
        <p:nvSpPr>
          <p:cNvPr id="44" name="Titre 1">
            <a:extLst>
              <a:ext uri="{FF2B5EF4-FFF2-40B4-BE49-F238E27FC236}">
                <a16:creationId xmlns:a16="http://schemas.microsoft.com/office/drawing/2014/main" id="{91147631-54BD-1E0A-6D17-030D6B941D53}"/>
              </a:ext>
            </a:extLst>
          </p:cNvPr>
          <p:cNvSpPr>
            <a:spLocks noGrp="1"/>
          </p:cNvSpPr>
          <p:nvPr>
            <p:ph type="title"/>
          </p:nvPr>
        </p:nvSpPr>
        <p:spPr>
          <a:xfrm>
            <a:off x="838200" y="365125"/>
            <a:ext cx="10515600" cy="1325563"/>
          </a:xfrm>
        </p:spPr>
        <p:txBody>
          <a:bodyPr/>
          <a:lstStyle/>
          <a:p>
            <a:r>
              <a:rPr lang="fr-FR" u="sng" dirty="0"/>
              <a:t>IV. L’outil de gestion de projet :</a:t>
            </a:r>
          </a:p>
        </p:txBody>
      </p:sp>
    </p:spTree>
    <p:extLst>
      <p:ext uri="{BB962C8B-B14F-4D97-AF65-F5344CB8AC3E}">
        <p14:creationId xmlns:p14="http://schemas.microsoft.com/office/powerpoint/2010/main" val="3672501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83462C70-D052-05B6-A09F-28828D349CA6}"/>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8D4707CC-3CC5-EC35-DF98-9D80734797D3}"/>
              </a:ext>
            </a:extLst>
          </p:cNvPr>
          <p:cNvSpPr>
            <a:spLocks noGrp="1"/>
          </p:cNvSpPr>
          <p:nvPr>
            <p:ph type="title"/>
          </p:nvPr>
        </p:nvSpPr>
        <p:spPr/>
        <p:txBody>
          <a:bodyPr/>
          <a:lstStyle/>
          <a:p>
            <a:r>
              <a:rPr lang="fr-FR" u="sng" dirty="0"/>
              <a:t>V. L’Equipe:</a:t>
            </a:r>
          </a:p>
        </p:txBody>
      </p:sp>
      <p:sp>
        <p:nvSpPr>
          <p:cNvPr id="4" name="Triangle rectangle 3">
            <a:extLst>
              <a:ext uri="{FF2B5EF4-FFF2-40B4-BE49-F238E27FC236}">
                <a16:creationId xmlns:a16="http://schemas.microsoft.com/office/drawing/2014/main" id="{BD9744B8-B512-1131-12F8-5469F129638D}"/>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0BFF3FDC-3B29-68F5-1DBD-F6C2AB69BF50}"/>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C519F9F5-CE7D-A204-928F-F8DF2FA6549D}"/>
              </a:ext>
            </a:extLst>
          </p:cNvPr>
          <p:cNvPicPr/>
          <p:nvPr/>
        </p:nvPicPr>
        <p:blipFill rotWithShape="1">
          <a:blip r:embed="rId3"/>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920252A0-6F9A-258C-1F9F-654DF4759C7F}"/>
              </a:ext>
            </a:extLst>
          </p:cNvPr>
          <p:cNvSpPr>
            <a:spLocks noGrp="1"/>
          </p:cNvSpPr>
          <p:nvPr>
            <p:ph idx="1"/>
          </p:nvPr>
        </p:nvSpPr>
        <p:spPr>
          <a:xfrm>
            <a:off x="838200" y="2030877"/>
            <a:ext cx="10515600" cy="4461998"/>
          </a:xfrm>
          <a:scene3d>
            <a:camera prst="orthographicFront"/>
            <a:lightRig rig="threePt" dir="t"/>
          </a:scene3d>
          <a:sp3d>
            <a:bevelT w="57150"/>
          </a:sp3d>
        </p:spPr>
        <p:txBody>
          <a:bodyPr>
            <a:normAutofit/>
          </a:bodyPr>
          <a:lstStyle/>
          <a:p>
            <a:pPr marL="0" indent="0" algn="just">
              <a:buNone/>
            </a:pPr>
            <a:r>
              <a:rPr lang="fr-CH" u="sng" dirty="0">
                <a:latin typeface="Montserrat" pitchFamily="2" charset="77"/>
              </a:rPr>
              <a:t>Composition de l’équipe :</a:t>
            </a:r>
          </a:p>
          <a:p>
            <a:pPr marL="0" indent="0" algn="just">
              <a:buNone/>
            </a:pPr>
            <a:endParaRPr lang="fr-CH" sz="1800" i="1" u="sng" dirty="0">
              <a:latin typeface="Montserrat" pitchFamily="2" charset="77"/>
              <a:ea typeface="Montserrat" pitchFamily="2" charset="77"/>
              <a:cs typeface="Montserrat" pitchFamily="2" charset="77"/>
            </a:endParaRPr>
          </a:p>
          <a:p>
            <a:pPr algn="just"/>
            <a:r>
              <a:rPr lang="fr-CH" sz="1800" dirty="0">
                <a:effectLst/>
                <a:latin typeface="Montserrat" pitchFamily="2" charset="77"/>
                <a:ea typeface="Montserrat" pitchFamily="2" charset="77"/>
                <a:cs typeface="Montserrat" pitchFamily="2" charset="77"/>
              </a:rPr>
              <a:t>Un développeur fullstack (frontend et backend) - Michel</a:t>
            </a:r>
          </a:p>
          <a:p>
            <a:pPr algn="just"/>
            <a:r>
              <a:rPr lang="fr-CH" sz="1800" dirty="0">
                <a:effectLst/>
                <a:latin typeface="Montserrat" pitchFamily="2" charset="77"/>
                <a:ea typeface="Montserrat" pitchFamily="2" charset="77"/>
                <a:cs typeface="Montserrat" pitchFamily="2" charset="77"/>
              </a:rPr>
              <a:t>Un développeur frontend (plus de taches en front qu’en back - </a:t>
            </a:r>
            <a:r>
              <a:rPr lang="fr-CH" sz="1800" dirty="0">
                <a:latin typeface="Montserrat" pitchFamily="2" charset="77"/>
                <a:ea typeface="Montserrat" pitchFamily="2" charset="77"/>
                <a:cs typeface="Montserrat" pitchFamily="2" charset="77"/>
              </a:rPr>
              <a:t>Car</a:t>
            </a:r>
            <a:r>
              <a:rPr lang="fr-CH" sz="1800" dirty="0">
                <a:effectLst/>
                <a:latin typeface="Montserrat" pitchFamily="2" charset="77"/>
                <a:ea typeface="Montserrat" pitchFamily="2" charset="77"/>
                <a:cs typeface="Montserrat" pitchFamily="2" charset="77"/>
              </a:rPr>
              <a:t>ine </a:t>
            </a:r>
          </a:p>
          <a:p>
            <a:pPr algn="just"/>
            <a:r>
              <a:rPr lang="fr-CH" sz="1800" dirty="0">
                <a:effectLst/>
                <a:latin typeface="Montserrat" pitchFamily="2" charset="77"/>
                <a:ea typeface="Montserrat" pitchFamily="2" charset="77"/>
                <a:cs typeface="Montserrat" pitchFamily="2" charset="77"/>
              </a:rPr>
              <a:t>Un scrum  master - moi</a:t>
            </a:r>
          </a:p>
          <a:p>
            <a:pPr algn="just"/>
            <a:r>
              <a:rPr lang="fr-CH" sz="1800" dirty="0">
                <a:latin typeface="Montserrat" pitchFamily="2" charset="77"/>
                <a:ea typeface="Montserrat" pitchFamily="2" charset="77"/>
                <a:cs typeface="Montserrat" pitchFamily="2" charset="77"/>
              </a:rPr>
              <a:t>Un Product Owner - Soufiane</a:t>
            </a:r>
            <a:endParaRPr lang="fr-CH" sz="1800" dirty="0">
              <a:effectLst/>
              <a:latin typeface="Montserrat" pitchFamily="2" charset="77"/>
              <a:ea typeface="Montserrat" pitchFamily="2" charset="77"/>
              <a:cs typeface="Montserrat" pitchFamily="2" charset="77"/>
            </a:endParaRPr>
          </a:p>
          <a:p>
            <a:pPr algn="just"/>
            <a:r>
              <a:rPr lang="fr-CH" sz="1800" dirty="0">
                <a:latin typeface="Montserrat" pitchFamily="2" charset="77"/>
                <a:ea typeface="Montserrat" pitchFamily="2" charset="77"/>
                <a:cs typeface="Montserrat" pitchFamily="2" charset="77"/>
              </a:rPr>
              <a:t>Un chef de projet chez Qwenta - John</a:t>
            </a:r>
            <a:r>
              <a:rPr lang="fr-CH" sz="1800" dirty="0">
                <a:effectLst/>
                <a:latin typeface="Montserrat" pitchFamily="2" charset="77"/>
                <a:ea typeface="Montserrat" pitchFamily="2" charset="77"/>
                <a:cs typeface="Montserrat" pitchFamily="2" charset="77"/>
              </a:rPr>
              <a:t> </a:t>
            </a:r>
          </a:p>
          <a:p>
            <a:pPr algn="just"/>
            <a:endParaRPr lang="fr-CH" sz="1800" dirty="0">
              <a:latin typeface="Montserrat" pitchFamily="2" charset="77"/>
              <a:ea typeface="Montserrat" pitchFamily="2" charset="77"/>
              <a:cs typeface="Montserrat" pitchFamily="2" charset="77"/>
            </a:endParaRPr>
          </a:p>
          <a:p>
            <a:pPr algn="just">
              <a:buFont typeface="Wingdings" pitchFamily="2" charset="2"/>
              <a:buChar char="Ø"/>
            </a:pPr>
            <a:r>
              <a:rPr lang="fr-CH" sz="1800" dirty="0">
                <a:latin typeface="Montserrat" pitchFamily="2" charset="77"/>
                <a:ea typeface="Montserrat" pitchFamily="2" charset="77"/>
                <a:cs typeface="Montserrat" pitchFamily="2" charset="77"/>
              </a:rPr>
              <a:t>Nous avons beaucoup plus de taches dans le front end que dans le backend, l’utilisation d’un fullstack pour développer du front et du backend est donc pertinente</a:t>
            </a:r>
            <a:endParaRPr lang="fr-CH" sz="1800" dirty="0">
              <a:effectLst/>
              <a:latin typeface="Montserrat" pitchFamily="2" charset="77"/>
              <a:ea typeface="Montserrat" pitchFamily="2" charset="77"/>
              <a:cs typeface="Montserrat" pitchFamily="2" charset="77"/>
            </a:endParaRPr>
          </a:p>
          <a:p>
            <a:pPr algn="just"/>
            <a:endParaRPr lang="fr-CH" sz="1800" u="sng" dirty="0">
              <a:effectLst/>
              <a:latin typeface="Montserrat" pitchFamily="2" charset="77"/>
              <a:ea typeface="Montserrat" pitchFamily="2" charset="77"/>
              <a:cs typeface="Montserrat" pitchFamily="2" charset="77"/>
            </a:endParaRPr>
          </a:p>
          <a:p>
            <a:pPr algn="just"/>
            <a:endParaRPr lang="fr-FR" sz="2600" dirty="0">
              <a:effectLst/>
              <a:latin typeface="Montserrat" pitchFamily="2" charset="77"/>
              <a:ea typeface="Montserrat" pitchFamily="2" charset="77"/>
              <a:cs typeface="Montserrat" pitchFamily="2" charset="77"/>
            </a:endParaRPr>
          </a:p>
          <a:p>
            <a:pPr marL="0" indent="0" algn="just">
              <a:buNone/>
            </a:pPr>
            <a:endParaRPr lang="fr-FR" sz="1800" i="1" dirty="0">
              <a:latin typeface="Montserrat" pitchFamily="2" charset="77"/>
            </a:endParaRPr>
          </a:p>
          <a:p>
            <a:pPr marL="0" indent="0" algn="just">
              <a:buNone/>
            </a:pPr>
            <a:endParaRPr lang="fr-FR" dirty="0"/>
          </a:p>
        </p:txBody>
      </p:sp>
      <p:sp>
        <p:nvSpPr>
          <p:cNvPr id="31" name="ZoneTexte 30">
            <a:extLst>
              <a:ext uri="{FF2B5EF4-FFF2-40B4-BE49-F238E27FC236}">
                <a16:creationId xmlns:a16="http://schemas.microsoft.com/office/drawing/2014/main" id="{FFB36FD7-F53A-7C01-2F04-B822D8F734E1}"/>
              </a:ext>
            </a:extLst>
          </p:cNvPr>
          <p:cNvSpPr txBox="1"/>
          <p:nvPr/>
        </p:nvSpPr>
        <p:spPr>
          <a:xfrm>
            <a:off x="4450080" y="2225040"/>
            <a:ext cx="184731" cy="369332"/>
          </a:xfrm>
          <a:prstGeom prst="rect">
            <a:avLst/>
          </a:prstGeom>
          <a:noFill/>
        </p:spPr>
        <p:txBody>
          <a:bodyPr wrap="none" rtlCol="0">
            <a:spAutoFit/>
          </a:bodyPr>
          <a:lstStyle/>
          <a:p>
            <a:endParaRPr lang="fr-FR"/>
          </a:p>
        </p:txBody>
      </p:sp>
    </p:spTree>
    <p:extLst>
      <p:ext uri="{BB962C8B-B14F-4D97-AF65-F5344CB8AC3E}">
        <p14:creationId xmlns:p14="http://schemas.microsoft.com/office/powerpoint/2010/main" val="2377361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442944E2-8883-A417-1A5C-6F844C6867A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695DE3E-9DB9-062E-54A0-815F6A4E0881}"/>
              </a:ext>
            </a:extLst>
          </p:cNvPr>
          <p:cNvSpPr>
            <a:spLocks noGrp="1"/>
          </p:cNvSpPr>
          <p:nvPr>
            <p:ph type="title"/>
          </p:nvPr>
        </p:nvSpPr>
        <p:spPr/>
        <p:txBody>
          <a:bodyPr/>
          <a:lstStyle/>
          <a:p>
            <a:r>
              <a:rPr lang="fr-FR" u="sng" dirty="0"/>
              <a:t>VI. Le planning:</a:t>
            </a:r>
          </a:p>
        </p:txBody>
      </p:sp>
      <p:sp>
        <p:nvSpPr>
          <p:cNvPr id="4" name="Triangle rectangle 3">
            <a:extLst>
              <a:ext uri="{FF2B5EF4-FFF2-40B4-BE49-F238E27FC236}">
                <a16:creationId xmlns:a16="http://schemas.microsoft.com/office/drawing/2014/main" id="{EC295DAC-DDA8-6A6B-B5A9-7A47ABC992CB}"/>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49A00D75-FC57-7340-2BD1-ACB81CE6DCEC}"/>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AB97CCE1-8CE8-0EFF-2FCF-003CD90CA24E}"/>
              </a:ext>
            </a:extLst>
          </p:cNvPr>
          <p:cNvPicPr/>
          <p:nvPr/>
        </p:nvPicPr>
        <p:blipFill rotWithShape="1">
          <a:blip r:embed="rId3"/>
          <a:srcRect l="8082" r="8898"/>
          <a:stretch/>
        </p:blipFill>
        <p:spPr>
          <a:xfrm rot="2719298">
            <a:off x="10983242" y="303651"/>
            <a:ext cx="1084537" cy="720000"/>
          </a:xfrm>
          <a:prstGeom prst="rect">
            <a:avLst/>
          </a:prstGeom>
          <a:ln/>
        </p:spPr>
      </p:pic>
      <p:sp>
        <p:nvSpPr>
          <p:cNvPr id="31" name="ZoneTexte 30">
            <a:extLst>
              <a:ext uri="{FF2B5EF4-FFF2-40B4-BE49-F238E27FC236}">
                <a16:creationId xmlns:a16="http://schemas.microsoft.com/office/drawing/2014/main" id="{2A192B91-1936-3884-D0AC-76D53B5C9823}"/>
              </a:ext>
            </a:extLst>
          </p:cNvPr>
          <p:cNvSpPr txBox="1"/>
          <p:nvPr/>
        </p:nvSpPr>
        <p:spPr>
          <a:xfrm>
            <a:off x="4450080" y="2225040"/>
            <a:ext cx="184731" cy="369332"/>
          </a:xfrm>
          <a:prstGeom prst="rect">
            <a:avLst/>
          </a:prstGeom>
          <a:noFill/>
        </p:spPr>
        <p:txBody>
          <a:bodyPr wrap="none" rtlCol="0">
            <a:spAutoFit/>
          </a:bodyPr>
          <a:lstStyle/>
          <a:p>
            <a:endParaRPr lang="fr-FR"/>
          </a:p>
        </p:txBody>
      </p:sp>
      <p:pic>
        <p:nvPicPr>
          <p:cNvPr id="8" name="Image 7" descr="Une image contenant texte, logiciel, Logiciel multimédia, capture d’écran&#10;&#10;Description générée automatiquement">
            <a:extLst>
              <a:ext uri="{FF2B5EF4-FFF2-40B4-BE49-F238E27FC236}">
                <a16:creationId xmlns:a16="http://schemas.microsoft.com/office/drawing/2014/main" id="{011AF925-FCBA-3AA4-99A8-FCBAAD18F76C}"/>
              </a:ext>
            </a:extLst>
          </p:cNvPr>
          <p:cNvPicPr>
            <a:picLocks noChangeAspect="1"/>
          </p:cNvPicPr>
          <p:nvPr/>
        </p:nvPicPr>
        <p:blipFill>
          <a:blip r:embed="rId4"/>
          <a:stretch>
            <a:fillRect/>
          </a:stretch>
        </p:blipFill>
        <p:spPr>
          <a:xfrm>
            <a:off x="2209800" y="1690688"/>
            <a:ext cx="7772400" cy="3980579"/>
          </a:xfrm>
          <a:prstGeom prst="rect">
            <a:avLst/>
          </a:prstGeom>
        </p:spPr>
      </p:pic>
      <p:sp>
        <p:nvSpPr>
          <p:cNvPr id="11" name="ZoneTexte 10">
            <a:extLst>
              <a:ext uri="{FF2B5EF4-FFF2-40B4-BE49-F238E27FC236}">
                <a16:creationId xmlns:a16="http://schemas.microsoft.com/office/drawing/2014/main" id="{ADB42CA7-6091-8C6C-201E-521E5C553D66}"/>
              </a:ext>
            </a:extLst>
          </p:cNvPr>
          <p:cNvSpPr txBox="1"/>
          <p:nvPr/>
        </p:nvSpPr>
        <p:spPr>
          <a:xfrm>
            <a:off x="1285842" y="6020953"/>
            <a:ext cx="9620316" cy="369332"/>
          </a:xfrm>
          <a:prstGeom prst="rect">
            <a:avLst/>
          </a:prstGeom>
          <a:noFill/>
        </p:spPr>
        <p:txBody>
          <a:bodyPr wrap="square" rtlCol="0">
            <a:spAutoFit/>
          </a:bodyPr>
          <a:lstStyle/>
          <a:p>
            <a:r>
              <a:rPr lang="fr-FR" dirty="0">
                <a:latin typeface="Montserrat" pitchFamily="2" charset="77"/>
              </a:rPr>
              <a:t>+1 semaine après pour la vérification complète + intégrations des derniers retours</a:t>
            </a:r>
          </a:p>
        </p:txBody>
      </p:sp>
      <p:sp>
        <p:nvSpPr>
          <p:cNvPr id="12" name="ZoneTexte 11">
            <a:extLst>
              <a:ext uri="{FF2B5EF4-FFF2-40B4-BE49-F238E27FC236}">
                <a16:creationId xmlns:a16="http://schemas.microsoft.com/office/drawing/2014/main" id="{29E4ECED-FBFE-95DD-408C-3C7A28BA0DB1}"/>
              </a:ext>
            </a:extLst>
          </p:cNvPr>
          <p:cNvSpPr txBox="1"/>
          <p:nvPr/>
        </p:nvSpPr>
        <p:spPr>
          <a:xfrm>
            <a:off x="128401" y="1690688"/>
            <a:ext cx="1931893" cy="2031325"/>
          </a:xfrm>
          <a:prstGeom prst="rect">
            <a:avLst/>
          </a:prstGeom>
          <a:noFill/>
        </p:spPr>
        <p:txBody>
          <a:bodyPr wrap="square" rtlCol="0">
            <a:spAutoFit/>
          </a:bodyPr>
          <a:lstStyle/>
          <a:p>
            <a:r>
              <a:rPr lang="fr-FR" u="sng" dirty="0">
                <a:latin typeface="Montserrat" pitchFamily="2" charset="77"/>
              </a:rPr>
              <a:t>Week 1 : </a:t>
            </a:r>
            <a:r>
              <a:rPr lang="fr-FR" dirty="0">
                <a:latin typeface="Montserrat" pitchFamily="2" charset="77"/>
              </a:rPr>
              <a:t>création de l’api, de la homepage et du dashboard (sans les fonctions) </a:t>
            </a:r>
          </a:p>
        </p:txBody>
      </p:sp>
      <p:cxnSp>
        <p:nvCxnSpPr>
          <p:cNvPr id="14" name="Connecteur droit avec flèche 13">
            <a:extLst>
              <a:ext uri="{FF2B5EF4-FFF2-40B4-BE49-F238E27FC236}">
                <a16:creationId xmlns:a16="http://schemas.microsoft.com/office/drawing/2014/main" id="{6D2FD34D-D15C-0F1E-BFB8-7C8F9359A88B}"/>
              </a:ext>
            </a:extLst>
          </p:cNvPr>
          <p:cNvCxnSpPr>
            <a:cxnSpLocks/>
            <a:stCxn id="12" idx="3"/>
          </p:cNvCxnSpPr>
          <p:nvPr/>
        </p:nvCxnSpPr>
        <p:spPr>
          <a:xfrm>
            <a:off x="2060294" y="2706351"/>
            <a:ext cx="1435260" cy="1365348"/>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sp>
        <p:nvSpPr>
          <p:cNvPr id="17" name="ZoneTexte 16">
            <a:extLst>
              <a:ext uri="{FF2B5EF4-FFF2-40B4-BE49-F238E27FC236}">
                <a16:creationId xmlns:a16="http://schemas.microsoft.com/office/drawing/2014/main" id="{8B6D7D4E-57ED-9D51-2182-00ED2B4A1BED}"/>
              </a:ext>
            </a:extLst>
          </p:cNvPr>
          <p:cNvSpPr txBox="1"/>
          <p:nvPr/>
        </p:nvSpPr>
        <p:spPr>
          <a:xfrm>
            <a:off x="1094347" y="6480605"/>
            <a:ext cx="10523299" cy="307777"/>
          </a:xfrm>
          <a:prstGeom prst="rect">
            <a:avLst/>
          </a:prstGeom>
          <a:noFill/>
        </p:spPr>
        <p:txBody>
          <a:bodyPr wrap="square" rtlCol="0">
            <a:spAutoFit/>
          </a:bodyPr>
          <a:lstStyle/>
          <a:p>
            <a:pPr algn="ctr"/>
            <a:r>
              <a:rPr lang="fr-FR" sz="1400" dirty="0"/>
              <a:t>Lien du Kanban : https://</a:t>
            </a:r>
            <a:r>
              <a:rPr lang="fr-FR" sz="1400" dirty="0" err="1"/>
              <a:t>cocumathieus-team.monday.com</a:t>
            </a:r>
            <a:r>
              <a:rPr lang="fr-FR" sz="1400" dirty="0"/>
              <a:t>/</a:t>
            </a:r>
            <a:r>
              <a:rPr lang="fr-FR" sz="1400" dirty="0" err="1"/>
              <a:t>boards</a:t>
            </a:r>
            <a:r>
              <a:rPr lang="fr-FR" sz="1400" dirty="0"/>
              <a:t>/1383412597/</a:t>
            </a:r>
            <a:r>
              <a:rPr lang="fr-FR" sz="1400" dirty="0" err="1"/>
              <a:t>views</a:t>
            </a:r>
            <a:r>
              <a:rPr lang="fr-FR" sz="1400" dirty="0"/>
              <a:t>/11132413 </a:t>
            </a:r>
          </a:p>
        </p:txBody>
      </p:sp>
      <p:sp>
        <p:nvSpPr>
          <p:cNvPr id="18" name="ZoneTexte 17">
            <a:extLst>
              <a:ext uri="{FF2B5EF4-FFF2-40B4-BE49-F238E27FC236}">
                <a16:creationId xmlns:a16="http://schemas.microsoft.com/office/drawing/2014/main" id="{BDA8962C-637E-E7A6-A31E-97A4F3C79685}"/>
              </a:ext>
            </a:extLst>
          </p:cNvPr>
          <p:cNvSpPr txBox="1"/>
          <p:nvPr/>
        </p:nvSpPr>
        <p:spPr>
          <a:xfrm>
            <a:off x="10131706" y="1692095"/>
            <a:ext cx="1931893" cy="1754326"/>
          </a:xfrm>
          <a:prstGeom prst="rect">
            <a:avLst/>
          </a:prstGeom>
          <a:noFill/>
        </p:spPr>
        <p:txBody>
          <a:bodyPr wrap="square" rtlCol="0">
            <a:spAutoFit/>
          </a:bodyPr>
          <a:lstStyle/>
          <a:p>
            <a:pPr algn="r"/>
            <a:r>
              <a:rPr lang="fr-FR" u="sng" dirty="0">
                <a:latin typeface="Montserrat" pitchFamily="2" charset="77"/>
              </a:rPr>
              <a:t>Week 2 : </a:t>
            </a:r>
            <a:r>
              <a:rPr lang="fr-FR" dirty="0">
                <a:latin typeface="Montserrat" pitchFamily="2" charset="77"/>
              </a:rPr>
              <a:t>création de la modale login et de la fonction créer un menu</a:t>
            </a:r>
          </a:p>
        </p:txBody>
      </p:sp>
      <p:cxnSp>
        <p:nvCxnSpPr>
          <p:cNvPr id="19" name="Connecteur droit avec flèche 18">
            <a:extLst>
              <a:ext uri="{FF2B5EF4-FFF2-40B4-BE49-F238E27FC236}">
                <a16:creationId xmlns:a16="http://schemas.microsoft.com/office/drawing/2014/main" id="{448C7E39-0B11-7611-6AEB-F25C968639A5}"/>
              </a:ext>
            </a:extLst>
          </p:cNvPr>
          <p:cNvCxnSpPr>
            <a:cxnSpLocks/>
            <a:stCxn id="18" idx="1"/>
          </p:cNvCxnSpPr>
          <p:nvPr/>
        </p:nvCxnSpPr>
        <p:spPr>
          <a:xfrm flipH="1">
            <a:off x="6703671" y="2569258"/>
            <a:ext cx="3428035" cy="2256724"/>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8070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DEBD6C56-96BB-A3CE-836F-3FCA15FAB59A}"/>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7D50DE7D-74B0-884B-DFD5-AD69F539CAB1}"/>
              </a:ext>
            </a:extLst>
          </p:cNvPr>
          <p:cNvSpPr>
            <a:spLocks noGrp="1"/>
          </p:cNvSpPr>
          <p:nvPr>
            <p:ph type="title"/>
          </p:nvPr>
        </p:nvSpPr>
        <p:spPr/>
        <p:txBody>
          <a:bodyPr/>
          <a:lstStyle/>
          <a:p>
            <a:r>
              <a:rPr lang="fr-FR" u="sng" dirty="0"/>
              <a:t>VII. La communication :</a:t>
            </a:r>
          </a:p>
        </p:txBody>
      </p:sp>
      <p:sp>
        <p:nvSpPr>
          <p:cNvPr id="4" name="Triangle rectangle 3">
            <a:extLst>
              <a:ext uri="{FF2B5EF4-FFF2-40B4-BE49-F238E27FC236}">
                <a16:creationId xmlns:a16="http://schemas.microsoft.com/office/drawing/2014/main" id="{FB1BE2AE-6B8E-39A2-1A8E-82533CFD884E}"/>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A6797E09-C601-1788-6B11-B4A4E9928BF6}"/>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1200382E-AA02-3652-3901-D9D10ED8EDD2}"/>
              </a:ext>
            </a:extLst>
          </p:cNvPr>
          <p:cNvPicPr/>
          <p:nvPr/>
        </p:nvPicPr>
        <p:blipFill rotWithShape="1">
          <a:blip r:embed="rId3"/>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50B3DDA0-3CE3-AE6D-47BB-2C91F3710259}"/>
              </a:ext>
            </a:extLst>
          </p:cNvPr>
          <p:cNvSpPr>
            <a:spLocks noGrp="1"/>
          </p:cNvSpPr>
          <p:nvPr>
            <p:ph idx="1"/>
          </p:nvPr>
        </p:nvSpPr>
        <p:spPr>
          <a:xfrm>
            <a:off x="838200" y="2030877"/>
            <a:ext cx="10515600" cy="4461998"/>
          </a:xfrm>
          <a:scene3d>
            <a:camera prst="orthographicFront"/>
            <a:lightRig rig="threePt" dir="t"/>
          </a:scene3d>
          <a:sp3d>
            <a:bevelT w="57150"/>
          </a:sp3d>
        </p:spPr>
        <p:txBody>
          <a:bodyPr>
            <a:normAutofit/>
          </a:bodyPr>
          <a:lstStyle/>
          <a:p>
            <a:pPr marL="0" indent="0" algn="just">
              <a:buNone/>
            </a:pPr>
            <a:r>
              <a:rPr lang="fr-CH" u="sng" dirty="0">
                <a:latin typeface="Montserrat" pitchFamily="2" charset="77"/>
              </a:rPr>
              <a:t>Comment communiquer avec Kwenta ?</a:t>
            </a:r>
          </a:p>
          <a:p>
            <a:pPr marL="0" indent="0" algn="just">
              <a:buNone/>
            </a:pPr>
            <a:endParaRPr lang="fr-CH" sz="1800" dirty="0">
              <a:latin typeface="Montserrat" pitchFamily="2" charset="77"/>
              <a:ea typeface="Montserrat" pitchFamily="2" charset="77"/>
              <a:cs typeface="Montserrat" pitchFamily="2" charset="77"/>
            </a:endParaRPr>
          </a:p>
          <a:p>
            <a:pPr algn="just">
              <a:buFont typeface="Wingdings" pitchFamily="2" charset="2"/>
              <a:buChar char="Ø"/>
            </a:pPr>
            <a:r>
              <a:rPr lang="fr-CH" sz="1800" dirty="0">
                <a:latin typeface="Montserrat" pitchFamily="2" charset="77"/>
                <a:ea typeface="Montserrat" pitchFamily="2" charset="77"/>
                <a:cs typeface="Montserrat" pitchFamily="2" charset="77"/>
              </a:rPr>
              <a:t>Pour pouvoir communiquer avec Qwenta de manière régulière et afin de montrer l’avancement du projet, il me semble logique d’organiser une réunion hebdomadaire pour : </a:t>
            </a:r>
          </a:p>
          <a:p>
            <a:pPr lvl="1" algn="just">
              <a:buFont typeface="Wingdings" pitchFamily="2" charset="2"/>
              <a:buChar char="Ø"/>
            </a:pPr>
            <a:endParaRPr lang="fr-CH" sz="1400" dirty="0">
              <a:latin typeface="Montserrat" pitchFamily="2" charset="77"/>
              <a:ea typeface="Montserrat" pitchFamily="2" charset="77"/>
              <a:cs typeface="Montserrat" pitchFamily="2" charset="77"/>
            </a:endParaRPr>
          </a:p>
          <a:p>
            <a:pPr lvl="1" algn="just">
              <a:buFont typeface="Wingdings" pitchFamily="2" charset="2"/>
              <a:buChar char="Ø"/>
            </a:pPr>
            <a:r>
              <a:rPr lang="fr-CH" sz="1400" dirty="0">
                <a:latin typeface="Montserrat" pitchFamily="2" charset="77"/>
                <a:ea typeface="Montserrat" pitchFamily="2" charset="77"/>
                <a:cs typeface="Montserrat" pitchFamily="2" charset="77"/>
              </a:rPr>
              <a:t>Montrer l’avancement du projet </a:t>
            </a:r>
          </a:p>
          <a:p>
            <a:pPr lvl="1" algn="just">
              <a:buFont typeface="Wingdings" pitchFamily="2" charset="2"/>
              <a:buChar char="Ø"/>
            </a:pPr>
            <a:r>
              <a:rPr lang="fr-CH" sz="1400" dirty="0">
                <a:latin typeface="Montserrat" pitchFamily="2" charset="77"/>
                <a:ea typeface="Montserrat" pitchFamily="2" charset="77"/>
                <a:cs typeface="Montserrat" pitchFamily="2" charset="77"/>
              </a:rPr>
              <a:t>Validation par kwenta </a:t>
            </a:r>
          </a:p>
          <a:p>
            <a:pPr lvl="1" algn="just">
              <a:buFont typeface="Wingdings" pitchFamily="2" charset="2"/>
              <a:buChar char="Ø"/>
            </a:pPr>
            <a:r>
              <a:rPr lang="fr-CH" sz="1400" dirty="0">
                <a:latin typeface="Montserrat" pitchFamily="2" charset="77"/>
                <a:ea typeface="Montserrat" pitchFamily="2" charset="77"/>
                <a:cs typeface="Montserrat" pitchFamily="2" charset="77"/>
              </a:rPr>
              <a:t>Suggestions de modifications</a:t>
            </a:r>
          </a:p>
          <a:p>
            <a:pPr lvl="1" algn="just">
              <a:buFont typeface="Wingdings" pitchFamily="2" charset="2"/>
              <a:buChar char="Ø"/>
            </a:pPr>
            <a:endParaRPr lang="fr-CH" sz="1400" dirty="0">
              <a:latin typeface="Montserrat" pitchFamily="2" charset="77"/>
              <a:ea typeface="Montserrat" pitchFamily="2" charset="77"/>
              <a:cs typeface="Montserrat" pitchFamily="2" charset="77"/>
            </a:endParaRPr>
          </a:p>
          <a:p>
            <a:pPr lvl="1" algn="just">
              <a:buFont typeface="Wingdings" pitchFamily="2" charset="2"/>
              <a:buChar char="Ø"/>
            </a:pPr>
            <a:r>
              <a:rPr lang="fr-CH" sz="1400" dirty="0">
                <a:latin typeface="Montserrat" pitchFamily="2" charset="77"/>
                <a:ea typeface="Montserrat" pitchFamily="2" charset="77"/>
                <a:cs typeface="Montserrat" pitchFamily="2" charset="77"/>
              </a:rPr>
              <a:t>Réunion en distanciel, une fois par mois en physique. Pourquoi pas les vendredis avant le déjeuner ?  </a:t>
            </a:r>
          </a:p>
          <a:p>
            <a:pPr lvl="1" algn="just">
              <a:buFont typeface="Wingdings" pitchFamily="2" charset="2"/>
              <a:buChar char="Ø"/>
            </a:pPr>
            <a:endParaRPr lang="fr-CH" sz="1400" dirty="0">
              <a:effectLst/>
              <a:latin typeface="Montserrat" pitchFamily="2" charset="77"/>
              <a:ea typeface="Montserrat" pitchFamily="2" charset="77"/>
              <a:cs typeface="Montserrat" pitchFamily="2" charset="77"/>
            </a:endParaRPr>
          </a:p>
          <a:p>
            <a:pPr lvl="1" algn="just">
              <a:buFont typeface="Wingdings" pitchFamily="2" charset="2"/>
              <a:buChar char="Ø"/>
            </a:pPr>
            <a:endParaRPr lang="fr-CH" sz="1400" dirty="0">
              <a:latin typeface="Montserrat" pitchFamily="2" charset="77"/>
              <a:ea typeface="Montserrat" pitchFamily="2" charset="77"/>
              <a:cs typeface="Montserrat" pitchFamily="2" charset="77"/>
            </a:endParaRPr>
          </a:p>
          <a:p>
            <a:pPr marL="457200" lvl="1" indent="0" algn="just">
              <a:buNone/>
            </a:pPr>
            <a:endParaRPr lang="fr-CH" sz="1400" dirty="0">
              <a:effectLst/>
              <a:latin typeface="Montserrat" pitchFamily="2" charset="77"/>
              <a:ea typeface="Montserrat" pitchFamily="2" charset="77"/>
              <a:cs typeface="Montserrat" pitchFamily="2" charset="77"/>
            </a:endParaRPr>
          </a:p>
          <a:p>
            <a:pPr algn="just"/>
            <a:endParaRPr lang="fr-CH" sz="1800" u="sng" dirty="0">
              <a:effectLst/>
              <a:latin typeface="Montserrat" pitchFamily="2" charset="77"/>
              <a:ea typeface="Montserrat" pitchFamily="2" charset="77"/>
              <a:cs typeface="Montserrat" pitchFamily="2" charset="77"/>
            </a:endParaRPr>
          </a:p>
          <a:p>
            <a:pPr algn="just"/>
            <a:endParaRPr lang="fr-FR" sz="2600" dirty="0">
              <a:effectLst/>
              <a:latin typeface="Montserrat" pitchFamily="2" charset="77"/>
              <a:ea typeface="Montserrat" pitchFamily="2" charset="77"/>
              <a:cs typeface="Montserrat" pitchFamily="2" charset="77"/>
            </a:endParaRPr>
          </a:p>
          <a:p>
            <a:pPr marL="0" indent="0" algn="just">
              <a:buNone/>
            </a:pPr>
            <a:endParaRPr lang="fr-FR" sz="1800" i="1" dirty="0">
              <a:latin typeface="Montserrat" pitchFamily="2" charset="77"/>
            </a:endParaRPr>
          </a:p>
          <a:p>
            <a:pPr marL="0" indent="0" algn="just">
              <a:buNone/>
            </a:pPr>
            <a:endParaRPr lang="fr-FR" dirty="0"/>
          </a:p>
        </p:txBody>
      </p:sp>
      <p:sp>
        <p:nvSpPr>
          <p:cNvPr id="31" name="ZoneTexte 30">
            <a:extLst>
              <a:ext uri="{FF2B5EF4-FFF2-40B4-BE49-F238E27FC236}">
                <a16:creationId xmlns:a16="http://schemas.microsoft.com/office/drawing/2014/main" id="{B197FAC1-8AF4-E834-F070-11995448BB82}"/>
              </a:ext>
            </a:extLst>
          </p:cNvPr>
          <p:cNvSpPr txBox="1"/>
          <p:nvPr/>
        </p:nvSpPr>
        <p:spPr>
          <a:xfrm>
            <a:off x="4450080" y="2225040"/>
            <a:ext cx="184731" cy="369332"/>
          </a:xfrm>
          <a:prstGeom prst="rect">
            <a:avLst/>
          </a:prstGeom>
          <a:noFill/>
        </p:spPr>
        <p:txBody>
          <a:bodyPr wrap="none" rtlCol="0">
            <a:spAutoFit/>
          </a:bodyPr>
          <a:lstStyle/>
          <a:p>
            <a:endParaRPr lang="fr-FR"/>
          </a:p>
        </p:txBody>
      </p:sp>
    </p:spTree>
    <p:extLst>
      <p:ext uri="{BB962C8B-B14F-4D97-AF65-F5344CB8AC3E}">
        <p14:creationId xmlns:p14="http://schemas.microsoft.com/office/powerpoint/2010/main" val="1268293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8732689A-F541-2CFE-2866-58B61B52910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8614040B-66BF-3FA8-A5F2-0E3660FA6FF7}"/>
              </a:ext>
            </a:extLst>
          </p:cNvPr>
          <p:cNvSpPr>
            <a:spLocks noGrp="1"/>
          </p:cNvSpPr>
          <p:nvPr>
            <p:ph type="title"/>
          </p:nvPr>
        </p:nvSpPr>
        <p:spPr/>
        <p:txBody>
          <a:bodyPr/>
          <a:lstStyle/>
          <a:p>
            <a:r>
              <a:rPr lang="fr-FR" u="sng" dirty="0"/>
              <a:t>I. Les User stories :</a:t>
            </a:r>
          </a:p>
        </p:txBody>
      </p:sp>
      <p:sp>
        <p:nvSpPr>
          <p:cNvPr id="4" name="Triangle rectangle 3">
            <a:extLst>
              <a:ext uri="{FF2B5EF4-FFF2-40B4-BE49-F238E27FC236}">
                <a16:creationId xmlns:a16="http://schemas.microsoft.com/office/drawing/2014/main" id="{7701A308-7A5A-49F6-3397-F69CE370F79D}"/>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F4A79C1D-3BFF-A5D2-D1DE-489A6D031865}"/>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6E979279-52F6-8FD8-71D9-83891E134E93}"/>
              </a:ext>
            </a:extLst>
          </p:cNvPr>
          <p:cNvPicPr/>
          <p:nvPr/>
        </p:nvPicPr>
        <p:blipFill rotWithShape="1">
          <a:blip r:embed="rId3"/>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AD7C2730-C645-26F2-2098-896DDE1DC939}"/>
              </a:ext>
            </a:extLst>
          </p:cNvPr>
          <p:cNvSpPr>
            <a:spLocks noGrp="1"/>
          </p:cNvSpPr>
          <p:nvPr>
            <p:ph idx="1"/>
          </p:nvPr>
        </p:nvSpPr>
        <p:spPr>
          <a:xfrm>
            <a:off x="838200" y="1599786"/>
            <a:ext cx="10515600" cy="4015912"/>
          </a:xfrm>
          <a:scene3d>
            <a:camera prst="orthographicFront"/>
            <a:lightRig rig="threePt" dir="t"/>
          </a:scene3d>
          <a:sp3d>
            <a:bevelT w="57150"/>
          </a:sp3d>
        </p:spPr>
        <p:txBody>
          <a:bodyPr anchor="t"/>
          <a:lstStyle/>
          <a:p>
            <a:pPr marL="0" indent="0">
              <a:lnSpc>
                <a:spcPct val="100000"/>
              </a:lnSpc>
              <a:buNone/>
            </a:pPr>
            <a:r>
              <a:rPr lang="fr-CH" sz="2000" u="sng" dirty="0">
                <a:latin typeface="Montserrat" pitchFamily="2" charset="77"/>
              </a:rPr>
              <a:t>C’est quoi ?</a:t>
            </a:r>
            <a:r>
              <a:rPr lang="fr-CH" sz="2000" dirty="0">
                <a:latin typeface="Montserrat" pitchFamily="2" charset="77"/>
              </a:rPr>
              <a:t> </a:t>
            </a:r>
            <a:r>
              <a:rPr lang="fr-CH" sz="1800" dirty="0">
                <a:latin typeface="Montserrat" pitchFamily="2" charset="77"/>
              </a:rPr>
              <a:t>Une user story est une courte description d'une fonctionnalité d'une application, généralement du point de vue de l'utilisateur final. Elle est écrite dans un langage simple et non technique pour décrire ce que l'utilisateur veut accomplir avec le produit. Les user stories sont utilisées comme moyen de communiquer et de comprendre les besoins des utilisateurs. Elles sont créées par le Product Owner (PO).  </a:t>
            </a:r>
            <a:endParaRPr lang="fr-FR" sz="1800" dirty="0">
              <a:latin typeface="Montserrat" pitchFamily="2" charset="77"/>
            </a:endParaRPr>
          </a:p>
          <a:p>
            <a:pPr marL="0" indent="0" algn="just">
              <a:buNone/>
            </a:pPr>
            <a:endParaRPr lang="fr-FR" sz="1800" i="1" dirty="0">
              <a:latin typeface="Montserrat" pitchFamily="2" charset="77"/>
            </a:endParaRPr>
          </a:p>
          <a:p>
            <a:pPr marL="0" indent="0" algn="just">
              <a:buNone/>
            </a:pPr>
            <a:endParaRPr lang="fr-FR" dirty="0"/>
          </a:p>
        </p:txBody>
      </p:sp>
      <p:pic>
        <p:nvPicPr>
          <p:cNvPr id="8" name="Image 7" descr="Une image contenant texte, capture d’écran, logiciel, Logiciel multimédia&#10;&#10;Description générée automatiquement">
            <a:extLst>
              <a:ext uri="{FF2B5EF4-FFF2-40B4-BE49-F238E27FC236}">
                <a16:creationId xmlns:a16="http://schemas.microsoft.com/office/drawing/2014/main" id="{6E017079-532F-1452-44C7-3A48EF095CB4}"/>
              </a:ext>
            </a:extLst>
          </p:cNvPr>
          <p:cNvPicPr>
            <a:picLocks noChangeAspect="1"/>
          </p:cNvPicPr>
          <p:nvPr/>
        </p:nvPicPr>
        <p:blipFill>
          <a:blip r:embed="rId4"/>
          <a:stretch>
            <a:fillRect/>
          </a:stretch>
        </p:blipFill>
        <p:spPr>
          <a:xfrm>
            <a:off x="3637859" y="3252583"/>
            <a:ext cx="4916282" cy="3257037"/>
          </a:xfrm>
          <a:prstGeom prst="rect">
            <a:avLst/>
          </a:prstGeom>
        </p:spPr>
      </p:pic>
      <p:sp>
        <p:nvSpPr>
          <p:cNvPr id="10" name="ZoneTexte 9">
            <a:extLst>
              <a:ext uri="{FF2B5EF4-FFF2-40B4-BE49-F238E27FC236}">
                <a16:creationId xmlns:a16="http://schemas.microsoft.com/office/drawing/2014/main" id="{102589CF-7BA0-5A77-4158-B179AF62F5A6}"/>
              </a:ext>
            </a:extLst>
          </p:cNvPr>
          <p:cNvSpPr txBox="1"/>
          <p:nvPr/>
        </p:nvSpPr>
        <p:spPr>
          <a:xfrm>
            <a:off x="2825262" y="6583435"/>
            <a:ext cx="7363766" cy="400110"/>
          </a:xfrm>
          <a:prstGeom prst="rect">
            <a:avLst/>
          </a:prstGeom>
          <a:noFill/>
        </p:spPr>
        <p:txBody>
          <a:bodyPr wrap="square" rtlCol="0">
            <a:spAutoFit/>
          </a:bodyPr>
          <a:lstStyle/>
          <a:p>
            <a:pPr algn="ctr"/>
            <a:r>
              <a:rPr lang="fr-FR" sz="1000" dirty="0">
                <a:latin typeface="Montserrat" pitchFamily="2" charset="77"/>
              </a:rPr>
              <a:t>Liens: </a:t>
            </a:r>
            <a:r>
              <a:rPr lang="fr-FR" sz="1000" dirty="0">
                <a:latin typeface="Montserrat" pitchFamily="2" charset="77"/>
                <a:hlinkClick r:id="rId5"/>
              </a:rPr>
              <a:t>https://www.notion.so/12b5a3f864fa4997b0539c1b2806815f?v=4eeb4b97823f429d81d42520d4f0487f</a:t>
            </a:r>
            <a:endParaRPr lang="fr-FR" sz="1000" dirty="0">
              <a:latin typeface="Montserrat" pitchFamily="2" charset="77"/>
            </a:endParaRPr>
          </a:p>
          <a:p>
            <a:pPr algn="ctr"/>
            <a:endParaRPr lang="fr-FR" sz="1000" dirty="0">
              <a:latin typeface="Montserrat" pitchFamily="2" charset="77"/>
            </a:endParaRPr>
          </a:p>
        </p:txBody>
      </p:sp>
    </p:spTree>
    <p:extLst>
      <p:ext uri="{BB962C8B-B14F-4D97-AF65-F5344CB8AC3E}">
        <p14:creationId xmlns:p14="http://schemas.microsoft.com/office/powerpoint/2010/main" val="1036900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CBB30B28-387F-B6EA-F90E-ADFC9DBB840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209197E-8414-0819-E1FD-EE1515B5651A}"/>
              </a:ext>
            </a:extLst>
          </p:cNvPr>
          <p:cNvSpPr>
            <a:spLocks noGrp="1"/>
          </p:cNvSpPr>
          <p:nvPr>
            <p:ph type="title"/>
          </p:nvPr>
        </p:nvSpPr>
        <p:spPr/>
        <p:txBody>
          <a:bodyPr/>
          <a:lstStyle/>
          <a:p>
            <a:r>
              <a:rPr lang="fr-FR" u="sng" dirty="0"/>
              <a:t>II. Le Product Backlog:</a:t>
            </a:r>
          </a:p>
        </p:txBody>
      </p:sp>
      <p:sp>
        <p:nvSpPr>
          <p:cNvPr id="4" name="Triangle rectangle 3">
            <a:extLst>
              <a:ext uri="{FF2B5EF4-FFF2-40B4-BE49-F238E27FC236}">
                <a16:creationId xmlns:a16="http://schemas.microsoft.com/office/drawing/2014/main" id="{1E57B0CE-548E-B3FE-637D-DE0D299E9B91}"/>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E28AC698-E38D-18DB-9E1E-F7BC2B0381F3}"/>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60C341EE-4095-56B3-6072-ED9D748E758E}"/>
              </a:ext>
            </a:extLst>
          </p:cNvPr>
          <p:cNvPicPr/>
          <p:nvPr/>
        </p:nvPicPr>
        <p:blipFill rotWithShape="1">
          <a:blip r:embed="rId3"/>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9344FA93-7C4C-9DF3-1E79-42D1FF8C3669}"/>
              </a:ext>
            </a:extLst>
          </p:cNvPr>
          <p:cNvSpPr>
            <a:spLocks noGrp="1"/>
          </p:cNvSpPr>
          <p:nvPr>
            <p:ph idx="1"/>
          </p:nvPr>
        </p:nvSpPr>
        <p:spPr>
          <a:xfrm>
            <a:off x="838200" y="1599786"/>
            <a:ext cx="5257800" cy="4015912"/>
          </a:xfrm>
          <a:scene3d>
            <a:camera prst="orthographicFront"/>
            <a:lightRig rig="threePt" dir="t"/>
          </a:scene3d>
          <a:sp3d>
            <a:bevelT w="57150"/>
          </a:sp3d>
        </p:spPr>
        <p:txBody>
          <a:bodyPr anchor="t">
            <a:normAutofit/>
          </a:bodyPr>
          <a:lstStyle/>
          <a:p>
            <a:pPr marL="0" indent="0">
              <a:lnSpc>
                <a:spcPct val="100000"/>
              </a:lnSpc>
              <a:buNone/>
            </a:pPr>
            <a:r>
              <a:rPr lang="fr-CH" sz="2000" u="sng" dirty="0">
                <a:latin typeface="Montserrat" pitchFamily="2" charset="77"/>
              </a:rPr>
              <a:t>C’est quoi ?</a:t>
            </a:r>
            <a:r>
              <a:rPr lang="fr-CH" sz="2000" dirty="0">
                <a:latin typeface="Montserrat" pitchFamily="2" charset="77"/>
              </a:rPr>
              <a:t> </a:t>
            </a:r>
            <a:r>
              <a:rPr lang="fr-CH" sz="1800" dirty="0">
                <a:latin typeface="Montserrat" pitchFamily="2" charset="77"/>
              </a:rPr>
              <a:t>Un product backlog (liste de produits) est une liste dynamique et priorisée de toutes les fonctionnalités, améliorations et tâches à réaliser pour un produit donné. Il permet aux équipes de développement de travailler sur les fonctionnalités les plus importantes en premier et d'ajuster constamment la liste en fonction des retours d'utilisateur, des changements de priorités et de l'évolution des besoins du projet.</a:t>
            </a:r>
            <a:endParaRPr lang="fr-FR" sz="1800" dirty="0">
              <a:latin typeface="Montserrat" pitchFamily="2" charset="77"/>
            </a:endParaRPr>
          </a:p>
        </p:txBody>
      </p:sp>
      <p:pic>
        <p:nvPicPr>
          <p:cNvPr id="8" name="Image 7" descr="Une image contenant texte, capture d’écran, conception&#10;&#10;Description générée automatiquement">
            <a:extLst>
              <a:ext uri="{FF2B5EF4-FFF2-40B4-BE49-F238E27FC236}">
                <a16:creationId xmlns:a16="http://schemas.microsoft.com/office/drawing/2014/main" id="{0334CDCD-3AA4-1B97-4549-9B1092820501}"/>
              </a:ext>
            </a:extLst>
          </p:cNvPr>
          <p:cNvPicPr>
            <a:picLocks noChangeAspect="1"/>
          </p:cNvPicPr>
          <p:nvPr/>
        </p:nvPicPr>
        <p:blipFill>
          <a:blip r:embed="rId4"/>
          <a:stretch>
            <a:fillRect/>
          </a:stretch>
        </p:blipFill>
        <p:spPr>
          <a:xfrm>
            <a:off x="6177060" y="663651"/>
            <a:ext cx="4559300" cy="6108700"/>
          </a:xfrm>
          <a:prstGeom prst="rect">
            <a:avLst/>
          </a:prstGeom>
        </p:spPr>
      </p:pic>
    </p:spTree>
    <p:extLst>
      <p:ext uri="{BB962C8B-B14F-4D97-AF65-F5344CB8AC3E}">
        <p14:creationId xmlns:p14="http://schemas.microsoft.com/office/powerpoint/2010/main" val="2121815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981B2232-D8B8-4EFD-8E29-FC8C5C9CF0B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8FDD0F59-FDCC-26E8-0723-21C9D1AFA42B}"/>
              </a:ext>
            </a:extLst>
          </p:cNvPr>
          <p:cNvSpPr>
            <a:spLocks noGrp="1"/>
          </p:cNvSpPr>
          <p:nvPr>
            <p:ph type="title"/>
          </p:nvPr>
        </p:nvSpPr>
        <p:spPr/>
        <p:txBody>
          <a:bodyPr/>
          <a:lstStyle/>
          <a:p>
            <a:r>
              <a:rPr lang="fr-FR" u="sng" dirty="0"/>
              <a:t>III. La méthode Kanban:</a:t>
            </a:r>
          </a:p>
        </p:txBody>
      </p:sp>
      <p:sp>
        <p:nvSpPr>
          <p:cNvPr id="4" name="Triangle rectangle 3">
            <a:extLst>
              <a:ext uri="{FF2B5EF4-FFF2-40B4-BE49-F238E27FC236}">
                <a16:creationId xmlns:a16="http://schemas.microsoft.com/office/drawing/2014/main" id="{75A835B7-58B2-872B-76CA-FC935B4F6DAC}"/>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C2C1DE15-C1C2-307F-1793-50D6181B3976}"/>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0ABE9315-DD62-101E-57BC-6DC7FED87851}"/>
              </a:ext>
            </a:extLst>
          </p:cNvPr>
          <p:cNvPicPr/>
          <p:nvPr/>
        </p:nvPicPr>
        <p:blipFill rotWithShape="1">
          <a:blip r:embed="rId3"/>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3F207614-8428-A7FA-2438-76B540289E57}"/>
              </a:ext>
            </a:extLst>
          </p:cNvPr>
          <p:cNvSpPr>
            <a:spLocks noGrp="1"/>
          </p:cNvSpPr>
          <p:nvPr>
            <p:ph idx="1"/>
          </p:nvPr>
        </p:nvSpPr>
        <p:spPr>
          <a:xfrm>
            <a:off x="838200" y="1599786"/>
            <a:ext cx="10515600" cy="4015912"/>
          </a:xfrm>
          <a:scene3d>
            <a:camera prst="orthographicFront"/>
            <a:lightRig rig="threePt" dir="t"/>
          </a:scene3d>
          <a:sp3d>
            <a:bevelT w="57150"/>
          </a:sp3d>
        </p:spPr>
        <p:txBody>
          <a:bodyPr anchor="t"/>
          <a:lstStyle/>
          <a:p>
            <a:pPr marL="0" indent="0">
              <a:lnSpc>
                <a:spcPct val="100000"/>
              </a:lnSpc>
              <a:buNone/>
            </a:pPr>
            <a:r>
              <a:rPr lang="fr-CH" u="sng" dirty="0">
                <a:latin typeface="Montserrat" pitchFamily="2" charset="77"/>
              </a:rPr>
              <a:t>C’est quoi ?</a:t>
            </a:r>
            <a:r>
              <a:rPr lang="fr-CH" dirty="0">
                <a:latin typeface="Montserrat" pitchFamily="2" charset="77"/>
              </a:rPr>
              <a:t> </a:t>
            </a:r>
            <a:r>
              <a:rPr lang="fr-CH" sz="1800" dirty="0">
                <a:latin typeface="Montserrat" pitchFamily="2" charset="77"/>
              </a:rPr>
              <a:t>La méthode Kanban est une approche de gestion visuelle des tâches et des processus, originaire du Japon. Elle se base sur l'utilisation d'un tableau visuel divisé en colonnes représentant différentes étapes du flux de travail, avec des cartes (ou post-it) représentant les tâches. Elle peut être représenter de cette façon :</a:t>
            </a:r>
            <a:endParaRPr lang="fr-FR" sz="1800" dirty="0">
              <a:latin typeface="Montserrat" pitchFamily="2" charset="77"/>
            </a:endParaRPr>
          </a:p>
        </p:txBody>
      </p:sp>
      <p:graphicFrame>
        <p:nvGraphicFramePr>
          <p:cNvPr id="5" name="Tableau 4">
            <a:extLst>
              <a:ext uri="{FF2B5EF4-FFF2-40B4-BE49-F238E27FC236}">
                <a16:creationId xmlns:a16="http://schemas.microsoft.com/office/drawing/2014/main" id="{A5C47F03-9C8E-9805-1F01-F05ED9F5F535}"/>
              </a:ext>
            </a:extLst>
          </p:cNvPr>
          <p:cNvGraphicFramePr>
            <a:graphicFrameLocks noGrp="1"/>
          </p:cNvGraphicFramePr>
          <p:nvPr>
            <p:extLst>
              <p:ext uri="{D42A27DB-BD31-4B8C-83A1-F6EECF244321}">
                <p14:modId xmlns:p14="http://schemas.microsoft.com/office/powerpoint/2010/main" val="3429173284"/>
              </p:ext>
            </p:extLst>
          </p:nvPr>
        </p:nvGraphicFramePr>
        <p:xfrm>
          <a:off x="2032000" y="3607742"/>
          <a:ext cx="8128000" cy="148336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389130066"/>
                    </a:ext>
                  </a:extLst>
                </a:gridCol>
                <a:gridCol w="2032000">
                  <a:extLst>
                    <a:ext uri="{9D8B030D-6E8A-4147-A177-3AD203B41FA5}">
                      <a16:colId xmlns:a16="http://schemas.microsoft.com/office/drawing/2014/main" val="2736777118"/>
                    </a:ext>
                  </a:extLst>
                </a:gridCol>
                <a:gridCol w="2032000">
                  <a:extLst>
                    <a:ext uri="{9D8B030D-6E8A-4147-A177-3AD203B41FA5}">
                      <a16:colId xmlns:a16="http://schemas.microsoft.com/office/drawing/2014/main" val="2171999387"/>
                    </a:ext>
                  </a:extLst>
                </a:gridCol>
                <a:gridCol w="2032000">
                  <a:extLst>
                    <a:ext uri="{9D8B030D-6E8A-4147-A177-3AD203B41FA5}">
                      <a16:colId xmlns:a16="http://schemas.microsoft.com/office/drawing/2014/main" val="2013696359"/>
                    </a:ext>
                  </a:extLst>
                </a:gridCol>
              </a:tblGrid>
              <a:tr h="370840">
                <a:tc>
                  <a:txBody>
                    <a:bodyPr/>
                    <a:lstStyle/>
                    <a:p>
                      <a:pPr algn="ctr"/>
                      <a:r>
                        <a:rPr lang="fr-FR" dirty="0"/>
                        <a:t>À faire </a:t>
                      </a:r>
                    </a:p>
                  </a:txBody>
                  <a:tcPr>
                    <a:solidFill>
                      <a:srgbClr val="FF0000"/>
                    </a:solidFill>
                  </a:tcPr>
                </a:tc>
                <a:tc>
                  <a:txBody>
                    <a:bodyPr/>
                    <a:lstStyle/>
                    <a:p>
                      <a:pPr algn="ctr"/>
                      <a:r>
                        <a:rPr lang="fr-FR" dirty="0"/>
                        <a:t>En cours </a:t>
                      </a:r>
                    </a:p>
                  </a:txBody>
                  <a:tcPr>
                    <a:solidFill>
                      <a:schemeClr val="accent2"/>
                    </a:solidFill>
                  </a:tcPr>
                </a:tc>
                <a:tc>
                  <a:txBody>
                    <a:bodyPr/>
                    <a:lstStyle/>
                    <a:p>
                      <a:pPr algn="ctr"/>
                      <a:r>
                        <a:rPr lang="fr-FR" dirty="0"/>
                        <a:t>A tester </a:t>
                      </a:r>
                    </a:p>
                  </a:txBody>
                  <a:tcPr>
                    <a:solidFill>
                      <a:schemeClr val="accent4"/>
                    </a:solidFill>
                  </a:tcPr>
                </a:tc>
                <a:tc>
                  <a:txBody>
                    <a:bodyPr/>
                    <a:lstStyle/>
                    <a:p>
                      <a:pPr algn="ctr"/>
                      <a:r>
                        <a:rPr lang="fr-FR" dirty="0"/>
                        <a:t>Valider </a:t>
                      </a:r>
                    </a:p>
                  </a:txBody>
                  <a:tcPr>
                    <a:solidFill>
                      <a:srgbClr val="00B050"/>
                    </a:solidFill>
                  </a:tcPr>
                </a:tc>
                <a:extLst>
                  <a:ext uri="{0D108BD9-81ED-4DB2-BD59-A6C34878D82A}">
                    <a16:rowId xmlns:a16="http://schemas.microsoft.com/office/drawing/2014/main" val="1916256504"/>
                  </a:ext>
                </a:extLst>
              </a:tr>
              <a:tr h="370840">
                <a:tc>
                  <a:txBody>
                    <a:bodyPr/>
                    <a:lstStyle/>
                    <a:p>
                      <a:pPr algn="ctr"/>
                      <a:r>
                        <a:rPr lang="fr-FR" dirty="0"/>
                        <a:t>User story 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User story 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User story 1 </a:t>
                      </a:r>
                    </a:p>
                  </a:txBody>
                  <a:tcPr/>
                </a:tc>
                <a:tc>
                  <a:txBody>
                    <a:bodyPr/>
                    <a:lstStyle/>
                    <a:p>
                      <a:pPr algn="ctr"/>
                      <a:endParaRPr lang="fr-FR"/>
                    </a:p>
                  </a:txBody>
                  <a:tcPr/>
                </a:tc>
                <a:extLst>
                  <a:ext uri="{0D108BD9-81ED-4DB2-BD59-A6C34878D82A}">
                    <a16:rowId xmlns:a16="http://schemas.microsoft.com/office/drawing/2014/main" val="348298331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User story 4</a:t>
                      </a:r>
                    </a:p>
                  </a:txBody>
                  <a:tcPr/>
                </a:tc>
                <a:tc>
                  <a:txBody>
                    <a:bodyPr/>
                    <a:lstStyle/>
                    <a:p>
                      <a:pPr algn="ctr"/>
                      <a:endParaRPr lang="fr-FR"/>
                    </a:p>
                  </a:txBody>
                  <a:tcPr/>
                </a:tc>
                <a:tc>
                  <a:txBody>
                    <a:bodyPr/>
                    <a:lstStyle/>
                    <a:p>
                      <a:pPr algn="ctr"/>
                      <a:endParaRPr lang="fr-FR"/>
                    </a:p>
                  </a:txBody>
                  <a:tcPr/>
                </a:tc>
                <a:tc>
                  <a:txBody>
                    <a:bodyPr/>
                    <a:lstStyle/>
                    <a:p>
                      <a:pPr algn="ctr"/>
                      <a:endParaRPr lang="fr-FR"/>
                    </a:p>
                  </a:txBody>
                  <a:tcPr/>
                </a:tc>
                <a:extLst>
                  <a:ext uri="{0D108BD9-81ED-4DB2-BD59-A6C34878D82A}">
                    <a16:rowId xmlns:a16="http://schemas.microsoft.com/office/drawing/2014/main" val="283381488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User story 5</a:t>
                      </a:r>
                    </a:p>
                  </a:txBody>
                  <a:tcPr/>
                </a:tc>
                <a:tc>
                  <a:txBody>
                    <a:bodyPr/>
                    <a:lstStyle/>
                    <a:p>
                      <a:pPr algn="ctr"/>
                      <a:endParaRPr lang="fr-FR"/>
                    </a:p>
                  </a:txBody>
                  <a:tcPr/>
                </a:tc>
                <a:tc>
                  <a:txBody>
                    <a:bodyPr/>
                    <a:lstStyle/>
                    <a:p>
                      <a:pPr algn="ctr"/>
                      <a:endParaRPr lang="fr-FR"/>
                    </a:p>
                  </a:txBody>
                  <a:tcPr/>
                </a:tc>
                <a:tc>
                  <a:txBody>
                    <a:bodyPr/>
                    <a:lstStyle/>
                    <a:p>
                      <a:pPr algn="ctr"/>
                      <a:endParaRPr lang="fr-FR" dirty="0"/>
                    </a:p>
                  </a:txBody>
                  <a:tcPr/>
                </a:tc>
                <a:extLst>
                  <a:ext uri="{0D108BD9-81ED-4DB2-BD59-A6C34878D82A}">
                    <a16:rowId xmlns:a16="http://schemas.microsoft.com/office/drawing/2014/main" val="2060246662"/>
                  </a:ext>
                </a:extLst>
              </a:tr>
            </a:tbl>
          </a:graphicData>
        </a:graphic>
      </p:graphicFrame>
    </p:spTree>
    <p:extLst>
      <p:ext uri="{BB962C8B-B14F-4D97-AF65-F5344CB8AC3E}">
        <p14:creationId xmlns:p14="http://schemas.microsoft.com/office/powerpoint/2010/main" val="2035352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5DCCAABE-0313-5392-EA6F-666CE3C469F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FFD1B4AB-2FDB-FFEE-5AB8-BDF22275E3A5}"/>
              </a:ext>
            </a:extLst>
          </p:cNvPr>
          <p:cNvSpPr>
            <a:spLocks noGrp="1"/>
          </p:cNvSpPr>
          <p:nvPr>
            <p:ph type="title"/>
          </p:nvPr>
        </p:nvSpPr>
        <p:spPr/>
        <p:txBody>
          <a:bodyPr/>
          <a:lstStyle/>
          <a:p>
            <a:r>
              <a:rPr lang="fr-FR" u="sng" dirty="0"/>
              <a:t>III. La méthode Kanban:</a:t>
            </a:r>
          </a:p>
        </p:txBody>
      </p:sp>
      <p:sp>
        <p:nvSpPr>
          <p:cNvPr id="4" name="Triangle rectangle 3">
            <a:extLst>
              <a:ext uri="{FF2B5EF4-FFF2-40B4-BE49-F238E27FC236}">
                <a16:creationId xmlns:a16="http://schemas.microsoft.com/office/drawing/2014/main" id="{7DA7E4B7-33CE-4B34-041A-BBC94796C1E8}"/>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57FC5AD3-A74F-EC8E-AC55-2D344DE636AE}"/>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FBA1B223-061B-0F85-5FED-9EFB421876DF}"/>
              </a:ext>
            </a:extLst>
          </p:cNvPr>
          <p:cNvPicPr/>
          <p:nvPr/>
        </p:nvPicPr>
        <p:blipFill rotWithShape="1">
          <a:blip r:embed="rId3"/>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36E594E8-22C1-50A2-7CC0-84390666530E}"/>
              </a:ext>
            </a:extLst>
          </p:cNvPr>
          <p:cNvSpPr>
            <a:spLocks noGrp="1"/>
          </p:cNvSpPr>
          <p:nvPr>
            <p:ph idx="1"/>
          </p:nvPr>
        </p:nvSpPr>
        <p:spPr>
          <a:xfrm>
            <a:off x="838200" y="1599786"/>
            <a:ext cx="10515600" cy="4015912"/>
          </a:xfrm>
          <a:scene3d>
            <a:camera prst="orthographicFront"/>
            <a:lightRig rig="threePt" dir="t"/>
          </a:scene3d>
          <a:sp3d>
            <a:bevelT w="57150"/>
          </a:sp3d>
        </p:spPr>
        <p:txBody>
          <a:bodyPr anchor="t"/>
          <a:lstStyle/>
          <a:p>
            <a:pPr marL="0" indent="0">
              <a:lnSpc>
                <a:spcPct val="100000"/>
              </a:lnSpc>
              <a:buNone/>
            </a:pPr>
            <a:r>
              <a:rPr lang="fr-CH" u="sng" dirty="0">
                <a:latin typeface="Montserrat" pitchFamily="2" charset="77"/>
              </a:rPr>
              <a:t>Le Kanban du Menu Maker de Kwenta : </a:t>
            </a:r>
            <a:endParaRPr lang="fr-FR" sz="1800" dirty="0">
              <a:latin typeface="Montserrat" pitchFamily="2" charset="77"/>
            </a:endParaRPr>
          </a:p>
        </p:txBody>
      </p:sp>
      <p:pic>
        <p:nvPicPr>
          <p:cNvPr id="9" name="Image 8" descr="Une image contenant logiciel, Logiciel multimédia, texte, Icône d’ordinateur&#10;&#10;Description générée automatiquement">
            <a:extLst>
              <a:ext uri="{FF2B5EF4-FFF2-40B4-BE49-F238E27FC236}">
                <a16:creationId xmlns:a16="http://schemas.microsoft.com/office/drawing/2014/main" id="{21E838B1-F3C0-03DB-6904-18F659970538}"/>
              </a:ext>
            </a:extLst>
          </p:cNvPr>
          <p:cNvPicPr>
            <a:picLocks noChangeAspect="1"/>
          </p:cNvPicPr>
          <p:nvPr/>
        </p:nvPicPr>
        <p:blipFill>
          <a:blip r:embed="rId4"/>
          <a:stretch>
            <a:fillRect/>
          </a:stretch>
        </p:blipFill>
        <p:spPr>
          <a:xfrm>
            <a:off x="2106961" y="2183319"/>
            <a:ext cx="7772400" cy="4309556"/>
          </a:xfrm>
          <a:prstGeom prst="rect">
            <a:avLst/>
          </a:prstGeom>
        </p:spPr>
      </p:pic>
      <p:sp>
        <p:nvSpPr>
          <p:cNvPr id="10" name="ZoneTexte 9">
            <a:extLst>
              <a:ext uri="{FF2B5EF4-FFF2-40B4-BE49-F238E27FC236}">
                <a16:creationId xmlns:a16="http://schemas.microsoft.com/office/drawing/2014/main" id="{67CF7131-AE16-6152-BFB6-32FD00BFFDF9}"/>
              </a:ext>
            </a:extLst>
          </p:cNvPr>
          <p:cNvSpPr txBox="1"/>
          <p:nvPr/>
        </p:nvSpPr>
        <p:spPr>
          <a:xfrm>
            <a:off x="2825262" y="6583435"/>
            <a:ext cx="7363766" cy="400110"/>
          </a:xfrm>
          <a:prstGeom prst="rect">
            <a:avLst/>
          </a:prstGeom>
          <a:noFill/>
        </p:spPr>
        <p:txBody>
          <a:bodyPr wrap="square" rtlCol="0">
            <a:spAutoFit/>
          </a:bodyPr>
          <a:lstStyle/>
          <a:p>
            <a:pPr algn="ctr"/>
            <a:r>
              <a:rPr lang="fr-FR" sz="1000" dirty="0">
                <a:latin typeface="Montserrat" pitchFamily="2" charset="77"/>
              </a:rPr>
              <a:t>Liens: </a:t>
            </a:r>
            <a:r>
              <a:rPr lang="fr-FR" sz="1000" dirty="0">
                <a:latin typeface="Montserrat" pitchFamily="2" charset="77"/>
                <a:hlinkClick r:id="rId5"/>
              </a:rPr>
              <a:t>https://cocumathieus-team.monday.com/boards/1383412597/views/11132413</a:t>
            </a:r>
            <a:endParaRPr lang="fr-FR" sz="1000" dirty="0">
              <a:latin typeface="Montserrat" pitchFamily="2" charset="77"/>
            </a:endParaRPr>
          </a:p>
          <a:p>
            <a:pPr algn="ctr"/>
            <a:endParaRPr lang="fr-FR" sz="1000" dirty="0">
              <a:latin typeface="Montserrat" pitchFamily="2" charset="77"/>
            </a:endParaRPr>
          </a:p>
        </p:txBody>
      </p:sp>
    </p:spTree>
    <p:extLst>
      <p:ext uri="{BB962C8B-B14F-4D97-AF65-F5344CB8AC3E}">
        <p14:creationId xmlns:p14="http://schemas.microsoft.com/office/powerpoint/2010/main" val="2799249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BBA88ABF-F9DD-476E-6C93-03A2EB2F370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DBF7362-4CB3-9314-0602-567F43F70A59}"/>
              </a:ext>
            </a:extLst>
          </p:cNvPr>
          <p:cNvSpPr>
            <a:spLocks noGrp="1"/>
          </p:cNvSpPr>
          <p:nvPr>
            <p:ph type="title"/>
          </p:nvPr>
        </p:nvSpPr>
        <p:spPr/>
        <p:txBody>
          <a:bodyPr/>
          <a:lstStyle/>
          <a:p>
            <a:r>
              <a:rPr lang="fr-FR" u="sng" dirty="0"/>
              <a:t>IV. L’outil de gestion de projet :</a:t>
            </a:r>
          </a:p>
        </p:txBody>
      </p:sp>
      <p:sp>
        <p:nvSpPr>
          <p:cNvPr id="3" name="Espace réservé du contenu 2">
            <a:extLst>
              <a:ext uri="{FF2B5EF4-FFF2-40B4-BE49-F238E27FC236}">
                <a16:creationId xmlns:a16="http://schemas.microsoft.com/office/drawing/2014/main" id="{BED5CE11-4AE3-102F-0257-66896CD80778}"/>
              </a:ext>
            </a:extLst>
          </p:cNvPr>
          <p:cNvSpPr>
            <a:spLocks noGrp="1"/>
          </p:cNvSpPr>
          <p:nvPr>
            <p:ph idx="1"/>
          </p:nvPr>
        </p:nvSpPr>
        <p:spPr>
          <a:xfrm>
            <a:off x="838200" y="1457592"/>
            <a:ext cx="10515600" cy="4977701"/>
          </a:xfrm>
          <a:scene3d>
            <a:camera prst="orthographicFront"/>
            <a:lightRig rig="threePt" dir="t"/>
          </a:scene3d>
          <a:sp3d>
            <a:bevelT w="57150"/>
          </a:sp3d>
        </p:spPr>
        <p:txBody>
          <a:bodyPr>
            <a:noAutofit/>
          </a:bodyPr>
          <a:lstStyle/>
          <a:p>
            <a:pPr marL="0" indent="0" algn="l">
              <a:buNone/>
            </a:pPr>
            <a:r>
              <a:rPr lang="fr-CH" sz="1800" b="0" i="0" u="none" strike="noStrike" dirty="0">
                <a:effectLst/>
                <a:latin typeface="Montserrat" pitchFamily="2" charset="77"/>
              </a:rPr>
              <a:t>Les outils de gestion de projet peuvent varier d'une équipe à l'autre. Toutefois, il s'agit généralement de programmes informatiques permettant aux chefs de projet de planifier, exécuter et gérer leurs projets dans un emplacement virtuel centralisé.</a:t>
            </a:r>
          </a:p>
          <a:p>
            <a:pPr marL="0" indent="0" algn="l">
              <a:buNone/>
            </a:pPr>
            <a:endParaRPr lang="fr-CH" sz="1800" b="0" i="0" u="none" strike="noStrike" dirty="0">
              <a:effectLst/>
              <a:latin typeface="Montserrat" pitchFamily="2" charset="77"/>
            </a:endParaRPr>
          </a:p>
          <a:p>
            <a:pPr marL="0" indent="0" algn="l">
              <a:buNone/>
            </a:pPr>
            <a:r>
              <a:rPr lang="fr-CH" sz="1800" b="0" i="0" u="none" strike="noStrike" dirty="0">
                <a:effectLst/>
                <a:latin typeface="Montserrat" pitchFamily="2" charset="77"/>
              </a:rPr>
              <a:t>Les logiciels de gestion de projet peuvent être utilisés aux fins suivantes : </a:t>
            </a:r>
          </a:p>
          <a:p>
            <a:pPr marL="0" indent="0" algn="l">
              <a:buNone/>
            </a:pPr>
            <a:endParaRPr lang="fr-CH" sz="1800" b="0" i="0" u="none" strike="noStrike" dirty="0">
              <a:effectLst/>
              <a:latin typeface="Montserrat" pitchFamily="2" charset="77"/>
            </a:endParaRPr>
          </a:p>
          <a:p>
            <a:pPr algn="l">
              <a:buFont typeface="+mj-lt"/>
              <a:buAutoNum type="arabicPeriod"/>
            </a:pPr>
            <a:r>
              <a:rPr lang="fr-CH" sz="1800" b="0" i="0" u="none" strike="noStrike" dirty="0">
                <a:solidFill>
                  <a:srgbClr val="000000"/>
                </a:solidFill>
                <a:effectLst/>
                <a:latin typeface="Montserrat" pitchFamily="2" charset="77"/>
              </a:rPr>
              <a:t>Planification &amp; calendrier de projet</a:t>
            </a:r>
          </a:p>
          <a:p>
            <a:pPr algn="l">
              <a:buFont typeface="+mj-lt"/>
              <a:buAutoNum type="arabicPeriod"/>
            </a:pPr>
            <a:r>
              <a:rPr lang="fr-CH" sz="1800" b="0" i="0" u="none" strike="noStrike" dirty="0">
                <a:solidFill>
                  <a:srgbClr val="000000"/>
                </a:solidFill>
                <a:effectLst/>
                <a:latin typeface="Montserrat" pitchFamily="2" charset="77"/>
              </a:rPr>
              <a:t> Affectation des ressources et planification des capacités</a:t>
            </a:r>
          </a:p>
          <a:p>
            <a:pPr algn="l">
              <a:buFont typeface="+mj-lt"/>
              <a:buAutoNum type="arabicPeriod"/>
            </a:pPr>
            <a:r>
              <a:rPr lang="fr-CH" sz="1800" b="0" i="0" u="none" strike="noStrike" dirty="0">
                <a:solidFill>
                  <a:srgbClr val="000000"/>
                </a:solidFill>
                <a:effectLst/>
                <a:latin typeface="Montserrat" pitchFamily="2" charset="77"/>
              </a:rPr>
              <a:t> Budgétisation et suivi des coûts du projet</a:t>
            </a:r>
          </a:p>
          <a:p>
            <a:pPr algn="l">
              <a:buFont typeface="+mj-lt"/>
              <a:buAutoNum type="arabicPeriod"/>
            </a:pPr>
            <a:r>
              <a:rPr lang="fr-CH" sz="1800" b="0" i="0" u="none" strike="noStrike" dirty="0">
                <a:solidFill>
                  <a:srgbClr val="000000"/>
                </a:solidFill>
                <a:effectLst/>
                <a:latin typeface="Montserrat" pitchFamily="2" charset="77"/>
              </a:rPr>
              <a:t> Gestion de la qualité</a:t>
            </a:r>
          </a:p>
          <a:p>
            <a:pPr algn="l">
              <a:buFont typeface="+mj-lt"/>
              <a:buAutoNum type="arabicPeriod"/>
            </a:pPr>
            <a:r>
              <a:rPr lang="fr-CH" sz="1800" b="0" i="0" u="none" strike="noStrike" dirty="0">
                <a:solidFill>
                  <a:srgbClr val="000000"/>
                </a:solidFill>
                <a:effectLst/>
                <a:latin typeface="Montserrat" pitchFamily="2" charset="77"/>
              </a:rPr>
              <a:t> Stockage et partage de la documentation et des dossiers du projet</a:t>
            </a:r>
          </a:p>
          <a:p>
            <a:pPr algn="l">
              <a:buFont typeface="+mj-lt"/>
              <a:buAutoNum type="arabicPeriod"/>
            </a:pPr>
            <a:r>
              <a:rPr lang="fr-CH" sz="1800" b="0" i="0" u="none" strike="noStrike" dirty="0">
                <a:solidFill>
                  <a:srgbClr val="000000"/>
                </a:solidFill>
                <a:effectLst/>
                <a:latin typeface="Montserrat" pitchFamily="2" charset="77"/>
              </a:rPr>
              <a:t> Création et publication de rapports de projet  </a:t>
            </a:r>
          </a:p>
          <a:p>
            <a:pPr algn="l">
              <a:buFont typeface="+mj-lt"/>
              <a:buAutoNum type="arabicPeriod"/>
            </a:pPr>
            <a:r>
              <a:rPr lang="fr-CH" sz="1800" b="0" i="0" u="none" strike="noStrike" dirty="0">
                <a:solidFill>
                  <a:srgbClr val="000000"/>
                </a:solidFill>
                <a:effectLst/>
                <a:latin typeface="Montserrat" pitchFamily="2" charset="77"/>
              </a:rPr>
              <a:t> Suivi du temps réel consacré aux tâches du projet par rapport au plan</a:t>
            </a:r>
          </a:p>
          <a:p>
            <a:pPr algn="l">
              <a:buFont typeface="+mj-lt"/>
              <a:buAutoNum type="arabicPeriod"/>
            </a:pPr>
            <a:r>
              <a:rPr lang="fr-CH" sz="1800" b="0" i="0" u="none" strike="noStrike" dirty="0">
                <a:solidFill>
                  <a:srgbClr val="000000"/>
                </a:solidFill>
                <a:effectLst/>
                <a:latin typeface="Montserrat" pitchFamily="2" charset="77"/>
              </a:rPr>
              <a:t> Analyse des tendances et prévision</a:t>
            </a:r>
          </a:p>
        </p:txBody>
      </p:sp>
      <p:sp>
        <p:nvSpPr>
          <p:cNvPr id="4" name="Triangle rectangle 3">
            <a:extLst>
              <a:ext uri="{FF2B5EF4-FFF2-40B4-BE49-F238E27FC236}">
                <a16:creationId xmlns:a16="http://schemas.microsoft.com/office/drawing/2014/main" id="{66E5513D-2298-3E02-81B9-888BD23B75DF}"/>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FEE79AA9-AEAF-CF7F-55A0-35D28E44096A}"/>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7" name="image1.png">
            <a:extLst>
              <a:ext uri="{FF2B5EF4-FFF2-40B4-BE49-F238E27FC236}">
                <a16:creationId xmlns:a16="http://schemas.microsoft.com/office/drawing/2014/main" id="{0EEEEE0F-46C0-3F47-D10D-CAEF24A6FAA1}"/>
              </a:ext>
            </a:extLst>
          </p:cNvPr>
          <p:cNvPicPr/>
          <p:nvPr/>
        </p:nvPicPr>
        <p:blipFill rotWithShape="1">
          <a:blip r:embed="rId3"/>
          <a:srcRect l="8082" r="8898"/>
          <a:stretch/>
        </p:blipFill>
        <p:spPr>
          <a:xfrm rot="2719298">
            <a:off x="10983242" y="303651"/>
            <a:ext cx="1084537" cy="720000"/>
          </a:xfrm>
          <a:prstGeom prst="rect">
            <a:avLst/>
          </a:prstGeom>
          <a:ln/>
        </p:spPr>
      </p:pic>
    </p:spTree>
    <p:extLst>
      <p:ext uri="{BB962C8B-B14F-4D97-AF65-F5344CB8AC3E}">
        <p14:creationId xmlns:p14="http://schemas.microsoft.com/office/powerpoint/2010/main" val="3432753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E9AFC6-9A5D-1D51-0EE4-E6C20BC9E6AD}"/>
              </a:ext>
            </a:extLst>
          </p:cNvPr>
          <p:cNvSpPr>
            <a:spLocks noGrp="1"/>
          </p:cNvSpPr>
          <p:nvPr>
            <p:ph type="title"/>
          </p:nvPr>
        </p:nvSpPr>
        <p:spPr/>
        <p:txBody>
          <a:bodyPr/>
          <a:lstStyle/>
          <a:p>
            <a:r>
              <a:rPr lang="fr-FR" u="sng" dirty="0"/>
              <a:t>IV. L’outil de gestion de projet :</a:t>
            </a:r>
          </a:p>
        </p:txBody>
      </p:sp>
      <p:sp>
        <p:nvSpPr>
          <p:cNvPr id="4" name="Triangle rectangle 3">
            <a:extLst>
              <a:ext uri="{FF2B5EF4-FFF2-40B4-BE49-F238E27FC236}">
                <a16:creationId xmlns:a16="http://schemas.microsoft.com/office/drawing/2014/main" id="{1FD7CDD3-3439-94D0-880F-2B6E09F72502}"/>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7EB9BA70-B857-9610-5D52-13096F6861E6}"/>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C7268A6B-4605-26D2-2364-DC5BF8D07ADD}"/>
              </a:ext>
            </a:extLst>
          </p:cNvPr>
          <p:cNvPicPr/>
          <p:nvPr/>
        </p:nvPicPr>
        <p:blipFill rotWithShape="1">
          <a:blip r:embed="rId3"/>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38405E71-39FF-BDC4-02F9-1B81443AEEAF}"/>
              </a:ext>
            </a:extLst>
          </p:cNvPr>
          <p:cNvSpPr>
            <a:spLocks noGrp="1"/>
          </p:cNvSpPr>
          <p:nvPr>
            <p:ph idx="1"/>
          </p:nvPr>
        </p:nvSpPr>
        <p:spPr>
          <a:xfrm>
            <a:off x="838200" y="2030877"/>
            <a:ext cx="10515600" cy="4015912"/>
          </a:xfrm>
          <a:scene3d>
            <a:camera prst="orthographicFront"/>
            <a:lightRig rig="threePt" dir="t"/>
          </a:scene3d>
          <a:sp3d>
            <a:bevelT w="57150"/>
          </a:sp3d>
        </p:spPr>
        <p:txBody>
          <a:bodyPr/>
          <a:lstStyle/>
          <a:p>
            <a:pPr marL="0" indent="0" algn="just">
              <a:buNone/>
            </a:pPr>
            <a:r>
              <a:rPr lang="fr-CH" u="sng" dirty="0"/>
              <a:t>Pourquoi l’utiliser pour notre projet ?</a:t>
            </a:r>
          </a:p>
          <a:p>
            <a:pPr marL="0" indent="0" algn="just">
              <a:buNone/>
            </a:pPr>
            <a:endParaRPr lang="fr-CH" u="sng" dirty="0"/>
          </a:p>
          <a:p>
            <a:pPr algn="just"/>
            <a:r>
              <a:rPr lang="fr-CH" sz="1800" dirty="0">
                <a:latin typeface="Montserrat" pitchFamily="2" charset="77"/>
              </a:rPr>
              <a:t>Planifier la production du site</a:t>
            </a:r>
          </a:p>
          <a:p>
            <a:pPr algn="just"/>
            <a:r>
              <a:rPr lang="fr-CH" sz="1800" dirty="0">
                <a:latin typeface="Montserrat" pitchFamily="2" charset="77"/>
              </a:rPr>
              <a:t>Découper le site en plusieurs taches.</a:t>
            </a:r>
          </a:p>
          <a:p>
            <a:pPr algn="just"/>
            <a:r>
              <a:rPr lang="fr-CH" sz="1800" dirty="0">
                <a:latin typeface="Montserrat" pitchFamily="2" charset="77"/>
              </a:rPr>
              <a:t>Assigner une importance à une tache </a:t>
            </a:r>
          </a:p>
          <a:p>
            <a:pPr algn="just"/>
            <a:r>
              <a:rPr lang="fr-CH" sz="1800" dirty="0">
                <a:latin typeface="Montserrat" pitchFamily="2" charset="77"/>
              </a:rPr>
              <a:t>Assigner des taches à l’équipe  </a:t>
            </a:r>
          </a:p>
          <a:p>
            <a:pPr algn="just"/>
            <a:r>
              <a:rPr lang="fr-CH" sz="1800" dirty="0">
                <a:latin typeface="Montserrat" pitchFamily="2" charset="77"/>
              </a:rPr>
              <a:t>Un calendrier avec des deadlines à respecter</a:t>
            </a:r>
          </a:p>
          <a:p>
            <a:pPr marL="0" indent="0" algn="just">
              <a:buNone/>
            </a:pPr>
            <a:endParaRPr lang="fr-CH" sz="1800" i="1" dirty="0">
              <a:effectLst/>
              <a:latin typeface="Montserrat" pitchFamily="2" charset="77"/>
              <a:ea typeface="Montserrat" pitchFamily="2" charset="77"/>
              <a:cs typeface="Montserrat" pitchFamily="2" charset="77"/>
            </a:endParaRPr>
          </a:p>
          <a:p>
            <a:pPr marL="0" indent="0" algn="just">
              <a:buNone/>
            </a:pPr>
            <a:r>
              <a:rPr lang="fr-CH" sz="1800" i="1" dirty="0">
                <a:latin typeface="Montserrat" pitchFamily="2" charset="77"/>
                <a:ea typeface="Montserrat" pitchFamily="2" charset="77"/>
                <a:cs typeface="Montserrat" pitchFamily="2" charset="77"/>
              </a:rPr>
              <a:t>= meilleur répartition des tâches, flexibilité, meilleure communication, meilleure organisation.</a:t>
            </a:r>
            <a:endParaRPr lang="fr-FR" sz="1800" i="1" dirty="0">
              <a:effectLst/>
              <a:latin typeface="Montserrat" pitchFamily="2" charset="77"/>
              <a:ea typeface="Montserrat" pitchFamily="2" charset="77"/>
              <a:cs typeface="Montserrat" pitchFamily="2" charset="77"/>
            </a:endParaRPr>
          </a:p>
          <a:p>
            <a:pPr marL="0" indent="0" algn="just">
              <a:buNone/>
            </a:pPr>
            <a:endParaRPr lang="fr-FR" sz="1800" i="1" dirty="0">
              <a:latin typeface="Montserrat" pitchFamily="2" charset="77"/>
            </a:endParaRPr>
          </a:p>
          <a:p>
            <a:pPr marL="0" indent="0" algn="just">
              <a:buNone/>
            </a:pPr>
            <a:endParaRPr lang="fr-FR" dirty="0"/>
          </a:p>
        </p:txBody>
      </p:sp>
    </p:spTree>
    <p:extLst>
      <p:ext uri="{BB962C8B-B14F-4D97-AF65-F5344CB8AC3E}">
        <p14:creationId xmlns:p14="http://schemas.microsoft.com/office/powerpoint/2010/main" val="3363082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0AD8250E-A04C-A9D3-7147-92A53FB7178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B94A5C5-5EB4-B9CA-616E-9E8FB7C0457B}"/>
              </a:ext>
            </a:extLst>
          </p:cNvPr>
          <p:cNvSpPr>
            <a:spLocks noGrp="1"/>
          </p:cNvSpPr>
          <p:nvPr>
            <p:ph type="title"/>
          </p:nvPr>
        </p:nvSpPr>
        <p:spPr/>
        <p:txBody>
          <a:bodyPr/>
          <a:lstStyle/>
          <a:p>
            <a:r>
              <a:rPr lang="fr-FR" u="sng" dirty="0"/>
              <a:t>IV. L’outil de gestion de projet :</a:t>
            </a:r>
          </a:p>
        </p:txBody>
      </p:sp>
      <p:sp>
        <p:nvSpPr>
          <p:cNvPr id="4" name="Triangle rectangle 3">
            <a:extLst>
              <a:ext uri="{FF2B5EF4-FFF2-40B4-BE49-F238E27FC236}">
                <a16:creationId xmlns:a16="http://schemas.microsoft.com/office/drawing/2014/main" id="{28CBD7D4-CF02-1B75-36C7-73C0837FAB79}"/>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F8411DCD-7D42-7DF0-DF8F-34F0221533DB}"/>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C81B5FD4-C1B2-C5C7-64B1-FC09F290EB9C}"/>
              </a:ext>
            </a:extLst>
          </p:cNvPr>
          <p:cNvPicPr/>
          <p:nvPr/>
        </p:nvPicPr>
        <p:blipFill rotWithShape="1">
          <a:blip r:embed="rId3"/>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FEB7BDB3-8860-E273-C59F-0CC4EBCD3954}"/>
              </a:ext>
            </a:extLst>
          </p:cNvPr>
          <p:cNvSpPr>
            <a:spLocks noGrp="1"/>
          </p:cNvSpPr>
          <p:nvPr>
            <p:ph idx="1"/>
          </p:nvPr>
        </p:nvSpPr>
        <p:spPr>
          <a:xfrm>
            <a:off x="838200" y="2030877"/>
            <a:ext cx="10515600" cy="645416"/>
          </a:xfrm>
          <a:scene3d>
            <a:camera prst="orthographicFront"/>
            <a:lightRig rig="threePt" dir="t"/>
          </a:scene3d>
          <a:sp3d>
            <a:bevelT w="57150"/>
          </a:sp3d>
        </p:spPr>
        <p:txBody>
          <a:bodyPr/>
          <a:lstStyle/>
          <a:p>
            <a:pPr marL="0" indent="0" algn="just">
              <a:buNone/>
            </a:pPr>
            <a:r>
              <a:rPr lang="fr-CH" u="sng" dirty="0"/>
              <a:t>Lequel outil choisir pour notre projet ?</a:t>
            </a:r>
            <a:endParaRPr lang="fr-FR" sz="1800" i="1" dirty="0">
              <a:effectLst/>
              <a:latin typeface="Montserrat" pitchFamily="2" charset="77"/>
              <a:ea typeface="Montserrat" pitchFamily="2" charset="77"/>
              <a:cs typeface="Montserrat" pitchFamily="2" charset="77"/>
            </a:endParaRPr>
          </a:p>
          <a:p>
            <a:pPr marL="0" indent="0" algn="just">
              <a:buNone/>
            </a:pPr>
            <a:endParaRPr lang="fr-FR" sz="1800" i="1" dirty="0">
              <a:latin typeface="Montserrat" pitchFamily="2" charset="77"/>
            </a:endParaRPr>
          </a:p>
          <a:p>
            <a:pPr marL="0" indent="0" algn="just">
              <a:buNone/>
            </a:pPr>
            <a:endParaRPr lang="fr-FR" dirty="0"/>
          </a:p>
        </p:txBody>
      </p:sp>
      <p:pic>
        <p:nvPicPr>
          <p:cNvPr id="9" name="Image 8" descr="Une image contenant symbole, Police, Graphique, conception&#10;&#10;Description générée automatiquement">
            <a:extLst>
              <a:ext uri="{FF2B5EF4-FFF2-40B4-BE49-F238E27FC236}">
                <a16:creationId xmlns:a16="http://schemas.microsoft.com/office/drawing/2014/main" id="{37F9E4B8-9095-B1DF-0376-180D6931B598}"/>
              </a:ext>
            </a:extLst>
          </p:cNvPr>
          <p:cNvPicPr>
            <a:picLocks noChangeAspect="1"/>
          </p:cNvPicPr>
          <p:nvPr/>
        </p:nvPicPr>
        <p:blipFill>
          <a:blip r:embed="rId4"/>
          <a:stretch>
            <a:fillRect/>
          </a:stretch>
        </p:blipFill>
        <p:spPr>
          <a:xfrm>
            <a:off x="1610360" y="3016482"/>
            <a:ext cx="1833880" cy="1833880"/>
          </a:xfrm>
          <a:prstGeom prst="rect">
            <a:avLst/>
          </a:prstGeom>
        </p:spPr>
      </p:pic>
      <p:pic>
        <p:nvPicPr>
          <p:cNvPr id="11" name="Image 10" descr="Une image contenant logo, capture d’écran, Graphique, symbole&#10;&#10;Description générée automatiquement">
            <a:extLst>
              <a:ext uri="{FF2B5EF4-FFF2-40B4-BE49-F238E27FC236}">
                <a16:creationId xmlns:a16="http://schemas.microsoft.com/office/drawing/2014/main" id="{CA4AB9ED-B2BA-AFD2-76A4-80B99AC5C478}"/>
              </a:ext>
            </a:extLst>
          </p:cNvPr>
          <p:cNvPicPr>
            <a:picLocks noChangeAspect="1"/>
          </p:cNvPicPr>
          <p:nvPr/>
        </p:nvPicPr>
        <p:blipFill>
          <a:blip r:embed="rId5"/>
          <a:stretch>
            <a:fillRect/>
          </a:stretch>
        </p:blipFill>
        <p:spPr>
          <a:xfrm>
            <a:off x="3469641" y="2676293"/>
            <a:ext cx="2633980" cy="2633980"/>
          </a:xfrm>
          <a:prstGeom prst="rect">
            <a:avLst/>
          </a:prstGeom>
        </p:spPr>
      </p:pic>
      <p:pic>
        <p:nvPicPr>
          <p:cNvPr id="19" name="Image 18" descr="Une image contenant Caractère coloré, capture d’écran, Graphique, conception&#10;&#10;Description générée automatiquement">
            <a:extLst>
              <a:ext uri="{FF2B5EF4-FFF2-40B4-BE49-F238E27FC236}">
                <a16:creationId xmlns:a16="http://schemas.microsoft.com/office/drawing/2014/main" id="{C560B32A-8011-ABA0-B636-074A3A5F2815}"/>
              </a:ext>
            </a:extLst>
          </p:cNvPr>
          <p:cNvPicPr>
            <a:picLocks noChangeAspect="1"/>
          </p:cNvPicPr>
          <p:nvPr/>
        </p:nvPicPr>
        <p:blipFill>
          <a:blip r:embed="rId6"/>
          <a:stretch>
            <a:fillRect/>
          </a:stretch>
        </p:blipFill>
        <p:spPr>
          <a:xfrm>
            <a:off x="6129022" y="2850026"/>
            <a:ext cx="2166791" cy="2166791"/>
          </a:xfrm>
          <a:prstGeom prst="rect">
            <a:avLst/>
          </a:prstGeom>
        </p:spPr>
      </p:pic>
      <p:pic>
        <p:nvPicPr>
          <p:cNvPr id="21" name="Image 20" descr="Une image contenant symbole, Graphique, logo, capture d’écran&#10;&#10;Description générée automatiquement">
            <a:extLst>
              <a:ext uri="{FF2B5EF4-FFF2-40B4-BE49-F238E27FC236}">
                <a16:creationId xmlns:a16="http://schemas.microsoft.com/office/drawing/2014/main" id="{4918CE7A-5CB2-7696-6245-B3CEBBF3D7A3}"/>
              </a:ext>
            </a:extLst>
          </p:cNvPr>
          <p:cNvPicPr>
            <a:picLocks noChangeAspect="1"/>
          </p:cNvPicPr>
          <p:nvPr/>
        </p:nvPicPr>
        <p:blipFill>
          <a:blip r:embed="rId7"/>
          <a:stretch>
            <a:fillRect/>
          </a:stretch>
        </p:blipFill>
        <p:spPr>
          <a:xfrm>
            <a:off x="8690574" y="2909874"/>
            <a:ext cx="2047094" cy="2047094"/>
          </a:xfrm>
          <a:prstGeom prst="rect">
            <a:avLst/>
          </a:prstGeom>
        </p:spPr>
      </p:pic>
      <p:sp>
        <p:nvSpPr>
          <p:cNvPr id="22" name="ZoneTexte 21">
            <a:extLst>
              <a:ext uri="{FF2B5EF4-FFF2-40B4-BE49-F238E27FC236}">
                <a16:creationId xmlns:a16="http://schemas.microsoft.com/office/drawing/2014/main" id="{7A625908-9013-3585-0B90-EFC934B351AE}"/>
              </a:ext>
            </a:extLst>
          </p:cNvPr>
          <p:cNvSpPr txBox="1"/>
          <p:nvPr/>
        </p:nvSpPr>
        <p:spPr>
          <a:xfrm>
            <a:off x="1833880" y="5051253"/>
            <a:ext cx="1386840" cy="369332"/>
          </a:xfrm>
          <a:prstGeom prst="rect">
            <a:avLst/>
          </a:prstGeom>
          <a:noFill/>
        </p:spPr>
        <p:txBody>
          <a:bodyPr wrap="square" rtlCol="0">
            <a:spAutoFit/>
          </a:bodyPr>
          <a:lstStyle/>
          <a:p>
            <a:pPr algn="ctr"/>
            <a:r>
              <a:rPr lang="fr-FR" dirty="0">
                <a:latin typeface="Montserrat" pitchFamily="2" charset="77"/>
              </a:rPr>
              <a:t>Notion</a:t>
            </a:r>
          </a:p>
        </p:txBody>
      </p:sp>
      <p:sp>
        <p:nvSpPr>
          <p:cNvPr id="23" name="ZoneTexte 22">
            <a:extLst>
              <a:ext uri="{FF2B5EF4-FFF2-40B4-BE49-F238E27FC236}">
                <a16:creationId xmlns:a16="http://schemas.microsoft.com/office/drawing/2014/main" id="{B4C541FD-0204-9EBC-2B09-3735EB21EC19}"/>
              </a:ext>
            </a:extLst>
          </p:cNvPr>
          <p:cNvSpPr txBox="1"/>
          <p:nvPr/>
        </p:nvSpPr>
        <p:spPr>
          <a:xfrm>
            <a:off x="4093211" y="5051253"/>
            <a:ext cx="1386840" cy="369332"/>
          </a:xfrm>
          <a:prstGeom prst="rect">
            <a:avLst/>
          </a:prstGeom>
          <a:noFill/>
        </p:spPr>
        <p:txBody>
          <a:bodyPr wrap="square" rtlCol="0">
            <a:spAutoFit/>
          </a:bodyPr>
          <a:lstStyle/>
          <a:p>
            <a:pPr algn="ctr"/>
            <a:r>
              <a:rPr lang="fr-FR" dirty="0">
                <a:latin typeface="Montserrat" pitchFamily="2" charset="77"/>
              </a:rPr>
              <a:t>Trello</a:t>
            </a:r>
          </a:p>
        </p:txBody>
      </p:sp>
      <p:sp>
        <p:nvSpPr>
          <p:cNvPr id="24" name="ZoneTexte 23">
            <a:extLst>
              <a:ext uri="{FF2B5EF4-FFF2-40B4-BE49-F238E27FC236}">
                <a16:creationId xmlns:a16="http://schemas.microsoft.com/office/drawing/2014/main" id="{D2FDC301-8EBB-B757-9C32-3A19CC2F753D}"/>
              </a:ext>
            </a:extLst>
          </p:cNvPr>
          <p:cNvSpPr txBox="1"/>
          <p:nvPr/>
        </p:nvSpPr>
        <p:spPr>
          <a:xfrm>
            <a:off x="6518997" y="5051253"/>
            <a:ext cx="1386840" cy="369332"/>
          </a:xfrm>
          <a:prstGeom prst="rect">
            <a:avLst/>
          </a:prstGeom>
          <a:noFill/>
        </p:spPr>
        <p:txBody>
          <a:bodyPr wrap="square" rtlCol="0">
            <a:spAutoFit/>
          </a:bodyPr>
          <a:lstStyle/>
          <a:p>
            <a:pPr algn="ctr"/>
            <a:r>
              <a:rPr lang="fr-FR" b="1" u="sng" dirty="0">
                <a:latin typeface="Montserrat" pitchFamily="2" charset="77"/>
              </a:rPr>
              <a:t>Monday</a:t>
            </a:r>
          </a:p>
        </p:txBody>
      </p:sp>
      <p:sp>
        <p:nvSpPr>
          <p:cNvPr id="25" name="ZoneTexte 24">
            <a:extLst>
              <a:ext uri="{FF2B5EF4-FFF2-40B4-BE49-F238E27FC236}">
                <a16:creationId xmlns:a16="http://schemas.microsoft.com/office/drawing/2014/main" id="{54B53777-8F6F-EA99-97FC-9DA8D4130A91}"/>
              </a:ext>
            </a:extLst>
          </p:cNvPr>
          <p:cNvSpPr txBox="1"/>
          <p:nvPr/>
        </p:nvSpPr>
        <p:spPr>
          <a:xfrm>
            <a:off x="8608531" y="5051253"/>
            <a:ext cx="2211179" cy="369332"/>
          </a:xfrm>
          <a:prstGeom prst="rect">
            <a:avLst/>
          </a:prstGeom>
          <a:noFill/>
        </p:spPr>
        <p:txBody>
          <a:bodyPr wrap="square" rtlCol="0">
            <a:spAutoFit/>
          </a:bodyPr>
          <a:lstStyle/>
          <a:p>
            <a:pPr algn="ctr"/>
            <a:r>
              <a:rPr lang="fr-FR" dirty="0">
                <a:latin typeface="Montserrat" pitchFamily="2" charset="77"/>
              </a:rPr>
              <a:t>Microsoft Project</a:t>
            </a:r>
          </a:p>
        </p:txBody>
      </p:sp>
      <p:sp>
        <p:nvSpPr>
          <p:cNvPr id="26" name="ZoneTexte 25">
            <a:extLst>
              <a:ext uri="{FF2B5EF4-FFF2-40B4-BE49-F238E27FC236}">
                <a16:creationId xmlns:a16="http://schemas.microsoft.com/office/drawing/2014/main" id="{16F1D88A-DA76-61E3-A224-6CCA98E41F2B}"/>
              </a:ext>
            </a:extLst>
          </p:cNvPr>
          <p:cNvSpPr txBox="1"/>
          <p:nvPr/>
        </p:nvSpPr>
        <p:spPr>
          <a:xfrm>
            <a:off x="746760" y="5805514"/>
            <a:ext cx="10698480" cy="369332"/>
          </a:xfrm>
          <a:prstGeom prst="rect">
            <a:avLst/>
          </a:prstGeom>
          <a:noFill/>
        </p:spPr>
        <p:txBody>
          <a:bodyPr wrap="square" rtlCol="0">
            <a:spAutoFit/>
          </a:bodyPr>
          <a:lstStyle/>
          <a:p>
            <a:pPr algn="ctr"/>
            <a:r>
              <a:rPr lang="fr-FR" dirty="0"/>
              <a:t>Monday est très visuel, plus simple à comprendre </a:t>
            </a:r>
          </a:p>
        </p:txBody>
      </p:sp>
    </p:spTree>
    <p:extLst>
      <p:ext uri="{BB962C8B-B14F-4D97-AF65-F5344CB8AC3E}">
        <p14:creationId xmlns:p14="http://schemas.microsoft.com/office/powerpoint/2010/main" val="2213474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6E191628-E2ED-EB19-0D57-1623D0DB8269}"/>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BC95C6A7-254A-90C8-7D1F-4D722939D2E1}"/>
              </a:ext>
            </a:extLst>
          </p:cNvPr>
          <p:cNvSpPr>
            <a:spLocks noGrp="1"/>
          </p:cNvSpPr>
          <p:nvPr>
            <p:ph type="title"/>
          </p:nvPr>
        </p:nvSpPr>
        <p:spPr/>
        <p:txBody>
          <a:bodyPr/>
          <a:lstStyle/>
          <a:p>
            <a:r>
              <a:rPr lang="fr-FR" u="sng" dirty="0"/>
              <a:t>IV. L’outil de gestion de projet :</a:t>
            </a:r>
          </a:p>
        </p:txBody>
      </p:sp>
      <p:sp>
        <p:nvSpPr>
          <p:cNvPr id="4" name="Triangle rectangle 3">
            <a:extLst>
              <a:ext uri="{FF2B5EF4-FFF2-40B4-BE49-F238E27FC236}">
                <a16:creationId xmlns:a16="http://schemas.microsoft.com/office/drawing/2014/main" id="{DB176A64-7043-090C-2AB4-F12A97ECEBE9}"/>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8F5BB3F0-8148-3D55-0E9D-8ADCE36B2187}"/>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2BBF25C5-600D-97F4-4702-3C0AFF20522C}"/>
              </a:ext>
            </a:extLst>
          </p:cNvPr>
          <p:cNvPicPr/>
          <p:nvPr/>
        </p:nvPicPr>
        <p:blipFill rotWithShape="1">
          <a:blip r:embed="rId3"/>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259CB4E7-8B56-003D-75C5-F348E8C9871C}"/>
              </a:ext>
            </a:extLst>
          </p:cNvPr>
          <p:cNvSpPr>
            <a:spLocks noGrp="1"/>
          </p:cNvSpPr>
          <p:nvPr>
            <p:ph idx="1"/>
          </p:nvPr>
        </p:nvSpPr>
        <p:spPr>
          <a:xfrm>
            <a:off x="838200" y="2030877"/>
            <a:ext cx="10515600" cy="645416"/>
          </a:xfrm>
          <a:scene3d>
            <a:camera prst="orthographicFront"/>
            <a:lightRig rig="threePt" dir="t"/>
          </a:scene3d>
          <a:sp3d>
            <a:bevelT w="57150"/>
          </a:sp3d>
        </p:spPr>
        <p:txBody>
          <a:bodyPr/>
          <a:lstStyle/>
          <a:p>
            <a:pPr marL="0" indent="0" algn="just">
              <a:buNone/>
            </a:pPr>
            <a:r>
              <a:rPr lang="fr-CH" u="sng" dirty="0">
                <a:latin typeface="Montserrat" pitchFamily="2" charset="77"/>
              </a:rPr>
              <a:t>Configuration :</a:t>
            </a:r>
            <a:endParaRPr lang="fr-FR" i="1" dirty="0">
              <a:effectLst/>
              <a:latin typeface="Montserrat" pitchFamily="2" charset="77"/>
              <a:ea typeface="Montserrat" pitchFamily="2" charset="77"/>
              <a:cs typeface="Montserrat" pitchFamily="2" charset="77"/>
            </a:endParaRPr>
          </a:p>
          <a:p>
            <a:pPr marL="0" indent="0" algn="just">
              <a:buNone/>
            </a:pPr>
            <a:endParaRPr lang="fr-FR" sz="1800" i="1" dirty="0">
              <a:latin typeface="Montserrat" pitchFamily="2" charset="77"/>
            </a:endParaRPr>
          </a:p>
          <a:p>
            <a:pPr marL="0" indent="0" algn="just">
              <a:buNone/>
            </a:pPr>
            <a:endParaRPr lang="fr-FR" dirty="0"/>
          </a:p>
        </p:txBody>
      </p:sp>
      <p:sp>
        <p:nvSpPr>
          <p:cNvPr id="31" name="ZoneTexte 30">
            <a:extLst>
              <a:ext uri="{FF2B5EF4-FFF2-40B4-BE49-F238E27FC236}">
                <a16:creationId xmlns:a16="http://schemas.microsoft.com/office/drawing/2014/main" id="{C8518281-E032-38A1-349D-E5901C02412D}"/>
              </a:ext>
            </a:extLst>
          </p:cNvPr>
          <p:cNvSpPr txBox="1"/>
          <p:nvPr/>
        </p:nvSpPr>
        <p:spPr>
          <a:xfrm>
            <a:off x="4450080" y="2225040"/>
            <a:ext cx="184731" cy="369332"/>
          </a:xfrm>
          <a:prstGeom prst="rect">
            <a:avLst/>
          </a:prstGeom>
          <a:noFill/>
        </p:spPr>
        <p:txBody>
          <a:bodyPr wrap="none" rtlCol="0">
            <a:spAutoFit/>
          </a:bodyPr>
          <a:lstStyle/>
          <a:p>
            <a:endParaRPr lang="fr-FR"/>
          </a:p>
        </p:txBody>
      </p:sp>
      <p:sp>
        <p:nvSpPr>
          <p:cNvPr id="15" name="ZoneTexte 14">
            <a:extLst>
              <a:ext uri="{FF2B5EF4-FFF2-40B4-BE49-F238E27FC236}">
                <a16:creationId xmlns:a16="http://schemas.microsoft.com/office/drawing/2014/main" id="{E7CD82AB-FE5E-0E4F-9420-A287A0ED44AA}"/>
              </a:ext>
            </a:extLst>
          </p:cNvPr>
          <p:cNvSpPr txBox="1"/>
          <p:nvPr/>
        </p:nvSpPr>
        <p:spPr>
          <a:xfrm>
            <a:off x="804747" y="4917543"/>
            <a:ext cx="3209692" cy="1200329"/>
          </a:xfrm>
          <a:prstGeom prst="rect">
            <a:avLst/>
          </a:prstGeom>
          <a:noFill/>
        </p:spPr>
        <p:txBody>
          <a:bodyPr wrap="square" rtlCol="0">
            <a:spAutoFit/>
          </a:bodyPr>
          <a:lstStyle/>
          <a:p>
            <a:r>
              <a:rPr lang="fr-FR" dirty="0">
                <a:latin typeface="Montserrat" pitchFamily="2" charset="77"/>
              </a:rPr>
              <a:t>4 volets pour différencier l’avancement des différents stages des taches</a:t>
            </a:r>
          </a:p>
        </p:txBody>
      </p:sp>
      <p:pic>
        <p:nvPicPr>
          <p:cNvPr id="10" name="Image 9">
            <a:extLst>
              <a:ext uri="{FF2B5EF4-FFF2-40B4-BE49-F238E27FC236}">
                <a16:creationId xmlns:a16="http://schemas.microsoft.com/office/drawing/2014/main" id="{20CA948D-A7B0-C307-B94D-807D1E654F22}"/>
              </a:ext>
            </a:extLst>
          </p:cNvPr>
          <p:cNvPicPr>
            <a:picLocks noChangeAspect="1"/>
          </p:cNvPicPr>
          <p:nvPr/>
        </p:nvPicPr>
        <p:blipFill>
          <a:blip r:embed="rId4"/>
          <a:srcRect/>
          <a:stretch/>
        </p:blipFill>
        <p:spPr>
          <a:xfrm>
            <a:off x="4256047" y="2061985"/>
            <a:ext cx="7772400" cy="4294562"/>
          </a:xfrm>
          <a:prstGeom prst="rect">
            <a:avLst/>
          </a:prstGeom>
        </p:spPr>
      </p:pic>
      <p:cxnSp>
        <p:nvCxnSpPr>
          <p:cNvPr id="13" name="Connecteur droit avec flèche 12">
            <a:extLst>
              <a:ext uri="{FF2B5EF4-FFF2-40B4-BE49-F238E27FC236}">
                <a16:creationId xmlns:a16="http://schemas.microsoft.com/office/drawing/2014/main" id="{969F9E37-2BB4-96C1-4F85-748648C3861B}"/>
              </a:ext>
            </a:extLst>
          </p:cNvPr>
          <p:cNvCxnSpPr>
            <a:cxnSpLocks/>
            <a:stCxn id="15" idx="3"/>
          </p:cNvCxnSpPr>
          <p:nvPr/>
        </p:nvCxnSpPr>
        <p:spPr>
          <a:xfrm flipV="1">
            <a:off x="4014439" y="3248258"/>
            <a:ext cx="925551" cy="2269450"/>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cxnSp>
        <p:nvCxnSpPr>
          <p:cNvPr id="16" name="Connecteur droit avec flèche 15">
            <a:extLst>
              <a:ext uri="{FF2B5EF4-FFF2-40B4-BE49-F238E27FC236}">
                <a16:creationId xmlns:a16="http://schemas.microsoft.com/office/drawing/2014/main" id="{15F6922C-49B6-EA0C-8E55-C98F7B9678C1}"/>
              </a:ext>
            </a:extLst>
          </p:cNvPr>
          <p:cNvCxnSpPr>
            <a:cxnSpLocks/>
            <a:stCxn id="15" idx="3"/>
          </p:cNvCxnSpPr>
          <p:nvPr/>
        </p:nvCxnSpPr>
        <p:spPr>
          <a:xfrm flipV="1">
            <a:off x="4014439" y="3248258"/>
            <a:ext cx="2364059" cy="2269450"/>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cxnSp>
        <p:nvCxnSpPr>
          <p:cNvPr id="19" name="Connecteur droit avec flèche 18">
            <a:extLst>
              <a:ext uri="{FF2B5EF4-FFF2-40B4-BE49-F238E27FC236}">
                <a16:creationId xmlns:a16="http://schemas.microsoft.com/office/drawing/2014/main" id="{EB0C0E92-C529-9AFA-B4CF-244D91A80782}"/>
              </a:ext>
            </a:extLst>
          </p:cNvPr>
          <p:cNvCxnSpPr>
            <a:cxnSpLocks/>
            <a:stCxn id="15" idx="3"/>
          </p:cNvCxnSpPr>
          <p:nvPr/>
        </p:nvCxnSpPr>
        <p:spPr>
          <a:xfrm flipV="1">
            <a:off x="4014439" y="3248258"/>
            <a:ext cx="3847171" cy="2269450"/>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cxnSp>
        <p:nvCxnSpPr>
          <p:cNvPr id="25" name="Connecteur droit avec flèche 24">
            <a:extLst>
              <a:ext uri="{FF2B5EF4-FFF2-40B4-BE49-F238E27FC236}">
                <a16:creationId xmlns:a16="http://schemas.microsoft.com/office/drawing/2014/main" id="{F8C13F9B-84AC-DDB4-37C4-DD54C003877C}"/>
              </a:ext>
            </a:extLst>
          </p:cNvPr>
          <p:cNvCxnSpPr>
            <a:cxnSpLocks/>
            <a:stCxn id="15" idx="3"/>
          </p:cNvCxnSpPr>
          <p:nvPr/>
        </p:nvCxnSpPr>
        <p:spPr>
          <a:xfrm flipV="1">
            <a:off x="4014439" y="3248258"/>
            <a:ext cx="5196468" cy="2269450"/>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137404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29401</TotalTime>
  <Words>754</Words>
  <Application>Microsoft Macintosh PowerPoint</Application>
  <PresentationFormat>Grand écran</PresentationFormat>
  <Paragraphs>92</Paragraphs>
  <Slides>13</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13</vt:i4>
      </vt:variant>
    </vt:vector>
  </HeadingPairs>
  <TitlesOfParts>
    <vt:vector size="19" baseType="lpstr">
      <vt:lpstr>Arial</vt:lpstr>
      <vt:lpstr>Calibri</vt:lpstr>
      <vt:lpstr>Calibri Light</vt:lpstr>
      <vt:lpstr>Montserrat</vt:lpstr>
      <vt:lpstr>Wingdings</vt:lpstr>
      <vt:lpstr>Thème Office</vt:lpstr>
      <vt:lpstr>Planification du projet</vt:lpstr>
      <vt:lpstr>I. Les User stories :</vt:lpstr>
      <vt:lpstr>II. Le Product Backlog:</vt:lpstr>
      <vt:lpstr>III. La méthode Kanban:</vt:lpstr>
      <vt:lpstr>III. La méthode Kanban:</vt:lpstr>
      <vt:lpstr>IV. L’outil de gestion de projet :</vt:lpstr>
      <vt:lpstr>IV. L’outil de gestion de projet :</vt:lpstr>
      <vt:lpstr>IV. L’outil de gestion de projet :</vt:lpstr>
      <vt:lpstr>IV. L’outil de gestion de projet :</vt:lpstr>
      <vt:lpstr>IV. L’outil de gestion de projet :</vt:lpstr>
      <vt:lpstr>V. L’Equipe:</vt:lpstr>
      <vt:lpstr>VI. Le planning:</vt:lpstr>
      <vt:lpstr>VII. La communication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Système de veille  technologique</dc:title>
  <dc:creator>Marketing</dc:creator>
  <cp:lastModifiedBy>Marketing</cp:lastModifiedBy>
  <cp:revision>79</cp:revision>
  <dcterms:created xsi:type="dcterms:W3CDTF">2024-01-11T14:04:32Z</dcterms:created>
  <dcterms:modified xsi:type="dcterms:W3CDTF">2024-08-24T10:30:47Z</dcterms:modified>
</cp:coreProperties>
</file>