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3" r:id="rId4"/>
    <p:sldId id="272" r:id="rId5"/>
    <p:sldId id="260" r:id="rId6"/>
    <p:sldId id="259" r:id="rId7"/>
    <p:sldId id="261" r:id="rId8"/>
    <p:sldId id="258" r:id="rId9"/>
    <p:sldId id="264" r:id="rId10"/>
    <p:sldId id="265" r:id="rId11"/>
    <p:sldId id="267" r:id="rId12"/>
    <p:sldId id="269" r:id="rId13"/>
    <p:sldId id="271"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6"/>
    <p:restoredTop sz="94648"/>
  </p:normalViewPr>
  <p:slideViewPr>
    <p:cSldViewPr snapToGrid="0">
      <p:cViewPr varScale="1">
        <p:scale>
          <a:sx n="115" d="100"/>
          <a:sy n="115" d="100"/>
        </p:scale>
        <p:origin x="232" y="232"/>
      </p:cViewPr>
      <p:guideLst>
        <p:guide orient="horz" pos="4065"/>
        <p:guide pos="6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Il est prioritaire que les informations et choix voulus par les utilisateurs soit transmis et digéré parfaitement par le back-end car forte personnalisation des menus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1388883-77D9-E642-A531-AC0A04F456F7}" type="slidenum">
              <a:rPr lang="fr-FR" smtClean="0"/>
              <a:t>5</a:t>
            </a:fld>
            <a:endParaRPr lang="fr-FR"/>
          </a:p>
        </p:txBody>
      </p:sp>
    </p:spTree>
    <p:extLst>
      <p:ext uri="{BB962C8B-B14F-4D97-AF65-F5344CB8AC3E}">
        <p14:creationId xmlns:p14="http://schemas.microsoft.com/office/powerpoint/2010/main" val="80338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25/03/2024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25/03/2024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Veille</a:t>
            </a:r>
            <a:br>
              <a:rPr lang="fr-FR" sz="5400" dirty="0">
                <a:solidFill>
                  <a:srgbClr val="FFFFFF"/>
                </a:solidFill>
              </a:rPr>
            </a:br>
            <a:r>
              <a:rPr lang="fr-FR" sz="5400" dirty="0">
                <a:solidFill>
                  <a:srgbClr val="FFFFFF"/>
                </a:solidFill>
              </a:rPr>
              <a:t>technologique</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7" name="Triangle rectangle 6">
            <a:extLst>
              <a:ext uri="{FF2B5EF4-FFF2-40B4-BE49-F238E27FC236}">
                <a16:creationId xmlns:a16="http://schemas.microsoft.com/office/drawing/2014/main" id="{CD2473B0-E438-8B68-99A4-C610CB5C778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9" name="image1.png">
            <a:extLst>
              <a:ext uri="{FF2B5EF4-FFF2-40B4-BE49-F238E27FC236}">
                <a16:creationId xmlns:a16="http://schemas.microsoft.com/office/drawing/2014/main" id="{62FC81B9-CD42-7AEA-7764-470D9063D950}"/>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pic>
        <p:nvPicPr>
          <p:cNvPr id="10" name="Image 9" descr="Une image contenant noir, obscurité&#10;&#10;Description générée automatiquement">
            <a:extLst>
              <a:ext uri="{FF2B5EF4-FFF2-40B4-BE49-F238E27FC236}">
                <a16:creationId xmlns:a16="http://schemas.microsoft.com/office/drawing/2014/main" id="{866DD9E0-5BA1-3105-61EF-2F07F05CB741}"/>
              </a:ext>
            </a:extLst>
          </p:cNvPr>
          <p:cNvPicPr>
            <a:picLocks noChangeAspect="1"/>
          </p:cNvPicPr>
          <p:nvPr/>
        </p:nvPicPr>
        <p:blipFill>
          <a:blip r:embed="rId2"/>
          <a:stretch>
            <a:fillRect/>
          </a:stretch>
        </p:blipFill>
        <p:spPr>
          <a:xfrm>
            <a:off x="128401" y="6435293"/>
            <a:ext cx="709799" cy="250744"/>
          </a:xfrm>
          <a:prstGeom prst="rect">
            <a:avLst/>
          </a:prstGeom>
        </p:spPr>
      </p:pic>
      <p:sp>
        <p:nvSpPr>
          <p:cNvPr id="13" name="ZoneTexte 12">
            <a:extLst>
              <a:ext uri="{FF2B5EF4-FFF2-40B4-BE49-F238E27FC236}">
                <a16:creationId xmlns:a16="http://schemas.microsoft.com/office/drawing/2014/main" id="{075A9E56-7874-F0DB-D472-910C3E63E404}"/>
              </a:ext>
            </a:extLst>
          </p:cNvPr>
          <p:cNvSpPr txBox="1"/>
          <p:nvPr/>
        </p:nvSpPr>
        <p:spPr>
          <a:xfrm>
            <a:off x="2124334" y="2173480"/>
            <a:ext cx="9934316" cy="954107"/>
          </a:xfrm>
          <a:prstGeom prst="rect">
            <a:avLst/>
          </a:prstGeom>
          <a:noFill/>
        </p:spPr>
        <p:txBody>
          <a:bodyPr wrap="square" rtlCol="0">
            <a:spAutoFit/>
          </a:bodyPr>
          <a:lstStyle/>
          <a:p>
            <a:r>
              <a:rPr lang="fr-FR" sz="2000" b="1" u="sng" dirty="0">
                <a:latin typeface="Montserrat" pitchFamily="2" charset="77"/>
              </a:rPr>
              <a:t>Material UI:</a:t>
            </a:r>
            <a:r>
              <a:rPr lang="fr-FR" sz="2000" dirty="0">
                <a:latin typeface="Montserrat" pitchFamily="2" charset="77"/>
              </a:rPr>
              <a:t> </a:t>
            </a:r>
            <a:r>
              <a:rPr lang="fr-FR" dirty="0">
                <a:latin typeface="Montserrat" pitchFamily="2" charset="77"/>
              </a:rPr>
              <a:t>propose une suite complète d'outils d'interface utilisateur gratuits pour vous aider à proposer de nouvelles fonctionnalités plus rapidement. Compatible avec React et très populaire.</a:t>
            </a:r>
          </a:p>
        </p:txBody>
      </p:sp>
      <p:sp>
        <p:nvSpPr>
          <p:cNvPr id="14" name="ZoneTexte 13">
            <a:extLst>
              <a:ext uri="{FF2B5EF4-FFF2-40B4-BE49-F238E27FC236}">
                <a16:creationId xmlns:a16="http://schemas.microsoft.com/office/drawing/2014/main" id="{E93DF07C-C2E6-56E6-582C-52F1A50C9C5D}"/>
              </a:ext>
            </a:extLst>
          </p:cNvPr>
          <p:cNvSpPr txBox="1"/>
          <p:nvPr/>
        </p:nvSpPr>
        <p:spPr>
          <a:xfrm>
            <a:off x="2124334" y="3519438"/>
            <a:ext cx="9934316" cy="646331"/>
          </a:xfrm>
          <a:prstGeom prst="rect">
            <a:avLst/>
          </a:prstGeom>
          <a:noFill/>
        </p:spPr>
        <p:txBody>
          <a:bodyPr wrap="square" rtlCol="0">
            <a:spAutoFit/>
          </a:bodyPr>
          <a:lstStyle/>
          <a:p>
            <a:r>
              <a:rPr lang="fr-FR" b="1" u="sng" dirty="0">
                <a:latin typeface="Montserrat" pitchFamily="2" charset="77"/>
              </a:rPr>
              <a:t>Ant design</a:t>
            </a:r>
            <a:r>
              <a:rPr lang="fr-FR" b="1" dirty="0">
                <a:latin typeface="Montserrat" pitchFamily="2" charset="77"/>
              </a:rPr>
              <a:t>: </a:t>
            </a:r>
            <a:r>
              <a:rPr lang="fr-FR" dirty="0">
                <a:latin typeface="Montserrat" pitchFamily="2" charset="77"/>
              </a:rPr>
              <a:t>open source développée par Google avec une documentation officielle, tutoriels, blog et une communauté pro forte. Fonctionne avec React, Next et Vue.</a:t>
            </a:r>
          </a:p>
        </p:txBody>
      </p:sp>
      <p:sp>
        <p:nvSpPr>
          <p:cNvPr id="15" name="ZoneTexte 14">
            <a:extLst>
              <a:ext uri="{FF2B5EF4-FFF2-40B4-BE49-F238E27FC236}">
                <a16:creationId xmlns:a16="http://schemas.microsoft.com/office/drawing/2014/main" id="{E7A84D0E-D8E5-4449-89CF-9D6B13901530}"/>
              </a:ext>
            </a:extLst>
          </p:cNvPr>
          <p:cNvSpPr txBox="1"/>
          <p:nvPr/>
        </p:nvSpPr>
        <p:spPr>
          <a:xfrm>
            <a:off x="2124334" y="5035504"/>
            <a:ext cx="9934316" cy="954107"/>
          </a:xfrm>
          <a:prstGeom prst="rect">
            <a:avLst/>
          </a:prstGeom>
          <a:noFill/>
        </p:spPr>
        <p:txBody>
          <a:bodyPr wrap="square" rtlCol="0">
            <a:spAutoFit/>
          </a:bodyPr>
          <a:lstStyle/>
          <a:p>
            <a:r>
              <a:rPr lang="fr-CH" sz="2000" b="1" u="sng" dirty="0">
                <a:solidFill>
                  <a:srgbClr val="4C4243"/>
                </a:solidFill>
                <a:latin typeface="Montserrat" pitchFamily="2" charset="77"/>
              </a:rPr>
              <a:t>React Bootstrap:</a:t>
            </a:r>
            <a:r>
              <a:rPr lang="fr-CH" sz="2000" dirty="0">
                <a:solidFill>
                  <a:srgbClr val="4C4243"/>
                </a:solidFill>
                <a:latin typeface="Montserrat" pitchFamily="2" charset="77"/>
              </a:rPr>
              <a:t> </a:t>
            </a:r>
            <a:r>
              <a:rPr lang="fr-CH" dirty="0">
                <a:solidFill>
                  <a:srgbClr val="4C4243"/>
                </a:solidFill>
                <a:latin typeface="Montserrat" pitchFamily="2" charset="77"/>
              </a:rPr>
              <a:t>React-Bootstrap, bien qu’étant l’une des premières bibliothèques React, a évolué pour devenir une excellente option pour la création d’interfaces utilisateur sans effort. Très populaire.</a:t>
            </a:r>
          </a:p>
        </p:txBody>
      </p:sp>
      <p:pic>
        <p:nvPicPr>
          <p:cNvPr id="2" name="Image 1" descr="Une image contenant logo, Graphique, symbole, Police&#10;&#10;Description générée automatiquement">
            <a:extLst>
              <a:ext uri="{FF2B5EF4-FFF2-40B4-BE49-F238E27FC236}">
                <a16:creationId xmlns:a16="http://schemas.microsoft.com/office/drawing/2014/main" id="{AF78FB78-F3F4-E8B7-50A1-BD5C7E983771}"/>
              </a:ext>
            </a:extLst>
          </p:cNvPr>
          <p:cNvPicPr>
            <a:picLocks noChangeAspect="1"/>
          </p:cNvPicPr>
          <p:nvPr/>
        </p:nvPicPr>
        <p:blipFill rotWithShape="1">
          <a:blip r:embed="rId3"/>
          <a:srcRect l="12405" t="18480" r="12138" b="15615"/>
          <a:stretch/>
        </p:blipFill>
        <p:spPr>
          <a:xfrm>
            <a:off x="879034" y="2046514"/>
            <a:ext cx="1034037" cy="900264"/>
          </a:xfrm>
          <a:prstGeom prst="rect">
            <a:avLst/>
          </a:prstGeom>
        </p:spPr>
      </p:pic>
      <p:pic>
        <p:nvPicPr>
          <p:cNvPr id="3" name="Image 2" descr="Une image contenant Graphique, graphisme, Police, cercle&#10;&#10;Description générée automatiquement">
            <a:extLst>
              <a:ext uri="{FF2B5EF4-FFF2-40B4-BE49-F238E27FC236}">
                <a16:creationId xmlns:a16="http://schemas.microsoft.com/office/drawing/2014/main" id="{FD9BB240-7358-ED13-0E8C-1F174039D4D6}"/>
              </a:ext>
            </a:extLst>
          </p:cNvPr>
          <p:cNvPicPr>
            <a:picLocks noChangeAspect="1"/>
          </p:cNvPicPr>
          <p:nvPr/>
        </p:nvPicPr>
        <p:blipFill>
          <a:blip r:embed="rId4"/>
          <a:stretch>
            <a:fillRect/>
          </a:stretch>
        </p:blipFill>
        <p:spPr>
          <a:xfrm>
            <a:off x="797364" y="3302604"/>
            <a:ext cx="1115707" cy="1080000"/>
          </a:xfrm>
          <a:prstGeom prst="rect">
            <a:avLst/>
          </a:prstGeom>
        </p:spPr>
      </p:pic>
      <p:pic>
        <p:nvPicPr>
          <p:cNvPr id="8" name="Image 7" descr="Une image contenant symbole, Graphique, Police, logo&#10;&#10;Description générée automatiquement">
            <a:extLst>
              <a:ext uri="{FF2B5EF4-FFF2-40B4-BE49-F238E27FC236}">
                <a16:creationId xmlns:a16="http://schemas.microsoft.com/office/drawing/2014/main" id="{93E5E1E8-FC69-C5B4-C8FE-CA82FA175B34}"/>
              </a:ext>
            </a:extLst>
          </p:cNvPr>
          <p:cNvPicPr>
            <a:picLocks noChangeAspect="1"/>
          </p:cNvPicPr>
          <p:nvPr/>
        </p:nvPicPr>
        <p:blipFill>
          <a:blip r:embed="rId5"/>
          <a:stretch>
            <a:fillRect/>
          </a:stretch>
        </p:blipFill>
        <p:spPr>
          <a:xfrm>
            <a:off x="775812" y="4738430"/>
            <a:ext cx="1240480" cy="1240480"/>
          </a:xfrm>
          <a:prstGeom prst="rect">
            <a:avLst/>
          </a:prstGeom>
        </p:spPr>
      </p:pic>
      <p:sp>
        <p:nvSpPr>
          <p:cNvPr id="4" name="Triangle rectangle 3">
            <a:extLst>
              <a:ext uri="{FF2B5EF4-FFF2-40B4-BE49-F238E27FC236}">
                <a16:creationId xmlns:a16="http://schemas.microsoft.com/office/drawing/2014/main" id="{B0F0DA01-F345-B7A0-B835-D5E079E456B6}"/>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image1.png">
            <a:extLst>
              <a:ext uri="{FF2B5EF4-FFF2-40B4-BE49-F238E27FC236}">
                <a16:creationId xmlns:a16="http://schemas.microsoft.com/office/drawing/2014/main" id="{09DDA22A-A779-798D-F4B9-562DE5594045}"/>
              </a:ext>
            </a:extLst>
          </p:cNvPr>
          <p:cNvPicPr/>
          <p:nvPr/>
        </p:nvPicPr>
        <p:blipFill rotWithShape="1">
          <a:blip r:embed="rId6"/>
          <a:srcRect l="8082" r="8898"/>
          <a:stretch/>
        </p:blipFill>
        <p:spPr>
          <a:xfrm rot="2719298">
            <a:off x="10983242" y="303651"/>
            <a:ext cx="1084537" cy="720000"/>
          </a:xfrm>
          <a:prstGeom prst="rect">
            <a:avLst/>
          </a:prstGeom>
          <a:ln/>
        </p:spPr>
      </p:pic>
      <p:sp>
        <p:nvSpPr>
          <p:cNvPr id="17" name="Titre 1">
            <a:extLst>
              <a:ext uri="{FF2B5EF4-FFF2-40B4-BE49-F238E27FC236}">
                <a16:creationId xmlns:a16="http://schemas.microsoft.com/office/drawing/2014/main" id="{FE12ACF4-E23C-55BB-B2E0-528A04D5D8A2}"/>
              </a:ext>
            </a:extLst>
          </p:cNvPr>
          <p:cNvSpPr>
            <a:spLocks noGrp="1"/>
          </p:cNvSpPr>
          <p:nvPr>
            <p:ph type="title"/>
          </p:nvPr>
        </p:nvSpPr>
        <p:spPr>
          <a:xfrm>
            <a:off x="838200" y="365125"/>
            <a:ext cx="11324578" cy="1325563"/>
          </a:xfrm>
        </p:spPr>
        <p:txBody>
          <a:bodyPr/>
          <a:lstStyle/>
          <a:p>
            <a:r>
              <a:rPr lang="fr-FR" u="sng" dirty="0">
                <a:latin typeface="Montserrat" pitchFamily="2" charset="77"/>
              </a:rPr>
              <a:t>Veille technologique : l’UI :</a:t>
            </a:r>
          </a:p>
        </p:txBody>
      </p:sp>
    </p:spTree>
    <p:extLst>
      <p:ext uri="{BB962C8B-B14F-4D97-AF65-F5344CB8AC3E}">
        <p14:creationId xmlns:p14="http://schemas.microsoft.com/office/powerpoint/2010/main" val="60685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Veille technologique : Le backend :</a:t>
            </a: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sp>
        <p:nvSpPr>
          <p:cNvPr id="27" name="Espace réservé du contenu 26">
            <a:extLst>
              <a:ext uri="{FF2B5EF4-FFF2-40B4-BE49-F238E27FC236}">
                <a16:creationId xmlns:a16="http://schemas.microsoft.com/office/drawing/2014/main" id="{0737891E-5A62-F9FF-E6CE-CEBA20BFA7D6}"/>
              </a:ext>
            </a:extLst>
          </p:cNvPr>
          <p:cNvSpPr>
            <a:spLocks noGrp="1"/>
          </p:cNvSpPr>
          <p:nvPr>
            <p:ph idx="1"/>
          </p:nvPr>
        </p:nvSpPr>
        <p:spPr/>
        <p:txBody>
          <a:bodyPr>
            <a:normAutofit/>
          </a:bodyPr>
          <a:lstStyle/>
          <a:p>
            <a:r>
              <a:rPr lang="fr-CH" sz="2000" b="1" u="sng" dirty="0">
                <a:latin typeface="Montserrat" pitchFamily="2" charset="77"/>
              </a:rPr>
              <a:t>Le backend, c’est quoi ?</a:t>
            </a:r>
            <a:r>
              <a:rPr lang="fr-CH" sz="2000" b="1" dirty="0">
                <a:latin typeface="Montserrat" pitchFamily="2" charset="77"/>
              </a:rPr>
              <a:t> </a:t>
            </a:r>
            <a:r>
              <a:rPr lang="fr-CH" sz="1800" dirty="0">
                <a:latin typeface="Montserrat" pitchFamily="2" charset="77"/>
              </a:rPr>
              <a:t>Le backend est responsable du stockage et de la récupération des données à partir de la base de données. Cela inclut la création, la modification et la suppression des données selon les besoins de l'application ou du site web.</a:t>
            </a:r>
          </a:p>
          <a:p>
            <a:pPr marL="0" indent="0">
              <a:buNone/>
            </a:pPr>
            <a:endParaRPr lang="fr-CH" sz="1800" dirty="0">
              <a:latin typeface="Montserrat" pitchFamily="2" charset="77"/>
            </a:endParaRPr>
          </a:p>
          <a:p>
            <a:pPr marL="0" indent="0">
              <a:buNone/>
            </a:pPr>
            <a:r>
              <a:rPr lang="fr-CH" sz="1800" dirty="0">
                <a:latin typeface="Montserrat" pitchFamily="2" charset="77"/>
              </a:rPr>
              <a:t>Il est donc primordial que la communication entre le backend et le frontend se passe à merveille vu le nombre de modifications important effectué lors de la création d’un menu. </a:t>
            </a:r>
          </a:p>
          <a:p>
            <a:pPr marL="0" indent="0">
              <a:buNone/>
            </a:pPr>
            <a:endParaRPr lang="fr-CH" dirty="0"/>
          </a:p>
        </p:txBody>
      </p:sp>
      <p:sp>
        <p:nvSpPr>
          <p:cNvPr id="3" name="Triangle rectangle 2">
            <a:extLst>
              <a:ext uri="{FF2B5EF4-FFF2-40B4-BE49-F238E27FC236}">
                <a16:creationId xmlns:a16="http://schemas.microsoft.com/office/drawing/2014/main" id="{0FDBE98A-48B1-4B25-69E6-3FFDAAB330E5}"/>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897D3694-C405-8E06-4D9C-E45DEFAC432F}"/>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0087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pic>
        <p:nvPicPr>
          <p:cNvPr id="10" name="Image 9" descr="Une image contenant noir, obscurité&#10;&#10;Description générée automatiquement">
            <a:extLst>
              <a:ext uri="{FF2B5EF4-FFF2-40B4-BE49-F238E27FC236}">
                <a16:creationId xmlns:a16="http://schemas.microsoft.com/office/drawing/2014/main" id="{866DD9E0-5BA1-3105-61EF-2F07F05CB741}"/>
              </a:ext>
            </a:extLst>
          </p:cNvPr>
          <p:cNvPicPr>
            <a:picLocks noChangeAspect="1"/>
          </p:cNvPicPr>
          <p:nvPr/>
        </p:nvPicPr>
        <p:blipFill>
          <a:blip r:embed="rId2"/>
          <a:stretch>
            <a:fillRect/>
          </a:stretch>
        </p:blipFill>
        <p:spPr>
          <a:xfrm>
            <a:off x="128401" y="6435293"/>
            <a:ext cx="709799" cy="250744"/>
          </a:xfrm>
          <a:prstGeom prst="rect">
            <a:avLst/>
          </a:prstGeom>
        </p:spPr>
      </p:pic>
      <p:sp>
        <p:nvSpPr>
          <p:cNvPr id="12" name="Titre 1">
            <a:extLst>
              <a:ext uri="{FF2B5EF4-FFF2-40B4-BE49-F238E27FC236}">
                <a16:creationId xmlns:a16="http://schemas.microsoft.com/office/drawing/2014/main" id="{D08CA2E2-9BD8-6B5C-EE78-365FFEC55820}"/>
              </a:ext>
            </a:extLst>
          </p:cNvPr>
          <p:cNvSpPr>
            <a:spLocks noGrp="1"/>
          </p:cNvSpPr>
          <p:nvPr>
            <p:ph type="title"/>
          </p:nvPr>
        </p:nvSpPr>
        <p:spPr>
          <a:xfrm>
            <a:off x="838200" y="365125"/>
            <a:ext cx="10515600" cy="1325563"/>
          </a:xfrm>
        </p:spPr>
        <p:txBody>
          <a:bodyPr/>
          <a:lstStyle/>
          <a:p>
            <a:r>
              <a:rPr lang="fr-FR" u="sng" dirty="0">
                <a:latin typeface="Montserrat" pitchFamily="2" charset="77"/>
              </a:rPr>
              <a:t>Veille technologique : Le backend :</a:t>
            </a:r>
            <a:endParaRPr lang="fr-FR" u="sng" dirty="0"/>
          </a:p>
        </p:txBody>
      </p:sp>
      <p:sp>
        <p:nvSpPr>
          <p:cNvPr id="13" name="ZoneTexte 12">
            <a:extLst>
              <a:ext uri="{FF2B5EF4-FFF2-40B4-BE49-F238E27FC236}">
                <a16:creationId xmlns:a16="http://schemas.microsoft.com/office/drawing/2014/main" id="{075A9E56-7874-F0DB-D472-910C3E63E404}"/>
              </a:ext>
            </a:extLst>
          </p:cNvPr>
          <p:cNvSpPr txBox="1"/>
          <p:nvPr/>
        </p:nvSpPr>
        <p:spPr>
          <a:xfrm>
            <a:off x="2124334" y="1969839"/>
            <a:ext cx="9934316" cy="1231106"/>
          </a:xfrm>
          <a:prstGeom prst="rect">
            <a:avLst/>
          </a:prstGeom>
          <a:noFill/>
        </p:spPr>
        <p:txBody>
          <a:bodyPr wrap="square" rtlCol="0">
            <a:spAutoFit/>
          </a:bodyPr>
          <a:lstStyle/>
          <a:p>
            <a:pPr algn="l"/>
            <a:r>
              <a:rPr lang="fr-FR" sz="2000" b="1" u="sng" dirty="0">
                <a:latin typeface="Montserrat" pitchFamily="2" charset="77"/>
              </a:rPr>
              <a:t>Express.js:</a:t>
            </a:r>
            <a:r>
              <a:rPr lang="fr-FR" sz="2000" dirty="0">
                <a:latin typeface="Montserrat" pitchFamily="2" charset="77"/>
              </a:rPr>
              <a:t> </a:t>
            </a:r>
            <a:r>
              <a:rPr lang="fr-CH" dirty="0">
                <a:latin typeface="Montserrat" pitchFamily="2" charset="77"/>
              </a:rPr>
              <a:t>Express est le framework open source le plus populaire écrit en JavaScript et hébergée dans l'environnement d'exécution </a:t>
            </a:r>
            <a:r>
              <a:rPr lang="fr-CH" dirty="0" err="1">
                <a:latin typeface="Montserrat" pitchFamily="2" charset="77"/>
              </a:rPr>
              <a:t>Node.js</a:t>
            </a:r>
            <a:r>
              <a:rPr lang="fr-CH" dirty="0">
                <a:latin typeface="Montserrat" pitchFamily="2" charset="77"/>
              </a:rPr>
              <a:t>. Minimaliste et rapide, il offre des fonctionnalités et des outils robustes pour développer des applications backend.</a:t>
            </a:r>
          </a:p>
        </p:txBody>
      </p:sp>
      <p:sp>
        <p:nvSpPr>
          <p:cNvPr id="14" name="ZoneTexte 13">
            <a:extLst>
              <a:ext uri="{FF2B5EF4-FFF2-40B4-BE49-F238E27FC236}">
                <a16:creationId xmlns:a16="http://schemas.microsoft.com/office/drawing/2014/main" id="{E93DF07C-C2E6-56E6-582C-52F1A50C9C5D}"/>
              </a:ext>
            </a:extLst>
          </p:cNvPr>
          <p:cNvSpPr txBox="1"/>
          <p:nvPr/>
        </p:nvSpPr>
        <p:spPr>
          <a:xfrm>
            <a:off x="2124334" y="3449320"/>
            <a:ext cx="9934316" cy="1231106"/>
          </a:xfrm>
          <a:prstGeom prst="rect">
            <a:avLst/>
          </a:prstGeom>
          <a:noFill/>
        </p:spPr>
        <p:txBody>
          <a:bodyPr wrap="square" rtlCol="0">
            <a:spAutoFit/>
          </a:bodyPr>
          <a:lstStyle/>
          <a:p>
            <a:r>
              <a:rPr lang="fr-FR" sz="2000" b="1" u="sng" dirty="0">
                <a:latin typeface="Montserrat" pitchFamily="2" charset="77"/>
              </a:rPr>
              <a:t>Django</a:t>
            </a:r>
            <a:r>
              <a:rPr lang="fr-FR" sz="2000" u="sng" dirty="0">
                <a:latin typeface="Montserrat" pitchFamily="2" charset="77"/>
              </a:rPr>
              <a:t>:</a:t>
            </a:r>
            <a:r>
              <a:rPr lang="fr-FR" sz="2000" dirty="0">
                <a:latin typeface="Montserrat" pitchFamily="2" charset="77"/>
              </a:rPr>
              <a:t> </a:t>
            </a:r>
            <a:r>
              <a:rPr lang="fr-CH" dirty="0">
                <a:latin typeface="Montserrat" pitchFamily="2" charset="77"/>
              </a:rPr>
              <a:t>Django est un framework web open source en Python. Il a pour but de rendre le développement d'applications web simple et basé sur la réutilisation de code. Il possède</a:t>
            </a:r>
            <a:r>
              <a:rPr lang="fr-FR" dirty="0">
                <a:latin typeface="Montserrat" pitchFamily="2" charset="77"/>
              </a:rPr>
              <a:t> une documentation officielle, blog et une communauté professionnelle. </a:t>
            </a:r>
          </a:p>
        </p:txBody>
      </p:sp>
      <p:sp>
        <p:nvSpPr>
          <p:cNvPr id="15" name="ZoneTexte 14">
            <a:extLst>
              <a:ext uri="{FF2B5EF4-FFF2-40B4-BE49-F238E27FC236}">
                <a16:creationId xmlns:a16="http://schemas.microsoft.com/office/drawing/2014/main" id="{E7A84D0E-D8E5-4449-89CF-9D6B13901530}"/>
              </a:ext>
            </a:extLst>
          </p:cNvPr>
          <p:cNvSpPr txBox="1"/>
          <p:nvPr/>
        </p:nvSpPr>
        <p:spPr>
          <a:xfrm>
            <a:off x="2124334" y="4995225"/>
            <a:ext cx="9934316" cy="677108"/>
          </a:xfrm>
          <a:prstGeom prst="rect">
            <a:avLst/>
          </a:prstGeom>
          <a:noFill/>
        </p:spPr>
        <p:txBody>
          <a:bodyPr wrap="square" rtlCol="0">
            <a:spAutoFit/>
          </a:bodyPr>
          <a:lstStyle/>
          <a:p>
            <a:r>
              <a:rPr lang="fr-FR" sz="2000" b="1" u="sng" dirty="0">
                <a:latin typeface="Montserrat" pitchFamily="2" charset="77"/>
              </a:rPr>
              <a:t>PHP:</a:t>
            </a:r>
            <a:r>
              <a:rPr lang="fr-FR" b="1" dirty="0">
                <a:latin typeface="Montserrat" pitchFamily="2" charset="77"/>
              </a:rPr>
              <a:t> </a:t>
            </a:r>
            <a:r>
              <a:rPr lang="fr-CH" b="0" i="0" u="none" strike="noStrike" dirty="0">
                <a:solidFill>
                  <a:srgbClr val="212121"/>
                </a:solidFill>
                <a:effectLst/>
                <a:latin typeface="Montserrat" pitchFamily="2" charset="77"/>
              </a:rPr>
              <a:t>Cette technologie backend open-source est couramment utilisée pour les sites web. Il est peu coûteux d’engager un développeur PHP par la forte communauté. </a:t>
            </a:r>
            <a:endParaRPr lang="fr-FR" dirty="0">
              <a:latin typeface="Montserrat" pitchFamily="2" charset="77"/>
            </a:endParaRPr>
          </a:p>
        </p:txBody>
      </p:sp>
      <p:pic>
        <p:nvPicPr>
          <p:cNvPr id="6" name="Image 5">
            <a:extLst>
              <a:ext uri="{FF2B5EF4-FFF2-40B4-BE49-F238E27FC236}">
                <a16:creationId xmlns:a16="http://schemas.microsoft.com/office/drawing/2014/main" id="{7AE0CFA6-0D88-25B5-4EC2-132944E613C6}"/>
              </a:ext>
            </a:extLst>
          </p:cNvPr>
          <p:cNvPicPr>
            <a:picLocks noChangeAspect="1"/>
          </p:cNvPicPr>
          <p:nvPr/>
        </p:nvPicPr>
        <p:blipFill>
          <a:blip r:embed="rId3"/>
          <a:stretch>
            <a:fillRect/>
          </a:stretch>
        </p:blipFill>
        <p:spPr>
          <a:xfrm>
            <a:off x="524829" y="4979970"/>
            <a:ext cx="1404000" cy="707617"/>
          </a:xfrm>
          <a:prstGeom prst="rect">
            <a:avLst/>
          </a:prstGeom>
        </p:spPr>
      </p:pic>
      <p:pic>
        <p:nvPicPr>
          <p:cNvPr id="2" name="Image 1" descr="Une image contenant Police, noir, Graphique, conception&#10;&#10;Description générée automatiquement">
            <a:extLst>
              <a:ext uri="{FF2B5EF4-FFF2-40B4-BE49-F238E27FC236}">
                <a16:creationId xmlns:a16="http://schemas.microsoft.com/office/drawing/2014/main" id="{455789F7-CA65-019F-CE7D-2BF66103E064}"/>
              </a:ext>
            </a:extLst>
          </p:cNvPr>
          <p:cNvPicPr>
            <a:picLocks noChangeAspect="1"/>
          </p:cNvPicPr>
          <p:nvPr/>
        </p:nvPicPr>
        <p:blipFill>
          <a:blip r:embed="rId4"/>
          <a:stretch>
            <a:fillRect/>
          </a:stretch>
        </p:blipFill>
        <p:spPr>
          <a:xfrm>
            <a:off x="452829" y="2111704"/>
            <a:ext cx="1548000" cy="947376"/>
          </a:xfrm>
          <a:prstGeom prst="rect">
            <a:avLst/>
          </a:prstGeom>
        </p:spPr>
      </p:pic>
      <p:pic>
        <p:nvPicPr>
          <p:cNvPr id="5" name="Image 4" descr="Une image contenant clipart, symbole, Graphique, dessin humoristique&#10;&#10;Description générée automatiquement">
            <a:extLst>
              <a:ext uri="{FF2B5EF4-FFF2-40B4-BE49-F238E27FC236}">
                <a16:creationId xmlns:a16="http://schemas.microsoft.com/office/drawing/2014/main" id="{A4840C0F-F3CC-9B72-871C-AB0F375191E6}"/>
              </a:ext>
            </a:extLst>
          </p:cNvPr>
          <p:cNvPicPr>
            <a:picLocks noChangeAspect="1"/>
          </p:cNvPicPr>
          <p:nvPr/>
        </p:nvPicPr>
        <p:blipFill>
          <a:blip r:embed="rId5"/>
          <a:stretch>
            <a:fillRect/>
          </a:stretch>
        </p:blipFill>
        <p:spPr>
          <a:xfrm>
            <a:off x="369381" y="3207424"/>
            <a:ext cx="1714897" cy="1714897"/>
          </a:xfrm>
          <a:prstGeom prst="rect">
            <a:avLst/>
          </a:prstGeom>
        </p:spPr>
      </p:pic>
      <p:sp>
        <p:nvSpPr>
          <p:cNvPr id="3" name="Triangle rectangle 2">
            <a:extLst>
              <a:ext uri="{FF2B5EF4-FFF2-40B4-BE49-F238E27FC236}">
                <a16:creationId xmlns:a16="http://schemas.microsoft.com/office/drawing/2014/main" id="{2EA2B9C6-F92D-91F9-4DDA-55D585C643B0}"/>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 name="image1.png">
            <a:extLst>
              <a:ext uri="{FF2B5EF4-FFF2-40B4-BE49-F238E27FC236}">
                <a16:creationId xmlns:a16="http://schemas.microsoft.com/office/drawing/2014/main" id="{0B217BDE-29F9-937F-1526-FD385E8DA656}"/>
              </a:ext>
            </a:extLst>
          </p:cNvPr>
          <p:cNvPicPr/>
          <p:nvPr/>
        </p:nvPicPr>
        <p:blipFill rotWithShape="1">
          <a:blip r:embed="rId6"/>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2056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7112AB8-217F-AE5B-69AE-F48EBAF63E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AAB77B-0722-3C80-4008-31876490E53D}"/>
              </a:ext>
            </a:extLst>
          </p:cNvPr>
          <p:cNvSpPr>
            <a:spLocks noGrp="1"/>
          </p:cNvSpPr>
          <p:nvPr>
            <p:ph type="title"/>
          </p:nvPr>
        </p:nvSpPr>
        <p:spPr/>
        <p:txBody>
          <a:bodyPr/>
          <a:lstStyle/>
          <a:p>
            <a:r>
              <a:rPr lang="fr-FR" u="sng" dirty="0">
                <a:latin typeface="Montserrat" pitchFamily="2" charset="77"/>
              </a:rPr>
              <a:t>Veille technologique: Les outils:</a:t>
            </a:r>
          </a:p>
        </p:txBody>
      </p:sp>
      <p:pic>
        <p:nvPicPr>
          <p:cNvPr id="6" name="Image 5" descr="Une image contenant noir, obscurité&#10;&#10;Description générée automatiquement">
            <a:extLst>
              <a:ext uri="{FF2B5EF4-FFF2-40B4-BE49-F238E27FC236}">
                <a16:creationId xmlns:a16="http://schemas.microsoft.com/office/drawing/2014/main" id="{73FB85A8-6ABF-7D0A-E5FA-3C2E7776E8B4}"/>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7" name="Image 6" descr="Une image contenant Graphique, symbole, capture d’écran, ligne&#10;&#10;Description générée automatiquement">
            <a:extLst>
              <a:ext uri="{FF2B5EF4-FFF2-40B4-BE49-F238E27FC236}">
                <a16:creationId xmlns:a16="http://schemas.microsoft.com/office/drawing/2014/main" id="{55F43FC1-8B30-F64A-5B32-D56265777D47}"/>
              </a:ext>
            </a:extLst>
          </p:cNvPr>
          <p:cNvPicPr>
            <a:picLocks noChangeAspect="1"/>
          </p:cNvPicPr>
          <p:nvPr/>
        </p:nvPicPr>
        <p:blipFill>
          <a:blip r:embed="rId3"/>
          <a:stretch>
            <a:fillRect/>
          </a:stretch>
        </p:blipFill>
        <p:spPr>
          <a:xfrm>
            <a:off x="4815159" y="2636338"/>
            <a:ext cx="1102039" cy="1080000"/>
          </a:xfrm>
          <a:prstGeom prst="rect">
            <a:avLst/>
          </a:prstGeom>
        </p:spPr>
      </p:pic>
      <p:pic>
        <p:nvPicPr>
          <p:cNvPr id="9" name="Image 8" descr="Une image contenant noir, obscurité&#10;&#10;Description générée automatiquement">
            <a:extLst>
              <a:ext uri="{FF2B5EF4-FFF2-40B4-BE49-F238E27FC236}">
                <a16:creationId xmlns:a16="http://schemas.microsoft.com/office/drawing/2014/main" id="{8BD9BB82-7BBA-306A-6612-429AD9BCB318}"/>
              </a:ext>
            </a:extLst>
          </p:cNvPr>
          <p:cNvPicPr>
            <a:picLocks noChangeAspect="1"/>
          </p:cNvPicPr>
          <p:nvPr/>
        </p:nvPicPr>
        <p:blipFill rotWithShape="1">
          <a:blip r:embed="rId4"/>
          <a:srcRect l="17089" t="15998" r="16993" b="15887"/>
          <a:stretch/>
        </p:blipFill>
        <p:spPr>
          <a:xfrm>
            <a:off x="4871441" y="4097937"/>
            <a:ext cx="1045157" cy="1080000"/>
          </a:xfrm>
          <a:prstGeom prst="rect">
            <a:avLst/>
          </a:prstGeom>
        </p:spPr>
      </p:pic>
      <p:pic>
        <p:nvPicPr>
          <p:cNvPr id="11" name="Image 10" descr="Une image contenant noir, obscurité&#10;&#10;Description générée automatiquement">
            <a:extLst>
              <a:ext uri="{FF2B5EF4-FFF2-40B4-BE49-F238E27FC236}">
                <a16:creationId xmlns:a16="http://schemas.microsoft.com/office/drawing/2014/main" id="{4EF9DD65-9B33-C642-3E84-889FF3F7F6C0}"/>
              </a:ext>
            </a:extLst>
          </p:cNvPr>
          <p:cNvPicPr>
            <a:picLocks noChangeAspect="1"/>
          </p:cNvPicPr>
          <p:nvPr/>
        </p:nvPicPr>
        <p:blipFill rotWithShape="1">
          <a:blip r:embed="rId5"/>
          <a:srcRect l="7729" t="8468" r="7930" b="7946"/>
          <a:stretch/>
        </p:blipFill>
        <p:spPr>
          <a:xfrm>
            <a:off x="6292406" y="2628572"/>
            <a:ext cx="1153875" cy="1080000"/>
          </a:xfrm>
          <a:prstGeom prst="rect">
            <a:avLst/>
          </a:prstGeom>
        </p:spPr>
      </p:pic>
      <p:pic>
        <p:nvPicPr>
          <p:cNvPr id="13" name="Image 12" descr="Une image contenant Graphique, graphisme, clipart, créativité&#10;&#10;Description générée automatiquement">
            <a:extLst>
              <a:ext uri="{FF2B5EF4-FFF2-40B4-BE49-F238E27FC236}">
                <a16:creationId xmlns:a16="http://schemas.microsoft.com/office/drawing/2014/main" id="{3BE81340-7633-B64B-E71E-7918E6F3E9B6}"/>
              </a:ext>
            </a:extLst>
          </p:cNvPr>
          <p:cNvPicPr>
            <a:picLocks noChangeAspect="1"/>
          </p:cNvPicPr>
          <p:nvPr/>
        </p:nvPicPr>
        <p:blipFill>
          <a:blip r:embed="rId6"/>
          <a:stretch>
            <a:fillRect/>
          </a:stretch>
        </p:blipFill>
        <p:spPr>
          <a:xfrm>
            <a:off x="6289241" y="4087429"/>
            <a:ext cx="1436446" cy="1080000"/>
          </a:xfrm>
          <a:prstGeom prst="rect">
            <a:avLst/>
          </a:prstGeom>
        </p:spPr>
      </p:pic>
      <p:cxnSp>
        <p:nvCxnSpPr>
          <p:cNvPr id="15" name="Connecteur droit 14">
            <a:extLst>
              <a:ext uri="{FF2B5EF4-FFF2-40B4-BE49-F238E27FC236}">
                <a16:creationId xmlns:a16="http://schemas.microsoft.com/office/drawing/2014/main" id="{30BF2043-2E47-5DF4-506F-E0F5AEF3C037}"/>
              </a:ext>
            </a:extLst>
          </p:cNvPr>
          <p:cNvCxnSpPr>
            <a:cxnSpLocks/>
            <a:stCxn id="2" idx="2"/>
          </p:cNvCxnSpPr>
          <p:nvPr/>
        </p:nvCxnSpPr>
        <p:spPr>
          <a:xfrm>
            <a:off x="6096000" y="1690688"/>
            <a:ext cx="0" cy="4762500"/>
          </a:xfrm>
          <a:prstGeom prst="line">
            <a:avLst/>
          </a:prstGeom>
        </p:spPr>
        <p:style>
          <a:lnRef idx="3">
            <a:schemeClr val="dk1"/>
          </a:lnRef>
          <a:fillRef idx="0">
            <a:schemeClr val="dk1"/>
          </a:fillRef>
          <a:effectRef idx="2">
            <a:schemeClr val="dk1"/>
          </a:effectRef>
          <a:fontRef idx="minor">
            <a:schemeClr val="tx1"/>
          </a:fontRef>
        </p:style>
      </p:cxnSp>
      <p:cxnSp>
        <p:nvCxnSpPr>
          <p:cNvPr id="18" name="Connecteur droit 17">
            <a:extLst>
              <a:ext uri="{FF2B5EF4-FFF2-40B4-BE49-F238E27FC236}">
                <a16:creationId xmlns:a16="http://schemas.microsoft.com/office/drawing/2014/main" id="{23C5751D-A458-9E19-7445-26F0453224E1}"/>
              </a:ext>
            </a:extLst>
          </p:cNvPr>
          <p:cNvCxnSpPr>
            <a:cxnSpLocks/>
          </p:cNvCxnSpPr>
          <p:nvPr/>
        </p:nvCxnSpPr>
        <p:spPr>
          <a:xfrm flipH="1">
            <a:off x="1037064" y="3897313"/>
            <a:ext cx="10131147" cy="0"/>
          </a:xfrm>
          <a:prstGeom prst="line">
            <a:avLst/>
          </a:prstGeom>
        </p:spPr>
        <p:style>
          <a:lnRef idx="3">
            <a:schemeClr val="dk1"/>
          </a:lnRef>
          <a:fillRef idx="0">
            <a:schemeClr val="dk1"/>
          </a:fillRef>
          <a:effectRef idx="2">
            <a:schemeClr val="dk1"/>
          </a:effectRef>
          <a:fontRef idx="minor">
            <a:schemeClr val="tx1"/>
          </a:fontRef>
        </p:style>
      </p:cxnSp>
      <p:sp>
        <p:nvSpPr>
          <p:cNvPr id="26" name="ZoneTexte 25">
            <a:extLst>
              <a:ext uri="{FF2B5EF4-FFF2-40B4-BE49-F238E27FC236}">
                <a16:creationId xmlns:a16="http://schemas.microsoft.com/office/drawing/2014/main" id="{FB734664-BEE9-FD51-0F6B-5B580400112F}"/>
              </a:ext>
            </a:extLst>
          </p:cNvPr>
          <p:cNvSpPr txBox="1"/>
          <p:nvPr/>
        </p:nvSpPr>
        <p:spPr>
          <a:xfrm>
            <a:off x="1023789" y="1684636"/>
            <a:ext cx="3847621" cy="1508105"/>
          </a:xfrm>
          <a:prstGeom prst="rect">
            <a:avLst/>
          </a:prstGeom>
          <a:noFill/>
        </p:spPr>
        <p:txBody>
          <a:bodyPr wrap="square" rtlCol="0">
            <a:spAutoFit/>
          </a:bodyPr>
          <a:lstStyle/>
          <a:p>
            <a:pPr algn="l"/>
            <a:r>
              <a:rPr lang="fr-FR" sz="2000" b="1" u="sng" dirty="0">
                <a:latin typeface="Montserrat" pitchFamily="2" charset="77"/>
              </a:rPr>
              <a:t>VS Code:</a:t>
            </a:r>
            <a:r>
              <a:rPr lang="fr-FR" sz="2000" dirty="0">
                <a:latin typeface="Montserrat" pitchFamily="2" charset="77"/>
              </a:rPr>
              <a:t> </a:t>
            </a:r>
            <a:r>
              <a:rPr lang="fr-CH" b="0" i="0" u="none" strike="noStrike" dirty="0">
                <a:effectLst/>
                <a:latin typeface="Montserrat" pitchFamily="2" charset="77"/>
              </a:rPr>
              <a:t>Visual Studio Code est un éditeur de code simplifié, qui est gratuit et développé en open source par Microsoft.</a:t>
            </a:r>
          </a:p>
          <a:p>
            <a:endParaRPr lang="fr-FR" dirty="0"/>
          </a:p>
        </p:txBody>
      </p:sp>
      <p:sp>
        <p:nvSpPr>
          <p:cNvPr id="28" name="ZoneTexte 27">
            <a:extLst>
              <a:ext uri="{FF2B5EF4-FFF2-40B4-BE49-F238E27FC236}">
                <a16:creationId xmlns:a16="http://schemas.microsoft.com/office/drawing/2014/main" id="{4B35BA83-545F-A7C7-3729-43DE5D0BCE4D}"/>
              </a:ext>
            </a:extLst>
          </p:cNvPr>
          <p:cNvSpPr txBox="1"/>
          <p:nvPr/>
        </p:nvSpPr>
        <p:spPr>
          <a:xfrm>
            <a:off x="1042816" y="4957965"/>
            <a:ext cx="3828607" cy="1508105"/>
          </a:xfrm>
          <a:prstGeom prst="rect">
            <a:avLst/>
          </a:prstGeom>
          <a:noFill/>
        </p:spPr>
        <p:txBody>
          <a:bodyPr wrap="square" rtlCol="0">
            <a:spAutoFit/>
          </a:bodyPr>
          <a:lstStyle/>
          <a:p>
            <a:pPr algn="l"/>
            <a:r>
              <a:rPr lang="fr-FR" sz="2000" b="1" u="sng" dirty="0">
                <a:latin typeface="Montserrat" pitchFamily="2" charset="77"/>
              </a:rPr>
              <a:t>Git Hub:</a:t>
            </a:r>
            <a:r>
              <a:rPr lang="fr-FR" sz="2000" dirty="0">
                <a:latin typeface="Montserrat" pitchFamily="2" charset="77"/>
              </a:rPr>
              <a:t> </a:t>
            </a:r>
            <a:r>
              <a:rPr lang="fr-CH" b="0" i="0" u="none" strike="noStrike" dirty="0">
                <a:effectLst/>
                <a:latin typeface="Montserrat" pitchFamily="2" charset="77"/>
              </a:rPr>
              <a:t>GitHub est un site de partage de code, sur lequel on peut publier des projets dont le code est géré avec le système de gestion de version Git. </a:t>
            </a:r>
            <a:endParaRPr lang="fr-FR" dirty="0">
              <a:latin typeface="Montserrat" pitchFamily="2" charset="77"/>
            </a:endParaRPr>
          </a:p>
        </p:txBody>
      </p:sp>
      <p:sp>
        <p:nvSpPr>
          <p:cNvPr id="29" name="ZoneTexte 28">
            <a:extLst>
              <a:ext uri="{FF2B5EF4-FFF2-40B4-BE49-F238E27FC236}">
                <a16:creationId xmlns:a16="http://schemas.microsoft.com/office/drawing/2014/main" id="{95705AA2-558D-1A8C-8844-5F0A319716AE}"/>
              </a:ext>
            </a:extLst>
          </p:cNvPr>
          <p:cNvSpPr txBox="1"/>
          <p:nvPr/>
        </p:nvSpPr>
        <p:spPr>
          <a:xfrm>
            <a:off x="7506721" y="1699010"/>
            <a:ext cx="3683792" cy="1508105"/>
          </a:xfrm>
          <a:prstGeom prst="rect">
            <a:avLst/>
          </a:prstGeom>
          <a:noFill/>
        </p:spPr>
        <p:txBody>
          <a:bodyPr wrap="square" rtlCol="0">
            <a:spAutoFit/>
          </a:bodyPr>
          <a:lstStyle/>
          <a:p>
            <a:pPr algn="r"/>
            <a:r>
              <a:rPr lang="fr-FR" sz="2000" b="1" u="sng" dirty="0">
                <a:latin typeface="Montserrat" pitchFamily="2" charset="77"/>
              </a:rPr>
              <a:t>Planning:</a:t>
            </a:r>
            <a:r>
              <a:rPr lang="fr-FR" dirty="0">
                <a:latin typeface="Montserrat" pitchFamily="2" charset="77"/>
              </a:rPr>
              <a:t> </a:t>
            </a:r>
            <a:r>
              <a:rPr lang="fr-CH" b="0" i="0" u="none" strike="noStrike" dirty="0">
                <a:effectLst/>
                <a:latin typeface="Montserrat" pitchFamily="2" charset="77"/>
              </a:rPr>
              <a:t>Permet de structurer et de séparer la création du site en plusieurs étapes. Permet d</a:t>
            </a:r>
          </a:p>
          <a:p>
            <a:pPr algn="r"/>
            <a:endParaRPr lang="fr-FR" dirty="0"/>
          </a:p>
        </p:txBody>
      </p:sp>
      <p:sp>
        <p:nvSpPr>
          <p:cNvPr id="30" name="ZoneTexte 29">
            <a:extLst>
              <a:ext uri="{FF2B5EF4-FFF2-40B4-BE49-F238E27FC236}">
                <a16:creationId xmlns:a16="http://schemas.microsoft.com/office/drawing/2014/main" id="{1081ECFC-3CF7-E73B-D617-83CAF14C5D8A}"/>
              </a:ext>
            </a:extLst>
          </p:cNvPr>
          <p:cNvSpPr txBox="1"/>
          <p:nvPr/>
        </p:nvSpPr>
        <p:spPr>
          <a:xfrm>
            <a:off x="7506721" y="5511963"/>
            <a:ext cx="3628037" cy="1231106"/>
          </a:xfrm>
          <a:prstGeom prst="rect">
            <a:avLst/>
          </a:prstGeom>
          <a:noFill/>
        </p:spPr>
        <p:txBody>
          <a:bodyPr wrap="square" rtlCol="0">
            <a:spAutoFit/>
          </a:bodyPr>
          <a:lstStyle/>
          <a:p>
            <a:pPr algn="r"/>
            <a:r>
              <a:rPr lang="fr-FR" sz="2000" b="1" u="sng" dirty="0">
                <a:latin typeface="Montserrat" pitchFamily="2" charset="77"/>
              </a:rPr>
              <a:t>Morning Meeting:</a:t>
            </a:r>
            <a:r>
              <a:rPr lang="fr-FR" sz="2000" dirty="0">
                <a:latin typeface="Montserrat" pitchFamily="2" charset="77"/>
              </a:rPr>
              <a:t> </a:t>
            </a:r>
            <a:r>
              <a:rPr lang="fr-FR" dirty="0">
                <a:latin typeface="Montserrat" pitchFamily="2" charset="77"/>
              </a:rPr>
              <a:t>ils permettent de suivre l’avancement et les problèmes de chacun.</a:t>
            </a:r>
          </a:p>
        </p:txBody>
      </p:sp>
      <p:sp>
        <p:nvSpPr>
          <p:cNvPr id="3" name="Triangle rectangle 2">
            <a:extLst>
              <a:ext uri="{FF2B5EF4-FFF2-40B4-BE49-F238E27FC236}">
                <a16:creationId xmlns:a16="http://schemas.microsoft.com/office/drawing/2014/main" id="{D3804B4B-769A-DA6B-94AA-D4016838B18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1.png">
            <a:extLst>
              <a:ext uri="{FF2B5EF4-FFF2-40B4-BE49-F238E27FC236}">
                <a16:creationId xmlns:a16="http://schemas.microsoft.com/office/drawing/2014/main" id="{99AC0230-25B7-CA6F-F536-714A12F1B432}"/>
              </a:ext>
            </a:extLst>
          </p:cNvPr>
          <p:cNvPicPr/>
          <p:nvPr/>
        </p:nvPicPr>
        <p:blipFill rotWithShape="1">
          <a:blip r:embed="rId7"/>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203238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pic>
        <p:nvPicPr>
          <p:cNvPr id="10" name="Image 9" descr="Une image contenant noir, obscurité&#10;&#10;Description générée automatiquement">
            <a:extLst>
              <a:ext uri="{FF2B5EF4-FFF2-40B4-BE49-F238E27FC236}">
                <a16:creationId xmlns:a16="http://schemas.microsoft.com/office/drawing/2014/main" id="{866DD9E0-5BA1-3105-61EF-2F07F05CB741}"/>
              </a:ext>
            </a:extLst>
          </p:cNvPr>
          <p:cNvPicPr>
            <a:picLocks noChangeAspect="1"/>
          </p:cNvPicPr>
          <p:nvPr/>
        </p:nvPicPr>
        <p:blipFill>
          <a:blip r:embed="rId2"/>
          <a:stretch>
            <a:fillRect/>
          </a:stretch>
        </p:blipFill>
        <p:spPr>
          <a:xfrm>
            <a:off x="128401" y="6435293"/>
            <a:ext cx="709799" cy="250744"/>
          </a:xfrm>
          <a:prstGeom prst="rect">
            <a:avLst/>
          </a:prstGeom>
        </p:spPr>
      </p:pic>
      <p:sp>
        <p:nvSpPr>
          <p:cNvPr id="12" name="Titre 1">
            <a:extLst>
              <a:ext uri="{FF2B5EF4-FFF2-40B4-BE49-F238E27FC236}">
                <a16:creationId xmlns:a16="http://schemas.microsoft.com/office/drawing/2014/main" id="{D08CA2E2-9BD8-6B5C-EE78-365FFEC55820}"/>
              </a:ext>
            </a:extLst>
          </p:cNvPr>
          <p:cNvSpPr>
            <a:spLocks noGrp="1"/>
          </p:cNvSpPr>
          <p:nvPr>
            <p:ph type="title"/>
          </p:nvPr>
        </p:nvSpPr>
        <p:spPr>
          <a:xfrm>
            <a:off x="838200" y="365125"/>
            <a:ext cx="10515600" cy="1325563"/>
          </a:xfrm>
        </p:spPr>
        <p:txBody>
          <a:bodyPr/>
          <a:lstStyle/>
          <a:p>
            <a:r>
              <a:rPr lang="fr-FR" u="sng" dirty="0">
                <a:latin typeface="Montserrat" pitchFamily="2" charset="77"/>
              </a:rPr>
              <a:t>Veille concurrentielle:</a:t>
            </a:r>
          </a:p>
        </p:txBody>
      </p:sp>
      <p:sp>
        <p:nvSpPr>
          <p:cNvPr id="13" name="ZoneTexte 12">
            <a:extLst>
              <a:ext uri="{FF2B5EF4-FFF2-40B4-BE49-F238E27FC236}">
                <a16:creationId xmlns:a16="http://schemas.microsoft.com/office/drawing/2014/main" id="{075A9E56-7874-F0DB-D472-910C3E63E404}"/>
              </a:ext>
            </a:extLst>
          </p:cNvPr>
          <p:cNvSpPr txBox="1"/>
          <p:nvPr/>
        </p:nvSpPr>
        <p:spPr>
          <a:xfrm>
            <a:off x="838200" y="1930084"/>
            <a:ext cx="9763905" cy="2862322"/>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Montserrat" pitchFamily="2" charset="77"/>
              </a:rPr>
              <a:t>En regardant ce qui se fait chez la concurrence de Qwenta, il y a une fonctionnalité complémentaire importante à ajouter selon moi.</a:t>
            </a:r>
          </a:p>
          <a:p>
            <a:pPr marL="285750" indent="-285750">
              <a:buFont typeface="Arial" panose="020B0604020202020204" pitchFamily="34" charset="0"/>
              <a:buChar char="•"/>
            </a:pPr>
            <a:endParaRPr lang="fr-FR" dirty="0">
              <a:latin typeface="Montserrat" pitchFamily="2" charset="77"/>
            </a:endParaRPr>
          </a:p>
          <a:p>
            <a:pPr marL="285750" indent="-285750">
              <a:buFont typeface="Arial" panose="020B0604020202020204" pitchFamily="34" charset="0"/>
              <a:buChar char="•"/>
            </a:pPr>
            <a:r>
              <a:rPr lang="fr-FR" dirty="0">
                <a:latin typeface="Montserrat" pitchFamily="2" charset="77"/>
              </a:rPr>
              <a:t>Depuis 2020 : crise sanitaire, les restaurants n’avaient pas le droit de donner des menus physiques, du coup les clients devaient scanner un QR et consulter la carte du restaurant en ligne. </a:t>
            </a:r>
          </a:p>
          <a:p>
            <a:r>
              <a:rPr lang="fr-FR" dirty="0">
                <a:latin typeface="Montserrat" pitchFamily="2" charset="77"/>
              </a:rPr>
              <a:t> </a:t>
            </a:r>
          </a:p>
          <a:p>
            <a:pPr marL="285750" indent="-285750">
              <a:buFont typeface="Arial" panose="020B0604020202020204" pitchFamily="34" charset="0"/>
              <a:buChar char="•"/>
            </a:pPr>
            <a:r>
              <a:rPr lang="fr-FR" dirty="0">
                <a:latin typeface="Montserrat" pitchFamily="2" charset="77"/>
              </a:rPr>
              <a:t>Certains restaurants ont gardé ce système du coup il serait important pour moi d’inclure un éditeur de QR et que l'on puisse générer un QR code pour chaque menu si le restaurateur le souhaite. </a:t>
            </a:r>
          </a:p>
        </p:txBody>
      </p:sp>
      <p:pic>
        <p:nvPicPr>
          <p:cNvPr id="5" name="Image 4">
            <a:extLst>
              <a:ext uri="{FF2B5EF4-FFF2-40B4-BE49-F238E27FC236}">
                <a16:creationId xmlns:a16="http://schemas.microsoft.com/office/drawing/2014/main" id="{51B038BF-1E21-F349-2654-1743C27FC823}"/>
              </a:ext>
            </a:extLst>
          </p:cNvPr>
          <p:cNvPicPr>
            <a:picLocks noChangeAspect="1"/>
          </p:cNvPicPr>
          <p:nvPr/>
        </p:nvPicPr>
        <p:blipFill>
          <a:blip r:embed="rId3"/>
          <a:stretch>
            <a:fillRect/>
          </a:stretch>
        </p:blipFill>
        <p:spPr>
          <a:xfrm>
            <a:off x="4562741" y="4371215"/>
            <a:ext cx="2314822" cy="2314822"/>
          </a:xfrm>
          <a:prstGeom prst="rect">
            <a:avLst/>
          </a:prstGeom>
        </p:spPr>
      </p:pic>
      <p:sp>
        <p:nvSpPr>
          <p:cNvPr id="2" name="Triangle rectangle 1">
            <a:extLst>
              <a:ext uri="{FF2B5EF4-FFF2-40B4-BE49-F238E27FC236}">
                <a16:creationId xmlns:a16="http://schemas.microsoft.com/office/drawing/2014/main" id="{E1C4DA4E-15CD-F94B-5AB6-0B9DCBAA65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 name="image1.png">
            <a:extLst>
              <a:ext uri="{FF2B5EF4-FFF2-40B4-BE49-F238E27FC236}">
                <a16:creationId xmlns:a16="http://schemas.microsoft.com/office/drawing/2014/main" id="{449759E7-90F2-E5B3-1CC9-33EC63F6D656}"/>
              </a:ext>
            </a:extLst>
          </p:cNvPr>
          <p:cNvPicPr/>
          <p:nvPr/>
        </p:nvPicPr>
        <p:blipFill rotWithShape="1">
          <a:blip r:embed="rId4"/>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312974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Pourquoi réaliser une veille ?</a:t>
            </a:r>
          </a:p>
        </p:txBody>
      </p:sp>
      <p:sp>
        <p:nvSpPr>
          <p:cNvPr id="3" name="Espace réservé du contenu 2">
            <a:extLst>
              <a:ext uri="{FF2B5EF4-FFF2-40B4-BE49-F238E27FC236}">
                <a16:creationId xmlns:a16="http://schemas.microsoft.com/office/drawing/2014/main" id="{57ED5896-4B85-7938-1A08-3FAF29036462}"/>
              </a:ext>
            </a:extLst>
          </p:cNvPr>
          <p:cNvSpPr>
            <a:spLocks noGrp="1"/>
          </p:cNvSpPr>
          <p:nvPr>
            <p:ph idx="1"/>
          </p:nvPr>
        </p:nvSpPr>
        <p:spPr/>
        <p:txBody>
          <a:bodyPr>
            <a:normAutofit/>
          </a:bodyPr>
          <a:lstStyle/>
          <a:p>
            <a:pPr>
              <a:lnSpc>
                <a:spcPct val="100000"/>
              </a:lnSpc>
            </a:pPr>
            <a:r>
              <a:rPr lang="fr-FR" sz="2000" dirty="0">
                <a:latin typeface="Montserrat" pitchFamily="2" charset="77"/>
              </a:rPr>
              <a:t>Une étape primordiale voire obligatoire pour la création des spécifications techniques de la nouvelle version de Qwenta.</a:t>
            </a:r>
          </a:p>
          <a:p>
            <a:pPr>
              <a:lnSpc>
                <a:spcPct val="100000"/>
              </a:lnSpc>
            </a:pPr>
            <a:r>
              <a:rPr lang="fr-FR" sz="2000" dirty="0">
                <a:latin typeface="Montserrat" pitchFamily="2" charset="77"/>
              </a:rPr>
              <a:t>Elle Nous permet de nous mettre à jour sur les nouvelles technologies pouvant être exploitable pour Qwenta.</a:t>
            </a:r>
          </a:p>
          <a:p>
            <a:pPr>
              <a:lnSpc>
                <a:spcPct val="100000"/>
              </a:lnSpc>
            </a:pPr>
            <a:r>
              <a:rPr lang="fr-FR" sz="2000" dirty="0">
                <a:latin typeface="Montserrat" pitchFamily="2" charset="77"/>
              </a:rPr>
              <a:t>Le projet sera créé avec des outils technologiques de derniers cris ce qui lui permettra une meilleure longévité.</a:t>
            </a:r>
          </a:p>
          <a:p>
            <a:pPr>
              <a:lnSpc>
                <a:spcPct val="100000"/>
              </a:lnSpc>
            </a:pPr>
            <a:r>
              <a:rPr lang="fr-FR" sz="2000" dirty="0">
                <a:latin typeface="Montserrat" pitchFamily="2" charset="77"/>
              </a:rPr>
              <a:t>Permettre d’utiliser des nouvelles méthodes et autres bonnes pratiques.</a:t>
            </a:r>
          </a:p>
          <a:p>
            <a:pPr>
              <a:lnSpc>
                <a:spcPct val="100000"/>
              </a:lnSpc>
            </a:pPr>
            <a:endParaRPr lang="fr-FR" sz="2000" dirty="0">
              <a:latin typeface="Montserrat" pitchFamily="2" charset="77"/>
            </a:endParaRPr>
          </a:p>
          <a:p>
            <a:pPr>
              <a:lnSpc>
                <a:spcPct val="100000"/>
              </a:lnSpc>
            </a:pPr>
            <a:r>
              <a:rPr lang="fr-FR" sz="2000" dirty="0">
                <a:latin typeface="Montserrat" pitchFamily="2" charset="77"/>
              </a:rPr>
              <a:t>Sélection des articles :</a:t>
            </a:r>
          </a:p>
          <a:p>
            <a:endParaRPr lang="fr-FR" dirty="0"/>
          </a:p>
          <a:p>
            <a:endParaRPr lang="fr-FR" dirty="0"/>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sp>
        <p:nvSpPr>
          <p:cNvPr id="9" name="Triangle rectangle 8">
            <a:extLst>
              <a:ext uri="{FF2B5EF4-FFF2-40B4-BE49-F238E27FC236}">
                <a16:creationId xmlns:a16="http://schemas.microsoft.com/office/drawing/2014/main" id="{CBD20DE3-55B0-28C6-DAA5-0CD2B4F539C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0" name="image1.png">
            <a:extLst>
              <a:ext uri="{FF2B5EF4-FFF2-40B4-BE49-F238E27FC236}">
                <a16:creationId xmlns:a16="http://schemas.microsoft.com/office/drawing/2014/main" id="{C4920DF1-37CE-659B-1F28-B1F0703E5040}"/>
              </a:ext>
            </a:extLst>
          </p:cNvPr>
          <p:cNvPicPr/>
          <p:nvPr/>
        </p:nvPicPr>
        <p:blipFill rotWithShape="1">
          <a:blip r:embed="rId3"/>
          <a:srcRect l="8082" r="8898"/>
          <a:stretch/>
        </p:blipFill>
        <p:spPr>
          <a:xfrm rot="2719298">
            <a:off x="10983242" y="303651"/>
            <a:ext cx="1084537" cy="720000"/>
          </a:xfrm>
          <a:prstGeom prst="rect">
            <a:avLst/>
          </a:prstGeom>
          <a:ln/>
        </p:spPr>
      </p:pic>
      <p:graphicFrame>
        <p:nvGraphicFramePr>
          <p:cNvPr id="4" name="Tableau 3">
            <a:extLst>
              <a:ext uri="{FF2B5EF4-FFF2-40B4-BE49-F238E27FC236}">
                <a16:creationId xmlns:a16="http://schemas.microsoft.com/office/drawing/2014/main" id="{8D56C8E0-CC13-6A65-3C00-F5770A7DCA40}"/>
              </a:ext>
            </a:extLst>
          </p:cNvPr>
          <p:cNvGraphicFramePr>
            <a:graphicFrameLocks noGrp="1"/>
          </p:cNvGraphicFramePr>
          <p:nvPr>
            <p:extLst>
              <p:ext uri="{D42A27DB-BD31-4B8C-83A1-F6EECF244321}">
                <p14:modId xmlns:p14="http://schemas.microsoft.com/office/powerpoint/2010/main" val="4060040360"/>
              </p:ext>
            </p:extLst>
          </p:nvPr>
        </p:nvGraphicFramePr>
        <p:xfrm>
          <a:off x="1323897" y="5448145"/>
          <a:ext cx="9544206" cy="741680"/>
        </p:xfrm>
        <a:graphic>
          <a:graphicData uri="http://schemas.openxmlformats.org/drawingml/2006/table">
            <a:tbl>
              <a:tblPr firstRow="1" bandRow="1">
                <a:tableStyleId>{5C22544A-7EE6-4342-B048-85BDC9FD1C3A}</a:tableStyleId>
              </a:tblPr>
              <a:tblGrid>
                <a:gridCol w="4772103">
                  <a:extLst>
                    <a:ext uri="{9D8B030D-6E8A-4147-A177-3AD203B41FA5}">
                      <a16:colId xmlns:a16="http://schemas.microsoft.com/office/drawing/2014/main" val="2459632215"/>
                    </a:ext>
                  </a:extLst>
                </a:gridCol>
                <a:gridCol w="4772103">
                  <a:extLst>
                    <a:ext uri="{9D8B030D-6E8A-4147-A177-3AD203B41FA5}">
                      <a16:colId xmlns:a16="http://schemas.microsoft.com/office/drawing/2014/main" val="3264463040"/>
                    </a:ext>
                  </a:extLst>
                </a:gridCol>
              </a:tblGrid>
              <a:tr h="370840">
                <a:tc>
                  <a:txBody>
                    <a:bodyPr/>
                    <a:lstStyle/>
                    <a:p>
                      <a:pPr marL="285750" indent="-285750" algn="l">
                        <a:buFont typeface="Arial" panose="020B0604020202020204" pitchFamily="34" charset="0"/>
                        <a:buChar char="•"/>
                      </a:pPr>
                      <a:r>
                        <a:rPr lang="fr-FR" b="0" dirty="0">
                          <a:solidFill>
                            <a:schemeClr val="tx1"/>
                          </a:solidFill>
                          <a:latin typeface="Montserrat" pitchFamily="2" charset="77"/>
                        </a:rPr>
                        <a:t>Source de l’article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B8EADA"/>
                    </a:solidFill>
                  </a:tcPr>
                </a:tc>
                <a:tc>
                  <a:txBody>
                    <a:bodyPr/>
                    <a:lstStyle/>
                    <a:p>
                      <a:pPr marL="285750" indent="-285750" algn="l">
                        <a:buFont typeface="Arial" panose="020B0604020202020204" pitchFamily="34" charset="0"/>
                        <a:buChar char="•"/>
                      </a:pPr>
                      <a:r>
                        <a:rPr lang="fr-FR" b="0" dirty="0">
                          <a:solidFill>
                            <a:schemeClr val="tx1"/>
                          </a:solidFill>
                          <a:latin typeface="Montserrat" pitchFamily="2" charset="77"/>
                        </a:rPr>
                        <a:t>Pertinence de l’écrivain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B8EADA"/>
                    </a:solidFill>
                  </a:tcPr>
                </a:tc>
                <a:extLst>
                  <a:ext uri="{0D108BD9-81ED-4DB2-BD59-A6C34878D82A}">
                    <a16:rowId xmlns:a16="http://schemas.microsoft.com/office/drawing/2014/main" val="425967818"/>
                  </a:ext>
                </a:extLst>
              </a:tr>
              <a:tr h="370840">
                <a:tc>
                  <a:txBody>
                    <a:bodyPr/>
                    <a:lstStyle/>
                    <a:p>
                      <a:pPr marL="285750" indent="-285750" algn="l">
                        <a:buFont typeface="Arial" panose="020B0604020202020204" pitchFamily="34" charset="0"/>
                        <a:buChar char="•"/>
                      </a:pPr>
                      <a:r>
                        <a:rPr lang="fr-FR" b="0" dirty="0">
                          <a:solidFill>
                            <a:schemeClr val="tx1"/>
                          </a:solidFill>
                          <a:latin typeface="Montserrat" pitchFamily="2" charset="77"/>
                        </a:rPr>
                        <a:t>Pertinence de l’article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8EADA"/>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dirty="0">
                          <a:solidFill>
                            <a:schemeClr val="tx1"/>
                          </a:solidFill>
                          <a:latin typeface="Montserrat" pitchFamily="2" charset="77"/>
                        </a:rPr>
                        <a:t>Rapport avec la veille technologique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B8EADA"/>
                    </a:solidFill>
                  </a:tcPr>
                </a:tc>
                <a:extLst>
                  <a:ext uri="{0D108BD9-81ED-4DB2-BD59-A6C34878D82A}">
                    <a16:rowId xmlns:a16="http://schemas.microsoft.com/office/drawing/2014/main" val="4131626004"/>
                  </a:ext>
                </a:extLst>
              </a:tr>
            </a:tbl>
          </a:graphicData>
        </a:graphic>
      </p:graphicFrame>
    </p:spTree>
    <p:extLst>
      <p:ext uri="{BB962C8B-B14F-4D97-AF65-F5344CB8AC3E}">
        <p14:creationId xmlns:p14="http://schemas.microsoft.com/office/powerpoint/2010/main" val="415082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Les outils pour réaliser une veille :</a:t>
            </a: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cxnSp>
        <p:nvCxnSpPr>
          <p:cNvPr id="16" name="Connecteur droit 15">
            <a:extLst>
              <a:ext uri="{FF2B5EF4-FFF2-40B4-BE49-F238E27FC236}">
                <a16:creationId xmlns:a16="http://schemas.microsoft.com/office/drawing/2014/main" id="{B234C412-B6FE-7A94-696B-CD1DD880E56C}"/>
              </a:ext>
            </a:extLst>
          </p:cNvPr>
          <p:cNvCxnSpPr/>
          <p:nvPr/>
        </p:nvCxnSpPr>
        <p:spPr>
          <a:xfrm>
            <a:off x="5203767" y="1690688"/>
            <a:ext cx="0" cy="4802187"/>
          </a:xfrm>
          <a:prstGeom prst="line">
            <a:avLst/>
          </a:prstGeom>
        </p:spPr>
        <p:style>
          <a:lnRef idx="3">
            <a:schemeClr val="dk1"/>
          </a:lnRef>
          <a:fillRef idx="0">
            <a:schemeClr val="dk1"/>
          </a:fillRef>
          <a:effectRef idx="2">
            <a:schemeClr val="dk1"/>
          </a:effectRef>
          <a:fontRef idx="minor">
            <a:schemeClr val="tx1"/>
          </a:fontRef>
        </p:style>
      </p:cxnSp>
      <p:pic>
        <p:nvPicPr>
          <p:cNvPr id="23" name="Image 22" descr="Une image contenant Graphique, capture d’écran, logo, Police&#10;&#10;Description générée automatiquement">
            <a:extLst>
              <a:ext uri="{FF2B5EF4-FFF2-40B4-BE49-F238E27FC236}">
                <a16:creationId xmlns:a16="http://schemas.microsoft.com/office/drawing/2014/main" id="{8861A6DE-A43B-76FB-98E4-8B6F99F18815}"/>
              </a:ext>
            </a:extLst>
          </p:cNvPr>
          <p:cNvPicPr>
            <a:picLocks noChangeAspect="1"/>
          </p:cNvPicPr>
          <p:nvPr/>
        </p:nvPicPr>
        <p:blipFill rotWithShape="1">
          <a:blip r:embed="rId3"/>
          <a:srcRect t="29983" b="27019"/>
          <a:stretch/>
        </p:blipFill>
        <p:spPr>
          <a:xfrm>
            <a:off x="842448" y="1690688"/>
            <a:ext cx="3837371" cy="1099631"/>
          </a:xfrm>
          <a:prstGeom prst="rect">
            <a:avLst/>
          </a:prstGeom>
        </p:spPr>
      </p:pic>
      <p:sp>
        <p:nvSpPr>
          <p:cNvPr id="24" name="ZoneTexte 23">
            <a:extLst>
              <a:ext uri="{FF2B5EF4-FFF2-40B4-BE49-F238E27FC236}">
                <a16:creationId xmlns:a16="http://schemas.microsoft.com/office/drawing/2014/main" id="{5AD470A2-F139-0D1F-DBD4-A423F4733952}"/>
              </a:ext>
            </a:extLst>
          </p:cNvPr>
          <p:cNvSpPr txBox="1"/>
          <p:nvPr/>
        </p:nvSpPr>
        <p:spPr>
          <a:xfrm>
            <a:off x="483300" y="2757201"/>
            <a:ext cx="4809359" cy="646331"/>
          </a:xfrm>
          <a:prstGeom prst="rect">
            <a:avLst/>
          </a:prstGeom>
          <a:noFill/>
        </p:spPr>
        <p:txBody>
          <a:bodyPr wrap="square" rtlCol="0">
            <a:spAutoFit/>
          </a:bodyPr>
          <a:lstStyle/>
          <a:p>
            <a:pPr algn="ctr"/>
            <a:r>
              <a:rPr lang="fr-FR" dirty="0">
                <a:latin typeface="Montserrat" pitchFamily="2" charset="77"/>
              </a:rPr>
              <a:t>Outil de curation automatique </a:t>
            </a:r>
          </a:p>
          <a:p>
            <a:endParaRPr lang="fr-FR" dirty="0"/>
          </a:p>
        </p:txBody>
      </p:sp>
      <p:pic>
        <p:nvPicPr>
          <p:cNvPr id="26" name="Image 25" descr="Une image contenant texte, capture d’écran, logiciel, Logiciel multimédia&#10;&#10;Description générée automatiquement">
            <a:extLst>
              <a:ext uri="{FF2B5EF4-FFF2-40B4-BE49-F238E27FC236}">
                <a16:creationId xmlns:a16="http://schemas.microsoft.com/office/drawing/2014/main" id="{5406ED2F-BBF9-087C-188B-335E27BF432A}"/>
              </a:ext>
            </a:extLst>
          </p:cNvPr>
          <p:cNvPicPr>
            <a:picLocks noChangeAspect="1"/>
          </p:cNvPicPr>
          <p:nvPr/>
        </p:nvPicPr>
        <p:blipFill>
          <a:blip r:embed="rId4"/>
          <a:stretch>
            <a:fillRect/>
          </a:stretch>
        </p:blipFill>
        <p:spPr>
          <a:xfrm>
            <a:off x="906866" y="3403532"/>
            <a:ext cx="3873335" cy="2585124"/>
          </a:xfrm>
          <a:prstGeom prst="rect">
            <a:avLst/>
          </a:prstGeom>
        </p:spPr>
      </p:pic>
      <p:pic>
        <p:nvPicPr>
          <p:cNvPr id="30" name="Image 29" descr="Une image contenant Graphique, Caractère coloré, cercle, graphisme&#10;&#10;Description générée automatiquement">
            <a:extLst>
              <a:ext uri="{FF2B5EF4-FFF2-40B4-BE49-F238E27FC236}">
                <a16:creationId xmlns:a16="http://schemas.microsoft.com/office/drawing/2014/main" id="{52002A6D-699A-526B-203C-0D9B036F1D67}"/>
              </a:ext>
            </a:extLst>
          </p:cNvPr>
          <p:cNvPicPr>
            <a:picLocks noChangeAspect="1"/>
          </p:cNvPicPr>
          <p:nvPr/>
        </p:nvPicPr>
        <p:blipFill>
          <a:blip r:embed="rId5"/>
          <a:stretch>
            <a:fillRect/>
          </a:stretch>
        </p:blipFill>
        <p:spPr>
          <a:xfrm>
            <a:off x="5386854" y="2181201"/>
            <a:ext cx="1152000" cy="1152000"/>
          </a:xfrm>
          <a:prstGeom prst="rect">
            <a:avLst/>
          </a:prstGeom>
        </p:spPr>
      </p:pic>
      <p:cxnSp>
        <p:nvCxnSpPr>
          <p:cNvPr id="34" name="Connecteur droit 33">
            <a:extLst>
              <a:ext uri="{FF2B5EF4-FFF2-40B4-BE49-F238E27FC236}">
                <a16:creationId xmlns:a16="http://schemas.microsoft.com/office/drawing/2014/main" id="{831F2AD3-3EED-46B1-7358-2C79F2372648}"/>
              </a:ext>
            </a:extLst>
          </p:cNvPr>
          <p:cNvCxnSpPr>
            <a:cxnSpLocks/>
          </p:cNvCxnSpPr>
          <p:nvPr/>
        </p:nvCxnSpPr>
        <p:spPr>
          <a:xfrm flipV="1">
            <a:off x="5419896" y="3896567"/>
            <a:ext cx="6109726" cy="10415"/>
          </a:xfrm>
          <a:prstGeom prst="line">
            <a:avLst/>
          </a:prstGeom>
        </p:spPr>
        <p:style>
          <a:lnRef idx="3">
            <a:schemeClr val="dk1"/>
          </a:lnRef>
          <a:fillRef idx="0">
            <a:schemeClr val="dk1"/>
          </a:fillRef>
          <a:effectRef idx="2">
            <a:schemeClr val="dk1"/>
          </a:effectRef>
          <a:fontRef idx="minor">
            <a:schemeClr val="tx1"/>
          </a:fontRef>
        </p:style>
      </p:cxnSp>
      <p:sp>
        <p:nvSpPr>
          <p:cNvPr id="35" name="ZoneTexte 34">
            <a:extLst>
              <a:ext uri="{FF2B5EF4-FFF2-40B4-BE49-F238E27FC236}">
                <a16:creationId xmlns:a16="http://schemas.microsoft.com/office/drawing/2014/main" id="{C8268414-F1BB-03D3-9C5D-211B5B0AB64D}"/>
              </a:ext>
            </a:extLst>
          </p:cNvPr>
          <p:cNvSpPr txBox="1"/>
          <p:nvPr/>
        </p:nvSpPr>
        <p:spPr>
          <a:xfrm>
            <a:off x="6444659" y="2470462"/>
            <a:ext cx="5084963" cy="646331"/>
          </a:xfrm>
          <a:prstGeom prst="rect">
            <a:avLst/>
          </a:prstGeom>
          <a:noFill/>
        </p:spPr>
        <p:txBody>
          <a:bodyPr wrap="square" rtlCol="0">
            <a:spAutoFit/>
          </a:bodyPr>
          <a:lstStyle/>
          <a:p>
            <a:pPr algn="ctr"/>
            <a:r>
              <a:rPr lang="fr-FR" dirty="0">
                <a:latin typeface="Montserrat" pitchFamily="2" charset="77"/>
              </a:rPr>
              <a:t>Moteur de recherche + outil actualités avec les mêmes keywords. </a:t>
            </a:r>
          </a:p>
        </p:txBody>
      </p:sp>
      <p:sp>
        <p:nvSpPr>
          <p:cNvPr id="36" name="ZoneTexte 35">
            <a:extLst>
              <a:ext uri="{FF2B5EF4-FFF2-40B4-BE49-F238E27FC236}">
                <a16:creationId xmlns:a16="http://schemas.microsoft.com/office/drawing/2014/main" id="{E826EAE2-88D5-735C-7B38-E14344B00757}"/>
              </a:ext>
            </a:extLst>
          </p:cNvPr>
          <p:cNvSpPr txBox="1"/>
          <p:nvPr/>
        </p:nvSpPr>
        <p:spPr>
          <a:xfrm>
            <a:off x="6538854" y="4860883"/>
            <a:ext cx="4814946" cy="369332"/>
          </a:xfrm>
          <a:prstGeom prst="rect">
            <a:avLst/>
          </a:prstGeom>
          <a:noFill/>
        </p:spPr>
        <p:txBody>
          <a:bodyPr wrap="square" rtlCol="0">
            <a:spAutoFit/>
          </a:bodyPr>
          <a:lstStyle/>
          <a:p>
            <a:pPr algn="ctr"/>
            <a:r>
              <a:rPr lang="fr-FR" dirty="0">
                <a:latin typeface="Montserrat" pitchFamily="2" charset="77"/>
              </a:rPr>
              <a:t>LinkedIn avec les keywords </a:t>
            </a:r>
          </a:p>
        </p:txBody>
      </p:sp>
      <p:pic>
        <p:nvPicPr>
          <p:cNvPr id="8" name="Image 7" descr="Une image contenant logo, Graphique, symbole, Police&#10;&#10;Description générée automatiquement">
            <a:extLst>
              <a:ext uri="{FF2B5EF4-FFF2-40B4-BE49-F238E27FC236}">
                <a16:creationId xmlns:a16="http://schemas.microsoft.com/office/drawing/2014/main" id="{BD21B268-4DB4-C4FA-DC68-0F363B6DE0B4}"/>
              </a:ext>
            </a:extLst>
          </p:cNvPr>
          <p:cNvPicPr>
            <a:picLocks noChangeAspect="1"/>
          </p:cNvPicPr>
          <p:nvPr/>
        </p:nvPicPr>
        <p:blipFill>
          <a:blip r:embed="rId6"/>
          <a:stretch>
            <a:fillRect/>
          </a:stretch>
        </p:blipFill>
        <p:spPr>
          <a:xfrm>
            <a:off x="5092091" y="4174786"/>
            <a:ext cx="1741526" cy="1741526"/>
          </a:xfrm>
          <a:prstGeom prst="rect">
            <a:avLst/>
          </a:prstGeom>
        </p:spPr>
      </p:pic>
      <p:pic>
        <p:nvPicPr>
          <p:cNvPr id="10" name="Image 9" descr="Une image contenant texte, capture d’écran, Site web, logiciel&#10;&#10;Description générée automatiquement">
            <a:extLst>
              <a:ext uri="{FF2B5EF4-FFF2-40B4-BE49-F238E27FC236}">
                <a16:creationId xmlns:a16="http://schemas.microsoft.com/office/drawing/2014/main" id="{0916FA97-6548-C023-5C1C-BC9C8AB66419}"/>
              </a:ext>
            </a:extLst>
          </p:cNvPr>
          <p:cNvPicPr>
            <a:picLocks noChangeAspect="1"/>
          </p:cNvPicPr>
          <p:nvPr/>
        </p:nvPicPr>
        <p:blipFill>
          <a:blip r:embed="rId7"/>
          <a:stretch>
            <a:fillRect/>
          </a:stretch>
        </p:blipFill>
        <p:spPr>
          <a:xfrm>
            <a:off x="6583005" y="3116793"/>
            <a:ext cx="1379652" cy="1590146"/>
          </a:xfrm>
          <a:prstGeom prst="rect">
            <a:avLst/>
          </a:prstGeom>
        </p:spPr>
      </p:pic>
      <p:sp>
        <p:nvSpPr>
          <p:cNvPr id="3" name="Triangle rectangle 2">
            <a:extLst>
              <a:ext uri="{FF2B5EF4-FFF2-40B4-BE49-F238E27FC236}">
                <a16:creationId xmlns:a16="http://schemas.microsoft.com/office/drawing/2014/main" id="{33B13B29-F68F-8EBD-6644-E6BB62E291E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C3F80E2D-FCFC-C33A-CBE5-5C6976E1B7A7}"/>
              </a:ext>
            </a:extLst>
          </p:cNvPr>
          <p:cNvPicPr/>
          <p:nvPr/>
        </p:nvPicPr>
        <p:blipFill rotWithShape="1">
          <a:blip r:embed="rId8"/>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336308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30058CD-C2BA-ABF5-E434-496F8B60CBDE}"/>
            </a:ext>
          </a:extLst>
        </p:cNvPr>
        <p:cNvGrpSpPr/>
        <p:nvPr/>
      </p:nvGrpSpPr>
      <p:grpSpPr>
        <a:xfrm>
          <a:off x="0" y="0"/>
          <a:ext cx="0" cy="0"/>
          <a:chOff x="0" y="0"/>
          <a:chExt cx="0" cy="0"/>
        </a:xfrm>
      </p:grpSpPr>
      <p:pic>
        <p:nvPicPr>
          <p:cNvPr id="6" name="Image 5" descr="Une image contenant noir, obscurité&#10;&#10;Description générée automatiquement">
            <a:extLst>
              <a:ext uri="{FF2B5EF4-FFF2-40B4-BE49-F238E27FC236}">
                <a16:creationId xmlns:a16="http://schemas.microsoft.com/office/drawing/2014/main" id="{3D3441E0-BB20-98B9-027C-4202A218CF58}"/>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7" name="Image 6" descr="Une image contenant Logiciel multimédia, logiciel, Appareils électroniques, Logiciel de graphisme&#10;&#10;Description générée automatiquement">
            <a:extLst>
              <a:ext uri="{FF2B5EF4-FFF2-40B4-BE49-F238E27FC236}">
                <a16:creationId xmlns:a16="http://schemas.microsoft.com/office/drawing/2014/main" id="{3323B0BB-4177-AB5E-227B-C3F356D7DB0B}"/>
              </a:ext>
            </a:extLst>
          </p:cNvPr>
          <p:cNvPicPr>
            <a:picLocks noChangeAspect="1"/>
          </p:cNvPicPr>
          <p:nvPr/>
        </p:nvPicPr>
        <p:blipFill>
          <a:blip r:embed="rId3"/>
          <a:stretch>
            <a:fillRect/>
          </a:stretch>
        </p:blipFill>
        <p:spPr>
          <a:xfrm>
            <a:off x="838200" y="2389504"/>
            <a:ext cx="7772400" cy="3152139"/>
          </a:xfrm>
          <a:prstGeom prst="rect">
            <a:avLst/>
          </a:prstGeom>
        </p:spPr>
      </p:pic>
      <p:pic>
        <p:nvPicPr>
          <p:cNvPr id="10" name="Image 9" descr="Une image contenant Graphique, Police, capture d’écran, graphisme&#10;&#10;Description générée automatiquement">
            <a:extLst>
              <a:ext uri="{FF2B5EF4-FFF2-40B4-BE49-F238E27FC236}">
                <a16:creationId xmlns:a16="http://schemas.microsoft.com/office/drawing/2014/main" id="{5E6BD493-7E4D-E7A3-542B-5F9D9DB83924}"/>
              </a:ext>
            </a:extLst>
          </p:cNvPr>
          <p:cNvPicPr>
            <a:picLocks noChangeAspect="1"/>
          </p:cNvPicPr>
          <p:nvPr/>
        </p:nvPicPr>
        <p:blipFill>
          <a:blip r:embed="rId4"/>
          <a:stretch>
            <a:fillRect/>
          </a:stretch>
        </p:blipFill>
        <p:spPr>
          <a:xfrm>
            <a:off x="838200" y="1329259"/>
            <a:ext cx="2781300" cy="1016000"/>
          </a:xfrm>
          <a:prstGeom prst="rect">
            <a:avLst/>
          </a:prstGeom>
        </p:spPr>
      </p:pic>
      <p:sp>
        <p:nvSpPr>
          <p:cNvPr id="11" name="ZoneTexte 10">
            <a:extLst>
              <a:ext uri="{FF2B5EF4-FFF2-40B4-BE49-F238E27FC236}">
                <a16:creationId xmlns:a16="http://schemas.microsoft.com/office/drawing/2014/main" id="{28CE9CF3-79CA-3C59-79B8-D25A5BB9046D}"/>
              </a:ext>
            </a:extLst>
          </p:cNvPr>
          <p:cNvSpPr txBox="1"/>
          <p:nvPr/>
        </p:nvSpPr>
        <p:spPr>
          <a:xfrm>
            <a:off x="3646449" y="1514094"/>
            <a:ext cx="5097966" cy="646331"/>
          </a:xfrm>
          <a:prstGeom prst="rect">
            <a:avLst/>
          </a:prstGeom>
          <a:noFill/>
        </p:spPr>
        <p:txBody>
          <a:bodyPr wrap="square" rtlCol="0">
            <a:spAutoFit/>
          </a:bodyPr>
          <a:lstStyle/>
          <a:p>
            <a:pPr algn="ctr"/>
            <a:r>
              <a:rPr lang="fr-FR" dirty="0">
                <a:latin typeface="Montserrat" pitchFamily="2" charset="77"/>
              </a:rPr>
              <a:t>Permet de centraliser les différentes informations en thèmes et de les partager</a:t>
            </a:r>
          </a:p>
        </p:txBody>
      </p:sp>
      <p:sp>
        <p:nvSpPr>
          <p:cNvPr id="3" name="Triangle rectangle 2">
            <a:extLst>
              <a:ext uri="{FF2B5EF4-FFF2-40B4-BE49-F238E27FC236}">
                <a16:creationId xmlns:a16="http://schemas.microsoft.com/office/drawing/2014/main" id="{F29D4CF9-5981-A70B-76DE-912244EED98C}"/>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1.png">
            <a:extLst>
              <a:ext uri="{FF2B5EF4-FFF2-40B4-BE49-F238E27FC236}">
                <a16:creationId xmlns:a16="http://schemas.microsoft.com/office/drawing/2014/main" id="{451592BB-1560-F715-A096-2979FB50741D}"/>
              </a:ext>
            </a:extLst>
          </p:cNvPr>
          <p:cNvPicPr/>
          <p:nvPr/>
        </p:nvPicPr>
        <p:blipFill rotWithShape="1">
          <a:blip r:embed="rId5"/>
          <a:srcRect l="8082" r="8898"/>
          <a:stretch/>
        </p:blipFill>
        <p:spPr>
          <a:xfrm rot="2719298">
            <a:off x="10983242" y="303651"/>
            <a:ext cx="1084537" cy="720000"/>
          </a:xfrm>
          <a:prstGeom prst="rect">
            <a:avLst/>
          </a:prstGeom>
          <a:ln/>
        </p:spPr>
      </p:pic>
      <p:sp>
        <p:nvSpPr>
          <p:cNvPr id="9" name="Titre 1">
            <a:extLst>
              <a:ext uri="{FF2B5EF4-FFF2-40B4-BE49-F238E27FC236}">
                <a16:creationId xmlns:a16="http://schemas.microsoft.com/office/drawing/2014/main" id="{337B0EEC-6132-DBD4-2635-B5D2EE58FA2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u="sng" dirty="0">
                <a:latin typeface="Montserrat" pitchFamily="2" charset="77"/>
              </a:rPr>
              <a:t>Diffuser la  veille technologique :</a:t>
            </a:r>
          </a:p>
        </p:txBody>
      </p:sp>
      <p:cxnSp>
        <p:nvCxnSpPr>
          <p:cNvPr id="4" name="Connecteur droit avec flèche 3">
            <a:extLst>
              <a:ext uri="{FF2B5EF4-FFF2-40B4-BE49-F238E27FC236}">
                <a16:creationId xmlns:a16="http://schemas.microsoft.com/office/drawing/2014/main" id="{ACDF75BA-8976-279A-A560-C6E459C2B0AC}"/>
              </a:ext>
            </a:extLst>
          </p:cNvPr>
          <p:cNvCxnSpPr>
            <a:cxnSpLocks/>
          </p:cNvCxnSpPr>
          <p:nvPr/>
        </p:nvCxnSpPr>
        <p:spPr>
          <a:xfrm flipH="1" flipV="1">
            <a:off x="1650380" y="4605454"/>
            <a:ext cx="334537" cy="1139462"/>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ZoneTexte 13">
            <a:extLst>
              <a:ext uri="{FF2B5EF4-FFF2-40B4-BE49-F238E27FC236}">
                <a16:creationId xmlns:a16="http://schemas.microsoft.com/office/drawing/2014/main" id="{4356B436-689C-ED4E-90C4-BFE4475B8790}"/>
              </a:ext>
            </a:extLst>
          </p:cNvPr>
          <p:cNvSpPr txBox="1"/>
          <p:nvPr/>
        </p:nvSpPr>
        <p:spPr>
          <a:xfrm>
            <a:off x="2074127" y="5620215"/>
            <a:ext cx="3646449" cy="923330"/>
          </a:xfrm>
          <a:prstGeom prst="rect">
            <a:avLst/>
          </a:prstGeom>
          <a:noFill/>
        </p:spPr>
        <p:txBody>
          <a:bodyPr wrap="square" rtlCol="0">
            <a:spAutoFit/>
          </a:bodyPr>
          <a:lstStyle/>
          <a:p>
            <a:r>
              <a:rPr lang="fr-FR" dirty="0">
                <a:latin typeface="Montserrat" pitchFamily="2" charset="77"/>
              </a:rPr>
              <a:t>Permet de partager des articles avec les équipes de Webgencia</a:t>
            </a:r>
          </a:p>
        </p:txBody>
      </p:sp>
      <p:pic>
        <p:nvPicPr>
          <p:cNvPr id="16" name="Image 15" descr="Une image contenant texte, capture d’écran, logiciel, Système d’exploitation&#10;&#10;Description générée automatiquement">
            <a:extLst>
              <a:ext uri="{FF2B5EF4-FFF2-40B4-BE49-F238E27FC236}">
                <a16:creationId xmlns:a16="http://schemas.microsoft.com/office/drawing/2014/main" id="{01E9DFA0-5AE1-E163-F1E9-6F77B311216F}"/>
              </a:ext>
            </a:extLst>
          </p:cNvPr>
          <p:cNvPicPr>
            <a:picLocks noChangeAspect="1"/>
          </p:cNvPicPr>
          <p:nvPr/>
        </p:nvPicPr>
        <p:blipFill>
          <a:blip r:embed="rId6"/>
          <a:stretch>
            <a:fillRect/>
          </a:stretch>
        </p:blipFill>
        <p:spPr>
          <a:xfrm>
            <a:off x="9005157" y="2386702"/>
            <a:ext cx="3084881" cy="3152139"/>
          </a:xfrm>
          <a:prstGeom prst="rect">
            <a:avLst/>
          </a:prstGeom>
        </p:spPr>
      </p:pic>
      <p:cxnSp>
        <p:nvCxnSpPr>
          <p:cNvPr id="17" name="Connecteur droit avec flèche 16">
            <a:extLst>
              <a:ext uri="{FF2B5EF4-FFF2-40B4-BE49-F238E27FC236}">
                <a16:creationId xmlns:a16="http://schemas.microsoft.com/office/drawing/2014/main" id="{490C5563-CB9C-4CAD-5AAA-FC489EEF14DF}"/>
              </a:ext>
            </a:extLst>
          </p:cNvPr>
          <p:cNvCxnSpPr>
            <a:cxnSpLocks/>
          </p:cNvCxnSpPr>
          <p:nvPr/>
        </p:nvCxnSpPr>
        <p:spPr>
          <a:xfrm flipV="1">
            <a:off x="7839307" y="4438185"/>
            <a:ext cx="1583473" cy="625772"/>
          </a:xfrm>
          <a:prstGeom prst="straightConnector1">
            <a:avLst/>
          </a:prstGeom>
          <a:ln w="190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350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a:xfrm>
            <a:off x="838200" y="365125"/>
            <a:ext cx="11353800" cy="1325563"/>
          </a:xfrm>
        </p:spPr>
        <p:txBody>
          <a:bodyPr/>
          <a:lstStyle/>
          <a:p>
            <a:r>
              <a:rPr lang="fr-FR" u="sng" dirty="0">
                <a:latin typeface="Montserrat" pitchFamily="2" charset="77"/>
              </a:rPr>
              <a:t>Créer une veille technologique :</a:t>
            </a:r>
          </a:p>
        </p:txBody>
      </p:sp>
      <p:sp>
        <p:nvSpPr>
          <p:cNvPr id="3" name="Espace réservé du contenu 2">
            <a:extLst>
              <a:ext uri="{FF2B5EF4-FFF2-40B4-BE49-F238E27FC236}">
                <a16:creationId xmlns:a16="http://schemas.microsoft.com/office/drawing/2014/main" id="{57ED5896-4B85-7938-1A08-3FAF29036462}"/>
              </a:ext>
            </a:extLst>
          </p:cNvPr>
          <p:cNvSpPr>
            <a:spLocks noGrp="1"/>
          </p:cNvSpPr>
          <p:nvPr>
            <p:ph idx="1"/>
          </p:nvPr>
        </p:nvSpPr>
        <p:spPr>
          <a:xfrm>
            <a:off x="838200" y="1582334"/>
            <a:ext cx="10515600" cy="4351338"/>
          </a:xfrm>
        </p:spPr>
        <p:txBody>
          <a:bodyPr/>
          <a:lstStyle/>
          <a:p>
            <a:pPr marL="0" indent="0">
              <a:lnSpc>
                <a:spcPct val="100000"/>
              </a:lnSpc>
              <a:buNone/>
            </a:pPr>
            <a:r>
              <a:rPr lang="fr-FR" sz="2000" u="sng" dirty="0">
                <a:latin typeface="Montserrat" pitchFamily="2" charset="77"/>
              </a:rPr>
              <a:t>La veille va divisé en 4 parties :</a:t>
            </a:r>
          </a:p>
          <a:p>
            <a:endParaRPr lang="fr-FR" dirty="0">
              <a:latin typeface="Montserrat" pitchFamily="2" charset="77"/>
            </a:endParaRP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3"/>
          <a:stretch>
            <a:fillRect/>
          </a:stretch>
        </p:blipFill>
        <p:spPr>
          <a:xfrm>
            <a:off x="128401" y="6435293"/>
            <a:ext cx="709799" cy="250744"/>
          </a:xfrm>
          <a:prstGeom prst="rect">
            <a:avLst/>
          </a:prstGeom>
        </p:spPr>
      </p:pic>
      <p:cxnSp>
        <p:nvCxnSpPr>
          <p:cNvPr id="9" name="Connecteur droit 8">
            <a:extLst>
              <a:ext uri="{FF2B5EF4-FFF2-40B4-BE49-F238E27FC236}">
                <a16:creationId xmlns:a16="http://schemas.microsoft.com/office/drawing/2014/main" id="{B32707A8-558A-D8EC-D40E-729D36C90B80}"/>
              </a:ext>
            </a:extLst>
          </p:cNvPr>
          <p:cNvCxnSpPr/>
          <p:nvPr/>
        </p:nvCxnSpPr>
        <p:spPr>
          <a:xfrm>
            <a:off x="3035109" y="2543695"/>
            <a:ext cx="0" cy="3633268"/>
          </a:xfrm>
          <a:prstGeom prst="line">
            <a:avLst/>
          </a:prstGeom>
        </p:spPr>
        <p:style>
          <a:lnRef idx="3">
            <a:schemeClr val="dk1"/>
          </a:lnRef>
          <a:fillRef idx="0">
            <a:schemeClr val="dk1"/>
          </a:fillRef>
          <a:effectRef idx="2">
            <a:schemeClr val="dk1"/>
          </a:effectRef>
          <a:fontRef idx="minor">
            <a:schemeClr val="tx1"/>
          </a:fontRef>
        </p:style>
      </p:cxnSp>
      <p:cxnSp>
        <p:nvCxnSpPr>
          <p:cNvPr id="10" name="Connecteur droit 9">
            <a:extLst>
              <a:ext uri="{FF2B5EF4-FFF2-40B4-BE49-F238E27FC236}">
                <a16:creationId xmlns:a16="http://schemas.microsoft.com/office/drawing/2014/main" id="{EC09EE0D-0865-1D68-D782-F4E4F695C525}"/>
              </a:ext>
            </a:extLst>
          </p:cNvPr>
          <p:cNvCxnSpPr>
            <a:cxnSpLocks/>
          </p:cNvCxnSpPr>
          <p:nvPr/>
        </p:nvCxnSpPr>
        <p:spPr>
          <a:xfrm>
            <a:off x="6096000" y="2543695"/>
            <a:ext cx="0" cy="3779046"/>
          </a:xfrm>
          <a:prstGeom prst="line">
            <a:avLst/>
          </a:prstGeom>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A7A2DC7D-BAFA-EBF6-44D8-D39F8E19CF96}"/>
              </a:ext>
            </a:extLst>
          </p:cNvPr>
          <p:cNvSpPr txBox="1"/>
          <p:nvPr/>
        </p:nvSpPr>
        <p:spPr>
          <a:xfrm>
            <a:off x="486459" y="2540810"/>
            <a:ext cx="2543694" cy="461665"/>
          </a:xfrm>
          <a:prstGeom prst="rect">
            <a:avLst/>
          </a:prstGeom>
          <a:noFill/>
        </p:spPr>
        <p:txBody>
          <a:bodyPr wrap="square" rtlCol="0" anchor="ctr">
            <a:spAutoFit/>
          </a:bodyPr>
          <a:lstStyle/>
          <a:p>
            <a:pPr algn="ctr"/>
            <a:r>
              <a:rPr lang="fr-FR" sz="2400" i="1" u="sng" dirty="0">
                <a:latin typeface="Montserrat" pitchFamily="2" charset="77"/>
              </a:rPr>
              <a:t>Le frontend </a:t>
            </a:r>
          </a:p>
        </p:txBody>
      </p:sp>
      <p:pic>
        <p:nvPicPr>
          <p:cNvPr id="15" name="Image 14" descr="Une image contenant noir, obscurité&#10;&#10;Description générée automatiquement">
            <a:extLst>
              <a:ext uri="{FF2B5EF4-FFF2-40B4-BE49-F238E27FC236}">
                <a16:creationId xmlns:a16="http://schemas.microsoft.com/office/drawing/2014/main" id="{6E827A0D-F546-CA3F-1015-BCAC4594073C}"/>
              </a:ext>
            </a:extLst>
          </p:cNvPr>
          <p:cNvPicPr>
            <a:picLocks noChangeAspect="1"/>
          </p:cNvPicPr>
          <p:nvPr/>
        </p:nvPicPr>
        <p:blipFill>
          <a:blip r:embed="rId4"/>
          <a:stretch>
            <a:fillRect/>
          </a:stretch>
        </p:blipFill>
        <p:spPr>
          <a:xfrm>
            <a:off x="1032769" y="3137673"/>
            <a:ext cx="1440000" cy="1440000"/>
          </a:xfrm>
          <a:prstGeom prst="rect">
            <a:avLst/>
          </a:prstGeom>
        </p:spPr>
      </p:pic>
      <p:sp>
        <p:nvSpPr>
          <p:cNvPr id="16" name="ZoneTexte 15">
            <a:extLst>
              <a:ext uri="{FF2B5EF4-FFF2-40B4-BE49-F238E27FC236}">
                <a16:creationId xmlns:a16="http://schemas.microsoft.com/office/drawing/2014/main" id="{CEA0F52A-3456-25D9-818B-3E3E0DEA23E0}"/>
              </a:ext>
            </a:extLst>
          </p:cNvPr>
          <p:cNvSpPr txBox="1"/>
          <p:nvPr/>
        </p:nvSpPr>
        <p:spPr>
          <a:xfrm>
            <a:off x="816223" y="4790174"/>
            <a:ext cx="1967243" cy="1384995"/>
          </a:xfrm>
          <a:prstGeom prst="rect">
            <a:avLst/>
          </a:prstGeom>
          <a:noFill/>
        </p:spPr>
        <p:txBody>
          <a:bodyPr wrap="square" rtlCol="0" anchor="ctr">
            <a:spAutoFit/>
          </a:bodyPr>
          <a:lstStyle/>
          <a:p>
            <a:pPr algn="ctr"/>
            <a:r>
              <a:rPr lang="fr-CH" sz="1400" dirty="0">
                <a:latin typeface="Montserrat" pitchFamily="2" charset="77"/>
              </a:rPr>
              <a:t>Le front-end correspond au développement web frontal, la partie visible du site web </a:t>
            </a:r>
            <a:endParaRPr lang="fr-FR" sz="1400" dirty="0">
              <a:latin typeface="Montserrat" pitchFamily="2" charset="77"/>
            </a:endParaRPr>
          </a:p>
        </p:txBody>
      </p:sp>
      <p:sp>
        <p:nvSpPr>
          <p:cNvPr id="20" name="ZoneTexte 19">
            <a:extLst>
              <a:ext uri="{FF2B5EF4-FFF2-40B4-BE49-F238E27FC236}">
                <a16:creationId xmlns:a16="http://schemas.microsoft.com/office/drawing/2014/main" id="{49A7444B-84EC-7BBC-FE10-9DA35772696B}"/>
              </a:ext>
            </a:extLst>
          </p:cNvPr>
          <p:cNvSpPr txBox="1"/>
          <p:nvPr/>
        </p:nvSpPr>
        <p:spPr>
          <a:xfrm>
            <a:off x="9214326" y="2536301"/>
            <a:ext cx="2391117" cy="461665"/>
          </a:xfrm>
          <a:prstGeom prst="rect">
            <a:avLst/>
          </a:prstGeom>
          <a:noFill/>
        </p:spPr>
        <p:txBody>
          <a:bodyPr wrap="square" rtlCol="0" anchor="ctr">
            <a:spAutoFit/>
          </a:bodyPr>
          <a:lstStyle/>
          <a:p>
            <a:pPr algn="ctr"/>
            <a:r>
              <a:rPr lang="fr-FR" sz="2400" i="1" u="sng" dirty="0">
                <a:latin typeface="Montserrat" pitchFamily="2" charset="77"/>
              </a:rPr>
              <a:t>Les outils </a:t>
            </a:r>
          </a:p>
        </p:txBody>
      </p:sp>
      <p:pic>
        <p:nvPicPr>
          <p:cNvPr id="21" name="Image 20">
            <a:extLst>
              <a:ext uri="{FF2B5EF4-FFF2-40B4-BE49-F238E27FC236}">
                <a16:creationId xmlns:a16="http://schemas.microsoft.com/office/drawing/2014/main" id="{AF10A8C5-9690-D981-5E51-16D0B67FF996}"/>
              </a:ext>
            </a:extLst>
          </p:cNvPr>
          <p:cNvPicPr>
            <a:picLocks noChangeAspect="1"/>
          </p:cNvPicPr>
          <p:nvPr/>
        </p:nvPicPr>
        <p:blipFill>
          <a:blip r:embed="rId5"/>
          <a:srcRect/>
          <a:stretch/>
        </p:blipFill>
        <p:spPr>
          <a:xfrm>
            <a:off x="6665664" y="3150468"/>
            <a:ext cx="1641148" cy="1224449"/>
          </a:xfrm>
          <a:prstGeom prst="rect">
            <a:avLst/>
          </a:prstGeom>
        </p:spPr>
      </p:pic>
      <p:sp>
        <p:nvSpPr>
          <p:cNvPr id="22" name="ZoneTexte 21">
            <a:extLst>
              <a:ext uri="{FF2B5EF4-FFF2-40B4-BE49-F238E27FC236}">
                <a16:creationId xmlns:a16="http://schemas.microsoft.com/office/drawing/2014/main" id="{632A0E59-5049-8050-264B-255A46D2E3C8}"/>
              </a:ext>
            </a:extLst>
          </p:cNvPr>
          <p:cNvSpPr txBox="1"/>
          <p:nvPr/>
        </p:nvSpPr>
        <p:spPr>
          <a:xfrm>
            <a:off x="6447742" y="4682453"/>
            <a:ext cx="2319181" cy="1600438"/>
          </a:xfrm>
          <a:prstGeom prst="rect">
            <a:avLst/>
          </a:prstGeom>
          <a:noFill/>
        </p:spPr>
        <p:txBody>
          <a:bodyPr wrap="square" rtlCol="0" anchor="ctr">
            <a:spAutoFit/>
          </a:bodyPr>
          <a:lstStyle/>
          <a:p>
            <a:pPr algn="ctr"/>
            <a:r>
              <a:rPr lang="fr-CH" sz="1400" dirty="0">
                <a:latin typeface="Montserrat" pitchFamily="2" charset="77"/>
              </a:rPr>
              <a:t>La User interface (interface utilisateur) a un rôle majeur et définira si l’expérience de navigation est satisfaisante pour l’utilisateur</a:t>
            </a:r>
            <a:endParaRPr lang="fr-FR" sz="1400" dirty="0">
              <a:latin typeface="Montserrat" pitchFamily="2" charset="77"/>
            </a:endParaRPr>
          </a:p>
        </p:txBody>
      </p:sp>
      <p:sp>
        <p:nvSpPr>
          <p:cNvPr id="23" name="ZoneTexte 22">
            <a:extLst>
              <a:ext uri="{FF2B5EF4-FFF2-40B4-BE49-F238E27FC236}">
                <a16:creationId xmlns:a16="http://schemas.microsoft.com/office/drawing/2014/main" id="{95BF9FDA-3970-95FC-B1B6-39E6F628B04E}"/>
              </a:ext>
            </a:extLst>
          </p:cNvPr>
          <p:cNvSpPr txBox="1"/>
          <p:nvPr/>
        </p:nvSpPr>
        <p:spPr>
          <a:xfrm>
            <a:off x="3352294" y="2540810"/>
            <a:ext cx="2415915" cy="461665"/>
          </a:xfrm>
          <a:prstGeom prst="rect">
            <a:avLst/>
          </a:prstGeom>
          <a:noFill/>
        </p:spPr>
        <p:txBody>
          <a:bodyPr wrap="square" rtlCol="0" anchor="ctr">
            <a:spAutoFit/>
          </a:bodyPr>
          <a:lstStyle/>
          <a:p>
            <a:pPr algn="ctr"/>
            <a:r>
              <a:rPr lang="fr-FR" sz="2400" i="1" u="sng" dirty="0">
                <a:latin typeface="Montserrat" pitchFamily="2" charset="77"/>
              </a:rPr>
              <a:t>Le backend</a:t>
            </a:r>
          </a:p>
        </p:txBody>
      </p:sp>
      <p:pic>
        <p:nvPicPr>
          <p:cNvPr id="24" name="Image 23">
            <a:extLst>
              <a:ext uri="{FF2B5EF4-FFF2-40B4-BE49-F238E27FC236}">
                <a16:creationId xmlns:a16="http://schemas.microsoft.com/office/drawing/2014/main" id="{354D6512-696F-F340-EE45-FA8984BBEC86}"/>
              </a:ext>
            </a:extLst>
          </p:cNvPr>
          <p:cNvPicPr>
            <a:picLocks noChangeAspect="1"/>
          </p:cNvPicPr>
          <p:nvPr/>
        </p:nvPicPr>
        <p:blipFill>
          <a:blip r:embed="rId6"/>
          <a:srcRect/>
          <a:stretch/>
        </p:blipFill>
        <p:spPr>
          <a:xfrm>
            <a:off x="3216883" y="3003528"/>
            <a:ext cx="2686736" cy="1542774"/>
          </a:xfrm>
          <a:prstGeom prst="rect">
            <a:avLst/>
          </a:prstGeom>
        </p:spPr>
      </p:pic>
      <p:sp>
        <p:nvSpPr>
          <p:cNvPr id="25" name="ZoneTexte 24">
            <a:extLst>
              <a:ext uri="{FF2B5EF4-FFF2-40B4-BE49-F238E27FC236}">
                <a16:creationId xmlns:a16="http://schemas.microsoft.com/office/drawing/2014/main" id="{D4A43697-5015-F8B0-DB8B-9C1B51EF902F}"/>
              </a:ext>
            </a:extLst>
          </p:cNvPr>
          <p:cNvSpPr txBox="1"/>
          <p:nvPr/>
        </p:nvSpPr>
        <p:spPr>
          <a:xfrm>
            <a:off x="3226341" y="4682453"/>
            <a:ext cx="2677278" cy="1600438"/>
          </a:xfrm>
          <a:prstGeom prst="rect">
            <a:avLst/>
          </a:prstGeom>
          <a:noFill/>
        </p:spPr>
        <p:txBody>
          <a:bodyPr wrap="square" rtlCol="0" anchor="ctr">
            <a:spAutoFit/>
          </a:bodyPr>
          <a:lstStyle/>
          <a:p>
            <a:pPr algn="ctr"/>
            <a:r>
              <a:rPr lang="fr-CH" sz="1400" dirty="0">
                <a:latin typeface="Montserrat" pitchFamily="2" charset="77"/>
              </a:rPr>
              <a:t>Le backend correspond à la partie non visible du site web. Elle doit</a:t>
            </a:r>
            <a:endParaRPr lang="fr-FR" sz="1400" dirty="0">
              <a:latin typeface="Montserrat" pitchFamily="2" charset="77"/>
            </a:endParaRPr>
          </a:p>
          <a:p>
            <a:pPr algn="ctr"/>
            <a:r>
              <a:rPr lang="fr-CH" sz="1400" dirty="0">
                <a:latin typeface="Montserrat" pitchFamily="2" charset="77"/>
              </a:rPr>
              <a:t>traiter parfaitement les infos reçus car forte personnalisation des menus</a:t>
            </a:r>
            <a:endParaRPr lang="fr-FR" sz="1400" dirty="0">
              <a:latin typeface="Montserrat" pitchFamily="2" charset="77"/>
            </a:endParaRPr>
          </a:p>
        </p:txBody>
      </p:sp>
      <p:cxnSp>
        <p:nvCxnSpPr>
          <p:cNvPr id="7" name="Connecteur droit 6">
            <a:extLst>
              <a:ext uri="{FF2B5EF4-FFF2-40B4-BE49-F238E27FC236}">
                <a16:creationId xmlns:a16="http://schemas.microsoft.com/office/drawing/2014/main" id="{33276426-6D30-26C8-417F-7E0C5D225AE2}"/>
              </a:ext>
            </a:extLst>
          </p:cNvPr>
          <p:cNvCxnSpPr>
            <a:cxnSpLocks/>
          </p:cNvCxnSpPr>
          <p:nvPr/>
        </p:nvCxnSpPr>
        <p:spPr>
          <a:xfrm>
            <a:off x="9154116" y="2527783"/>
            <a:ext cx="2584" cy="3794958"/>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E3DD35F8-CA8F-2990-4000-8666C43E3742}"/>
              </a:ext>
            </a:extLst>
          </p:cNvPr>
          <p:cNvSpPr txBox="1"/>
          <p:nvPr/>
        </p:nvSpPr>
        <p:spPr>
          <a:xfrm>
            <a:off x="6332626" y="2536301"/>
            <a:ext cx="2543694" cy="461665"/>
          </a:xfrm>
          <a:prstGeom prst="rect">
            <a:avLst/>
          </a:prstGeom>
          <a:noFill/>
        </p:spPr>
        <p:txBody>
          <a:bodyPr wrap="square" rtlCol="0" anchor="ctr">
            <a:spAutoFit/>
          </a:bodyPr>
          <a:lstStyle/>
          <a:p>
            <a:pPr algn="ctr"/>
            <a:r>
              <a:rPr lang="fr-FR" sz="2400" i="1" u="sng" dirty="0">
                <a:latin typeface="Montserrat" pitchFamily="2" charset="77"/>
              </a:rPr>
              <a:t>L'UI </a:t>
            </a:r>
          </a:p>
        </p:txBody>
      </p:sp>
      <p:pic>
        <p:nvPicPr>
          <p:cNvPr id="13" name="Image 12" descr="Une image contenant clipart, capture d’écran, Dessin animé, texte&#10;&#10;Description générée automatiquement">
            <a:extLst>
              <a:ext uri="{FF2B5EF4-FFF2-40B4-BE49-F238E27FC236}">
                <a16:creationId xmlns:a16="http://schemas.microsoft.com/office/drawing/2014/main" id="{268DBC40-999E-CDEF-370F-A76671C041DE}"/>
              </a:ext>
            </a:extLst>
          </p:cNvPr>
          <p:cNvPicPr>
            <a:picLocks noChangeAspect="1"/>
          </p:cNvPicPr>
          <p:nvPr/>
        </p:nvPicPr>
        <p:blipFill>
          <a:blip r:embed="rId7"/>
          <a:stretch>
            <a:fillRect/>
          </a:stretch>
        </p:blipFill>
        <p:spPr>
          <a:xfrm>
            <a:off x="9749786" y="3131741"/>
            <a:ext cx="1512000" cy="1512000"/>
          </a:xfrm>
          <a:prstGeom prst="rect">
            <a:avLst/>
          </a:prstGeom>
        </p:spPr>
      </p:pic>
      <p:sp>
        <p:nvSpPr>
          <p:cNvPr id="14" name="ZoneTexte 13">
            <a:extLst>
              <a:ext uri="{FF2B5EF4-FFF2-40B4-BE49-F238E27FC236}">
                <a16:creationId xmlns:a16="http://schemas.microsoft.com/office/drawing/2014/main" id="{7CB0A4FC-6EBA-7B4A-DB25-1EB9E34C50A0}"/>
              </a:ext>
            </a:extLst>
          </p:cNvPr>
          <p:cNvSpPr txBox="1"/>
          <p:nvPr/>
        </p:nvSpPr>
        <p:spPr>
          <a:xfrm>
            <a:off x="9178426" y="5113340"/>
            <a:ext cx="2737714" cy="738664"/>
          </a:xfrm>
          <a:prstGeom prst="rect">
            <a:avLst/>
          </a:prstGeom>
          <a:noFill/>
        </p:spPr>
        <p:txBody>
          <a:bodyPr wrap="square" rtlCol="0" anchor="ctr">
            <a:spAutoFit/>
          </a:bodyPr>
          <a:lstStyle/>
          <a:p>
            <a:pPr algn="ctr"/>
            <a:r>
              <a:rPr lang="fr-CH" sz="1400" dirty="0">
                <a:latin typeface="Montserrat" pitchFamily="2" charset="77"/>
              </a:rPr>
              <a:t>Tout ce qui va nous permettre de créer et suivre l’avancement du projet</a:t>
            </a:r>
            <a:endParaRPr lang="fr-FR" sz="1400" dirty="0">
              <a:latin typeface="Montserrat" pitchFamily="2" charset="77"/>
            </a:endParaRPr>
          </a:p>
        </p:txBody>
      </p:sp>
      <p:sp>
        <p:nvSpPr>
          <p:cNvPr id="12" name="Triangle rectangle 11">
            <a:extLst>
              <a:ext uri="{FF2B5EF4-FFF2-40B4-BE49-F238E27FC236}">
                <a16:creationId xmlns:a16="http://schemas.microsoft.com/office/drawing/2014/main" id="{EF6E51B6-9F97-DCA4-72B2-CBDB6DA3913A}"/>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17" name="image1.png">
            <a:extLst>
              <a:ext uri="{FF2B5EF4-FFF2-40B4-BE49-F238E27FC236}">
                <a16:creationId xmlns:a16="http://schemas.microsoft.com/office/drawing/2014/main" id="{D9F41CB8-CBDD-1DE4-DEBC-4DD51FBD74FD}"/>
              </a:ext>
            </a:extLst>
          </p:cNvPr>
          <p:cNvPicPr/>
          <p:nvPr/>
        </p:nvPicPr>
        <p:blipFill rotWithShape="1">
          <a:blip r:embed="rId8"/>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180746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Veille technologique : le front end :</a:t>
            </a: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sp>
        <p:nvSpPr>
          <p:cNvPr id="27" name="Espace réservé du contenu 26">
            <a:extLst>
              <a:ext uri="{FF2B5EF4-FFF2-40B4-BE49-F238E27FC236}">
                <a16:creationId xmlns:a16="http://schemas.microsoft.com/office/drawing/2014/main" id="{0737891E-5A62-F9FF-E6CE-CEBA20BFA7D6}"/>
              </a:ext>
            </a:extLst>
          </p:cNvPr>
          <p:cNvSpPr>
            <a:spLocks noGrp="1"/>
          </p:cNvSpPr>
          <p:nvPr>
            <p:ph idx="1"/>
          </p:nvPr>
        </p:nvSpPr>
        <p:spPr/>
        <p:txBody>
          <a:bodyPr/>
          <a:lstStyle/>
          <a:p>
            <a:r>
              <a:rPr lang="fr-FR" sz="2000" u="sng" dirty="0">
                <a:latin typeface="Montserrat" pitchFamily="2" charset="77"/>
              </a:rPr>
              <a:t>C’est quoi le front-end ?</a:t>
            </a:r>
            <a:r>
              <a:rPr lang="fr-FR" sz="2000" dirty="0">
                <a:latin typeface="Montserrat" pitchFamily="2" charset="77"/>
              </a:rPr>
              <a:t> </a:t>
            </a:r>
            <a:r>
              <a:rPr lang="fr-FR" sz="1800" dirty="0">
                <a:latin typeface="Montserrat" pitchFamily="2" charset="77"/>
              </a:rPr>
              <a:t>Le front-end représente toute la partie visible d’un site web. Il existe de nombreux languages pour coder dont HMTL, CSS, JS et de nombreux dérivés de ces 3 languages. Ces languages vont apporter la structure visible de votre site web ainsi que son style. </a:t>
            </a:r>
            <a:endParaRPr lang="fr-FR" sz="2000" dirty="0">
              <a:latin typeface="Montserrat" pitchFamily="2" charset="77"/>
            </a:endParaRPr>
          </a:p>
          <a:p>
            <a:pPr marL="0" indent="0">
              <a:buNone/>
            </a:pPr>
            <a:endParaRPr lang="fr-FR" dirty="0">
              <a:latin typeface="Montserrat" pitchFamily="2" charset="77"/>
            </a:endParaRPr>
          </a:p>
          <a:p>
            <a:r>
              <a:rPr lang="fr-FR" sz="2000" u="sng" dirty="0">
                <a:latin typeface="Montserrat" pitchFamily="2" charset="77"/>
              </a:rPr>
              <a:t>Pourquoi est-ce important ?</a:t>
            </a:r>
            <a:r>
              <a:rPr lang="fr-FR" sz="2000" dirty="0">
                <a:latin typeface="Montserrat" pitchFamily="2" charset="77"/>
              </a:rPr>
              <a:t> </a:t>
            </a:r>
            <a:r>
              <a:rPr lang="fr-FR" sz="1800" dirty="0">
                <a:latin typeface="Montserrat" pitchFamily="2" charset="77"/>
              </a:rPr>
              <a:t>Le front end est la première chose que l’utilisateur est confronté en se connectant sur votre site. Il faut que l’ambiance et la structure soit logique pour se balader et se déplacer sans soucis et avec logique. </a:t>
            </a:r>
            <a:endParaRPr lang="fr-FR" dirty="0">
              <a:latin typeface="Montserrat" pitchFamily="2" charset="77"/>
            </a:endParaRPr>
          </a:p>
        </p:txBody>
      </p:sp>
      <p:sp>
        <p:nvSpPr>
          <p:cNvPr id="3" name="Triangle rectangle 2">
            <a:extLst>
              <a:ext uri="{FF2B5EF4-FFF2-40B4-BE49-F238E27FC236}">
                <a16:creationId xmlns:a16="http://schemas.microsoft.com/office/drawing/2014/main" id="{4B9CE86A-7D95-827C-223A-6577695A0317}"/>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B4A6F5CD-9B3D-6D1C-89B6-2E808CD94911}"/>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295598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Veille technologique : le front end :</a:t>
            </a: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sp>
        <p:nvSpPr>
          <p:cNvPr id="27" name="Espace réservé du contenu 26">
            <a:extLst>
              <a:ext uri="{FF2B5EF4-FFF2-40B4-BE49-F238E27FC236}">
                <a16:creationId xmlns:a16="http://schemas.microsoft.com/office/drawing/2014/main" id="{0737891E-5A62-F9FF-E6CE-CEBA20BFA7D6}"/>
              </a:ext>
            </a:extLst>
          </p:cNvPr>
          <p:cNvSpPr>
            <a:spLocks noGrp="1"/>
          </p:cNvSpPr>
          <p:nvPr>
            <p:ph idx="1"/>
          </p:nvPr>
        </p:nvSpPr>
        <p:spPr/>
        <p:txBody>
          <a:bodyPr>
            <a:normAutofit/>
          </a:bodyPr>
          <a:lstStyle/>
          <a:p>
            <a:r>
              <a:rPr lang="fr-FR" sz="2000" u="sng" dirty="0">
                <a:latin typeface="Montserrat" pitchFamily="2" charset="77"/>
              </a:rPr>
              <a:t>Languages de départ :</a:t>
            </a:r>
            <a:r>
              <a:rPr lang="fr-FR" sz="2000" dirty="0">
                <a:latin typeface="Montserrat" pitchFamily="2" charset="77"/>
              </a:rPr>
              <a:t> </a:t>
            </a:r>
            <a:r>
              <a:rPr lang="fr-FR" sz="1800" dirty="0">
                <a:latin typeface="Montserrat" pitchFamily="2" charset="77"/>
              </a:rPr>
              <a:t>Javascripts et ses frameworks. Ils offrent beaucoup plus de possibilité en termes de développement, plus de dynamisme. </a:t>
            </a:r>
          </a:p>
          <a:p>
            <a:endParaRPr lang="fr-FR" sz="1800" dirty="0">
              <a:latin typeface="Montserrat" pitchFamily="2" charset="77"/>
            </a:endParaRPr>
          </a:p>
          <a:p>
            <a:r>
              <a:rPr lang="fr-FR" sz="2000" u="sng" dirty="0">
                <a:latin typeface="Montserrat" pitchFamily="2" charset="77"/>
              </a:rPr>
              <a:t>C’est quoi un Framework ?</a:t>
            </a:r>
            <a:r>
              <a:rPr lang="fr-FR" sz="2000" dirty="0">
                <a:latin typeface="Montserrat" pitchFamily="2" charset="77"/>
              </a:rPr>
              <a:t> </a:t>
            </a:r>
            <a:r>
              <a:rPr lang="fr-FR" sz="1800" dirty="0">
                <a:latin typeface="Montserrat" pitchFamily="2" charset="77"/>
              </a:rPr>
              <a:t>Un Framework </a:t>
            </a:r>
            <a:r>
              <a:rPr lang="fr-CH" sz="1800" dirty="0">
                <a:latin typeface="Montserrat" pitchFamily="2" charset="77"/>
              </a:rPr>
              <a:t>offre un ensemble de règles, de bibliothèques et de structures pour aider les développeurs à créer plus facilement et efficacement des applications en utilisant le langage de programmation JavaScript.</a:t>
            </a:r>
          </a:p>
        </p:txBody>
      </p:sp>
      <p:sp>
        <p:nvSpPr>
          <p:cNvPr id="3" name="Triangle rectangle 2">
            <a:extLst>
              <a:ext uri="{FF2B5EF4-FFF2-40B4-BE49-F238E27FC236}">
                <a16:creationId xmlns:a16="http://schemas.microsoft.com/office/drawing/2014/main" id="{818B7730-6320-354A-F2C5-168FD00FDE3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07177F4F-E685-462A-964F-863F8EFB9556}"/>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186402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pic>
        <p:nvPicPr>
          <p:cNvPr id="7" name="Image 6" descr="Une image contenant Graphique, Caractère coloré, symbole, graphisme&#10;&#10;Description générée automatiquement">
            <a:extLst>
              <a:ext uri="{FF2B5EF4-FFF2-40B4-BE49-F238E27FC236}">
                <a16:creationId xmlns:a16="http://schemas.microsoft.com/office/drawing/2014/main" id="{8B31D875-A13C-D295-A9B2-851FCBEBBF26}"/>
              </a:ext>
            </a:extLst>
          </p:cNvPr>
          <p:cNvPicPr>
            <a:picLocks noChangeAspect="1"/>
          </p:cNvPicPr>
          <p:nvPr/>
        </p:nvPicPr>
        <p:blipFill>
          <a:blip r:embed="rId2"/>
          <a:stretch>
            <a:fillRect/>
          </a:stretch>
        </p:blipFill>
        <p:spPr>
          <a:xfrm>
            <a:off x="621754" y="4761565"/>
            <a:ext cx="1083331" cy="936000"/>
          </a:xfrm>
          <a:prstGeom prst="rect">
            <a:avLst/>
          </a:prstGeom>
        </p:spPr>
      </p:pic>
      <p:sp>
        <p:nvSpPr>
          <p:cNvPr id="9" name="Triangle rectangle 8">
            <a:extLst>
              <a:ext uri="{FF2B5EF4-FFF2-40B4-BE49-F238E27FC236}">
                <a16:creationId xmlns:a16="http://schemas.microsoft.com/office/drawing/2014/main" id="{B5523EB0-B079-9FE2-015C-7C8DB6F90720}"/>
              </a:ext>
            </a:extLst>
          </p:cNvPr>
          <p:cNvSpPr/>
          <p:nvPr/>
        </p:nvSpPr>
        <p:spPr>
          <a:xfrm rot="10800000">
            <a:off x="10189028" y="-4"/>
            <a:ext cx="2002970" cy="2046518"/>
          </a:xfrm>
          <a:prstGeom prst="r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latin typeface="Montserrat" pitchFamily="2" charset="77"/>
            </a:endParaRPr>
          </a:p>
        </p:txBody>
      </p:sp>
      <p:pic>
        <p:nvPicPr>
          <p:cNvPr id="10" name="Image 9" descr="Une image contenant noir, obscurité&#10;&#10;Description générée automatiquement">
            <a:extLst>
              <a:ext uri="{FF2B5EF4-FFF2-40B4-BE49-F238E27FC236}">
                <a16:creationId xmlns:a16="http://schemas.microsoft.com/office/drawing/2014/main" id="{866DD9E0-5BA1-3105-61EF-2F07F05CB741}"/>
              </a:ext>
            </a:extLst>
          </p:cNvPr>
          <p:cNvPicPr>
            <a:picLocks noChangeAspect="1"/>
          </p:cNvPicPr>
          <p:nvPr/>
        </p:nvPicPr>
        <p:blipFill>
          <a:blip r:embed="rId3"/>
          <a:stretch>
            <a:fillRect/>
          </a:stretch>
        </p:blipFill>
        <p:spPr>
          <a:xfrm>
            <a:off x="128401" y="6435293"/>
            <a:ext cx="709799" cy="250744"/>
          </a:xfrm>
          <a:prstGeom prst="rect">
            <a:avLst/>
          </a:prstGeom>
        </p:spPr>
      </p:pic>
      <p:sp>
        <p:nvSpPr>
          <p:cNvPr id="12" name="Titre 1">
            <a:extLst>
              <a:ext uri="{FF2B5EF4-FFF2-40B4-BE49-F238E27FC236}">
                <a16:creationId xmlns:a16="http://schemas.microsoft.com/office/drawing/2014/main" id="{D08CA2E2-9BD8-6B5C-EE78-365FFEC55820}"/>
              </a:ext>
            </a:extLst>
          </p:cNvPr>
          <p:cNvSpPr>
            <a:spLocks noGrp="1"/>
          </p:cNvSpPr>
          <p:nvPr>
            <p:ph type="title"/>
          </p:nvPr>
        </p:nvSpPr>
        <p:spPr>
          <a:xfrm>
            <a:off x="838200" y="365125"/>
            <a:ext cx="10515600" cy="1325563"/>
          </a:xfrm>
        </p:spPr>
        <p:txBody>
          <a:bodyPr/>
          <a:lstStyle/>
          <a:p>
            <a:r>
              <a:rPr lang="fr-FR" u="sng" dirty="0">
                <a:latin typeface="Montserrat" pitchFamily="2" charset="77"/>
              </a:rPr>
              <a:t>Veille technologique : le front end :</a:t>
            </a:r>
          </a:p>
        </p:txBody>
      </p:sp>
      <p:sp>
        <p:nvSpPr>
          <p:cNvPr id="13" name="ZoneTexte 12">
            <a:extLst>
              <a:ext uri="{FF2B5EF4-FFF2-40B4-BE49-F238E27FC236}">
                <a16:creationId xmlns:a16="http://schemas.microsoft.com/office/drawing/2014/main" id="{075A9E56-7874-F0DB-D472-910C3E63E404}"/>
              </a:ext>
            </a:extLst>
          </p:cNvPr>
          <p:cNvSpPr txBox="1"/>
          <p:nvPr/>
        </p:nvSpPr>
        <p:spPr>
          <a:xfrm>
            <a:off x="1838839" y="2230297"/>
            <a:ext cx="10202553" cy="677108"/>
          </a:xfrm>
          <a:prstGeom prst="rect">
            <a:avLst/>
          </a:prstGeom>
          <a:noFill/>
        </p:spPr>
        <p:txBody>
          <a:bodyPr wrap="square" rtlCol="0">
            <a:spAutoFit/>
          </a:bodyPr>
          <a:lstStyle/>
          <a:p>
            <a:r>
              <a:rPr lang="fr-FR" sz="2000" b="1" u="sng" dirty="0">
                <a:latin typeface="Montserrat" pitchFamily="2" charset="77"/>
              </a:rPr>
              <a:t>React:</a:t>
            </a:r>
            <a:r>
              <a:rPr lang="fr-FR" sz="2000" b="1" dirty="0">
                <a:latin typeface="Montserrat" pitchFamily="2" charset="77"/>
              </a:rPr>
              <a:t> </a:t>
            </a:r>
            <a:r>
              <a:rPr lang="fr-FR" dirty="0">
                <a:latin typeface="Montserrat" pitchFamily="2" charset="77"/>
              </a:rPr>
              <a:t>Une librarie développée et utilisé par Facebook, avec une documentation officielle, tutoriels, blog et une communauté pro forte. </a:t>
            </a:r>
          </a:p>
        </p:txBody>
      </p:sp>
      <p:sp>
        <p:nvSpPr>
          <p:cNvPr id="15" name="ZoneTexte 14">
            <a:extLst>
              <a:ext uri="{FF2B5EF4-FFF2-40B4-BE49-F238E27FC236}">
                <a16:creationId xmlns:a16="http://schemas.microsoft.com/office/drawing/2014/main" id="{E7A84D0E-D8E5-4449-89CF-9D6B13901530}"/>
              </a:ext>
            </a:extLst>
          </p:cNvPr>
          <p:cNvSpPr txBox="1"/>
          <p:nvPr/>
        </p:nvSpPr>
        <p:spPr>
          <a:xfrm>
            <a:off x="1838839" y="4917032"/>
            <a:ext cx="10202553" cy="646331"/>
          </a:xfrm>
          <a:prstGeom prst="rect">
            <a:avLst/>
          </a:prstGeom>
          <a:noFill/>
        </p:spPr>
        <p:txBody>
          <a:bodyPr wrap="square" rtlCol="0">
            <a:spAutoFit/>
          </a:bodyPr>
          <a:lstStyle/>
          <a:p>
            <a:r>
              <a:rPr lang="fr-FR" b="1" u="sng" dirty="0">
                <a:latin typeface="Montserrat" pitchFamily="2" charset="77"/>
              </a:rPr>
              <a:t>Vue.js :</a:t>
            </a:r>
            <a:r>
              <a:rPr lang="fr-FR" b="1" dirty="0">
                <a:latin typeface="Montserrat" pitchFamily="2" charset="77"/>
              </a:rPr>
              <a:t> </a:t>
            </a:r>
            <a:r>
              <a:rPr lang="fr-FR" dirty="0">
                <a:latin typeface="Montserrat" pitchFamily="2" charset="77"/>
              </a:rPr>
              <a:t>Un framework open source , très utilisé pour les interfaces utilisateur. Il possède une documentation officielle, tutoriels, blog et une communauté pro forte. </a:t>
            </a:r>
          </a:p>
        </p:txBody>
      </p:sp>
      <p:sp>
        <p:nvSpPr>
          <p:cNvPr id="19" name="ZoneTexte 18">
            <a:extLst>
              <a:ext uri="{FF2B5EF4-FFF2-40B4-BE49-F238E27FC236}">
                <a16:creationId xmlns:a16="http://schemas.microsoft.com/office/drawing/2014/main" id="{B30E9352-F620-93EA-A48F-EE6C77CFB507}"/>
              </a:ext>
            </a:extLst>
          </p:cNvPr>
          <p:cNvSpPr txBox="1"/>
          <p:nvPr/>
        </p:nvSpPr>
        <p:spPr>
          <a:xfrm>
            <a:off x="1838839" y="3603288"/>
            <a:ext cx="10202553" cy="954107"/>
          </a:xfrm>
          <a:prstGeom prst="rect">
            <a:avLst/>
          </a:prstGeom>
          <a:noFill/>
        </p:spPr>
        <p:txBody>
          <a:bodyPr wrap="square" rtlCol="0">
            <a:spAutoFit/>
          </a:bodyPr>
          <a:lstStyle/>
          <a:p>
            <a:r>
              <a:rPr lang="fr-FR" sz="2000" b="1" u="sng" dirty="0">
                <a:latin typeface="Montserrat" pitchFamily="2" charset="77"/>
              </a:rPr>
              <a:t>Angular:</a:t>
            </a:r>
            <a:r>
              <a:rPr lang="fr-FR" sz="2000" dirty="0">
                <a:latin typeface="Montserrat" pitchFamily="2" charset="77"/>
              </a:rPr>
              <a:t> </a:t>
            </a:r>
            <a:r>
              <a:rPr lang="fr-CH" dirty="0">
                <a:latin typeface="Montserrat" pitchFamily="2" charset="77"/>
              </a:rPr>
              <a:t>AngularJS est un framework JavaScript libre et open source développée par Google. Il possède des tutoriels, un guide à destination des développeurs ainsi qu’un blog. </a:t>
            </a:r>
            <a:endParaRPr lang="fr-FR" dirty="0">
              <a:latin typeface="Montserrat" pitchFamily="2" charset="77"/>
            </a:endParaRPr>
          </a:p>
        </p:txBody>
      </p:sp>
      <p:pic>
        <p:nvPicPr>
          <p:cNvPr id="20" name="Image 19" descr="Une image contenant Graphique, cercle, Caractère coloré, art&#10;&#10;Description générée automatiquement">
            <a:extLst>
              <a:ext uri="{FF2B5EF4-FFF2-40B4-BE49-F238E27FC236}">
                <a16:creationId xmlns:a16="http://schemas.microsoft.com/office/drawing/2014/main" id="{4BA8F374-FA62-745D-5B7A-7DAA26741419}"/>
              </a:ext>
            </a:extLst>
          </p:cNvPr>
          <p:cNvPicPr>
            <a:picLocks noChangeAspect="1"/>
          </p:cNvPicPr>
          <p:nvPr/>
        </p:nvPicPr>
        <p:blipFill>
          <a:blip r:embed="rId4"/>
          <a:stretch>
            <a:fillRect/>
          </a:stretch>
        </p:blipFill>
        <p:spPr>
          <a:xfrm>
            <a:off x="621754" y="2011343"/>
            <a:ext cx="1080000" cy="1080000"/>
          </a:xfrm>
          <a:prstGeom prst="rect">
            <a:avLst/>
          </a:prstGeom>
        </p:spPr>
      </p:pic>
      <p:pic>
        <p:nvPicPr>
          <p:cNvPr id="21" name="Image 20" descr="Une image contenant symbole, Panneau de signalisation, signe, Panneau de stop&#10;&#10;Description générée automatiquement">
            <a:extLst>
              <a:ext uri="{FF2B5EF4-FFF2-40B4-BE49-F238E27FC236}">
                <a16:creationId xmlns:a16="http://schemas.microsoft.com/office/drawing/2014/main" id="{075F8538-C997-26B8-413C-F1653B51E28F}"/>
              </a:ext>
            </a:extLst>
          </p:cNvPr>
          <p:cNvPicPr>
            <a:picLocks noChangeAspect="1"/>
          </p:cNvPicPr>
          <p:nvPr/>
        </p:nvPicPr>
        <p:blipFill rotWithShape="1">
          <a:blip r:embed="rId5"/>
          <a:srcRect l="31979" t="20625" r="30712" b="19442"/>
          <a:stretch/>
        </p:blipFill>
        <p:spPr>
          <a:xfrm>
            <a:off x="621754" y="3350454"/>
            <a:ext cx="1080000" cy="1152000"/>
          </a:xfrm>
          <a:prstGeom prst="rect">
            <a:avLst/>
          </a:prstGeom>
        </p:spPr>
      </p:pic>
      <p:sp>
        <p:nvSpPr>
          <p:cNvPr id="2" name="Triangle rectangle 1">
            <a:extLst>
              <a:ext uri="{FF2B5EF4-FFF2-40B4-BE49-F238E27FC236}">
                <a16:creationId xmlns:a16="http://schemas.microsoft.com/office/drawing/2014/main" id="{E87C608C-F02C-5C64-999D-65C9AA702607}"/>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3" name="image1.png">
            <a:extLst>
              <a:ext uri="{FF2B5EF4-FFF2-40B4-BE49-F238E27FC236}">
                <a16:creationId xmlns:a16="http://schemas.microsoft.com/office/drawing/2014/main" id="{26057983-F0BC-D996-0CBE-7C6B1448ADDF}"/>
              </a:ext>
            </a:extLst>
          </p:cNvPr>
          <p:cNvPicPr/>
          <p:nvPr/>
        </p:nvPicPr>
        <p:blipFill rotWithShape="1">
          <a:blip r:embed="rId6"/>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126599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a:xfrm>
            <a:off x="838200" y="365125"/>
            <a:ext cx="11324578" cy="1325563"/>
          </a:xfrm>
        </p:spPr>
        <p:txBody>
          <a:bodyPr/>
          <a:lstStyle/>
          <a:p>
            <a:r>
              <a:rPr lang="fr-FR" u="sng" dirty="0">
                <a:latin typeface="Montserrat" pitchFamily="2" charset="77"/>
              </a:rPr>
              <a:t>Veille technologique : l’UI :</a:t>
            </a: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sp>
        <p:nvSpPr>
          <p:cNvPr id="27" name="Espace réservé du contenu 26">
            <a:extLst>
              <a:ext uri="{FF2B5EF4-FFF2-40B4-BE49-F238E27FC236}">
                <a16:creationId xmlns:a16="http://schemas.microsoft.com/office/drawing/2014/main" id="{0737891E-5A62-F9FF-E6CE-CEBA20BFA7D6}"/>
              </a:ext>
            </a:extLst>
          </p:cNvPr>
          <p:cNvSpPr>
            <a:spLocks noGrp="1"/>
          </p:cNvSpPr>
          <p:nvPr>
            <p:ph idx="1"/>
          </p:nvPr>
        </p:nvSpPr>
        <p:spPr/>
        <p:txBody>
          <a:bodyPr>
            <a:normAutofit/>
          </a:bodyPr>
          <a:lstStyle/>
          <a:p>
            <a:r>
              <a:rPr lang="fr-CH" sz="2000" b="1" u="sng" dirty="0">
                <a:latin typeface="Montserrat" pitchFamily="2" charset="77"/>
              </a:rPr>
              <a:t>UI, c’est quoi ?</a:t>
            </a:r>
            <a:r>
              <a:rPr lang="fr-CH" sz="2000" dirty="0">
                <a:latin typeface="Montserrat" pitchFamily="2" charset="77"/>
              </a:rPr>
              <a:t> </a:t>
            </a:r>
            <a:r>
              <a:rPr lang="fr-CH" sz="1800" dirty="0">
                <a:latin typeface="Montserrat" pitchFamily="2" charset="77"/>
              </a:rPr>
              <a:t>L'UI design se rapporte donc à l'environnement graphique dans lequel évolue l'utilisateur d'un logiciel, d'un site web ou d'une application. La mission de l'UI designer consiste à créer une interface agréable et pratique, facile à prendre en main.</a:t>
            </a:r>
          </a:p>
          <a:p>
            <a:endParaRPr lang="fr-CH" sz="1800" dirty="0">
              <a:latin typeface="Montserrat" pitchFamily="2" charset="77"/>
            </a:endParaRPr>
          </a:p>
          <a:p>
            <a:r>
              <a:rPr lang="fr-CH" sz="2000" b="1" u="sng" dirty="0">
                <a:latin typeface="Montserrat" pitchFamily="2" charset="77"/>
              </a:rPr>
              <a:t>Mais c’est quoi  une </a:t>
            </a:r>
            <a:r>
              <a:rPr lang="fr-CH" sz="2000" b="1" i="0" u="sng" strike="noStrike" dirty="0">
                <a:effectLst/>
                <a:latin typeface="Montserrat" pitchFamily="2" charset="77"/>
              </a:rPr>
              <a:t>bibliothèque </a:t>
            </a:r>
            <a:r>
              <a:rPr lang="fr-CH" sz="2000" b="1" u="sng" dirty="0">
                <a:latin typeface="Montserrat" pitchFamily="2" charset="77"/>
              </a:rPr>
              <a:t>?</a:t>
            </a:r>
            <a:r>
              <a:rPr lang="fr-CH" sz="2000" dirty="0">
                <a:latin typeface="Montserrat" pitchFamily="2" charset="77"/>
              </a:rPr>
              <a:t> </a:t>
            </a:r>
            <a:r>
              <a:rPr lang="fr-CH" sz="1800" dirty="0">
                <a:latin typeface="Montserrat" pitchFamily="2" charset="77"/>
              </a:rPr>
              <a:t>Ils permettent de gagner du temps en fournissant des composants préfabriqués, testés et prêts à être utilisés. Cela permet de réduire les coûts de production car moins de temps de développement. </a:t>
            </a:r>
            <a:br>
              <a:rPr lang="fr-CH" sz="1800" dirty="0">
                <a:latin typeface="Montserrat" pitchFamily="2" charset="77"/>
              </a:rPr>
            </a:br>
            <a:endParaRPr lang="fr-CH" sz="1800" dirty="0">
              <a:latin typeface="Montserrat" pitchFamily="2" charset="77"/>
            </a:endParaRPr>
          </a:p>
          <a:p>
            <a:r>
              <a:rPr lang="fr-CH" sz="1800" dirty="0">
                <a:latin typeface="Montserrat" pitchFamily="2" charset="77"/>
              </a:rPr>
              <a:t>Pas forcément utile mais peut aider les développeurs</a:t>
            </a:r>
            <a:endParaRPr lang="fr-FR" sz="1800" dirty="0">
              <a:latin typeface="Montserrat" pitchFamily="2" charset="77"/>
            </a:endParaRPr>
          </a:p>
        </p:txBody>
      </p:sp>
      <p:sp>
        <p:nvSpPr>
          <p:cNvPr id="3" name="Triangle rectangle 2">
            <a:extLst>
              <a:ext uri="{FF2B5EF4-FFF2-40B4-BE49-F238E27FC236}">
                <a16:creationId xmlns:a16="http://schemas.microsoft.com/office/drawing/2014/main" id="{9F6D285B-4272-BBDB-1573-ECAA879432C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82874286-50D0-B9A9-7556-400052807330}"/>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322770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25827</TotalTime>
  <Words>1120</Words>
  <Application>Microsoft Macintosh PowerPoint</Application>
  <PresentationFormat>Grand écran</PresentationFormat>
  <Paragraphs>72</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Montserrat</vt:lpstr>
      <vt:lpstr>Thème Office</vt:lpstr>
      <vt:lpstr>Veille technologique</vt:lpstr>
      <vt:lpstr>Pourquoi réaliser une veille ?</vt:lpstr>
      <vt:lpstr>Les outils pour réaliser une veille :</vt:lpstr>
      <vt:lpstr>Présentation PowerPoint</vt:lpstr>
      <vt:lpstr>Créer une veille technologique :</vt:lpstr>
      <vt:lpstr>Veille technologique : le front end :</vt:lpstr>
      <vt:lpstr>Veille technologique : le front end :</vt:lpstr>
      <vt:lpstr>Veille technologique : le front end :</vt:lpstr>
      <vt:lpstr>Veille technologique : l’UI :</vt:lpstr>
      <vt:lpstr>Veille technologique : l’UI :</vt:lpstr>
      <vt:lpstr>Veille technologique : Le backend :</vt:lpstr>
      <vt:lpstr>Veille technologique : Le backend :</vt:lpstr>
      <vt:lpstr>Veille technologique: Les outils:</vt:lpstr>
      <vt:lpstr>Veille concurrentielle: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25</cp:revision>
  <dcterms:created xsi:type="dcterms:W3CDTF">2024-01-11T14:04:32Z</dcterms:created>
  <dcterms:modified xsi:type="dcterms:W3CDTF">2024-03-25T19:09:48Z</dcterms:modified>
</cp:coreProperties>
</file>