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6" r:id="rId3"/>
    <p:sldId id="269" r:id="rId4"/>
    <p:sldId id="278" r:id="rId5"/>
    <p:sldId id="270" r:id="rId6"/>
    <p:sldId id="277" r:id="rId7"/>
    <p:sldId id="279" r:id="rId8"/>
    <p:sldId id="280" r:id="rId9"/>
    <p:sldId id="282" r:id="rId10"/>
    <p:sldId id="263" r:id="rId11"/>
    <p:sldId id="264" r:id="rId12"/>
    <p:sldId id="272" r:id="rId13"/>
    <p:sldId id="266" r:id="rId14"/>
    <p:sldId id="284" r:id="rId15"/>
    <p:sldId id="273" r:id="rId16"/>
    <p:sldId id="283" r:id="rId17"/>
    <p:sldId id="281"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a:srgbClr val="007A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p:restoredTop sz="96197"/>
  </p:normalViewPr>
  <p:slideViewPr>
    <p:cSldViewPr snapToGrid="0">
      <p:cViewPr varScale="1">
        <p:scale>
          <a:sx n="121" d="100"/>
          <a:sy n="121" d="100"/>
        </p:scale>
        <p:origin x="200" y="232"/>
      </p:cViewPr>
      <p:guideLst>
        <p:guide orient="horz" pos="4065"/>
        <p:guide pos="6856"/>
      </p:guideLst>
    </p:cSldViewPr>
  </p:slideViewPr>
  <p:outlineViewPr>
    <p:cViewPr>
      <p:scale>
        <a:sx n="33" d="100"/>
        <a:sy n="33" d="100"/>
      </p:scale>
      <p:origin x="0" y="-104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1388883-77D9-E642-A531-AC0A04F456F7}" type="slidenum">
              <a:rPr lang="fr-FR" smtClean="0"/>
              <a:t>16</a:t>
            </a:fld>
            <a:endParaRPr lang="fr-FR"/>
          </a:p>
        </p:txBody>
      </p:sp>
    </p:spTree>
    <p:extLst>
      <p:ext uri="{BB962C8B-B14F-4D97-AF65-F5344CB8AC3E}">
        <p14:creationId xmlns:p14="http://schemas.microsoft.com/office/powerpoint/2010/main" val="349709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cocumathieus-team.monday.com/boards/1383412597/views/1113241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Solution technique</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4" name="Triangle rectangle 3">
            <a:extLst>
              <a:ext uri="{FF2B5EF4-FFF2-40B4-BE49-F238E27FC236}">
                <a16:creationId xmlns:a16="http://schemas.microsoft.com/office/drawing/2014/main" id="{19EA15F9-841F-59C2-AE84-345B17A4A7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D079E3F7-81BB-2B89-5F0C-525E9DF92035}"/>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1FD7CDD3-3439-94D0-880F-2B6E09F7250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7268A6B-4605-26D2-2364-DC5BF8D07AD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405E71-39FF-BDC4-02F9-1B81443AEEAF}"/>
              </a:ext>
            </a:extLst>
          </p:cNvPr>
          <p:cNvSpPr>
            <a:spLocks noGrp="1"/>
          </p:cNvSpPr>
          <p:nvPr>
            <p:ph idx="1"/>
          </p:nvPr>
        </p:nvSpPr>
        <p:spPr>
          <a:xfrm>
            <a:off x="838200" y="2030877"/>
            <a:ext cx="10515600" cy="4015912"/>
          </a:xfrm>
          <a:scene3d>
            <a:camera prst="orthographicFront"/>
            <a:lightRig rig="threePt" dir="t"/>
          </a:scene3d>
          <a:sp3d>
            <a:bevelT w="57150"/>
          </a:sp3d>
        </p:spPr>
        <p:txBody>
          <a:bodyPr/>
          <a:lstStyle/>
          <a:p>
            <a:pPr marL="0" indent="0">
              <a:buNone/>
            </a:pPr>
            <a:r>
              <a:rPr lang="fr-CH" u="sng" dirty="0">
                <a:latin typeface="Montserrat" pitchFamily="2" charset="77"/>
              </a:rPr>
              <a:t>Pourquoi l’utiliser pour notre projet ?</a:t>
            </a:r>
          </a:p>
          <a:p>
            <a:pPr marL="0" indent="0">
              <a:buNone/>
            </a:pPr>
            <a:endParaRPr lang="fr-CH" u="sng" dirty="0">
              <a:latin typeface="Montserrat" pitchFamily="2" charset="77"/>
            </a:endParaRPr>
          </a:p>
          <a:p>
            <a:r>
              <a:rPr lang="fr-CH" sz="1800" dirty="0">
                <a:latin typeface="Montserrat" pitchFamily="2" charset="77"/>
              </a:rPr>
              <a:t>Planifier la production du site</a:t>
            </a:r>
          </a:p>
          <a:p>
            <a:r>
              <a:rPr lang="fr-CH" sz="1800" dirty="0">
                <a:latin typeface="Montserrat" pitchFamily="2" charset="77"/>
              </a:rPr>
              <a:t>Découper le site en plusieurs taches</a:t>
            </a:r>
          </a:p>
          <a:p>
            <a:r>
              <a:rPr lang="fr-CH" sz="1800" dirty="0">
                <a:latin typeface="Montserrat" pitchFamily="2" charset="77"/>
              </a:rPr>
              <a:t>Assigner une importance à une tache </a:t>
            </a:r>
          </a:p>
          <a:p>
            <a:r>
              <a:rPr lang="fr-CH" sz="1800" dirty="0">
                <a:latin typeface="Montserrat" pitchFamily="2" charset="77"/>
              </a:rPr>
              <a:t>Assigner des taches à l’équipe  </a:t>
            </a:r>
          </a:p>
          <a:p>
            <a:r>
              <a:rPr lang="fr-CH" sz="1800" dirty="0">
                <a:latin typeface="Montserrat" pitchFamily="2" charset="77"/>
              </a:rPr>
              <a:t>Un calendrier avec des deadlines à respecter</a:t>
            </a:r>
          </a:p>
          <a:p>
            <a:pPr marL="0" indent="0">
              <a:buNone/>
            </a:pPr>
            <a:endParaRPr lang="fr-CH" sz="1800" i="1" dirty="0">
              <a:effectLst/>
              <a:latin typeface="Montserrat" pitchFamily="2" charset="77"/>
              <a:ea typeface="Montserrat" pitchFamily="2" charset="77"/>
              <a:cs typeface="Montserrat" pitchFamily="2" charset="77"/>
            </a:endParaRPr>
          </a:p>
          <a:p>
            <a:pPr marL="0" indent="0">
              <a:buNone/>
            </a:pPr>
            <a:r>
              <a:rPr lang="fr-CH" sz="1800" i="1" dirty="0">
                <a:latin typeface="Montserrat" pitchFamily="2" charset="77"/>
                <a:ea typeface="Montserrat" pitchFamily="2" charset="77"/>
                <a:cs typeface="Montserrat" pitchFamily="2" charset="77"/>
              </a:rPr>
              <a:t>= meilleur répartition des tâches, flexibilité, meilleure communication, meilleure organisation.</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336308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AD8250E-A04C-A9D3-7147-92A53FB717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94A5C5-5EB4-B9CA-616E-9E8FB7C0457B}"/>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28CBD7D4-CF02-1B75-36C7-73C0837FAB7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8411DCD-7D42-7DF0-DF8F-34F0221533DB}"/>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B5FD4-C1B2-C5C7-64B1-FC09F290EB9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FEB7BDB3-8860-E273-C59F-0CC4EBCD3954}"/>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u="sng" dirty="0">
                <a:latin typeface="Montserrat" pitchFamily="2" charset="77"/>
              </a:rPr>
              <a:t>Lequel outil choisir pour notre projet ?</a:t>
            </a:r>
            <a:endParaRPr lang="fr-FR"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9" name="Image 8" descr="Une image contenant symbole, Police, Graphique, conception&#10;&#10;Description générée automatiquement">
            <a:extLst>
              <a:ext uri="{FF2B5EF4-FFF2-40B4-BE49-F238E27FC236}">
                <a16:creationId xmlns:a16="http://schemas.microsoft.com/office/drawing/2014/main" id="{37F9E4B8-9095-B1DF-0376-180D6931B598}"/>
              </a:ext>
            </a:extLst>
          </p:cNvPr>
          <p:cNvPicPr>
            <a:picLocks noChangeAspect="1"/>
          </p:cNvPicPr>
          <p:nvPr/>
        </p:nvPicPr>
        <p:blipFill>
          <a:blip r:embed="rId4"/>
          <a:stretch>
            <a:fillRect/>
          </a:stretch>
        </p:blipFill>
        <p:spPr>
          <a:xfrm>
            <a:off x="1610360" y="3016482"/>
            <a:ext cx="1833880" cy="1833880"/>
          </a:xfrm>
          <a:prstGeom prst="rect">
            <a:avLst/>
          </a:prstGeom>
        </p:spPr>
      </p:pic>
      <p:pic>
        <p:nvPicPr>
          <p:cNvPr id="11" name="Image 10" descr="Une image contenant logo, capture d’écran, Graphique, symbole&#10;&#10;Description générée automatiquement">
            <a:extLst>
              <a:ext uri="{FF2B5EF4-FFF2-40B4-BE49-F238E27FC236}">
                <a16:creationId xmlns:a16="http://schemas.microsoft.com/office/drawing/2014/main" id="{CA4AB9ED-B2BA-AFD2-76A4-80B99AC5C478}"/>
              </a:ext>
            </a:extLst>
          </p:cNvPr>
          <p:cNvPicPr>
            <a:picLocks noChangeAspect="1"/>
          </p:cNvPicPr>
          <p:nvPr/>
        </p:nvPicPr>
        <p:blipFill>
          <a:blip r:embed="rId5"/>
          <a:stretch>
            <a:fillRect/>
          </a:stretch>
        </p:blipFill>
        <p:spPr>
          <a:xfrm>
            <a:off x="3469641" y="2676293"/>
            <a:ext cx="2633980" cy="2633980"/>
          </a:xfrm>
          <a:prstGeom prst="rect">
            <a:avLst/>
          </a:prstGeom>
        </p:spPr>
      </p:pic>
      <p:pic>
        <p:nvPicPr>
          <p:cNvPr id="19" name="Image 18" descr="Une image contenant Caractère coloré, capture d’écran, Graphique, conception&#10;&#10;Description générée automatiquement">
            <a:extLst>
              <a:ext uri="{FF2B5EF4-FFF2-40B4-BE49-F238E27FC236}">
                <a16:creationId xmlns:a16="http://schemas.microsoft.com/office/drawing/2014/main" id="{C560B32A-8011-ABA0-B636-074A3A5F2815}"/>
              </a:ext>
            </a:extLst>
          </p:cNvPr>
          <p:cNvPicPr>
            <a:picLocks noChangeAspect="1"/>
          </p:cNvPicPr>
          <p:nvPr/>
        </p:nvPicPr>
        <p:blipFill>
          <a:blip r:embed="rId6"/>
          <a:stretch>
            <a:fillRect/>
          </a:stretch>
        </p:blipFill>
        <p:spPr>
          <a:xfrm>
            <a:off x="6129022" y="2850026"/>
            <a:ext cx="2166791" cy="2166791"/>
          </a:xfrm>
          <a:prstGeom prst="rect">
            <a:avLst/>
          </a:prstGeom>
        </p:spPr>
      </p:pic>
      <p:pic>
        <p:nvPicPr>
          <p:cNvPr id="21" name="Image 20" descr="Une image contenant symbole, Graphique, logo, capture d’écran&#10;&#10;Description générée automatiquement">
            <a:extLst>
              <a:ext uri="{FF2B5EF4-FFF2-40B4-BE49-F238E27FC236}">
                <a16:creationId xmlns:a16="http://schemas.microsoft.com/office/drawing/2014/main" id="{4918CE7A-5CB2-7696-6245-B3CEBBF3D7A3}"/>
              </a:ext>
            </a:extLst>
          </p:cNvPr>
          <p:cNvPicPr>
            <a:picLocks noChangeAspect="1"/>
          </p:cNvPicPr>
          <p:nvPr/>
        </p:nvPicPr>
        <p:blipFill>
          <a:blip r:embed="rId7"/>
          <a:stretch>
            <a:fillRect/>
          </a:stretch>
        </p:blipFill>
        <p:spPr>
          <a:xfrm>
            <a:off x="8690574" y="2909874"/>
            <a:ext cx="2047094" cy="2047094"/>
          </a:xfrm>
          <a:prstGeom prst="rect">
            <a:avLst/>
          </a:prstGeom>
        </p:spPr>
      </p:pic>
      <p:sp>
        <p:nvSpPr>
          <p:cNvPr id="22" name="ZoneTexte 21">
            <a:extLst>
              <a:ext uri="{FF2B5EF4-FFF2-40B4-BE49-F238E27FC236}">
                <a16:creationId xmlns:a16="http://schemas.microsoft.com/office/drawing/2014/main" id="{7A625908-9013-3585-0B90-EFC934B351AE}"/>
              </a:ext>
            </a:extLst>
          </p:cNvPr>
          <p:cNvSpPr txBox="1"/>
          <p:nvPr/>
        </p:nvSpPr>
        <p:spPr>
          <a:xfrm>
            <a:off x="1833880" y="5051253"/>
            <a:ext cx="1386840" cy="369332"/>
          </a:xfrm>
          <a:prstGeom prst="rect">
            <a:avLst/>
          </a:prstGeom>
          <a:noFill/>
        </p:spPr>
        <p:txBody>
          <a:bodyPr wrap="square" rtlCol="0">
            <a:spAutoFit/>
          </a:bodyPr>
          <a:lstStyle/>
          <a:p>
            <a:pPr algn="ctr"/>
            <a:r>
              <a:rPr lang="fr-FR" dirty="0">
                <a:latin typeface="Montserrat" pitchFamily="2" charset="77"/>
              </a:rPr>
              <a:t>Notion</a:t>
            </a:r>
          </a:p>
        </p:txBody>
      </p:sp>
      <p:sp>
        <p:nvSpPr>
          <p:cNvPr id="23" name="ZoneTexte 22">
            <a:extLst>
              <a:ext uri="{FF2B5EF4-FFF2-40B4-BE49-F238E27FC236}">
                <a16:creationId xmlns:a16="http://schemas.microsoft.com/office/drawing/2014/main" id="{B4C541FD-0204-9EBC-2B09-3735EB21EC19}"/>
              </a:ext>
            </a:extLst>
          </p:cNvPr>
          <p:cNvSpPr txBox="1"/>
          <p:nvPr/>
        </p:nvSpPr>
        <p:spPr>
          <a:xfrm>
            <a:off x="4093211" y="5051253"/>
            <a:ext cx="1386840" cy="369332"/>
          </a:xfrm>
          <a:prstGeom prst="rect">
            <a:avLst/>
          </a:prstGeom>
          <a:noFill/>
        </p:spPr>
        <p:txBody>
          <a:bodyPr wrap="square" rtlCol="0">
            <a:spAutoFit/>
          </a:bodyPr>
          <a:lstStyle/>
          <a:p>
            <a:pPr algn="ctr"/>
            <a:r>
              <a:rPr lang="fr-FR" dirty="0">
                <a:latin typeface="Montserrat" pitchFamily="2" charset="77"/>
              </a:rPr>
              <a:t>Trello</a:t>
            </a:r>
          </a:p>
        </p:txBody>
      </p:sp>
      <p:sp>
        <p:nvSpPr>
          <p:cNvPr id="24" name="ZoneTexte 23">
            <a:extLst>
              <a:ext uri="{FF2B5EF4-FFF2-40B4-BE49-F238E27FC236}">
                <a16:creationId xmlns:a16="http://schemas.microsoft.com/office/drawing/2014/main" id="{D2FDC301-8EBB-B757-9C32-3A19CC2F753D}"/>
              </a:ext>
            </a:extLst>
          </p:cNvPr>
          <p:cNvSpPr txBox="1"/>
          <p:nvPr/>
        </p:nvSpPr>
        <p:spPr>
          <a:xfrm>
            <a:off x="6518997" y="5051253"/>
            <a:ext cx="1386840" cy="369332"/>
          </a:xfrm>
          <a:prstGeom prst="rect">
            <a:avLst/>
          </a:prstGeom>
          <a:noFill/>
        </p:spPr>
        <p:txBody>
          <a:bodyPr wrap="square" rtlCol="0">
            <a:spAutoFit/>
          </a:bodyPr>
          <a:lstStyle/>
          <a:p>
            <a:pPr algn="ctr"/>
            <a:r>
              <a:rPr lang="fr-FR" b="1" u="sng" dirty="0">
                <a:latin typeface="Montserrat" pitchFamily="2" charset="77"/>
              </a:rPr>
              <a:t>Monday</a:t>
            </a:r>
          </a:p>
        </p:txBody>
      </p:sp>
      <p:sp>
        <p:nvSpPr>
          <p:cNvPr id="25" name="ZoneTexte 24">
            <a:extLst>
              <a:ext uri="{FF2B5EF4-FFF2-40B4-BE49-F238E27FC236}">
                <a16:creationId xmlns:a16="http://schemas.microsoft.com/office/drawing/2014/main" id="{54B53777-8F6F-EA99-97FC-9DA8D4130A91}"/>
              </a:ext>
            </a:extLst>
          </p:cNvPr>
          <p:cNvSpPr txBox="1"/>
          <p:nvPr/>
        </p:nvSpPr>
        <p:spPr>
          <a:xfrm>
            <a:off x="8608531" y="5051253"/>
            <a:ext cx="2211179" cy="369332"/>
          </a:xfrm>
          <a:prstGeom prst="rect">
            <a:avLst/>
          </a:prstGeom>
          <a:noFill/>
        </p:spPr>
        <p:txBody>
          <a:bodyPr wrap="square" rtlCol="0">
            <a:spAutoFit/>
          </a:bodyPr>
          <a:lstStyle/>
          <a:p>
            <a:pPr algn="ctr"/>
            <a:r>
              <a:rPr lang="fr-FR" dirty="0">
                <a:latin typeface="Montserrat" pitchFamily="2" charset="77"/>
              </a:rPr>
              <a:t>Microsoft Project</a:t>
            </a:r>
          </a:p>
        </p:txBody>
      </p:sp>
      <p:sp>
        <p:nvSpPr>
          <p:cNvPr id="26" name="ZoneTexte 25">
            <a:extLst>
              <a:ext uri="{FF2B5EF4-FFF2-40B4-BE49-F238E27FC236}">
                <a16:creationId xmlns:a16="http://schemas.microsoft.com/office/drawing/2014/main" id="{16F1D88A-DA76-61E3-A224-6CCA98E41F2B}"/>
              </a:ext>
            </a:extLst>
          </p:cNvPr>
          <p:cNvSpPr txBox="1"/>
          <p:nvPr/>
        </p:nvSpPr>
        <p:spPr>
          <a:xfrm>
            <a:off x="746760" y="5805514"/>
            <a:ext cx="10698480" cy="369332"/>
          </a:xfrm>
          <a:prstGeom prst="rect">
            <a:avLst/>
          </a:prstGeom>
          <a:noFill/>
        </p:spPr>
        <p:txBody>
          <a:bodyPr wrap="square" rtlCol="0">
            <a:spAutoFit/>
          </a:bodyPr>
          <a:lstStyle/>
          <a:p>
            <a:pPr algn="ctr"/>
            <a:r>
              <a:rPr lang="fr-FR" dirty="0">
                <a:latin typeface="Montserrat" pitchFamily="2" charset="77"/>
              </a:rPr>
              <a:t>Monday est très visuel, plus simple à comprendre </a:t>
            </a:r>
          </a:p>
        </p:txBody>
      </p:sp>
    </p:spTree>
    <p:extLst>
      <p:ext uri="{BB962C8B-B14F-4D97-AF65-F5344CB8AC3E}">
        <p14:creationId xmlns:p14="http://schemas.microsoft.com/office/powerpoint/2010/main" val="22134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5DCCAABE-0313-5392-EA6F-666CE3C469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D1B4AB-2FDB-FFEE-5AB8-BDF22275E3A5}"/>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7DA7E4B7-33CE-4B34-041A-BBC94796C1E8}"/>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57FC5AD3-A74F-EC8E-AC55-2D344DE636AE}"/>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FBA1B223-061B-0F85-5FED-9EFB421876DF}"/>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6E594E8-22C1-50A2-7CC0-84390666530E}"/>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u="sng" dirty="0">
                <a:latin typeface="Montserrat" pitchFamily="2" charset="77"/>
              </a:rPr>
              <a:t>Le Kanban:</a:t>
            </a:r>
            <a:r>
              <a:rPr lang="fr-CH" dirty="0">
                <a:latin typeface="Montserrat" pitchFamily="2" charset="77"/>
              </a:rPr>
              <a:t> </a:t>
            </a:r>
            <a:r>
              <a:rPr lang="fr-CH" sz="1800" dirty="0">
                <a:latin typeface="Montserrat" pitchFamily="2" charset="77"/>
              </a:rPr>
              <a:t>La méthode Kanban est une approche de gestion visuelle des tâches et des processus, originaire du Japon.</a:t>
            </a:r>
            <a:r>
              <a:rPr lang="fr-CH" sz="1800" u="sng" dirty="0">
                <a:latin typeface="Montserrat" pitchFamily="2" charset="77"/>
              </a:rPr>
              <a:t> </a:t>
            </a:r>
            <a:endParaRPr lang="fr-FR" sz="1800" dirty="0">
              <a:latin typeface="Montserrat" pitchFamily="2" charset="77"/>
            </a:endParaRPr>
          </a:p>
        </p:txBody>
      </p:sp>
      <p:sp>
        <p:nvSpPr>
          <p:cNvPr id="10" name="ZoneTexte 9">
            <a:extLst>
              <a:ext uri="{FF2B5EF4-FFF2-40B4-BE49-F238E27FC236}">
                <a16:creationId xmlns:a16="http://schemas.microsoft.com/office/drawing/2014/main" id="{67CF7131-AE16-6152-BFB6-32FD00BFFDF9}"/>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 </a:t>
            </a:r>
            <a:r>
              <a:rPr lang="fr-FR" sz="1000" dirty="0">
                <a:latin typeface="Montserrat" pitchFamily="2" charset="77"/>
                <a:hlinkClick r:id="rId4"/>
              </a:rPr>
              <a:t>https://cocumathieus-team.monday.com/boards/1383412597/views/11132413</a:t>
            </a:r>
            <a:endParaRPr lang="fr-FR" sz="1000" dirty="0">
              <a:latin typeface="Montserrat" pitchFamily="2" charset="77"/>
            </a:endParaRPr>
          </a:p>
          <a:p>
            <a:pPr algn="ctr"/>
            <a:endParaRPr lang="fr-FR" sz="1000" dirty="0">
              <a:latin typeface="Montserrat" pitchFamily="2" charset="77"/>
            </a:endParaRPr>
          </a:p>
        </p:txBody>
      </p:sp>
      <p:pic>
        <p:nvPicPr>
          <p:cNvPr id="8" name="Image 7" descr="Une image contenant logiciel, Logiciel multimédia, texte, Logiciel de graphisme&#10;&#10;Description générée automatiquement">
            <a:extLst>
              <a:ext uri="{FF2B5EF4-FFF2-40B4-BE49-F238E27FC236}">
                <a16:creationId xmlns:a16="http://schemas.microsoft.com/office/drawing/2014/main" id="{FE854FAA-3B98-F350-61EE-09E9AF9FE176}"/>
              </a:ext>
            </a:extLst>
          </p:cNvPr>
          <p:cNvPicPr>
            <a:picLocks noChangeAspect="1"/>
          </p:cNvPicPr>
          <p:nvPr/>
        </p:nvPicPr>
        <p:blipFill>
          <a:blip r:embed="rId5"/>
          <a:stretch>
            <a:fillRect/>
          </a:stretch>
        </p:blipFill>
        <p:spPr>
          <a:xfrm>
            <a:off x="2980560" y="2597914"/>
            <a:ext cx="7053170" cy="3894961"/>
          </a:xfrm>
          <a:prstGeom prst="rect">
            <a:avLst/>
          </a:prstGeom>
        </p:spPr>
      </p:pic>
    </p:spTree>
    <p:extLst>
      <p:ext uri="{BB962C8B-B14F-4D97-AF65-F5344CB8AC3E}">
        <p14:creationId xmlns:p14="http://schemas.microsoft.com/office/powerpoint/2010/main" val="27992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E191628-E2ED-EB19-0D57-1623D0DB82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95C6A7-254A-90C8-7D1F-4D722939D2E1}"/>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DB176A64-7043-090C-2AB4-F12A97ECEBE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F5BB3F0-8148-3D55-0E9D-8ADCE36B2187}"/>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BBF25C5-600D-97F4-4702-3C0AFF20522C}"/>
              </a:ext>
            </a:extLst>
          </p:cNvPr>
          <p:cNvPicPr/>
          <p:nvPr/>
        </p:nvPicPr>
        <p:blipFill rotWithShape="1">
          <a:blip r:embed="rId3"/>
          <a:srcRect l="8082" r="8898"/>
          <a:stretch/>
        </p:blipFill>
        <p:spPr>
          <a:xfrm rot="2719298">
            <a:off x="10983242" y="303651"/>
            <a:ext cx="1084537" cy="720000"/>
          </a:xfrm>
          <a:prstGeom prst="rect">
            <a:avLst/>
          </a:prstGeom>
          <a:ln/>
        </p:spPr>
      </p:pic>
      <p:pic>
        <p:nvPicPr>
          <p:cNvPr id="9" name="Image 8" descr="Une image contenant logiciel, Logiciel multimédia, texte, Logiciel de graphisme&#10;&#10;Description générée automatiquement">
            <a:extLst>
              <a:ext uri="{FF2B5EF4-FFF2-40B4-BE49-F238E27FC236}">
                <a16:creationId xmlns:a16="http://schemas.microsoft.com/office/drawing/2014/main" id="{C57F73A3-01D4-C8CD-5A60-C0608B4F64FD}"/>
              </a:ext>
            </a:extLst>
          </p:cNvPr>
          <p:cNvPicPr>
            <a:picLocks noChangeAspect="1"/>
          </p:cNvPicPr>
          <p:nvPr/>
        </p:nvPicPr>
        <p:blipFill>
          <a:blip r:embed="rId4"/>
          <a:stretch>
            <a:fillRect/>
          </a:stretch>
        </p:blipFill>
        <p:spPr>
          <a:xfrm>
            <a:off x="4098394" y="1720127"/>
            <a:ext cx="7772400" cy="4292140"/>
          </a:xfrm>
          <a:prstGeom prst="rect">
            <a:avLst/>
          </a:prstGeom>
        </p:spPr>
      </p:pic>
      <p:sp>
        <p:nvSpPr>
          <p:cNvPr id="7" name="Espace réservé du contenu 2">
            <a:extLst>
              <a:ext uri="{FF2B5EF4-FFF2-40B4-BE49-F238E27FC236}">
                <a16:creationId xmlns:a16="http://schemas.microsoft.com/office/drawing/2014/main" id="{259CB4E7-8B56-003D-75C5-F348E8C9871C}"/>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u="sng" dirty="0">
                <a:latin typeface="Montserrat" pitchFamily="2" charset="77"/>
              </a:rPr>
              <a:t>Configuration :</a:t>
            </a:r>
            <a:endParaRPr lang="fr-FR"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C8518281-E032-38A1-349D-E5901C02412D}"/>
              </a:ext>
            </a:extLst>
          </p:cNvPr>
          <p:cNvSpPr txBox="1"/>
          <p:nvPr/>
        </p:nvSpPr>
        <p:spPr>
          <a:xfrm>
            <a:off x="4450080" y="2225040"/>
            <a:ext cx="184731" cy="369332"/>
          </a:xfrm>
          <a:prstGeom prst="rect">
            <a:avLst/>
          </a:prstGeom>
          <a:noFill/>
        </p:spPr>
        <p:txBody>
          <a:bodyPr wrap="none" rtlCol="0">
            <a:spAutoFit/>
          </a:bodyPr>
          <a:lstStyle/>
          <a:p>
            <a:endParaRPr lang="fr-FR"/>
          </a:p>
        </p:txBody>
      </p:sp>
      <p:sp>
        <p:nvSpPr>
          <p:cNvPr id="15" name="ZoneTexte 14">
            <a:extLst>
              <a:ext uri="{FF2B5EF4-FFF2-40B4-BE49-F238E27FC236}">
                <a16:creationId xmlns:a16="http://schemas.microsoft.com/office/drawing/2014/main" id="{E7CD82AB-FE5E-0E4F-9420-A287A0ED44AA}"/>
              </a:ext>
            </a:extLst>
          </p:cNvPr>
          <p:cNvSpPr txBox="1"/>
          <p:nvPr/>
        </p:nvSpPr>
        <p:spPr>
          <a:xfrm>
            <a:off x="804747" y="4917543"/>
            <a:ext cx="3209692" cy="923330"/>
          </a:xfrm>
          <a:prstGeom prst="rect">
            <a:avLst/>
          </a:prstGeom>
          <a:noFill/>
        </p:spPr>
        <p:txBody>
          <a:bodyPr wrap="square" rtlCol="0">
            <a:spAutoFit/>
          </a:bodyPr>
          <a:lstStyle/>
          <a:p>
            <a:pPr algn="r"/>
            <a:r>
              <a:rPr lang="fr-FR" dirty="0">
                <a:latin typeface="Montserrat" pitchFamily="2" charset="77"/>
              </a:rPr>
              <a:t>4 volets pour différencier l’avancement des différentes taches</a:t>
            </a:r>
          </a:p>
        </p:txBody>
      </p:sp>
      <p:cxnSp>
        <p:nvCxnSpPr>
          <p:cNvPr id="13" name="Connecteur droit avec flèche 12">
            <a:extLst>
              <a:ext uri="{FF2B5EF4-FFF2-40B4-BE49-F238E27FC236}">
                <a16:creationId xmlns:a16="http://schemas.microsoft.com/office/drawing/2014/main" id="{969F9E37-2BB4-96C1-4F85-748648C3861B}"/>
              </a:ext>
            </a:extLst>
          </p:cNvPr>
          <p:cNvCxnSpPr>
            <a:cxnSpLocks/>
            <a:stCxn id="15" idx="3"/>
          </p:cNvCxnSpPr>
          <p:nvPr/>
        </p:nvCxnSpPr>
        <p:spPr>
          <a:xfrm flipV="1">
            <a:off x="4014439" y="3248258"/>
            <a:ext cx="92555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922C-49B6-EA0C-8E55-C98F7B9678C1}"/>
              </a:ext>
            </a:extLst>
          </p:cNvPr>
          <p:cNvCxnSpPr>
            <a:cxnSpLocks/>
            <a:stCxn id="15" idx="3"/>
          </p:cNvCxnSpPr>
          <p:nvPr/>
        </p:nvCxnSpPr>
        <p:spPr>
          <a:xfrm flipV="1">
            <a:off x="4014439" y="3248258"/>
            <a:ext cx="2364059"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0C0E92-C529-9AFA-B4CF-244D91A80782}"/>
              </a:ext>
            </a:extLst>
          </p:cNvPr>
          <p:cNvCxnSpPr>
            <a:cxnSpLocks/>
            <a:stCxn id="15" idx="3"/>
          </p:cNvCxnSpPr>
          <p:nvPr/>
        </p:nvCxnSpPr>
        <p:spPr>
          <a:xfrm flipV="1">
            <a:off x="4014439" y="3248258"/>
            <a:ext cx="384717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eur droit avec flèche 24">
            <a:extLst>
              <a:ext uri="{FF2B5EF4-FFF2-40B4-BE49-F238E27FC236}">
                <a16:creationId xmlns:a16="http://schemas.microsoft.com/office/drawing/2014/main" id="{F8C13F9B-84AC-DDB4-37C4-DD54C003877C}"/>
              </a:ext>
            </a:extLst>
          </p:cNvPr>
          <p:cNvCxnSpPr>
            <a:cxnSpLocks/>
            <a:stCxn id="15" idx="3"/>
          </p:cNvCxnSpPr>
          <p:nvPr/>
        </p:nvCxnSpPr>
        <p:spPr>
          <a:xfrm flipV="1">
            <a:off x="4014439" y="3248258"/>
            <a:ext cx="5196468"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37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69370C6-65CA-731D-C099-EBA03072E10E}"/>
            </a:ext>
          </a:extLst>
        </p:cNvPr>
        <p:cNvGrpSpPr/>
        <p:nvPr/>
      </p:nvGrpSpPr>
      <p:grpSpPr>
        <a:xfrm>
          <a:off x="0" y="0"/>
          <a:ext cx="0" cy="0"/>
          <a:chOff x="0" y="0"/>
          <a:chExt cx="0" cy="0"/>
        </a:xfrm>
      </p:grpSpPr>
      <p:sp>
        <p:nvSpPr>
          <p:cNvPr id="4" name="Triangle rectangle 3">
            <a:extLst>
              <a:ext uri="{FF2B5EF4-FFF2-40B4-BE49-F238E27FC236}">
                <a16:creationId xmlns:a16="http://schemas.microsoft.com/office/drawing/2014/main" id="{027C9978-4E69-8944-B28D-7E09A54731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92EA3C2-EB35-96D4-8AF4-8372169F766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D271224-0C1F-A639-0683-30A5B162AD7F}"/>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0F179D9F-ED0A-BD5B-DD9E-DD1771DF6EBD}"/>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15" name="Image 14" descr="Une image contenant texte, capture d’écran, logiciel, Logiciel multimédia&#10;&#10;Description générée automatiquement">
            <a:extLst>
              <a:ext uri="{FF2B5EF4-FFF2-40B4-BE49-F238E27FC236}">
                <a16:creationId xmlns:a16="http://schemas.microsoft.com/office/drawing/2014/main" id="{DCA34971-80CF-36EA-52C8-08A82F948DEB}"/>
              </a:ext>
            </a:extLst>
          </p:cNvPr>
          <p:cNvPicPr>
            <a:picLocks noChangeAspect="1"/>
          </p:cNvPicPr>
          <p:nvPr/>
        </p:nvPicPr>
        <p:blipFill>
          <a:blip r:embed="rId4"/>
          <a:stretch>
            <a:fillRect/>
          </a:stretch>
        </p:blipFill>
        <p:spPr>
          <a:xfrm>
            <a:off x="2920968" y="1499078"/>
            <a:ext cx="6350064" cy="3859843"/>
          </a:xfrm>
          <a:prstGeom prst="rect">
            <a:avLst/>
          </a:prstGeom>
        </p:spPr>
      </p:pic>
      <p:pic>
        <p:nvPicPr>
          <p:cNvPr id="20" name="Image 19">
            <a:extLst>
              <a:ext uri="{FF2B5EF4-FFF2-40B4-BE49-F238E27FC236}">
                <a16:creationId xmlns:a16="http://schemas.microsoft.com/office/drawing/2014/main" id="{C07287DD-F914-7B67-A8B9-2BA890307DC1}"/>
              </a:ext>
            </a:extLst>
          </p:cNvPr>
          <p:cNvPicPr>
            <a:picLocks noChangeAspect="1"/>
          </p:cNvPicPr>
          <p:nvPr/>
        </p:nvPicPr>
        <p:blipFill>
          <a:blip r:embed="rId5"/>
          <a:stretch>
            <a:fillRect/>
          </a:stretch>
        </p:blipFill>
        <p:spPr>
          <a:xfrm>
            <a:off x="2209800" y="5571357"/>
            <a:ext cx="7772400" cy="643832"/>
          </a:xfrm>
          <a:prstGeom prst="rect">
            <a:avLst/>
          </a:prstGeom>
        </p:spPr>
      </p:pic>
      <p:cxnSp>
        <p:nvCxnSpPr>
          <p:cNvPr id="21" name="Connecteur droit avec flèche 20">
            <a:extLst>
              <a:ext uri="{FF2B5EF4-FFF2-40B4-BE49-F238E27FC236}">
                <a16:creationId xmlns:a16="http://schemas.microsoft.com/office/drawing/2014/main" id="{DCD9082D-B802-7CEC-15EC-0E1DB89EDEFA}"/>
              </a:ext>
            </a:extLst>
          </p:cNvPr>
          <p:cNvCxnSpPr>
            <a:cxnSpLocks/>
          </p:cNvCxnSpPr>
          <p:nvPr/>
        </p:nvCxnSpPr>
        <p:spPr>
          <a:xfrm>
            <a:off x="2664308" y="4572000"/>
            <a:ext cx="418651" cy="9071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49EC89B-0822-F0D2-C88D-F59276AA53A5}"/>
              </a:ext>
            </a:extLst>
          </p:cNvPr>
          <p:cNvSpPr txBox="1"/>
          <p:nvPr/>
        </p:nvSpPr>
        <p:spPr>
          <a:xfrm>
            <a:off x="0" y="4293382"/>
            <a:ext cx="2792567" cy="369332"/>
          </a:xfrm>
          <a:prstGeom prst="rect">
            <a:avLst/>
          </a:prstGeom>
          <a:noFill/>
        </p:spPr>
        <p:txBody>
          <a:bodyPr wrap="square" rtlCol="0">
            <a:spAutoFit/>
          </a:bodyPr>
          <a:lstStyle/>
          <a:p>
            <a:r>
              <a:rPr lang="fr-FR" dirty="0">
                <a:latin typeface="Montserrat" pitchFamily="2" charset="77"/>
              </a:rPr>
              <a:t>Screenshot maquette</a:t>
            </a:r>
          </a:p>
        </p:txBody>
      </p:sp>
      <p:sp>
        <p:nvSpPr>
          <p:cNvPr id="27" name="ZoneTexte 26">
            <a:extLst>
              <a:ext uri="{FF2B5EF4-FFF2-40B4-BE49-F238E27FC236}">
                <a16:creationId xmlns:a16="http://schemas.microsoft.com/office/drawing/2014/main" id="{8FC3BE26-1B66-259C-3EA7-F2DDCB65595E}"/>
              </a:ext>
            </a:extLst>
          </p:cNvPr>
          <p:cNvSpPr txBox="1"/>
          <p:nvPr/>
        </p:nvSpPr>
        <p:spPr>
          <a:xfrm>
            <a:off x="64200" y="2077668"/>
            <a:ext cx="2792567" cy="369332"/>
          </a:xfrm>
          <a:prstGeom prst="rect">
            <a:avLst/>
          </a:prstGeom>
          <a:noFill/>
        </p:spPr>
        <p:txBody>
          <a:bodyPr wrap="square" rtlCol="0">
            <a:spAutoFit/>
          </a:bodyPr>
          <a:lstStyle/>
          <a:p>
            <a:r>
              <a:rPr lang="fr-FR" dirty="0">
                <a:latin typeface="Montserrat" pitchFamily="2" charset="77"/>
              </a:rPr>
              <a:t>Instructions</a:t>
            </a:r>
          </a:p>
        </p:txBody>
      </p:sp>
      <p:cxnSp>
        <p:nvCxnSpPr>
          <p:cNvPr id="28" name="Connecteur droit avec flèche 27">
            <a:extLst>
              <a:ext uri="{FF2B5EF4-FFF2-40B4-BE49-F238E27FC236}">
                <a16:creationId xmlns:a16="http://schemas.microsoft.com/office/drawing/2014/main" id="{F15C3E8B-8764-2965-AEBD-BBB3ACFB7960}"/>
              </a:ext>
            </a:extLst>
          </p:cNvPr>
          <p:cNvCxnSpPr>
            <a:cxnSpLocks/>
          </p:cNvCxnSpPr>
          <p:nvPr/>
        </p:nvCxnSpPr>
        <p:spPr>
          <a:xfrm>
            <a:off x="1670259" y="2409706"/>
            <a:ext cx="1395833" cy="56559"/>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eur droit avec flèche 29">
            <a:extLst>
              <a:ext uri="{FF2B5EF4-FFF2-40B4-BE49-F238E27FC236}">
                <a16:creationId xmlns:a16="http://schemas.microsoft.com/office/drawing/2014/main" id="{2CF75F2C-8C61-65C6-214B-74598890A8C9}"/>
              </a:ext>
            </a:extLst>
          </p:cNvPr>
          <p:cNvCxnSpPr>
            <a:cxnSpLocks/>
          </p:cNvCxnSpPr>
          <p:nvPr/>
        </p:nvCxnSpPr>
        <p:spPr>
          <a:xfrm flipV="1">
            <a:off x="4226312" y="6143740"/>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3" name="ZoneTexte 32">
            <a:extLst>
              <a:ext uri="{FF2B5EF4-FFF2-40B4-BE49-F238E27FC236}">
                <a16:creationId xmlns:a16="http://schemas.microsoft.com/office/drawing/2014/main" id="{0C2420EB-A15E-48DE-A0A2-EB20C1D761AD}"/>
              </a:ext>
            </a:extLst>
          </p:cNvPr>
          <p:cNvSpPr txBox="1"/>
          <p:nvPr/>
        </p:nvSpPr>
        <p:spPr>
          <a:xfrm>
            <a:off x="3149370" y="6272196"/>
            <a:ext cx="1076942" cy="369332"/>
          </a:xfrm>
          <a:prstGeom prst="rect">
            <a:avLst/>
          </a:prstGeom>
          <a:noFill/>
        </p:spPr>
        <p:txBody>
          <a:bodyPr wrap="square" rtlCol="0">
            <a:spAutoFit/>
          </a:bodyPr>
          <a:lstStyle/>
          <a:p>
            <a:r>
              <a:rPr lang="fr-FR" dirty="0">
                <a:latin typeface="Montserrat" pitchFamily="2" charset="77"/>
              </a:rPr>
              <a:t>Priorité</a:t>
            </a:r>
          </a:p>
        </p:txBody>
      </p:sp>
      <p:cxnSp>
        <p:nvCxnSpPr>
          <p:cNvPr id="34" name="Connecteur droit avec flèche 33">
            <a:extLst>
              <a:ext uri="{FF2B5EF4-FFF2-40B4-BE49-F238E27FC236}">
                <a16:creationId xmlns:a16="http://schemas.microsoft.com/office/drawing/2014/main" id="{E00B8CC2-8411-425A-93C6-DE63E1D512BA}"/>
              </a:ext>
            </a:extLst>
          </p:cNvPr>
          <p:cNvCxnSpPr>
            <a:cxnSpLocks/>
          </p:cNvCxnSpPr>
          <p:nvPr/>
        </p:nvCxnSpPr>
        <p:spPr>
          <a:xfrm flipV="1">
            <a:off x="7211122" y="6179465"/>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5" name="ZoneTexte 34">
            <a:extLst>
              <a:ext uri="{FF2B5EF4-FFF2-40B4-BE49-F238E27FC236}">
                <a16:creationId xmlns:a16="http://schemas.microsoft.com/office/drawing/2014/main" id="{61D31A77-B8F8-8D49-9091-DE7102E156DF}"/>
              </a:ext>
            </a:extLst>
          </p:cNvPr>
          <p:cNvSpPr txBox="1"/>
          <p:nvPr/>
        </p:nvSpPr>
        <p:spPr>
          <a:xfrm>
            <a:off x="5885709" y="6375999"/>
            <a:ext cx="1333041" cy="369332"/>
          </a:xfrm>
          <a:prstGeom prst="rect">
            <a:avLst/>
          </a:prstGeom>
          <a:noFill/>
        </p:spPr>
        <p:txBody>
          <a:bodyPr wrap="square" rtlCol="0">
            <a:spAutoFit/>
          </a:bodyPr>
          <a:lstStyle/>
          <a:p>
            <a:r>
              <a:rPr lang="fr-FR" dirty="0">
                <a:latin typeface="Montserrat" pitchFamily="2" charset="77"/>
              </a:rPr>
              <a:t>Difficulté</a:t>
            </a:r>
          </a:p>
        </p:txBody>
      </p:sp>
      <p:cxnSp>
        <p:nvCxnSpPr>
          <p:cNvPr id="36" name="Connecteur droit avec flèche 35">
            <a:extLst>
              <a:ext uri="{FF2B5EF4-FFF2-40B4-BE49-F238E27FC236}">
                <a16:creationId xmlns:a16="http://schemas.microsoft.com/office/drawing/2014/main" id="{3CB686AD-6980-C547-4B04-75EE558EC3B1}"/>
              </a:ext>
            </a:extLst>
          </p:cNvPr>
          <p:cNvCxnSpPr>
            <a:cxnSpLocks/>
          </p:cNvCxnSpPr>
          <p:nvPr/>
        </p:nvCxnSpPr>
        <p:spPr>
          <a:xfrm flipV="1">
            <a:off x="8763652" y="6164437"/>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2FB250A5-24D8-8E8E-44CD-C3C46B28CEB5}"/>
              </a:ext>
            </a:extLst>
          </p:cNvPr>
          <p:cNvSpPr txBox="1"/>
          <p:nvPr/>
        </p:nvSpPr>
        <p:spPr>
          <a:xfrm>
            <a:off x="7545106" y="6344774"/>
            <a:ext cx="1447536" cy="369332"/>
          </a:xfrm>
          <a:prstGeom prst="rect">
            <a:avLst/>
          </a:prstGeom>
          <a:noFill/>
        </p:spPr>
        <p:txBody>
          <a:bodyPr wrap="square" rtlCol="0">
            <a:spAutoFit/>
          </a:bodyPr>
          <a:lstStyle/>
          <a:p>
            <a:r>
              <a:rPr lang="fr-FR" dirty="0">
                <a:latin typeface="Montserrat" pitchFamily="2" charset="77"/>
              </a:rPr>
              <a:t>Exécutant</a:t>
            </a:r>
          </a:p>
        </p:txBody>
      </p:sp>
      <p:cxnSp>
        <p:nvCxnSpPr>
          <p:cNvPr id="38" name="Connecteur droit avec flèche 37">
            <a:extLst>
              <a:ext uri="{FF2B5EF4-FFF2-40B4-BE49-F238E27FC236}">
                <a16:creationId xmlns:a16="http://schemas.microsoft.com/office/drawing/2014/main" id="{2E56CED1-9B19-5652-28E2-D9ED73BF2A63}"/>
              </a:ext>
            </a:extLst>
          </p:cNvPr>
          <p:cNvCxnSpPr>
            <a:cxnSpLocks/>
            <a:stCxn id="39" idx="1"/>
          </p:cNvCxnSpPr>
          <p:nvPr/>
        </p:nvCxnSpPr>
        <p:spPr>
          <a:xfrm flipH="1" flipV="1">
            <a:off x="9913810" y="6164437"/>
            <a:ext cx="164164" cy="21263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9" name="ZoneTexte 38">
            <a:extLst>
              <a:ext uri="{FF2B5EF4-FFF2-40B4-BE49-F238E27FC236}">
                <a16:creationId xmlns:a16="http://schemas.microsoft.com/office/drawing/2014/main" id="{431B65C9-C832-7257-D495-FB9160AA72D4}"/>
              </a:ext>
            </a:extLst>
          </p:cNvPr>
          <p:cNvSpPr txBox="1"/>
          <p:nvPr/>
        </p:nvSpPr>
        <p:spPr>
          <a:xfrm>
            <a:off x="10077974" y="6192405"/>
            <a:ext cx="1670488" cy="369332"/>
          </a:xfrm>
          <a:prstGeom prst="rect">
            <a:avLst/>
          </a:prstGeom>
          <a:noFill/>
        </p:spPr>
        <p:txBody>
          <a:bodyPr wrap="square" rtlCol="0">
            <a:spAutoFit/>
          </a:bodyPr>
          <a:lstStyle/>
          <a:p>
            <a:r>
              <a:rPr lang="fr-FR" dirty="0">
                <a:latin typeface="Montserrat" pitchFamily="2" charset="77"/>
              </a:rPr>
              <a:t>Date limite</a:t>
            </a:r>
          </a:p>
        </p:txBody>
      </p:sp>
      <p:sp>
        <p:nvSpPr>
          <p:cNvPr id="44" name="Titre 1">
            <a:extLst>
              <a:ext uri="{FF2B5EF4-FFF2-40B4-BE49-F238E27FC236}">
                <a16:creationId xmlns:a16="http://schemas.microsoft.com/office/drawing/2014/main" id="{91147631-54BD-1E0A-6D17-030D6B941D53}"/>
              </a:ext>
            </a:extLst>
          </p:cNvPr>
          <p:cNvSpPr>
            <a:spLocks noGrp="1"/>
          </p:cNvSpPr>
          <p:nvPr>
            <p:ph type="title"/>
          </p:nvPr>
        </p:nvSpPr>
        <p:spPr>
          <a:xfrm>
            <a:off x="838200" y="365125"/>
            <a:ext cx="10515600" cy="1325563"/>
          </a:xfrm>
        </p:spPr>
        <p:txBody>
          <a:bodyPr/>
          <a:lstStyle/>
          <a:p>
            <a:r>
              <a:rPr lang="fr-FR" u="sng" dirty="0"/>
              <a:t>IV. L’outil de gestion de projet :</a:t>
            </a:r>
          </a:p>
        </p:txBody>
      </p:sp>
    </p:spTree>
    <p:extLst>
      <p:ext uri="{BB962C8B-B14F-4D97-AF65-F5344CB8AC3E}">
        <p14:creationId xmlns:p14="http://schemas.microsoft.com/office/powerpoint/2010/main" val="36725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3462C70-D052-05B6-A09F-28828D349C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D4707CC-3CC5-EC35-DF98-9D80734797D3}"/>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BD9744B8-B512-1131-12F8-5469F129638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0BFF3FDC-3B29-68F5-1DBD-F6C2AB69BF50}"/>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519F9F5-CE7D-A204-928F-F8DF2FA6549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20252A0-6F9A-258C-1F9F-654DF4759C7F}"/>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Composition de l’équipe :</a:t>
            </a:r>
          </a:p>
          <a:p>
            <a:pPr marL="0" indent="0" algn="just">
              <a:buNone/>
            </a:pPr>
            <a:endParaRPr lang="fr-CH" sz="1800" i="1" u="sng" dirty="0">
              <a:latin typeface="Montserrat" pitchFamily="2" charset="77"/>
              <a:ea typeface="Montserrat" pitchFamily="2" charset="77"/>
              <a:cs typeface="Montserrat" pitchFamily="2" charset="77"/>
            </a:endParaRPr>
          </a:p>
          <a:p>
            <a:pPr algn="just"/>
            <a:r>
              <a:rPr lang="fr-CH" sz="1800" dirty="0">
                <a:effectLst/>
                <a:latin typeface="Montserrat" pitchFamily="2" charset="77"/>
                <a:ea typeface="Montserrat" pitchFamily="2" charset="77"/>
                <a:cs typeface="Montserrat" pitchFamily="2" charset="77"/>
              </a:rPr>
              <a:t>Un développeur fullstack (frontend et backend) - Michel</a:t>
            </a:r>
          </a:p>
          <a:p>
            <a:pPr algn="just"/>
            <a:r>
              <a:rPr lang="fr-CH" sz="1800" dirty="0">
                <a:effectLst/>
                <a:latin typeface="Montserrat" pitchFamily="2" charset="77"/>
                <a:ea typeface="Montserrat" pitchFamily="2" charset="77"/>
                <a:cs typeface="Montserrat" pitchFamily="2" charset="77"/>
              </a:rPr>
              <a:t>Un développeur frontend - </a:t>
            </a:r>
            <a:r>
              <a:rPr lang="fr-CH" sz="1800" dirty="0">
                <a:latin typeface="Montserrat" pitchFamily="2" charset="77"/>
                <a:ea typeface="Montserrat" pitchFamily="2" charset="77"/>
                <a:cs typeface="Montserrat" pitchFamily="2" charset="77"/>
              </a:rPr>
              <a:t>Carine</a:t>
            </a:r>
            <a:r>
              <a:rPr lang="fr-CH" sz="1800" dirty="0">
                <a:effectLst/>
                <a:latin typeface="Montserrat" pitchFamily="2" charset="77"/>
                <a:ea typeface="Montserrat" pitchFamily="2" charset="77"/>
                <a:cs typeface="Montserrat" pitchFamily="2" charset="77"/>
              </a:rPr>
              <a:t> </a:t>
            </a:r>
          </a:p>
          <a:p>
            <a:pPr algn="just"/>
            <a:r>
              <a:rPr lang="fr-CH" sz="1800" dirty="0">
                <a:effectLst/>
                <a:latin typeface="Montserrat" pitchFamily="2" charset="77"/>
                <a:ea typeface="Montserrat" pitchFamily="2" charset="77"/>
                <a:cs typeface="Montserrat" pitchFamily="2" charset="77"/>
              </a:rPr>
              <a:t>Un scrum  master - moi</a:t>
            </a:r>
          </a:p>
          <a:p>
            <a:pPr algn="just"/>
            <a:r>
              <a:rPr lang="fr-CH" sz="1800" dirty="0">
                <a:latin typeface="Montserrat" pitchFamily="2" charset="77"/>
                <a:ea typeface="Montserrat" pitchFamily="2" charset="77"/>
                <a:cs typeface="Montserrat" pitchFamily="2" charset="77"/>
              </a:rPr>
              <a:t>Un Product Owner - Soufiane</a:t>
            </a:r>
            <a:endParaRPr lang="fr-CH" sz="1800" dirty="0">
              <a:effectLst/>
              <a:latin typeface="Montserrat" pitchFamily="2" charset="77"/>
              <a:ea typeface="Montserrat" pitchFamily="2" charset="77"/>
              <a:cs typeface="Montserrat" pitchFamily="2" charset="77"/>
            </a:endParaRPr>
          </a:p>
          <a:p>
            <a:pPr algn="just"/>
            <a:r>
              <a:rPr lang="fr-CH" sz="1800" dirty="0">
                <a:latin typeface="Montserrat" pitchFamily="2" charset="77"/>
                <a:ea typeface="Montserrat" pitchFamily="2" charset="77"/>
                <a:cs typeface="Montserrat" pitchFamily="2" charset="77"/>
              </a:rPr>
              <a:t>Un chef de projet chez Qwenta - John</a:t>
            </a:r>
            <a:r>
              <a:rPr lang="fr-CH" sz="1800" dirty="0">
                <a:effectLst/>
                <a:latin typeface="Montserrat" pitchFamily="2" charset="77"/>
                <a:ea typeface="Montserrat" pitchFamily="2" charset="77"/>
                <a:cs typeface="Montserrat" pitchFamily="2" charset="77"/>
              </a:rPr>
              <a:t> </a:t>
            </a:r>
          </a:p>
          <a:p>
            <a:pPr algn="just"/>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Nous avons beaucoup plus de taches dans le front end que dans le backend, l’utilisation d’un fullstack pour développer du front et du backend est donc pertinente</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FFB36FD7-F53A-7C01-2F04-B822D8F734E1}"/>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237736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19ABFAF-E4D5-4C63-C87A-169448CC40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D3D335E-555C-4FD5-E773-83DB517B5D76}"/>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8823EAEF-0B45-9506-8680-2721A01AEEB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2D7655A9-939B-4D3E-00F0-B621FC768712}"/>
              </a:ext>
            </a:extLst>
          </p:cNvPr>
          <p:cNvPicPr>
            <a:picLocks noChangeAspect="1"/>
          </p:cNvPicPr>
          <p:nvPr/>
        </p:nvPicPr>
        <p:blipFill>
          <a:blip r:embed="rId3"/>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ACF17-32ED-7C4B-0875-B070949A4EEB}"/>
              </a:ext>
            </a:extLst>
          </p:cNvPr>
          <p:cNvPicPr/>
          <p:nvPr/>
        </p:nvPicPr>
        <p:blipFill rotWithShape="1">
          <a:blip r:embed="rId4"/>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8629BB19-4CE3-2685-D578-49A760299443}"/>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Outil des développeurs :</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4BF927FE-ED16-DF5C-BF6E-826D69883665}"/>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symbole, Graphique, capture d’écran, Bleu électrique&#10;&#10;Description générée automatiquement">
            <a:extLst>
              <a:ext uri="{FF2B5EF4-FFF2-40B4-BE49-F238E27FC236}">
                <a16:creationId xmlns:a16="http://schemas.microsoft.com/office/drawing/2014/main" id="{8947C7CC-42F2-3D48-478F-8AC644E1844A}"/>
              </a:ext>
            </a:extLst>
          </p:cNvPr>
          <p:cNvPicPr>
            <a:picLocks noChangeAspect="1"/>
          </p:cNvPicPr>
          <p:nvPr/>
        </p:nvPicPr>
        <p:blipFill>
          <a:blip r:embed="rId5"/>
          <a:stretch>
            <a:fillRect/>
          </a:stretch>
        </p:blipFill>
        <p:spPr>
          <a:xfrm>
            <a:off x="2801377" y="3141232"/>
            <a:ext cx="1648703" cy="1619026"/>
          </a:xfrm>
          <a:prstGeom prst="rect">
            <a:avLst/>
          </a:prstGeom>
        </p:spPr>
      </p:pic>
      <p:sp>
        <p:nvSpPr>
          <p:cNvPr id="9" name="ZoneTexte 8">
            <a:extLst>
              <a:ext uri="{FF2B5EF4-FFF2-40B4-BE49-F238E27FC236}">
                <a16:creationId xmlns:a16="http://schemas.microsoft.com/office/drawing/2014/main" id="{DB9EC2CB-70DC-763C-BEBA-62B5DA8DB072}"/>
              </a:ext>
            </a:extLst>
          </p:cNvPr>
          <p:cNvSpPr txBox="1"/>
          <p:nvPr/>
        </p:nvSpPr>
        <p:spPr>
          <a:xfrm>
            <a:off x="1936777" y="5150301"/>
            <a:ext cx="3377901" cy="923330"/>
          </a:xfrm>
          <a:prstGeom prst="rect">
            <a:avLst/>
          </a:prstGeom>
          <a:noFill/>
        </p:spPr>
        <p:txBody>
          <a:bodyPr wrap="square" rtlCol="0">
            <a:spAutoFit/>
          </a:bodyPr>
          <a:lstStyle/>
          <a:p>
            <a:pPr algn="ctr"/>
            <a:r>
              <a:rPr lang="fr-FR" dirty="0">
                <a:latin typeface="Montserrat" pitchFamily="2" charset="77"/>
              </a:rPr>
              <a:t>Visual Studio Code – éditeur de code gratuit créer par Microsoft.</a:t>
            </a:r>
          </a:p>
        </p:txBody>
      </p:sp>
      <p:pic>
        <p:nvPicPr>
          <p:cNvPr id="11" name="Image 10" descr="Une image contenant noir, obscurité&#10;&#10;Description générée automatiquement">
            <a:extLst>
              <a:ext uri="{FF2B5EF4-FFF2-40B4-BE49-F238E27FC236}">
                <a16:creationId xmlns:a16="http://schemas.microsoft.com/office/drawing/2014/main" id="{4B796A51-1C1B-F2F3-7243-CB94E4811E9C}"/>
              </a:ext>
            </a:extLst>
          </p:cNvPr>
          <p:cNvPicPr>
            <a:picLocks noChangeAspect="1"/>
          </p:cNvPicPr>
          <p:nvPr/>
        </p:nvPicPr>
        <p:blipFill>
          <a:blip r:embed="rId6"/>
          <a:stretch>
            <a:fillRect/>
          </a:stretch>
        </p:blipFill>
        <p:spPr>
          <a:xfrm>
            <a:off x="7901939" y="3117704"/>
            <a:ext cx="1656000" cy="1656000"/>
          </a:xfrm>
          <a:prstGeom prst="rect">
            <a:avLst/>
          </a:prstGeom>
        </p:spPr>
      </p:pic>
      <p:sp>
        <p:nvSpPr>
          <p:cNvPr id="12" name="ZoneTexte 11">
            <a:extLst>
              <a:ext uri="{FF2B5EF4-FFF2-40B4-BE49-F238E27FC236}">
                <a16:creationId xmlns:a16="http://schemas.microsoft.com/office/drawing/2014/main" id="{E43BB98B-7A50-369E-3541-EE83046FA106}"/>
              </a:ext>
            </a:extLst>
          </p:cNvPr>
          <p:cNvSpPr txBox="1"/>
          <p:nvPr/>
        </p:nvSpPr>
        <p:spPr>
          <a:xfrm>
            <a:off x="5672302" y="5083337"/>
            <a:ext cx="6115275" cy="923330"/>
          </a:xfrm>
          <a:prstGeom prst="rect">
            <a:avLst/>
          </a:prstGeom>
          <a:noFill/>
        </p:spPr>
        <p:txBody>
          <a:bodyPr wrap="square" rtlCol="0">
            <a:spAutoFit/>
          </a:bodyPr>
          <a:lstStyle/>
          <a:p>
            <a:pPr algn="ctr"/>
            <a:r>
              <a:rPr lang="fr-FR" dirty="0">
                <a:latin typeface="Montserrat" pitchFamily="2" charset="77"/>
              </a:rPr>
              <a:t>GitHub – </a:t>
            </a:r>
            <a:r>
              <a:rPr lang="fr-CH" b="0" i="0" u="none" strike="noStrike" dirty="0">
                <a:effectLst/>
                <a:latin typeface="Montserrat" pitchFamily="2" charset="77"/>
              </a:rPr>
              <a:t>une plateforme qui permet de stocker, partager et travailler à plusieurs sur le code source d’un </a:t>
            </a:r>
            <a:r>
              <a:rPr lang="fr-CH" dirty="0">
                <a:latin typeface="Montserrat" pitchFamily="2" charset="77"/>
              </a:rPr>
              <a:t>projet web</a:t>
            </a:r>
            <a:r>
              <a:rPr lang="fr-CH" b="0" i="0" u="none" strike="noStrike" dirty="0">
                <a:effectLst/>
                <a:latin typeface="Montserrat" pitchFamily="2" charset="77"/>
              </a:rPr>
              <a:t>. </a:t>
            </a:r>
            <a:endParaRPr lang="fr-FR" dirty="0"/>
          </a:p>
        </p:txBody>
      </p:sp>
    </p:spTree>
    <p:extLst>
      <p:ext uri="{BB962C8B-B14F-4D97-AF65-F5344CB8AC3E}">
        <p14:creationId xmlns:p14="http://schemas.microsoft.com/office/powerpoint/2010/main" val="290158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latin typeface="Montserrat" pitchFamily="2" charset="77"/>
              </a:rPr>
              <a:t>V. Planification :</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2A192B91-1936-3884-D0AC-76D53B5C9823}"/>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texte, logiciel, Logiciel multimédia, capture d’écran&#10;&#10;Description générée automatiquement">
            <a:extLst>
              <a:ext uri="{FF2B5EF4-FFF2-40B4-BE49-F238E27FC236}">
                <a16:creationId xmlns:a16="http://schemas.microsoft.com/office/drawing/2014/main" id="{011AF925-FCBA-3AA4-99A8-FCBAAD18F76C}"/>
              </a:ext>
            </a:extLst>
          </p:cNvPr>
          <p:cNvPicPr>
            <a:picLocks noChangeAspect="1"/>
          </p:cNvPicPr>
          <p:nvPr/>
        </p:nvPicPr>
        <p:blipFill>
          <a:blip r:embed="rId4"/>
          <a:stretch>
            <a:fillRect/>
          </a:stretch>
        </p:blipFill>
        <p:spPr>
          <a:xfrm>
            <a:off x="2209800" y="1690688"/>
            <a:ext cx="7772400" cy="3980579"/>
          </a:xfrm>
          <a:prstGeom prst="rect">
            <a:avLst/>
          </a:prstGeom>
        </p:spPr>
      </p:pic>
      <p:sp>
        <p:nvSpPr>
          <p:cNvPr id="11" name="ZoneTexte 10">
            <a:extLst>
              <a:ext uri="{FF2B5EF4-FFF2-40B4-BE49-F238E27FC236}">
                <a16:creationId xmlns:a16="http://schemas.microsoft.com/office/drawing/2014/main" id="{ADB42CA7-6091-8C6C-201E-521E5C553D66}"/>
              </a:ext>
            </a:extLst>
          </p:cNvPr>
          <p:cNvSpPr txBox="1"/>
          <p:nvPr/>
        </p:nvSpPr>
        <p:spPr>
          <a:xfrm>
            <a:off x="1285842" y="6020953"/>
            <a:ext cx="9620316" cy="369332"/>
          </a:xfrm>
          <a:prstGeom prst="rect">
            <a:avLst/>
          </a:prstGeom>
          <a:noFill/>
        </p:spPr>
        <p:txBody>
          <a:bodyPr wrap="square" rtlCol="0">
            <a:spAutoFit/>
          </a:bodyPr>
          <a:lstStyle/>
          <a:p>
            <a:r>
              <a:rPr lang="fr-FR" dirty="0">
                <a:latin typeface="Montserrat" pitchFamily="2" charset="77"/>
              </a:rPr>
              <a:t>+1 semaine après pour la vérification complète + intégrations des derniers retours</a:t>
            </a:r>
          </a:p>
        </p:txBody>
      </p:sp>
      <p:sp>
        <p:nvSpPr>
          <p:cNvPr id="12" name="ZoneTexte 11">
            <a:extLst>
              <a:ext uri="{FF2B5EF4-FFF2-40B4-BE49-F238E27FC236}">
                <a16:creationId xmlns:a16="http://schemas.microsoft.com/office/drawing/2014/main" id="{29E4ECED-FBFE-95DD-408C-3C7A28BA0DB1}"/>
              </a:ext>
            </a:extLst>
          </p:cNvPr>
          <p:cNvSpPr txBox="1"/>
          <p:nvPr/>
        </p:nvSpPr>
        <p:spPr>
          <a:xfrm>
            <a:off x="128401" y="1690688"/>
            <a:ext cx="1931893" cy="2031325"/>
          </a:xfrm>
          <a:prstGeom prst="rect">
            <a:avLst/>
          </a:prstGeom>
          <a:noFill/>
        </p:spPr>
        <p:txBody>
          <a:bodyPr wrap="square" rtlCol="0">
            <a:spAutoFit/>
          </a:bodyPr>
          <a:lstStyle/>
          <a:p>
            <a:r>
              <a:rPr lang="fr-FR" u="sng" dirty="0">
                <a:latin typeface="Montserrat" pitchFamily="2" charset="77"/>
              </a:rPr>
              <a:t>Week 1 : </a:t>
            </a:r>
            <a:r>
              <a:rPr lang="fr-FR" dirty="0">
                <a:latin typeface="Montserrat" pitchFamily="2" charset="77"/>
              </a:rPr>
              <a:t>création de l’api, de la homepage et du dashboard (sans les fonctions) </a:t>
            </a:r>
          </a:p>
        </p:txBody>
      </p:sp>
      <p:cxnSp>
        <p:nvCxnSpPr>
          <p:cNvPr id="14" name="Connecteur droit avec flèche 13">
            <a:extLst>
              <a:ext uri="{FF2B5EF4-FFF2-40B4-BE49-F238E27FC236}">
                <a16:creationId xmlns:a16="http://schemas.microsoft.com/office/drawing/2014/main" id="{6D2FD34D-D15C-0F1E-BFB8-7C8F9359A88B}"/>
              </a:ext>
            </a:extLst>
          </p:cNvPr>
          <p:cNvCxnSpPr>
            <a:cxnSpLocks/>
            <a:stCxn id="12" idx="3"/>
          </p:cNvCxnSpPr>
          <p:nvPr/>
        </p:nvCxnSpPr>
        <p:spPr>
          <a:xfrm>
            <a:off x="2060294" y="2706351"/>
            <a:ext cx="1435260" cy="1365348"/>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BDA8962C-637E-E7A6-A31E-97A4F3C79685}"/>
              </a:ext>
            </a:extLst>
          </p:cNvPr>
          <p:cNvSpPr txBox="1"/>
          <p:nvPr/>
        </p:nvSpPr>
        <p:spPr>
          <a:xfrm>
            <a:off x="10109750" y="2813449"/>
            <a:ext cx="1931893" cy="1754326"/>
          </a:xfrm>
          <a:prstGeom prst="rect">
            <a:avLst/>
          </a:prstGeom>
          <a:noFill/>
        </p:spPr>
        <p:txBody>
          <a:bodyPr wrap="square" rtlCol="0">
            <a:spAutoFit/>
          </a:bodyPr>
          <a:lstStyle/>
          <a:p>
            <a:pPr algn="r"/>
            <a:r>
              <a:rPr lang="fr-FR" u="sng" dirty="0">
                <a:latin typeface="Montserrat" pitchFamily="2" charset="77"/>
              </a:rPr>
              <a:t>Week 2 : </a:t>
            </a:r>
            <a:r>
              <a:rPr lang="fr-FR" dirty="0">
                <a:latin typeface="Montserrat" pitchFamily="2" charset="77"/>
              </a:rPr>
              <a:t>création de la modale login et de la fonction créer un menu</a:t>
            </a:r>
          </a:p>
        </p:txBody>
      </p:sp>
      <p:cxnSp>
        <p:nvCxnSpPr>
          <p:cNvPr id="19" name="Connecteur droit avec flèche 18">
            <a:extLst>
              <a:ext uri="{FF2B5EF4-FFF2-40B4-BE49-F238E27FC236}">
                <a16:creationId xmlns:a16="http://schemas.microsoft.com/office/drawing/2014/main" id="{448C7E39-0B11-7611-6AEB-F25C968639A5}"/>
              </a:ext>
            </a:extLst>
          </p:cNvPr>
          <p:cNvCxnSpPr>
            <a:cxnSpLocks/>
            <a:stCxn id="18" idx="1"/>
          </p:cNvCxnSpPr>
          <p:nvPr/>
        </p:nvCxnSpPr>
        <p:spPr>
          <a:xfrm flipH="1">
            <a:off x="6633275" y="3690612"/>
            <a:ext cx="3476475" cy="1145495"/>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5" name="Connecteur droit avec flèche 4">
            <a:extLst>
              <a:ext uri="{FF2B5EF4-FFF2-40B4-BE49-F238E27FC236}">
                <a16:creationId xmlns:a16="http://schemas.microsoft.com/office/drawing/2014/main" id="{8C257FD3-6603-55D9-B3E8-3AB98DB91562}"/>
              </a:ext>
            </a:extLst>
          </p:cNvPr>
          <p:cNvCxnSpPr>
            <a:cxnSpLocks/>
          </p:cNvCxnSpPr>
          <p:nvPr/>
        </p:nvCxnSpPr>
        <p:spPr>
          <a:xfrm>
            <a:off x="1918010" y="5341434"/>
            <a:ext cx="758283" cy="111512"/>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48C85CA6-D96E-5FBE-05B0-A0881DBA5E28}"/>
              </a:ext>
            </a:extLst>
          </p:cNvPr>
          <p:cNvSpPr txBox="1"/>
          <p:nvPr/>
        </p:nvSpPr>
        <p:spPr>
          <a:xfrm>
            <a:off x="128401" y="3855820"/>
            <a:ext cx="1931893" cy="1477328"/>
          </a:xfrm>
          <a:prstGeom prst="rect">
            <a:avLst/>
          </a:prstGeom>
          <a:noFill/>
        </p:spPr>
        <p:txBody>
          <a:bodyPr wrap="square" rtlCol="0">
            <a:spAutoFit/>
          </a:bodyPr>
          <a:lstStyle/>
          <a:p>
            <a:r>
              <a:rPr lang="fr-FR" u="sng" dirty="0">
                <a:latin typeface="Montserrat" pitchFamily="2" charset="77"/>
              </a:rPr>
              <a:t>Week 3 : </a:t>
            </a:r>
            <a:r>
              <a:rPr lang="fr-FR" dirty="0">
                <a:latin typeface="Montserrat" pitchFamily="2" charset="77"/>
              </a:rPr>
              <a:t>création de modifier et partager le menu</a:t>
            </a:r>
          </a:p>
        </p:txBody>
      </p:sp>
    </p:spTree>
    <p:extLst>
      <p:ext uri="{BB962C8B-B14F-4D97-AF65-F5344CB8AC3E}">
        <p14:creationId xmlns:p14="http://schemas.microsoft.com/office/powerpoint/2010/main" val="5773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EBD6C56-96BB-A3CE-836F-3FCA15FAB5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50DE7D-74B0-884B-DFD5-AD69F539CAB1}"/>
              </a:ext>
            </a:extLst>
          </p:cNvPr>
          <p:cNvSpPr>
            <a:spLocks noGrp="1"/>
          </p:cNvSpPr>
          <p:nvPr>
            <p:ph type="title"/>
          </p:nvPr>
        </p:nvSpPr>
        <p:spPr/>
        <p:txBody>
          <a:bodyPr/>
          <a:lstStyle/>
          <a:p>
            <a:r>
              <a:rPr lang="fr-FR" u="sng" dirty="0">
                <a:latin typeface="Montserrat" pitchFamily="2" charset="77"/>
              </a:rPr>
              <a:t>VI. La communication :</a:t>
            </a:r>
          </a:p>
        </p:txBody>
      </p:sp>
      <p:sp>
        <p:nvSpPr>
          <p:cNvPr id="4" name="Triangle rectangle 3">
            <a:extLst>
              <a:ext uri="{FF2B5EF4-FFF2-40B4-BE49-F238E27FC236}">
                <a16:creationId xmlns:a16="http://schemas.microsoft.com/office/drawing/2014/main" id="{FB1BE2AE-6B8E-39A2-1A8E-82533CFD884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A6797E09-C601-1788-6B11-B4A4E9928BF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1200382E-AA02-3652-3901-D9D10ED8EDD2}"/>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50B3DDA0-3CE3-AE6D-47BB-2C91F3710259}"/>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Comment communiquer avec </a:t>
            </a:r>
            <a:r>
              <a:rPr lang="fr-CH" u="sng" dirty="0" err="1">
                <a:latin typeface="Montserrat" pitchFamily="2" charset="77"/>
              </a:rPr>
              <a:t>Qwenta</a:t>
            </a:r>
            <a:r>
              <a:rPr lang="fr-CH" u="sng" dirty="0">
                <a:latin typeface="Montserrat" pitchFamily="2" charset="77"/>
              </a:rPr>
              <a:t> ?</a:t>
            </a:r>
          </a:p>
          <a:p>
            <a:pPr marL="0" indent="0" algn="just">
              <a:buNone/>
            </a:pPr>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Pour pouvoir communiquer avec Qwenta de manière régulière et afin de montrer l’avancement du projet, il me semble logique d’organiser une réunion hebdomadaire pour : </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Montrer l’avancement du projet </a:t>
            </a:r>
          </a:p>
          <a:p>
            <a:pPr lvl="1" algn="just">
              <a:buFont typeface="Wingdings" pitchFamily="2" charset="2"/>
              <a:buChar char="Ø"/>
            </a:pPr>
            <a:r>
              <a:rPr lang="fr-CH" sz="1800" dirty="0">
                <a:latin typeface="Montserrat" pitchFamily="2" charset="77"/>
                <a:ea typeface="Montserrat" pitchFamily="2" charset="77"/>
                <a:cs typeface="Montserrat" pitchFamily="2" charset="77"/>
              </a:rPr>
              <a:t>D’échanger avec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Validation par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Suggestions de modifications</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Réunion en distanciel et à la fin en physique. Le vendredi ?  </a:t>
            </a:r>
          </a:p>
          <a:p>
            <a:pPr lvl="1" algn="just">
              <a:buFont typeface="Wingdings" pitchFamily="2" charset="2"/>
              <a:buChar char="Ø"/>
            </a:pPr>
            <a:r>
              <a:rPr lang="fr-CH" sz="1800" dirty="0">
                <a:effectLst/>
                <a:latin typeface="Montserrat" pitchFamily="2" charset="77"/>
                <a:ea typeface="Montserrat" pitchFamily="2" charset="77"/>
                <a:cs typeface="Montserrat" pitchFamily="2" charset="77"/>
              </a:rPr>
              <a:t>Réunion avec tout l’équipe sauf </a:t>
            </a:r>
            <a:r>
              <a:rPr lang="fr-CH" sz="1800" dirty="0">
                <a:latin typeface="Montserrat" pitchFamily="2" charset="77"/>
                <a:ea typeface="Montserrat" pitchFamily="2" charset="77"/>
                <a:cs typeface="Montserrat" pitchFamily="2" charset="77"/>
              </a:rPr>
              <a:t>le dev frontend.</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B197FAC1-8AF4-E834-F070-11995448BB82}"/>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126829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A1ACEEA-AAEE-E43C-9068-9433B5DD123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004A8A1-A6C7-A0D3-610C-6526406D5639}"/>
              </a:ext>
            </a:extLst>
          </p:cNvPr>
          <p:cNvSpPr>
            <a:spLocks noGrp="1"/>
          </p:cNvSpPr>
          <p:nvPr>
            <p:ph type="title"/>
          </p:nvPr>
        </p:nvSpPr>
        <p:spPr/>
        <p:txBody>
          <a:bodyPr/>
          <a:lstStyle/>
          <a:p>
            <a:r>
              <a:rPr lang="fr-FR" u="sng" dirty="0">
                <a:latin typeface="Montserrat" pitchFamily="2" charset="77"/>
              </a:rPr>
              <a:t>Contexte :</a:t>
            </a:r>
          </a:p>
        </p:txBody>
      </p:sp>
      <p:sp>
        <p:nvSpPr>
          <p:cNvPr id="4" name="Triangle rectangle 3">
            <a:extLst>
              <a:ext uri="{FF2B5EF4-FFF2-40B4-BE49-F238E27FC236}">
                <a16:creationId xmlns:a16="http://schemas.microsoft.com/office/drawing/2014/main" id="{2699ADC4-9A91-384F-397A-15B3DEC153B6}"/>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D0133362-AA1B-CA24-AB22-5238478AE7E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B1D17F-CBB7-9CA7-BD9E-BF05900C6A0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9A11E2-43CA-23FD-6800-5329EE1ED52A}"/>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Qwenta nous a contacté pour prendre en charge le développement de leur futur projet web : un site permettant aux restaurateurs de créer leurs menus, de pouvoir l’imprimer ainsi que de l’exporter sur les réseaux sociaux et sur les plateformes de livraison -&gt; Le Menu Maker</a:t>
            </a:r>
          </a:p>
          <a:p>
            <a:pPr marL="0" indent="0">
              <a:lnSpc>
                <a:spcPct val="100000"/>
              </a:lnSpc>
              <a:buNone/>
            </a:pPr>
            <a:endParaRPr lang="fr-CH" sz="1800" dirty="0">
              <a:latin typeface="Montserrat" pitchFamily="2" charset="77"/>
            </a:endParaRPr>
          </a:p>
          <a:p>
            <a:pPr marL="0" indent="0">
              <a:lnSpc>
                <a:spcPct val="100000"/>
              </a:lnSpc>
              <a:buNone/>
            </a:pPr>
            <a:r>
              <a:rPr lang="fr-CH" sz="1800" dirty="0">
                <a:latin typeface="Montserrat" pitchFamily="2" charset="77"/>
              </a:rPr>
              <a:t>Cette présentation sera en 6 parties : </a:t>
            </a:r>
          </a:p>
          <a:p>
            <a:pPr marL="0" indent="0">
              <a:lnSpc>
                <a:spcPct val="100000"/>
              </a:lnSpc>
              <a:buNone/>
            </a:pPr>
            <a:endParaRPr lang="fr-CH" sz="1800" dirty="0">
              <a:latin typeface="Montserrat" pitchFamily="2" charset="77"/>
            </a:endParaRPr>
          </a:p>
          <a:p>
            <a:pPr>
              <a:lnSpc>
                <a:spcPct val="100000"/>
              </a:lnSpc>
            </a:pPr>
            <a:r>
              <a:rPr lang="fr-CH" sz="1800" dirty="0">
                <a:latin typeface="Montserrat" pitchFamily="2" charset="77"/>
              </a:rPr>
              <a:t>Présentation du site web</a:t>
            </a:r>
          </a:p>
          <a:p>
            <a:pPr>
              <a:lnSpc>
                <a:spcPct val="100000"/>
              </a:lnSpc>
            </a:pPr>
            <a:r>
              <a:rPr lang="fr-CH" sz="1800" dirty="0">
                <a:latin typeface="Montserrat" pitchFamily="2" charset="77"/>
              </a:rPr>
              <a:t>Veille technologique</a:t>
            </a:r>
          </a:p>
          <a:p>
            <a:pPr>
              <a:lnSpc>
                <a:spcPct val="100000"/>
              </a:lnSpc>
            </a:pPr>
            <a:r>
              <a:rPr lang="fr-CH" sz="1800" dirty="0">
                <a:latin typeface="Montserrat" pitchFamily="2" charset="77"/>
              </a:rPr>
              <a:t>Spécifications techniques </a:t>
            </a:r>
          </a:p>
          <a:p>
            <a:pPr>
              <a:lnSpc>
                <a:spcPct val="100000"/>
              </a:lnSpc>
            </a:pPr>
            <a:r>
              <a:rPr lang="fr-CH" sz="1800" dirty="0">
                <a:latin typeface="Montserrat" pitchFamily="2" charset="77"/>
              </a:rPr>
              <a:t>Gestion de projet  </a:t>
            </a:r>
          </a:p>
          <a:p>
            <a:pPr>
              <a:lnSpc>
                <a:spcPct val="100000"/>
              </a:lnSpc>
            </a:pPr>
            <a:r>
              <a:rPr lang="fr-CH" sz="1800" dirty="0">
                <a:latin typeface="Montserrat" pitchFamily="2" charset="77"/>
              </a:rPr>
              <a:t>Planification</a:t>
            </a:r>
          </a:p>
          <a:p>
            <a:pPr>
              <a:lnSpc>
                <a:spcPct val="100000"/>
              </a:lnSpc>
            </a:pPr>
            <a:r>
              <a:rPr lang="fr-CH" sz="1800" dirty="0">
                <a:latin typeface="Montserrat" pitchFamily="2" charset="77"/>
              </a:rPr>
              <a:t>La communication avec Qwenta </a:t>
            </a:r>
            <a:endParaRPr lang="fr-FR" sz="1800" dirty="0">
              <a:latin typeface="Montserrat" pitchFamily="2" charset="77"/>
            </a:endParaRPr>
          </a:p>
        </p:txBody>
      </p:sp>
    </p:spTree>
    <p:extLst>
      <p:ext uri="{BB962C8B-B14F-4D97-AF65-F5344CB8AC3E}">
        <p14:creationId xmlns:p14="http://schemas.microsoft.com/office/powerpoint/2010/main" val="374004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732689A-F541-2CFE-2866-58B61B5291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14040B-66BF-3FA8-A5F2-0E3660FA6FF7}"/>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7701A308-7A5A-49F6-3397-F69CE370F7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4A79C1D-3BFF-A5D2-D1DE-489A6D031865}"/>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E979279-52F6-8FD8-71D9-83891E134E93}"/>
              </a:ext>
            </a:extLst>
          </p:cNvPr>
          <p:cNvPicPr/>
          <p:nvPr/>
        </p:nvPicPr>
        <p:blipFill rotWithShape="1">
          <a:blip r:embed="rId3"/>
          <a:srcRect l="8082" r="8898"/>
          <a:stretch/>
        </p:blipFill>
        <p:spPr>
          <a:xfrm rot="2719298">
            <a:off x="10983242" y="303651"/>
            <a:ext cx="1084537" cy="720000"/>
          </a:xfrm>
          <a:prstGeom prst="rect">
            <a:avLst/>
          </a:prstGeom>
          <a:ln/>
        </p:spPr>
      </p:pic>
      <p:pic>
        <p:nvPicPr>
          <p:cNvPr id="7" name="Image 6" descr="Une image contenant capture d’écran, ligne, diagramme, texte&#10;&#10;Description générée automatiquement">
            <a:extLst>
              <a:ext uri="{FF2B5EF4-FFF2-40B4-BE49-F238E27FC236}">
                <a16:creationId xmlns:a16="http://schemas.microsoft.com/office/drawing/2014/main" id="{FB629A7A-1488-99D4-21CD-D28ADEAEA4A0}"/>
              </a:ext>
            </a:extLst>
          </p:cNvPr>
          <p:cNvPicPr>
            <a:picLocks noChangeAspect="1"/>
          </p:cNvPicPr>
          <p:nvPr/>
        </p:nvPicPr>
        <p:blipFill>
          <a:blip r:embed="rId4"/>
          <a:stretch>
            <a:fillRect/>
          </a:stretch>
        </p:blipFill>
        <p:spPr>
          <a:xfrm>
            <a:off x="3408139" y="1690688"/>
            <a:ext cx="6903312" cy="4703834"/>
          </a:xfrm>
          <a:prstGeom prst="rect">
            <a:avLst/>
          </a:prstGeom>
        </p:spPr>
      </p:pic>
      <p:sp>
        <p:nvSpPr>
          <p:cNvPr id="5" name="Espace réservé du contenu 2">
            <a:extLst>
              <a:ext uri="{FF2B5EF4-FFF2-40B4-BE49-F238E27FC236}">
                <a16:creationId xmlns:a16="http://schemas.microsoft.com/office/drawing/2014/main" id="{0FA85B99-18B5-B617-2D38-4BDA55F37DB4}"/>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Arborescence : </a:t>
            </a:r>
            <a:endParaRPr lang="fr-FR" sz="1800" dirty="0">
              <a:latin typeface="Montserrat" pitchFamily="2" charset="77"/>
            </a:endParaRPr>
          </a:p>
        </p:txBody>
      </p:sp>
    </p:spTree>
    <p:extLst>
      <p:ext uri="{BB962C8B-B14F-4D97-AF65-F5344CB8AC3E}">
        <p14:creationId xmlns:p14="http://schemas.microsoft.com/office/powerpoint/2010/main" val="103690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9BB100A-C11B-B746-80D8-BBAFA4B2EE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F58957-D949-8A1B-EFF3-0D0D38B60F3B}"/>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44785EB7-6E8A-33CB-5B46-A02F0E9CE71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28B92E2-444E-F9BF-F10A-1ABE1272C71D}"/>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0E7536F8-09C8-5BD8-EB87-78C646CF936E}"/>
              </a:ext>
            </a:extLst>
          </p:cNvPr>
          <p:cNvPicPr/>
          <p:nvPr/>
        </p:nvPicPr>
        <p:blipFill rotWithShape="1">
          <a:blip r:embed="rId3"/>
          <a:srcRect l="8082" r="8898"/>
          <a:stretch/>
        </p:blipFill>
        <p:spPr>
          <a:xfrm rot="2719298">
            <a:off x="10983242" y="303651"/>
            <a:ext cx="1084537" cy="720000"/>
          </a:xfrm>
          <a:prstGeom prst="rect">
            <a:avLst/>
          </a:prstGeom>
          <a:ln/>
        </p:spPr>
      </p:pic>
      <p:sp>
        <p:nvSpPr>
          <p:cNvPr id="5" name="Espace réservé du contenu 2">
            <a:extLst>
              <a:ext uri="{FF2B5EF4-FFF2-40B4-BE49-F238E27FC236}">
                <a16:creationId xmlns:a16="http://schemas.microsoft.com/office/drawing/2014/main" id="{A2015F5A-95BA-1796-1734-968AE71DAE7D}"/>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4 fonctionnalités principales :</a:t>
            </a:r>
          </a:p>
          <a:p>
            <a:pPr marL="0" indent="0">
              <a:lnSpc>
                <a:spcPct val="100000"/>
              </a:lnSpc>
              <a:buNone/>
            </a:pPr>
            <a:endParaRPr lang="fr-CH" sz="1800" dirty="0">
              <a:latin typeface="Montserrat" pitchFamily="2" charset="77"/>
            </a:endParaRPr>
          </a:p>
          <a:p>
            <a:pPr>
              <a:lnSpc>
                <a:spcPct val="100000"/>
              </a:lnSpc>
            </a:pPr>
            <a:r>
              <a:rPr lang="fr-CH" sz="1800" dirty="0">
                <a:latin typeface="Montserrat" pitchFamily="2" charset="77"/>
              </a:rPr>
              <a:t>Créer un menu </a:t>
            </a:r>
          </a:p>
          <a:p>
            <a:pPr>
              <a:lnSpc>
                <a:spcPct val="100000"/>
              </a:lnSpc>
            </a:pPr>
            <a:r>
              <a:rPr lang="fr-CH" sz="1800" dirty="0">
                <a:latin typeface="Montserrat" pitchFamily="2" charset="77"/>
              </a:rPr>
              <a:t>Personnaliser un menu </a:t>
            </a:r>
          </a:p>
          <a:p>
            <a:pPr>
              <a:lnSpc>
                <a:spcPct val="100000"/>
              </a:lnSpc>
            </a:pPr>
            <a:r>
              <a:rPr lang="fr-CH" sz="1800" dirty="0">
                <a:latin typeface="Montserrat" pitchFamily="2" charset="77"/>
              </a:rPr>
              <a:t>Diffuser un menu</a:t>
            </a:r>
          </a:p>
          <a:p>
            <a:pPr>
              <a:lnSpc>
                <a:spcPct val="100000"/>
              </a:lnSpc>
            </a:pPr>
            <a:r>
              <a:rPr lang="fr-CH" sz="1800" dirty="0">
                <a:latin typeface="Montserrat" pitchFamily="2" charset="77"/>
              </a:rPr>
              <a:t>Imprimer un menu  </a:t>
            </a:r>
            <a:endParaRPr lang="fr-FR" sz="1800" dirty="0">
              <a:latin typeface="Montserrat" pitchFamily="2" charset="77"/>
            </a:endParaRPr>
          </a:p>
        </p:txBody>
      </p:sp>
      <p:pic>
        <p:nvPicPr>
          <p:cNvPr id="9" name="Image 8" descr="Une image contenant texte, capture d’écran, conception&#10;&#10;Description générée automatiquement">
            <a:extLst>
              <a:ext uri="{FF2B5EF4-FFF2-40B4-BE49-F238E27FC236}">
                <a16:creationId xmlns:a16="http://schemas.microsoft.com/office/drawing/2014/main" id="{E44A5A39-E57E-88A8-72DF-18FD6914AB34}"/>
              </a:ext>
            </a:extLst>
          </p:cNvPr>
          <p:cNvPicPr>
            <a:picLocks noChangeAspect="1"/>
          </p:cNvPicPr>
          <p:nvPr/>
        </p:nvPicPr>
        <p:blipFill>
          <a:blip r:embed="rId4"/>
          <a:stretch>
            <a:fillRect/>
          </a:stretch>
        </p:blipFill>
        <p:spPr>
          <a:xfrm>
            <a:off x="8446860" y="3807316"/>
            <a:ext cx="3484336" cy="2491017"/>
          </a:xfrm>
          <a:prstGeom prst="rect">
            <a:avLst/>
          </a:prstGeom>
        </p:spPr>
      </p:pic>
      <p:pic>
        <p:nvPicPr>
          <p:cNvPr id="11" name="Image 10" descr="Une image contenant texte, Site web, conception, capture d’écran&#10;&#10;Description générée automatiquement">
            <a:extLst>
              <a:ext uri="{FF2B5EF4-FFF2-40B4-BE49-F238E27FC236}">
                <a16:creationId xmlns:a16="http://schemas.microsoft.com/office/drawing/2014/main" id="{C6D6FAD1-7A5C-7046-9747-2C3240B0B18E}"/>
              </a:ext>
            </a:extLst>
          </p:cNvPr>
          <p:cNvPicPr>
            <a:picLocks noChangeAspect="1"/>
          </p:cNvPicPr>
          <p:nvPr/>
        </p:nvPicPr>
        <p:blipFill>
          <a:blip r:embed="rId5"/>
          <a:stretch>
            <a:fillRect/>
          </a:stretch>
        </p:blipFill>
        <p:spPr>
          <a:xfrm>
            <a:off x="4124324" y="3735463"/>
            <a:ext cx="3484336" cy="2502301"/>
          </a:xfrm>
          <a:prstGeom prst="rect">
            <a:avLst/>
          </a:prstGeom>
        </p:spPr>
      </p:pic>
      <p:pic>
        <p:nvPicPr>
          <p:cNvPr id="13" name="Image 12" descr="Une image contenant texte, capture d’écran, conception&#10;&#10;Description générée automatiquement">
            <a:extLst>
              <a:ext uri="{FF2B5EF4-FFF2-40B4-BE49-F238E27FC236}">
                <a16:creationId xmlns:a16="http://schemas.microsoft.com/office/drawing/2014/main" id="{57CD191E-7B2A-3F08-AD68-A3AACA0CFE92}"/>
              </a:ext>
            </a:extLst>
          </p:cNvPr>
          <p:cNvPicPr>
            <a:picLocks noChangeAspect="1"/>
          </p:cNvPicPr>
          <p:nvPr/>
        </p:nvPicPr>
        <p:blipFill>
          <a:blip r:embed="rId6"/>
          <a:stretch>
            <a:fillRect/>
          </a:stretch>
        </p:blipFill>
        <p:spPr>
          <a:xfrm>
            <a:off x="5249906" y="686518"/>
            <a:ext cx="5288729" cy="2364167"/>
          </a:xfrm>
          <a:prstGeom prst="rect">
            <a:avLst/>
          </a:prstGeom>
        </p:spPr>
      </p:pic>
    </p:spTree>
    <p:extLst>
      <p:ext uri="{BB962C8B-B14F-4D97-AF65-F5344CB8AC3E}">
        <p14:creationId xmlns:p14="http://schemas.microsoft.com/office/powerpoint/2010/main" val="239430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CBB30B28-387F-B6EA-F90E-ADFC9DBB84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09197E-8414-0819-E1FD-EE1515B5651A}"/>
              </a:ext>
            </a:extLst>
          </p:cNvPr>
          <p:cNvSpPr>
            <a:spLocks noGrp="1"/>
          </p:cNvSpPr>
          <p:nvPr>
            <p:ph type="title"/>
          </p:nvPr>
        </p:nvSpPr>
        <p:spPr/>
        <p:txBody>
          <a:bodyPr/>
          <a:lstStyle/>
          <a:p>
            <a:r>
              <a:rPr lang="fr-FR" u="sng" dirty="0"/>
              <a:t>II. La veille technologique :</a:t>
            </a:r>
          </a:p>
        </p:txBody>
      </p:sp>
      <p:sp>
        <p:nvSpPr>
          <p:cNvPr id="4" name="Triangle rectangle 3">
            <a:extLst>
              <a:ext uri="{FF2B5EF4-FFF2-40B4-BE49-F238E27FC236}">
                <a16:creationId xmlns:a16="http://schemas.microsoft.com/office/drawing/2014/main" id="{1E57B0CE-548E-B3FE-637D-DE0D299E9B9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E28AC698-E38D-18DB-9E1E-F7BC2B0381F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0C341EE-4095-56B3-6072-ED9D748E758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344FA93-7C4C-9DF3-1E79-42D1FF8C3669}"/>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u="sng" dirty="0">
                <a:latin typeface="Montserrat" pitchFamily="2" charset="77"/>
              </a:rPr>
              <a:t>C’est quoi ?</a:t>
            </a:r>
            <a:r>
              <a:rPr lang="fr-CH" dirty="0">
                <a:latin typeface="Montserrat" pitchFamily="2" charset="77"/>
              </a:rPr>
              <a:t> </a:t>
            </a:r>
            <a:r>
              <a:rPr lang="fr-CH" sz="1800" dirty="0">
                <a:latin typeface="Montserrat" pitchFamily="2" charset="77"/>
              </a:rPr>
              <a:t>La veille technologique est un processus  de collecte, d'analyse et de surveillance d’informations liées aux évolutions et aux innovations dans le domaine technologique. L'objectif de la veille technologique est de rester informé des dernières tendances, des nouvelles technologies, des brevets, des projets de recherche et de tout autre élément pouvant avoir un impact sur une entreprise ou un projet.</a:t>
            </a:r>
          </a:p>
          <a:p>
            <a:pPr marL="0" indent="0">
              <a:lnSpc>
                <a:spcPct val="100000"/>
              </a:lnSpc>
              <a:buNone/>
            </a:pPr>
            <a:endParaRPr lang="fr-CH" sz="1800" dirty="0">
              <a:latin typeface="Montserrat" pitchFamily="2" charset="77"/>
            </a:endParaRPr>
          </a:p>
          <a:p>
            <a:pPr>
              <a:lnSpc>
                <a:spcPct val="100000"/>
              </a:lnSpc>
            </a:pPr>
            <a:r>
              <a:rPr lang="fr-FR" sz="1800" dirty="0">
                <a:latin typeface="Montserrat" pitchFamily="2" charset="77"/>
              </a:rPr>
              <a:t>Elle nous permet de nous mettre à jour sur les nouvelles technologies pouvant être exploitable sur le Menu Maker by Qwenta.</a:t>
            </a:r>
          </a:p>
          <a:p>
            <a:pPr>
              <a:lnSpc>
                <a:spcPct val="100000"/>
              </a:lnSpc>
            </a:pPr>
            <a:r>
              <a:rPr lang="fr-FR" sz="1800" dirty="0">
                <a:latin typeface="Montserrat" pitchFamily="2" charset="77"/>
              </a:rPr>
              <a:t>Le projet sera créé avec des outils technologiques de derniers cris ce qui lui permettra une meilleure longévité et qu’il ne soit pas obsolète dès sa création.</a:t>
            </a:r>
          </a:p>
          <a:p>
            <a:pPr>
              <a:lnSpc>
                <a:spcPct val="100000"/>
              </a:lnSpc>
            </a:pPr>
            <a:r>
              <a:rPr lang="fr-FR" sz="1800" dirty="0">
                <a:latin typeface="Montserrat" pitchFamily="2" charset="77"/>
              </a:rPr>
              <a:t>Permettre d’utiliser des nouvelles méthodes et autres bonnes pratiques.</a:t>
            </a:r>
          </a:p>
          <a:p>
            <a:pPr marL="0" indent="0">
              <a:lnSpc>
                <a:spcPct val="100000"/>
              </a:lnSpc>
              <a:buNone/>
            </a:pPr>
            <a:endParaRPr lang="fr-CH" sz="1800" dirty="0">
              <a:latin typeface="Montserrat" pitchFamily="2" charset="77"/>
            </a:endParaRPr>
          </a:p>
        </p:txBody>
      </p:sp>
    </p:spTree>
    <p:extLst>
      <p:ext uri="{BB962C8B-B14F-4D97-AF65-F5344CB8AC3E}">
        <p14:creationId xmlns:p14="http://schemas.microsoft.com/office/powerpoint/2010/main" val="21218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80D048A-7ACF-3C0B-60A6-A2DD2E793A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22CAEB-4A22-4DCE-4485-3EC929BA8673}"/>
              </a:ext>
            </a:extLst>
          </p:cNvPr>
          <p:cNvSpPr>
            <a:spLocks noGrp="1"/>
          </p:cNvSpPr>
          <p:nvPr>
            <p:ph type="title"/>
          </p:nvPr>
        </p:nvSpPr>
        <p:spPr/>
        <p:txBody>
          <a:bodyPr/>
          <a:lstStyle/>
          <a:p>
            <a:r>
              <a:rPr lang="fr-FR" u="sng" dirty="0">
                <a:latin typeface="Montserrat" pitchFamily="2" charset="77"/>
              </a:rPr>
              <a:t>II. La veille technologique :</a:t>
            </a:r>
          </a:p>
        </p:txBody>
      </p:sp>
      <p:sp>
        <p:nvSpPr>
          <p:cNvPr id="4" name="Triangle rectangle 3">
            <a:extLst>
              <a:ext uri="{FF2B5EF4-FFF2-40B4-BE49-F238E27FC236}">
                <a16:creationId xmlns:a16="http://schemas.microsoft.com/office/drawing/2014/main" id="{149CF25A-DF1C-E69C-851A-EB1E0632C963}"/>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Montserrat" pitchFamily="2" charset="77"/>
            </a:endParaRPr>
          </a:p>
        </p:txBody>
      </p:sp>
      <p:pic>
        <p:nvPicPr>
          <p:cNvPr id="6" name="Image 5" descr="Une image contenant noir, obscurité&#10;&#10;Description générée automatiquement">
            <a:extLst>
              <a:ext uri="{FF2B5EF4-FFF2-40B4-BE49-F238E27FC236}">
                <a16:creationId xmlns:a16="http://schemas.microsoft.com/office/drawing/2014/main" id="{20E155B1-0DB8-5887-67A5-A0A319BE85A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AAD8A7D-D4C5-F08A-FBF8-30E6F6F07DD8}"/>
              </a:ext>
            </a:extLst>
          </p:cNvPr>
          <p:cNvPicPr/>
          <p:nvPr/>
        </p:nvPicPr>
        <p:blipFill rotWithShape="1">
          <a:blip r:embed="rId3"/>
          <a:srcRect l="8082" r="8898"/>
          <a:stretch/>
        </p:blipFill>
        <p:spPr>
          <a:xfrm rot="2719298">
            <a:off x="10983242" y="303651"/>
            <a:ext cx="1084537" cy="720000"/>
          </a:xfrm>
          <a:prstGeom prst="rect">
            <a:avLst/>
          </a:prstGeom>
          <a:ln/>
        </p:spPr>
      </p:pic>
      <p:sp>
        <p:nvSpPr>
          <p:cNvPr id="9" name="Espace réservé du contenu 2">
            <a:extLst>
              <a:ext uri="{FF2B5EF4-FFF2-40B4-BE49-F238E27FC236}">
                <a16:creationId xmlns:a16="http://schemas.microsoft.com/office/drawing/2014/main" id="{7DD7B586-4489-0689-95D2-5B52FC794218}"/>
              </a:ext>
            </a:extLst>
          </p:cNvPr>
          <p:cNvSpPr>
            <a:spLocks noGrp="1"/>
          </p:cNvSpPr>
          <p:nvPr>
            <p:ph idx="1"/>
          </p:nvPr>
        </p:nvSpPr>
        <p:spPr>
          <a:xfrm>
            <a:off x="838200" y="1582334"/>
            <a:ext cx="10515600" cy="4351338"/>
          </a:xfrm>
        </p:spPr>
        <p:txBody>
          <a:bodyPr/>
          <a:lstStyle/>
          <a:p>
            <a:pPr marL="0" indent="0">
              <a:lnSpc>
                <a:spcPct val="100000"/>
              </a:lnSpc>
              <a:buNone/>
            </a:pPr>
            <a:r>
              <a:rPr lang="fr-FR" u="sng" dirty="0">
                <a:latin typeface="Montserrat" pitchFamily="2" charset="77"/>
              </a:rPr>
              <a:t>La veille va divisé en 4 parties :</a:t>
            </a:r>
          </a:p>
          <a:p>
            <a:endParaRPr lang="fr-FR" dirty="0">
              <a:latin typeface="Montserrat" pitchFamily="2" charset="77"/>
            </a:endParaRPr>
          </a:p>
        </p:txBody>
      </p:sp>
      <p:cxnSp>
        <p:nvCxnSpPr>
          <p:cNvPr id="10" name="Connecteur droit 9">
            <a:extLst>
              <a:ext uri="{FF2B5EF4-FFF2-40B4-BE49-F238E27FC236}">
                <a16:creationId xmlns:a16="http://schemas.microsoft.com/office/drawing/2014/main" id="{19B71AFC-D46B-B753-54FE-2C4B81D83D02}"/>
              </a:ext>
            </a:extLst>
          </p:cNvPr>
          <p:cNvCxnSpPr/>
          <p:nvPr/>
        </p:nvCxnSpPr>
        <p:spPr>
          <a:xfrm>
            <a:off x="3035109" y="2543695"/>
            <a:ext cx="0" cy="3633268"/>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0E1160B8-4C65-A03B-A41F-B5F10F0ABE29}"/>
              </a:ext>
            </a:extLst>
          </p:cNvPr>
          <p:cNvCxnSpPr>
            <a:cxnSpLocks/>
          </p:cNvCxnSpPr>
          <p:nvPr/>
        </p:nvCxnSpPr>
        <p:spPr>
          <a:xfrm>
            <a:off x="6096000" y="2543695"/>
            <a:ext cx="0" cy="3779046"/>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F1CBDDA9-86B5-BAA7-67A3-8DD5822417BA}"/>
              </a:ext>
            </a:extLst>
          </p:cNvPr>
          <p:cNvSpPr txBox="1"/>
          <p:nvPr/>
        </p:nvSpPr>
        <p:spPr>
          <a:xfrm>
            <a:off x="486459" y="2540810"/>
            <a:ext cx="2543694" cy="461665"/>
          </a:xfrm>
          <a:prstGeom prst="rect">
            <a:avLst/>
          </a:prstGeom>
          <a:noFill/>
        </p:spPr>
        <p:txBody>
          <a:bodyPr wrap="square" rtlCol="0" anchor="ctr">
            <a:spAutoFit/>
          </a:bodyPr>
          <a:lstStyle/>
          <a:p>
            <a:pPr algn="ctr"/>
            <a:r>
              <a:rPr lang="fr-FR" sz="2400" i="1" u="sng" dirty="0">
                <a:latin typeface="Montserrat" pitchFamily="2" charset="77"/>
              </a:rPr>
              <a:t>Le frontend </a:t>
            </a:r>
          </a:p>
        </p:txBody>
      </p:sp>
      <p:pic>
        <p:nvPicPr>
          <p:cNvPr id="13" name="Image 12" descr="Une image contenant noir, obscurité&#10;&#10;Description générée automatiquement">
            <a:extLst>
              <a:ext uri="{FF2B5EF4-FFF2-40B4-BE49-F238E27FC236}">
                <a16:creationId xmlns:a16="http://schemas.microsoft.com/office/drawing/2014/main" id="{04B82BAB-962F-CE08-CC93-61486A03008F}"/>
              </a:ext>
            </a:extLst>
          </p:cNvPr>
          <p:cNvPicPr>
            <a:picLocks noChangeAspect="1"/>
          </p:cNvPicPr>
          <p:nvPr/>
        </p:nvPicPr>
        <p:blipFill>
          <a:blip r:embed="rId4"/>
          <a:stretch>
            <a:fillRect/>
          </a:stretch>
        </p:blipFill>
        <p:spPr>
          <a:xfrm>
            <a:off x="1032769" y="3137673"/>
            <a:ext cx="1440000" cy="1440000"/>
          </a:xfrm>
          <a:prstGeom prst="rect">
            <a:avLst/>
          </a:prstGeom>
        </p:spPr>
      </p:pic>
      <p:sp>
        <p:nvSpPr>
          <p:cNvPr id="14" name="ZoneTexte 13">
            <a:extLst>
              <a:ext uri="{FF2B5EF4-FFF2-40B4-BE49-F238E27FC236}">
                <a16:creationId xmlns:a16="http://schemas.microsoft.com/office/drawing/2014/main" id="{17BD009A-E2F5-9108-BB66-101BE6A2B5FD}"/>
              </a:ext>
            </a:extLst>
          </p:cNvPr>
          <p:cNvSpPr txBox="1"/>
          <p:nvPr/>
        </p:nvSpPr>
        <p:spPr>
          <a:xfrm>
            <a:off x="816223" y="4790174"/>
            <a:ext cx="1967243" cy="1384995"/>
          </a:xfrm>
          <a:prstGeom prst="rect">
            <a:avLst/>
          </a:prstGeom>
          <a:noFill/>
        </p:spPr>
        <p:txBody>
          <a:bodyPr wrap="square" rtlCol="0" anchor="ctr">
            <a:spAutoFit/>
          </a:bodyPr>
          <a:lstStyle/>
          <a:p>
            <a:pPr algn="ctr"/>
            <a:r>
              <a:rPr lang="fr-CH" sz="1400" dirty="0">
                <a:latin typeface="Montserrat" pitchFamily="2" charset="77"/>
              </a:rPr>
              <a:t>Le front-end correspond au développement web frontal, la partie visible du site web </a:t>
            </a:r>
            <a:endParaRPr lang="fr-FR" sz="1400" dirty="0">
              <a:latin typeface="Montserrat" pitchFamily="2" charset="77"/>
            </a:endParaRPr>
          </a:p>
        </p:txBody>
      </p:sp>
      <p:sp>
        <p:nvSpPr>
          <p:cNvPr id="15" name="ZoneTexte 14">
            <a:extLst>
              <a:ext uri="{FF2B5EF4-FFF2-40B4-BE49-F238E27FC236}">
                <a16:creationId xmlns:a16="http://schemas.microsoft.com/office/drawing/2014/main" id="{D41F3FE3-FDA9-3595-9316-BC638959171C}"/>
              </a:ext>
            </a:extLst>
          </p:cNvPr>
          <p:cNvSpPr txBox="1"/>
          <p:nvPr/>
        </p:nvSpPr>
        <p:spPr>
          <a:xfrm>
            <a:off x="9214326" y="2536301"/>
            <a:ext cx="2391117" cy="461665"/>
          </a:xfrm>
          <a:prstGeom prst="rect">
            <a:avLst/>
          </a:prstGeom>
          <a:noFill/>
        </p:spPr>
        <p:txBody>
          <a:bodyPr wrap="square" rtlCol="0" anchor="ctr">
            <a:spAutoFit/>
          </a:bodyPr>
          <a:lstStyle/>
          <a:p>
            <a:pPr algn="ctr"/>
            <a:r>
              <a:rPr lang="fr-FR" sz="2400" i="1" u="sng" dirty="0">
                <a:latin typeface="Montserrat" pitchFamily="2" charset="77"/>
              </a:rPr>
              <a:t>Les outils </a:t>
            </a:r>
          </a:p>
        </p:txBody>
      </p:sp>
      <p:pic>
        <p:nvPicPr>
          <p:cNvPr id="16" name="Image 15">
            <a:extLst>
              <a:ext uri="{FF2B5EF4-FFF2-40B4-BE49-F238E27FC236}">
                <a16:creationId xmlns:a16="http://schemas.microsoft.com/office/drawing/2014/main" id="{2173FABF-ECEF-A8F0-4E0F-138C17C107A8}"/>
              </a:ext>
            </a:extLst>
          </p:cNvPr>
          <p:cNvPicPr>
            <a:picLocks noChangeAspect="1"/>
          </p:cNvPicPr>
          <p:nvPr/>
        </p:nvPicPr>
        <p:blipFill>
          <a:blip r:embed="rId5"/>
          <a:srcRect/>
          <a:stretch/>
        </p:blipFill>
        <p:spPr>
          <a:xfrm>
            <a:off x="6665664" y="3150468"/>
            <a:ext cx="1641148" cy="1224449"/>
          </a:xfrm>
          <a:prstGeom prst="rect">
            <a:avLst/>
          </a:prstGeom>
        </p:spPr>
      </p:pic>
      <p:sp>
        <p:nvSpPr>
          <p:cNvPr id="17" name="ZoneTexte 16">
            <a:extLst>
              <a:ext uri="{FF2B5EF4-FFF2-40B4-BE49-F238E27FC236}">
                <a16:creationId xmlns:a16="http://schemas.microsoft.com/office/drawing/2014/main" id="{09551747-C015-1FB9-B0B1-B9C37A9A958D}"/>
              </a:ext>
            </a:extLst>
          </p:cNvPr>
          <p:cNvSpPr txBox="1"/>
          <p:nvPr/>
        </p:nvSpPr>
        <p:spPr>
          <a:xfrm>
            <a:off x="6447742" y="4682453"/>
            <a:ext cx="2319181" cy="1600438"/>
          </a:xfrm>
          <a:prstGeom prst="rect">
            <a:avLst/>
          </a:prstGeom>
          <a:noFill/>
        </p:spPr>
        <p:txBody>
          <a:bodyPr wrap="square" rtlCol="0" anchor="ctr">
            <a:spAutoFit/>
          </a:bodyPr>
          <a:lstStyle/>
          <a:p>
            <a:pPr algn="ctr"/>
            <a:r>
              <a:rPr lang="fr-CH" sz="1400" dirty="0">
                <a:latin typeface="Montserrat" pitchFamily="2" charset="77"/>
              </a:rPr>
              <a:t>La User interface (interface utilisateur) a un rôle majeur et définira si l’expérience de navigation est satisfaisante pour l’utilisateur</a:t>
            </a:r>
            <a:endParaRPr lang="fr-FR" sz="1400" dirty="0">
              <a:latin typeface="Montserrat" pitchFamily="2" charset="77"/>
            </a:endParaRPr>
          </a:p>
        </p:txBody>
      </p:sp>
      <p:sp>
        <p:nvSpPr>
          <p:cNvPr id="18" name="ZoneTexte 17">
            <a:extLst>
              <a:ext uri="{FF2B5EF4-FFF2-40B4-BE49-F238E27FC236}">
                <a16:creationId xmlns:a16="http://schemas.microsoft.com/office/drawing/2014/main" id="{8CAACE8B-27D6-18F7-1624-7AFDCB6EBB9B}"/>
              </a:ext>
            </a:extLst>
          </p:cNvPr>
          <p:cNvSpPr txBox="1"/>
          <p:nvPr/>
        </p:nvSpPr>
        <p:spPr>
          <a:xfrm>
            <a:off x="3352294" y="2540810"/>
            <a:ext cx="2415915" cy="461665"/>
          </a:xfrm>
          <a:prstGeom prst="rect">
            <a:avLst/>
          </a:prstGeom>
          <a:noFill/>
        </p:spPr>
        <p:txBody>
          <a:bodyPr wrap="square" rtlCol="0" anchor="ctr">
            <a:spAutoFit/>
          </a:bodyPr>
          <a:lstStyle/>
          <a:p>
            <a:pPr algn="ctr"/>
            <a:r>
              <a:rPr lang="fr-FR" sz="2400" i="1" u="sng" dirty="0">
                <a:latin typeface="Montserrat" pitchFamily="2" charset="77"/>
              </a:rPr>
              <a:t>Le backend</a:t>
            </a:r>
          </a:p>
        </p:txBody>
      </p:sp>
      <p:pic>
        <p:nvPicPr>
          <p:cNvPr id="19" name="Image 18">
            <a:extLst>
              <a:ext uri="{FF2B5EF4-FFF2-40B4-BE49-F238E27FC236}">
                <a16:creationId xmlns:a16="http://schemas.microsoft.com/office/drawing/2014/main" id="{E4B740E6-1E6D-9CF2-F7D1-0E4E7E4F6477}"/>
              </a:ext>
            </a:extLst>
          </p:cNvPr>
          <p:cNvPicPr>
            <a:picLocks noChangeAspect="1"/>
          </p:cNvPicPr>
          <p:nvPr/>
        </p:nvPicPr>
        <p:blipFill>
          <a:blip r:embed="rId6"/>
          <a:srcRect/>
          <a:stretch/>
        </p:blipFill>
        <p:spPr>
          <a:xfrm>
            <a:off x="3216883" y="3003528"/>
            <a:ext cx="2686736" cy="1542774"/>
          </a:xfrm>
          <a:prstGeom prst="rect">
            <a:avLst/>
          </a:prstGeom>
        </p:spPr>
      </p:pic>
      <p:sp>
        <p:nvSpPr>
          <p:cNvPr id="20" name="ZoneTexte 19">
            <a:extLst>
              <a:ext uri="{FF2B5EF4-FFF2-40B4-BE49-F238E27FC236}">
                <a16:creationId xmlns:a16="http://schemas.microsoft.com/office/drawing/2014/main" id="{AC271548-A46D-324C-E615-EECD47DD446D}"/>
              </a:ext>
            </a:extLst>
          </p:cNvPr>
          <p:cNvSpPr txBox="1"/>
          <p:nvPr/>
        </p:nvSpPr>
        <p:spPr>
          <a:xfrm>
            <a:off x="3226341" y="4790174"/>
            <a:ext cx="2677278" cy="1384995"/>
          </a:xfrm>
          <a:prstGeom prst="rect">
            <a:avLst/>
          </a:prstGeom>
          <a:noFill/>
        </p:spPr>
        <p:txBody>
          <a:bodyPr wrap="square" rtlCol="0" anchor="ctr">
            <a:spAutoFit/>
          </a:bodyPr>
          <a:lstStyle/>
          <a:p>
            <a:pPr algn="ctr"/>
            <a:r>
              <a:rPr lang="fr-CH" sz="1400" b="0" i="0" u="none" strike="noStrike" dirty="0">
                <a:effectLst/>
                <a:latin typeface="Montserrat" pitchFamily="2" charset="77"/>
              </a:rPr>
              <a:t>Le backend, s'occupe du traitement des données, de la gestion des bases de données et de la communication avec le frontend (côté client). </a:t>
            </a:r>
            <a:endParaRPr lang="fr-FR" sz="1400" dirty="0">
              <a:latin typeface="Montserrat" pitchFamily="2" charset="77"/>
            </a:endParaRPr>
          </a:p>
        </p:txBody>
      </p:sp>
      <p:cxnSp>
        <p:nvCxnSpPr>
          <p:cNvPr id="21" name="Connecteur droit 20">
            <a:extLst>
              <a:ext uri="{FF2B5EF4-FFF2-40B4-BE49-F238E27FC236}">
                <a16:creationId xmlns:a16="http://schemas.microsoft.com/office/drawing/2014/main" id="{3ACCE32A-8FA0-50EC-F230-A0F4B4CBD922}"/>
              </a:ext>
            </a:extLst>
          </p:cNvPr>
          <p:cNvCxnSpPr>
            <a:cxnSpLocks/>
          </p:cNvCxnSpPr>
          <p:nvPr/>
        </p:nvCxnSpPr>
        <p:spPr>
          <a:xfrm>
            <a:off x="9154116" y="2527783"/>
            <a:ext cx="2584" cy="3794958"/>
          </a:xfrm>
          <a:prstGeom prst="line">
            <a:avLst/>
          </a:prstGeom>
        </p:spPr>
        <p:style>
          <a:lnRef idx="3">
            <a:schemeClr val="dk1"/>
          </a:lnRef>
          <a:fillRef idx="0">
            <a:schemeClr val="dk1"/>
          </a:fillRef>
          <a:effectRef idx="2">
            <a:schemeClr val="dk1"/>
          </a:effectRef>
          <a:fontRef idx="minor">
            <a:schemeClr val="tx1"/>
          </a:fontRef>
        </p:style>
      </p:cxnSp>
      <p:sp>
        <p:nvSpPr>
          <p:cNvPr id="22" name="ZoneTexte 21">
            <a:extLst>
              <a:ext uri="{FF2B5EF4-FFF2-40B4-BE49-F238E27FC236}">
                <a16:creationId xmlns:a16="http://schemas.microsoft.com/office/drawing/2014/main" id="{A0B4A3D1-19A1-AECD-973B-EAAFE8BDFD7B}"/>
              </a:ext>
            </a:extLst>
          </p:cNvPr>
          <p:cNvSpPr txBox="1"/>
          <p:nvPr/>
        </p:nvSpPr>
        <p:spPr>
          <a:xfrm>
            <a:off x="6332626" y="2536301"/>
            <a:ext cx="2543694" cy="461665"/>
          </a:xfrm>
          <a:prstGeom prst="rect">
            <a:avLst/>
          </a:prstGeom>
          <a:noFill/>
        </p:spPr>
        <p:txBody>
          <a:bodyPr wrap="square" rtlCol="0" anchor="ctr">
            <a:spAutoFit/>
          </a:bodyPr>
          <a:lstStyle/>
          <a:p>
            <a:pPr algn="ctr"/>
            <a:r>
              <a:rPr lang="fr-FR" sz="2400" i="1" u="sng" dirty="0">
                <a:latin typeface="Montserrat" pitchFamily="2" charset="77"/>
              </a:rPr>
              <a:t>L'UI </a:t>
            </a:r>
          </a:p>
        </p:txBody>
      </p:sp>
      <p:pic>
        <p:nvPicPr>
          <p:cNvPr id="23" name="Image 22" descr="Une image contenant clipart, capture d’écran, Dessin animé, texte&#10;&#10;Description générée automatiquement">
            <a:extLst>
              <a:ext uri="{FF2B5EF4-FFF2-40B4-BE49-F238E27FC236}">
                <a16:creationId xmlns:a16="http://schemas.microsoft.com/office/drawing/2014/main" id="{1F598246-A02B-20FB-91CD-D800D7C3D4EF}"/>
              </a:ext>
            </a:extLst>
          </p:cNvPr>
          <p:cNvPicPr>
            <a:picLocks noChangeAspect="1"/>
          </p:cNvPicPr>
          <p:nvPr/>
        </p:nvPicPr>
        <p:blipFill>
          <a:blip r:embed="rId7"/>
          <a:stretch>
            <a:fillRect/>
          </a:stretch>
        </p:blipFill>
        <p:spPr>
          <a:xfrm>
            <a:off x="9749786" y="3131741"/>
            <a:ext cx="1512000" cy="1512000"/>
          </a:xfrm>
          <a:prstGeom prst="rect">
            <a:avLst/>
          </a:prstGeom>
        </p:spPr>
      </p:pic>
      <p:sp>
        <p:nvSpPr>
          <p:cNvPr id="24" name="ZoneTexte 23">
            <a:extLst>
              <a:ext uri="{FF2B5EF4-FFF2-40B4-BE49-F238E27FC236}">
                <a16:creationId xmlns:a16="http://schemas.microsoft.com/office/drawing/2014/main" id="{6577A26E-9A65-3286-7007-082F78AC2066}"/>
              </a:ext>
            </a:extLst>
          </p:cNvPr>
          <p:cNvSpPr txBox="1"/>
          <p:nvPr/>
        </p:nvSpPr>
        <p:spPr>
          <a:xfrm>
            <a:off x="9178426" y="5113340"/>
            <a:ext cx="2737714" cy="738664"/>
          </a:xfrm>
          <a:prstGeom prst="rect">
            <a:avLst/>
          </a:prstGeom>
          <a:noFill/>
        </p:spPr>
        <p:txBody>
          <a:bodyPr wrap="square" rtlCol="0" anchor="ctr">
            <a:spAutoFit/>
          </a:bodyPr>
          <a:lstStyle/>
          <a:p>
            <a:pPr algn="ctr"/>
            <a:r>
              <a:rPr lang="fr-CH" sz="1400" dirty="0">
                <a:latin typeface="Montserrat" pitchFamily="2" charset="77"/>
              </a:rPr>
              <a:t>Tout ce qui va nous permettre de créer et suivre l’avancement du projet</a:t>
            </a:r>
            <a:endParaRPr lang="fr-FR" sz="1400" dirty="0">
              <a:latin typeface="Montserrat" pitchFamily="2" charset="77"/>
            </a:endParaRPr>
          </a:p>
        </p:txBody>
      </p:sp>
      <p:sp>
        <p:nvSpPr>
          <p:cNvPr id="25" name="ZoneTexte 24">
            <a:extLst>
              <a:ext uri="{FF2B5EF4-FFF2-40B4-BE49-F238E27FC236}">
                <a16:creationId xmlns:a16="http://schemas.microsoft.com/office/drawing/2014/main" id="{0A46342E-A042-0BF4-D2E6-9A0003616FD8}"/>
              </a:ext>
            </a:extLst>
          </p:cNvPr>
          <p:cNvSpPr txBox="1"/>
          <p:nvPr/>
        </p:nvSpPr>
        <p:spPr>
          <a:xfrm>
            <a:off x="2553321" y="6503253"/>
            <a:ext cx="7085357" cy="369332"/>
          </a:xfrm>
          <a:prstGeom prst="rect">
            <a:avLst/>
          </a:prstGeom>
          <a:noFill/>
        </p:spPr>
        <p:txBody>
          <a:bodyPr wrap="square" rtlCol="0">
            <a:spAutoFit/>
          </a:bodyPr>
          <a:lstStyle/>
          <a:p>
            <a:r>
              <a:rPr lang="fr-FR" dirty="0"/>
              <a:t>Lien vers la veille technologique : </a:t>
            </a:r>
          </a:p>
        </p:txBody>
      </p:sp>
    </p:spTree>
    <p:extLst>
      <p:ext uri="{BB962C8B-B14F-4D97-AF65-F5344CB8AC3E}">
        <p14:creationId xmlns:p14="http://schemas.microsoft.com/office/powerpoint/2010/main" val="329725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0A4647C-717E-4430-DBFE-6CA3C82554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C13FAE-164E-D5F1-6AA4-A531ACF01417}"/>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FE47E2C-60DF-F7D3-EA1D-D4C6076A2FE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3DCB89E-35C3-2570-9331-68F9A7881B2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63DE78-D615-464D-63CB-1EF8C8D3661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2A20E6C6-CBAB-68B1-A629-878E0330FBCE}"/>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u="sng" dirty="0">
                <a:latin typeface="Montserrat" pitchFamily="2" charset="77"/>
              </a:rPr>
              <a:t>C’est quoi ?</a:t>
            </a:r>
            <a:r>
              <a:rPr lang="fr-CH" sz="1800" dirty="0">
                <a:latin typeface="Montserrat" pitchFamily="2" charset="77"/>
              </a:rPr>
              <a:t> </a:t>
            </a:r>
            <a:r>
              <a:rPr lang="fr-FR" sz="1800" dirty="0">
                <a:latin typeface="Montserrat" pitchFamily="2" charset="77"/>
              </a:rPr>
              <a:t>Les spécifications techniques </a:t>
            </a:r>
            <a:r>
              <a:rPr lang="fr-CH" sz="1800" dirty="0">
                <a:latin typeface="Montserrat" pitchFamily="2" charset="77"/>
              </a:rPr>
              <a:t>relatent de la documentation des méthodes, procédés, et technologies sélectionnées pour faire face aux contraintes de réalisation du projet. </a:t>
            </a:r>
            <a:endParaRPr lang="fr-FR" sz="1800" dirty="0">
              <a:latin typeface="Montserrat" pitchFamily="2" charset="77"/>
            </a:endParaRPr>
          </a:p>
          <a:p>
            <a:pPr marL="0" indent="0">
              <a:lnSpc>
                <a:spcPct val="100000"/>
              </a:lnSpc>
              <a:buNone/>
            </a:pPr>
            <a:endParaRPr lang="fr-CH" sz="1800" dirty="0">
              <a:latin typeface="Montserrat" pitchFamily="2" charset="77"/>
            </a:endParaRPr>
          </a:p>
        </p:txBody>
      </p:sp>
      <p:pic>
        <p:nvPicPr>
          <p:cNvPr id="5" name="Image 4" descr="Une image contenant texte, capture d’écran, Police, ligne&#10;&#10;Description générée automatiquement">
            <a:extLst>
              <a:ext uri="{FF2B5EF4-FFF2-40B4-BE49-F238E27FC236}">
                <a16:creationId xmlns:a16="http://schemas.microsoft.com/office/drawing/2014/main" id="{2BFB1DD5-367D-A280-FDE7-04D2D9FDAEE5}"/>
              </a:ext>
            </a:extLst>
          </p:cNvPr>
          <p:cNvPicPr>
            <a:picLocks noChangeAspect="1"/>
          </p:cNvPicPr>
          <p:nvPr/>
        </p:nvPicPr>
        <p:blipFill>
          <a:blip r:embed="rId4"/>
          <a:stretch>
            <a:fillRect/>
          </a:stretch>
        </p:blipFill>
        <p:spPr>
          <a:xfrm>
            <a:off x="2209798" y="2925349"/>
            <a:ext cx="7772400" cy="2492102"/>
          </a:xfrm>
          <a:prstGeom prst="rect">
            <a:avLst/>
          </a:prstGeom>
          <a:effectLst>
            <a:softEdge rad="0"/>
          </a:effectLst>
          <a:scene3d>
            <a:camera prst="orthographicFront"/>
            <a:lightRig rig="threePt" dir="t"/>
          </a:scene3d>
          <a:sp3d>
            <a:bevelT w="6350"/>
          </a:sp3d>
        </p:spPr>
      </p:pic>
    </p:spTree>
    <p:extLst>
      <p:ext uri="{BB962C8B-B14F-4D97-AF65-F5344CB8AC3E}">
        <p14:creationId xmlns:p14="http://schemas.microsoft.com/office/powerpoint/2010/main" val="380531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DC397FB-BEA9-192D-3E6D-F4170DFC215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91DC6E-ED95-3165-DD7B-0DF8714BA75C}"/>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4896925F-0B21-B373-854E-78758BCA07A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AB7C113-C8E2-A161-DA2A-ACBE95516D3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BFB21440-CB4C-D942-5781-03C327DB8535}"/>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BC2E7469-BAF4-4779-C0EE-ACBB608458E1}"/>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u="sng" dirty="0">
                <a:latin typeface="Montserrat" pitchFamily="2" charset="77"/>
              </a:rPr>
              <a:t>Solution proposée :  MERN</a:t>
            </a:r>
            <a:endParaRPr lang="fr-CH" sz="1800" dirty="0">
              <a:latin typeface="Montserrat" pitchFamily="2" charset="77"/>
            </a:endParaRPr>
          </a:p>
        </p:txBody>
      </p:sp>
      <p:pic>
        <p:nvPicPr>
          <p:cNvPr id="10" name="Image 9" descr="Une image contenant Police, Graphique, graphisme, capture d’écran&#10;&#10;Description générée automatiquement">
            <a:extLst>
              <a:ext uri="{FF2B5EF4-FFF2-40B4-BE49-F238E27FC236}">
                <a16:creationId xmlns:a16="http://schemas.microsoft.com/office/drawing/2014/main" id="{39176D7A-38D8-1B8F-4B56-F49C4DEEB83C}"/>
              </a:ext>
            </a:extLst>
          </p:cNvPr>
          <p:cNvPicPr>
            <a:picLocks noChangeAspect="1"/>
          </p:cNvPicPr>
          <p:nvPr/>
        </p:nvPicPr>
        <p:blipFill>
          <a:blip r:embed="rId4"/>
          <a:stretch>
            <a:fillRect/>
          </a:stretch>
        </p:blipFill>
        <p:spPr>
          <a:xfrm>
            <a:off x="3722407" y="2344632"/>
            <a:ext cx="4747182" cy="1826590"/>
          </a:xfrm>
          <a:prstGeom prst="rect">
            <a:avLst/>
          </a:prstGeom>
        </p:spPr>
      </p:pic>
      <p:sp>
        <p:nvSpPr>
          <p:cNvPr id="11" name="ZoneTexte 10">
            <a:extLst>
              <a:ext uri="{FF2B5EF4-FFF2-40B4-BE49-F238E27FC236}">
                <a16:creationId xmlns:a16="http://schemas.microsoft.com/office/drawing/2014/main" id="{E1A49E27-45A1-DCD4-601D-8D4CBD18613C}"/>
              </a:ext>
            </a:extLst>
          </p:cNvPr>
          <p:cNvSpPr txBox="1"/>
          <p:nvPr/>
        </p:nvSpPr>
        <p:spPr>
          <a:xfrm>
            <a:off x="883732" y="4825166"/>
            <a:ext cx="10424532" cy="1200329"/>
          </a:xfrm>
          <a:prstGeom prst="rect">
            <a:avLst/>
          </a:prstGeom>
          <a:noFill/>
        </p:spPr>
        <p:txBody>
          <a:bodyPr wrap="square" rtlCol="0">
            <a:spAutoFit/>
          </a:bodyPr>
          <a:lstStyle/>
          <a:p>
            <a:r>
              <a:rPr lang="fr-CH" b="0" i="0" dirty="0">
                <a:effectLst/>
                <a:latin typeface="Montserrat" pitchFamily="2" charset="77"/>
              </a:rPr>
              <a:t> MERN est un acronyme représentant </a:t>
            </a:r>
            <a:r>
              <a:rPr lang="fr-CH" dirty="0">
                <a:latin typeface="Montserrat" pitchFamily="2" charset="77"/>
              </a:rPr>
              <a:t>un ensemble de technologies qui se compose de </a:t>
            </a:r>
            <a:r>
              <a:rPr lang="fr-CH" b="1" dirty="0">
                <a:latin typeface="Montserrat" pitchFamily="2" charset="77"/>
              </a:rPr>
              <a:t>MongoDB, Express.js, React et Node.js. </a:t>
            </a:r>
            <a:r>
              <a:rPr lang="fr-CH" dirty="0">
                <a:latin typeface="Montserrat" pitchFamily="2" charset="77"/>
              </a:rPr>
              <a:t>MERN est très populaire auprès des développeurs car elle permet de développer rapidement des applications web modernes, performantes et évolutifs le tout en Javascript.</a:t>
            </a:r>
            <a:endParaRPr lang="fr-FR" dirty="0">
              <a:latin typeface="Montserrat" pitchFamily="2" charset="77"/>
            </a:endParaRPr>
          </a:p>
        </p:txBody>
      </p:sp>
    </p:spTree>
    <p:extLst>
      <p:ext uri="{BB962C8B-B14F-4D97-AF65-F5344CB8AC3E}">
        <p14:creationId xmlns:p14="http://schemas.microsoft.com/office/powerpoint/2010/main" val="33642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74D3A672-1F66-EBBB-B2A0-CB454B51AC9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C46F79-3E02-5607-0D32-C9B84B43F665}"/>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D17E9C1-E0F2-6E82-6229-DF53A64B895A}"/>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3B7615F6-3B78-B62A-562C-E9C5FEBC500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0596195-9F19-1D1E-52F2-A41DCE126E3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DC08E88C-FE2A-235D-03E5-F52C0DA8241A}"/>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u="sng" dirty="0">
                <a:latin typeface="Montserrat" pitchFamily="2" charset="77"/>
              </a:rPr>
              <a:t>Solutions proposées :</a:t>
            </a:r>
          </a:p>
          <a:p>
            <a:pPr marL="0" indent="0" algn="just">
              <a:buNone/>
            </a:pPr>
            <a:endParaRPr lang="fr-CH" sz="1800" u="sng" dirty="0">
              <a:latin typeface="Montserrat" pitchFamily="2" charset="77"/>
            </a:endParaRPr>
          </a:p>
          <a:p>
            <a:pPr marL="0" indent="0">
              <a:buNone/>
            </a:pPr>
            <a:r>
              <a:rPr lang="fr-CH" sz="1800" u="sng" dirty="0">
                <a:latin typeface="Montserrat" pitchFamily="2" charset="77"/>
              </a:rPr>
              <a:t>API REST :</a:t>
            </a:r>
            <a:r>
              <a:rPr lang="fr-CH" sz="1800" dirty="0">
                <a:latin typeface="Montserrat" pitchFamily="2" charset="77"/>
              </a:rPr>
              <a:t> </a:t>
            </a:r>
            <a:r>
              <a:rPr lang="fr-CH" sz="1800" b="0" i="0" u="none" strike="noStrike" dirty="0">
                <a:effectLst/>
                <a:latin typeface="Montserrat" pitchFamily="2" charset="77"/>
              </a:rPr>
              <a:t>Une API REST (Representational State Transfer) est une interface de programmation qui permet à deux systèmes informatiques de communiquer entre eux. Elle permet de chercher, d’envoyer, de supprimer ou d’ajouter des données.</a:t>
            </a:r>
          </a:p>
          <a:p>
            <a:pPr marL="0" indent="0">
              <a:buNone/>
            </a:pPr>
            <a:endParaRPr lang="fr-CH" sz="1800" dirty="0">
              <a:latin typeface="Montserrat" pitchFamily="2" charset="77"/>
            </a:endParaRPr>
          </a:p>
          <a:p>
            <a:pPr marL="0" indent="0">
              <a:buNone/>
            </a:pPr>
            <a:r>
              <a:rPr lang="fr-CH" sz="1800" u="sng" dirty="0">
                <a:latin typeface="Montserrat" pitchFamily="2" charset="77"/>
              </a:rPr>
              <a:t>API tierce </a:t>
            </a:r>
            <a:r>
              <a:rPr lang="fr-CH" sz="1800" b="0" i="0" u="none" strike="noStrike" dirty="0">
                <a:effectLst/>
                <a:latin typeface="Montserrat" pitchFamily="2" charset="77"/>
              </a:rPr>
              <a:t>:  Menu API Deliveroo, API Graph for Instagram, React pdf.</a:t>
            </a:r>
          </a:p>
          <a:p>
            <a:pPr marL="0" indent="0">
              <a:buNone/>
            </a:pPr>
            <a:endParaRPr lang="fr-CH" sz="1800" dirty="0">
              <a:latin typeface="Montserrat" pitchFamily="2" charset="77"/>
            </a:endParaRPr>
          </a:p>
          <a:p>
            <a:pPr marL="0" indent="0">
              <a:buNone/>
            </a:pPr>
            <a:r>
              <a:rPr lang="fr-CH" sz="1800" b="0" i="0" u="sng" strike="noStrike" dirty="0">
                <a:effectLst/>
                <a:latin typeface="Montserrat" pitchFamily="2" charset="77"/>
              </a:rPr>
              <a:t>Hébergements </a:t>
            </a:r>
            <a:r>
              <a:rPr lang="fr-CH" sz="1800" b="0" i="0" u="none" strike="noStrike" dirty="0">
                <a:effectLst/>
                <a:latin typeface="Montserrat" pitchFamily="2" charset="77"/>
              </a:rPr>
              <a:t>: Hostinger (prix correct, forfait all inclusive, serveurs </a:t>
            </a:r>
            <a:r>
              <a:rPr lang="fr-CH" sz="1800" b="0" i="0" u="none" strike="noStrike" dirty="0" err="1">
                <a:effectLst/>
                <a:latin typeface="Montserrat" pitchFamily="2" charset="77"/>
              </a:rPr>
              <a:t>fr</a:t>
            </a:r>
            <a:r>
              <a:rPr lang="fr-CH" sz="1800" dirty="0">
                <a:latin typeface="Montserrat" pitchFamily="2" charset="77"/>
              </a:rPr>
              <a:t>)</a:t>
            </a:r>
            <a:r>
              <a:rPr lang="fr-CH" sz="1800" b="0" i="0" u="none" strike="noStrike" dirty="0">
                <a:effectLst/>
                <a:latin typeface="Montserrat" pitchFamily="2" charset="77"/>
              </a:rPr>
              <a:t>     </a:t>
            </a:r>
            <a:endParaRPr lang="fr-CH" sz="1800" dirty="0">
              <a:latin typeface="Montserrat" pitchFamily="2" charset="77"/>
            </a:endParaRPr>
          </a:p>
        </p:txBody>
      </p:sp>
      <p:sp>
        <p:nvSpPr>
          <p:cNvPr id="12" name="ZoneTexte 11">
            <a:extLst>
              <a:ext uri="{FF2B5EF4-FFF2-40B4-BE49-F238E27FC236}">
                <a16:creationId xmlns:a16="http://schemas.microsoft.com/office/drawing/2014/main" id="{DD9143B5-0E1C-F0D2-A26B-64304F28D0F4}"/>
              </a:ext>
            </a:extLst>
          </p:cNvPr>
          <p:cNvSpPr txBox="1"/>
          <p:nvPr/>
        </p:nvSpPr>
        <p:spPr>
          <a:xfrm>
            <a:off x="2553321" y="6503253"/>
            <a:ext cx="7085357" cy="369332"/>
          </a:xfrm>
          <a:prstGeom prst="rect">
            <a:avLst/>
          </a:prstGeom>
          <a:noFill/>
        </p:spPr>
        <p:txBody>
          <a:bodyPr wrap="square" rtlCol="0">
            <a:spAutoFit/>
          </a:bodyPr>
          <a:lstStyle/>
          <a:p>
            <a:r>
              <a:rPr lang="fr-FR" dirty="0"/>
              <a:t>Lien vers les spécifications techniques : </a:t>
            </a:r>
          </a:p>
        </p:txBody>
      </p:sp>
    </p:spTree>
    <p:extLst>
      <p:ext uri="{BB962C8B-B14F-4D97-AF65-F5344CB8AC3E}">
        <p14:creationId xmlns:p14="http://schemas.microsoft.com/office/powerpoint/2010/main" val="2990437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33019</TotalTime>
  <Words>931</Words>
  <Application>Microsoft Macintosh PowerPoint</Application>
  <PresentationFormat>Grand écran</PresentationFormat>
  <Paragraphs>120</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Montserrat</vt:lpstr>
      <vt:lpstr>Wingdings</vt:lpstr>
      <vt:lpstr>Thème Office</vt:lpstr>
      <vt:lpstr>Solution technique</vt:lpstr>
      <vt:lpstr>Contexte :</vt:lpstr>
      <vt:lpstr>I. Le site web:</vt:lpstr>
      <vt:lpstr>I. Le site web:</vt:lpstr>
      <vt:lpstr>II. La veille technologique :</vt:lpstr>
      <vt:lpstr>II. La veille technologique :</vt:lpstr>
      <vt:lpstr>III. Les spécifications techniques :</vt:lpstr>
      <vt:lpstr>III. Les spécifications techniques :</vt:lpstr>
      <vt:lpstr>III. Les spécifications techniques :</vt:lpstr>
      <vt:lpstr>IV. L’outil de gestion de projet :</vt:lpstr>
      <vt:lpstr>IV. L’outil de gestion de projet :</vt:lpstr>
      <vt:lpstr>IV. L’outil de gestion de projet :</vt:lpstr>
      <vt:lpstr>IV. L’outil de gestion de projet :</vt:lpstr>
      <vt:lpstr>IV. L’outil de gestion de projet :</vt:lpstr>
      <vt:lpstr>IV. L’équipe :</vt:lpstr>
      <vt:lpstr>IV. L’équipe :</vt:lpstr>
      <vt:lpstr>V. Planification :</vt:lpstr>
      <vt:lpstr>VI. La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124</cp:revision>
  <dcterms:created xsi:type="dcterms:W3CDTF">2024-01-11T14:04:32Z</dcterms:created>
  <dcterms:modified xsi:type="dcterms:W3CDTF">2024-03-27T14:24:01Z</dcterms:modified>
</cp:coreProperties>
</file>