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8" r:id="rId3"/>
    <p:sldId id="339" r:id="rId4"/>
    <p:sldId id="341" r:id="rId5"/>
    <p:sldId id="342" r:id="rId6"/>
    <p:sldId id="343" r:id="rId7"/>
    <p:sldId id="344" r:id="rId8"/>
    <p:sldId id="350" r:id="rId9"/>
    <p:sldId id="348" r:id="rId10"/>
    <p:sldId id="345" r:id="rId11"/>
    <p:sldId id="346" r:id="rId12"/>
    <p:sldId id="351" r:id="rId13"/>
    <p:sldId id="352" r:id="rId14"/>
    <p:sldId id="353" r:id="rId15"/>
    <p:sldId id="354" r:id="rId16"/>
    <p:sldId id="356" r:id="rId17"/>
    <p:sldId id="357" r:id="rId18"/>
    <p:sldId id="358" r:id="rId19"/>
    <p:sldId id="347" r:id="rId20"/>
    <p:sldId id="349" r:id="rId21"/>
    <p:sldId id="359" r:id="rId22"/>
    <p:sldId id="291" r:id="rId23"/>
  </p:sldIdLst>
  <p:sldSz cx="9144000" cy="6858000" type="screen4x3"/>
  <p:notesSz cx="7010400" cy="9296400"/>
  <p:embeddedFontLs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Raleway" panose="020B060402020202020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4F91288-2CDF-4182-8E86-CCB82A1E4CBD}">
  <a:tblStyle styleId="{34F91288-2CDF-4182-8E86-CCB82A1E4CB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916" autoAdjust="0"/>
  </p:normalViewPr>
  <p:slideViewPr>
    <p:cSldViewPr snapToGrid="0">
      <p:cViewPr varScale="1">
        <p:scale>
          <a:sx n="81" d="100"/>
          <a:sy n="81" d="100"/>
        </p:scale>
        <p:origin x="24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A69147-BD2D-43FC-AB73-5C7FA531C5AB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B863388-5908-47F1-A58E-F47ACF9D3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99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7977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0355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6469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r>
              <a:rPr 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0880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r>
              <a:rPr 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982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399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4467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76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645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1536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7359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9994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330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5286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7438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6576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20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961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626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340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r>
              <a:rPr lang="en-US" dirty="0"/>
              <a:t>Hypothesis</a:t>
            </a:r>
            <a:r>
              <a:rPr lang="en-US" baseline="0" dirty="0"/>
              <a:t> testing and p-value</a:t>
            </a:r>
          </a:p>
          <a:p>
            <a:endParaRPr lang="en-US" baseline="0" dirty="0"/>
          </a:p>
          <a:p>
            <a:r>
              <a:rPr lang="en-US" baseline="0" dirty="0"/>
              <a:t>Sometimes, bad samples lead us to wrong inference; why good samples are important</a:t>
            </a:r>
          </a:p>
          <a:p>
            <a:endParaRPr lang="en-US" baseline="0" dirty="0"/>
          </a:p>
          <a:p>
            <a:r>
              <a:rPr lang="en-US" baseline="0" dirty="0"/>
              <a:t>Examples of bad sample</a:t>
            </a:r>
          </a:p>
        </p:txBody>
      </p:sp>
    </p:spTree>
    <p:extLst>
      <p:ext uri="{BB962C8B-B14F-4D97-AF65-F5344CB8AC3E}">
        <p14:creationId xmlns:p14="http://schemas.microsoft.com/office/powerpoint/2010/main" val="2587316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681192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584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975912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Reading Tables and Graphs: P- Value and Hypothesis Test</a:t>
            </a:r>
            <a:br>
              <a:rPr lang="en" dirty="0"/>
            </a:br>
            <a:r>
              <a:rPr lang="en" dirty="0"/>
              <a:t>	</a:t>
            </a:r>
            <a:r>
              <a:rPr lang="en" sz="3200" dirty="0"/>
              <a:t>Jaeseok Cho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Examples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Does smoking cause lung cancer?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25602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- Null Hypothesis and Alternative      Hypothesis</a:t>
            </a:r>
          </a:p>
          <a:p>
            <a:pPr>
              <a:buNone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Hypothesis testing is an assessment of statistical evidence</a:t>
            </a:r>
          </a:p>
          <a:p>
            <a:pPr marL="457200" indent="-457200">
              <a:buFontTx/>
              <a:buChar char="-"/>
            </a:pPr>
            <a:r>
              <a:rPr lang="en-US" dirty="0"/>
              <a:t>Often in social science experiments, experimenters set up an alternative hypothesis which they want to prove through the experiment</a:t>
            </a:r>
          </a:p>
        </p:txBody>
      </p:sp>
    </p:spTree>
    <p:extLst>
      <p:ext uri="{BB962C8B-B14F-4D97-AF65-F5344CB8AC3E}">
        <p14:creationId xmlns:p14="http://schemas.microsoft.com/office/powerpoint/2010/main" val="2325725316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Let us imagine a hypothetical hospital which specializes in treating patients of lung cancer. Average expected survival time of patients who were treated in this hospital is </a:t>
            </a:r>
            <a:r>
              <a:rPr lang="el-GR" dirty="0"/>
              <a:t>μ</a:t>
            </a:r>
            <a:r>
              <a:rPr lang="en-US" dirty="0"/>
              <a:t>= 1000 days and standard deviation σ= 49.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Suppose a medical research team at the hospital developed a new medical treatment to treat lung cancer. </a:t>
            </a:r>
          </a:p>
        </p:txBody>
      </p:sp>
    </p:spTree>
    <p:extLst>
      <p:ext uri="{BB962C8B-B14F-4D97-AF65-F5344CB8AC3E}">
        <p14:creationId xmlns:p14="http://schemas.microsoft.com/office/powerpoint/2010/main" val="2026313406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hape 1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buNone/>
                </a:pPr>
                <a:r>
                  <a:rPr lang="en-US" dirty="0"/>
                  <a:t>The team insists that the new technology increases survival time of the patients who are suffering from cancer. To confirm the validity of the statement, we select a sample of patients (n=49) and measure the average survival time of the patients. Average survival time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 = 1200. How can we decide whether the argument is true or not from this sample?      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2" name="Shape 1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  <a:blipFill>
                <a:blip r:embed="rId3"/>
                <a:stretch>
                  <a:fillRect l="-2264" t="-644" r="-2547" b="-3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711179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hape 1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buNone/>
                </a:pPr>
                <a:r>
                  <a:rPr lang="en-US" dirty="0"/>
                  <a:t>-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be the null hypothesis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be the alternative hypothesis in this experiment.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l-GR" dirty="0"/>
                  <a:t>μ</a:t>
                </a:r>
                <a:r>
                  <a:rPr lang="en-US" dirty="0"/>
                  <a:t> = 1000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l-GR" dirty="0"/>
                  <a:t>μ</a:t>
                </a:r>
                <a:r>
                  <a:rPr lang="en-US" dirty="0"/>
                  <a:t> &gt; 1000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We can use the Z statistic to decide whether to adopt the null hypothesis or the alternative hypothesis.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2" name="Shape 1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  <a:blipFill>
                <a:blip r:embed="rId3"/>
                <a:stretch>
                  <a:fillRect l="-2264" t="-772" r="-189" b="-3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265793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hape 1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2" name="Shape 1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808802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hape 1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i="1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1200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r>
                  <a:rPr lang="en-US" dirty="0"/>
                  <a:t>		= 28.57 &gt; 1.645</a:t>
                </a:r>
              </a:p>
            </p:txBody>
          </p:sp>
        </mc:Choice>
        <mc:Fallback xmlns="">
          <p:sp>
            <p:nvSpPr>
              <p:cNvPr id="112" name="Shape 1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663580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hape 1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buNone/>
                </a:pPr>
                <a:r>
                  <a:rPr lang="en-US" dirty="0"/>
                  <a:t>We can reject the null hypothesis at significance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=5%</m:t>
                    </m:r>
                  </m:oMath>
                </a14:m>
                <a:r>
                  <a:rPr lang="en-US" dirty="0"/>
                  <a:t> and, in this case, critical region is when Z &gt; 1.645. When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1200, the value of Z statistic is approximately 28.57. Thus, we can reject the null hypothesis and can adopt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the alternative hypothesis. 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2" name="Shape 1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  <a:blipFill>
                <a:blip r:embed="rId3"/>
                <a:stretch>
                  <a:fillRect l="-2264" t="-644" r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517840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- From this statistical hypothesis testing, we can show evidence supports the theory that the new medical technology may indeed have a positive impact on the survival time of patients of lung cancer.    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21483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SE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Standard deviation of Statistics</a:t>
            </a:r>
          </a:p>
          <a:p>
            <a:pPr marL="457200" indent="-457200">
              <a:buFontTx/>
              <a:buChar char="-"/>
            </a:pPr>
            <a:r>
              <a:rPr lang="en-US" dirty="0"/>
              <a:t>Standard errors can be used to compute confidence intervals. A 95% confidence interval is defined as a range of values such that with 95% probability, the range will contain true unknown value of the parameter in the population. 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81466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Statistics in Political Science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What is statistics?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Why are we using statistics in social science?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1717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Coefficient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Simple Regression and Coefficient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Y = ax + b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97616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Coefficient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337D9-53CA-46FF-8FB3-C9EBD6ED05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8" y="1626920"/>
            <a:ext cx="6560652" cy="38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18723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975912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</a:t>
            </a:r>
            <a:r>
              <a:rPr lang="en-US" dirty="0"/>
              <a:t>e</a:t>
            </a:r>
            <a:r>
              <a:rPr lang="en" dirty="0"/>
              <a:t>t’s Apply Now</a:t>
            </a:r>
            <a:br>
              <a:rPr lang="en" dirty="0"/>
            </a:br>
            <a:br>
              <a:rPr lang="en" dirty="0"/>
            </a:b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77890523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Statistics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Data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Population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Sample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4153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Let’s Apply 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" dirty="0"/>
          </a:p>
          <a:p>
            <a:pPr marL="514350" lvl="0" indent="-514350">
              <a:spcBef>
                <a:spcPts val="0"/>
              </a:spcBef>
              <a:buAutoNum type="arabicParenR"/>
            </a:pPr>
            <a:endParaRPr lang="en" dirty="0"/>
          </a:p>
          <a:p>
            <a:pPr marL="514350" lvl="0" indent="-514350">
              <a:spcBef>
                <a:spcPts val="0"/>
              </a:spcBef>
              <a:buAutoNum type="arabicParenR"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402" y="92648"/>
            <a:ext cx="3829610" cy="659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44119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Examples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How can we assess the ‘true’ relationship between smoking &amp; lung cancer (here, we assume smoking causes lung cancer)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530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Statistics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That is why we use statistics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9232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test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Hypothesis: Smoking causes lung cancer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Is this true? How can we test this statement?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What is a p-value?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154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Examples of Bad Sample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 1936 Literacy Digest Presidential Poll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Phone Survey by Literacy Digest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Survey Results: Republican 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Actual Election: Democrats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212337881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test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>
              <a:buAutoNum type="arabicParenR"/>
            </a:pPr>
            <a:r>
              <a:rPr lang="en-US" dirty="0"/>
              <a:t>Making hypothesis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Test the hypothesis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9371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549</Words>
  <Application>Microsoft Office PowerPoint</Application>
  <PresentationFormat>On-screen Show (4:3)</PresentationFormat>
  <Paragraphs>89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Lato</vt:lpstr>
      <vt:lpstr>Raleway</vt:lpstr>
      <vt:lpstr>Cambria Math</vt:lpstr>
      <vt:lpstr>Arial</vt:lpstr>
      <vt:lpstr>Antonio template</vt:lpstr>
      <vt:lpstr>Reading Tables and Graphs: P- Value and Hypothesis Test  Jaeseok Cho</vt:lpstr>
      <vt:lpstr>Statistics in Political Science</vt:lpstr>
      <vt:lpstr>Statistics</vt:lpstr>
      <vt:lpstr>Let’s Apply </vt:lpstr>
      <vt:lpstr>Examples</vt:lpstr>
      <vt:lpstr>Statistics</vt:lpstr>
      <vt:lpstr>Hypothesis test</vt:lpstr>
      <vt:lpstr>Examples of Bad Sample</vt:lpstr>
      <vt:lpstr>Hypothesis test</vt:lpstr>
      <vt:lpstr>Examples</vt:lpstr>
      <vt:lpstr>Hypothesis and P-Value</vt:lpstr>
      <vt:lpstr>Hypothesis and P-Value</vt:lpstr>
      <vt:lpstr>Hypothesis and P-Value</vt:lpstr>
      <vt:lpstr>Hypothesis and P-Value</vt:lpstr>
      <vt:lpstr>Hypothesis and P-Value</vt:lpstr>
      <vt:lpstr>Hypothesis and P-Value</vt:lpstr>
      <vt:lpstr>Hypothesis and P-Value</vt:lpstr>
      <vt:lpstr>Hypothesis and P-Value</vt:lpstr>
      <vt:lpstr>SE</vt:lpstr>
      <vt:lpstr>Coefficient</vt:lpstr>
      <vt:lpstr>Coefficient</vt:lpstr>
      <vt:lpstr>Let’s Apply Now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jaeseok cho</dc:creator>
  <cp:lastModifiedBy>JAESEOK CHO</cp:lastModifiedBy>
  <cp:revision>167</cp:revision>
  <cp:lastPrinted>2017-03-17T03:01:59Z</cp:lastPrinted>
  <dcterms:modified xsi:type="dcterms:W3CDTF">2017-08-26T03:49:37Z</dcterms:modified>
</cp:coreProperties>
</file>