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73" r:id="rId7"/>
    <p:sldId id="264" r:id="rId8"/>
    <p:sldId id="265" r:id="rId9"/>
    <p:sldId id="274" r:id="rId10"/>
    <p:sldId id="266" r:id="rId11"/>
    <p:sldId id="275" r:id="rId12"/>
    <p:sldId id="279" r:id="rId13"/>
    <p:sldId id="280" r:id="rId14"/>
    <p:sldId id="281" r:id="rId15"/>
    <p:sldId id="283" r:id="rId16"/>
    <p:sldId id="282" r:id="rId17"/>
    <p:sldId id="284" r:id="rId18"/>
    <p:sldId id="267" r:id="rId19"/>
    <p:sldId id="268" r:id="rId20"/>
    <p:sldId id="289" r:id="rId21"/>
    <p:sldId id="269" r:id="rId22"/>
    <p:sldId id="290" r:id="rId23"/>
    <p:sldId id="270" r:id="rId24"/>
    <p:sldId id="292" r:id="rId25"/>
    <p:sldId id="291" r:id="rId26"/>
    <p:sldId id="285" r:id="rId27"/>
    <p:sldId id="287" r:id="rId28"/>
    <p:sldId id="288" r:id="rId29"/>
    <p:sldId id="286" r:id="rId30"/>
    <p:sldId id="27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1A042-17DA-4E33-910D-FA566CD1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70F5B3-3D65-4997-8470-FA05C5D12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A257F-F9BB-459E-8FAB-78F6FF59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9A21-ED0D-4739-BFCC-6095AC43508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67FA6-0650-49BE-8208-08D5996D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2D51-7212-48E7-98F8-7DE6012C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8BAC-77FB-4AEB-89E2-7CCFAD022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7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7DCBC-41EB-487B-9C65-99C9E22A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362D8-E593-4E27-A153-A044BEE70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E9158-1331-4634-A2F2-F42F3D8C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9A21-ED0D-4739-BFCC-6095AC43508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36EE-35A4-42D9-9B06-DEDF48E8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C0833-D951-4D4C-BB72-CED2FC20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8BAC-77FB-4AEB-89E2-7CCFAD022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5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E59119-9B11-4D47-B897-E1E212140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B12230-EE50-4198-9BD8-1D0CAC04F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86544-D107-415D-AEF8-5B342926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9A21-ED0D-4739-BFCC-6095AC43508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889E7-4FE3-49A2-9BD5-A5EE0DB0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FAF49-61E6-4300-B14B-6782FABB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8BAC-77FB-4AEB-89E2-7CCFAD022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3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FE94E-CBF2-4949-A674-95B03A0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7E165-1778-4D9F-94B0-E06BF8EB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33328-C79E-460D-8828-678DBA30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9A21-ED0D-4739-BFCC-6095AC43508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53FDA-E0F2-4EEE-80DD-54E1A88E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DE017-117C-4553-A3C6-B6A5DFD3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8BAC-77FB-4AEB-89E2-7CCFAD022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5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0E3EC-0089-4CC2-A0AD-297B22F1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4D92A-2ACC-4325-956D-92C21253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E0D50-D9B6-4C87-8361-B3199423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9A21-ED0D-4739-BFCC-6095AC43508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CF2D0-F96D-4539-8E60-45504AD3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E8448-3CBE-4307-80E9-E6D36559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8BAC-77FB-4AEB-89E2-7CCFAD022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7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79D73-26B3-4F57-8D12-7654DD14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D79F1-6C8A-4753-B226-001B27FF4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FCEFD7-6602-4B24-B4FF-44BB615EB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B66C5-5AE9-4F4E-8E9D-E25CF6CC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9A21-ED0D-4739-BFCC-6095AC43508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5DBEB-8B29-4868-A96C-9E6AD16A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744A2-F4EF-4E91-B984-9F89508B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8BAC-77FB-4AEB-89E2-7CCFAD022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6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20955-C12C-46DF-8C4D-27BE000E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97692-5FB5-4D53-975E-139670C75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2F1A2-AB01-4C4F-B850-67FAE738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150DD-D5E1-4911-95FE-3C7C9182F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19F13E-54D2-4195-A97E-3B02D6491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887D64-9CA3-4B2C-918C-CA188DBC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9A21-ED0D-4739-BFCC-6095AC43508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964F4D-12A5-489D-B381-C6480DB7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FDB849-AB2E-40EC-906A-3176A3D0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8BAC-77FB-4AEB-89E2-7CCFAD022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E395A-1732-4CF5-819B-2F6C01EB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663FDF-20AC-4797-8B56-F85B062A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9A21-ED0D-4739-BFCC-6095AC43508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56118-A09C-478D-B2D3-B2ECC59A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C98F94-D849-4CF6-A809-43694597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8BAC-77FB-4AEB-89E2-7CCFAD022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1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1A58AE-9C8D-415C-8BBC-AD5455A4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9A21-ED0D-4739-BFCC-6095AC43508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D9CAE9-0A90-479D-AE33-6B53D426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9B2168-1797-44B5-BF26-8057F461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8BAC-77FB-4AEB-89E2-7CCFAD022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ED2D2-50F0-447E-B9D7-783529E5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AE607-4A20-45DD-89D5-A76268C38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4BC53-EA94-49BB-AAA4-61DEB8897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CD8D6-D013-4D1E-9172-74244198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9A21-ED0D-4739-BFCC-6095AC43508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11831-EE64-4866-879E-52748DB6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E1F2C-680A-4426-B27B-1C81056B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8BAC-77FB-4AEB-89E2-7CCFAD022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43803-717B-443C-AB67-31572416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B7D46-3FFD-4972-826B-D27063BF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BC412-52B0-4758-AFD5-5F02105CF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9F608-7A0F-4F27-99CE-AE4CAB19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9A21-ED0D-4739-BFCC-6095AC43508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FEACF-6153-4175-886C-4057C568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4ACF5-EBBC-436A-9C24-563FF649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8BAC-77FB-4AEB-89E2-7CCFAD022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8AB5C7-A5AB-4222-B22F-94BF7CFA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5E785-9952-40FE-B39A-C0EF98987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BADDB-2A8E-42B8-8FE3-F129D21AF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9A21-ED0D-4739-BFCC-6095AC43508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6CC06-A15E-4986-A270-902FF6736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B1B38-065C-49ED-B604-42A43B3EA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8BAC-77FB-4AEB-89E2-7CCFAD022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DA49F-41DB-4C82-98BF-EBE2433DE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Probability</a:t>
            </a:r>
            <a:r>
              <a:rPr lang="ko-KR" altLang="en-US" dirty="0"/>
              <a:t> </a:t>
            </a:r>
            <a:r>
              <a:rPr lang="en-US" altLang="ko-KR" dirty="0"/>
              <a:t>II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F8CD3B-5C4E-4B3E-AA60-2BDBBFA0C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Jaeseok Cho</a:t>
            </a:r>
          </a:p>
          <a:p>
            <a:endParaRPr lang="en-US" altLang="ko-KR" dirty="0"/>
          </a:p>
          <a:p>
            <a:r>
              <a:rPr lang="en-US" altLang="ko-KR" dirty="0"/>
              <a:t>07/25/2020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40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51A6-A139-4C2E-9FA2-D1BC5F5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FB50-5FE3-4C80-B7B4-01DF5CF6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-More importantly, we are also interested in distribution of ‘random variables’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-Let’s proceed and learn about random variables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7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51A6-A139-4C2E-9FA2-D1BC5F5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FB50-5FE3-4C80-B7B4-01DF5CF6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“when the value of a variable is subject to random variation, or when it is the value of a randomly chosen member of a population, it is described as a random variable” </a:t>
            </a:r>
            <a:r>
              <a:rPr lang="en-US" altLang="ko-KR" dirty="0"/>
              <a:t>(Upton and Cook, 2008, pp </a:t>
            </a:r>
            <a:r>
              <a:rPr lang="en-US" dirty="0"/>
              <a:t>307)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4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51A6-A139-4C2E-9FA2-D1BC5F5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FB50-5FE3-4C80-B7B4-01DF5CF6C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/>
                  <a:t>Random variable takes different forms of distribution depending on the nature of the variable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:r>
                  <a:rPr lang="en-US" b="1" dirty="0"/>
                  <a:t>Probability mass function (PMF) </a:t>
                </a:r>
                <a:r>
                  <a:rPr lang="en-US" dirty="0"/>
                  <a:t>is the probability of a ‘discrete’ random variable. 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 PMF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is the function of a discrete random variable and tells us the ‘probability’ that a given value will happen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FB50-5FE3-4C80-B7B4-01DF5CF6C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15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51A6-A139-4C2E-9FA2-D1BC5F5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FB50-5FE3-4C80-B7B4-01DF5CF6C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Properties of PMF:</a:t>
                </a:r>
              </a:p>
              <a:p>
                <a:pPr>
                  <a:buFontTx/>
                  <a:buChar char="-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FB50-5FE3-4C80-B7B4-01DF5CF6C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84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51A6-A139-4C2E-9FA2-D1BC5F5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FB50-5FE3-4C80-B7B4-01DF5CF6C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/>
                  <a:t> </a:t>
                </a:r>
                <a:r>
                  <a:rPr lang="en-US" b="1" dirty="0"/>
                  <a:t>Cumulative distribution function (CDF)</a:t>
                </a:r>
                <a:r>
                  <a:rPr lang="en-US" dirty="0"/>
                  <a:t> tells us the ‘cumulative probability’ that </a:t>
                </a:r>
                <a:r>
                  <a:rPr lang="en-US" altLang="ko-KR" dirty="0"/>
                  <a:t>a given value or values smaller than that will happen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>
                  <a:buFontTx/>
                  <a:buChar char="-"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FB50-5FE3-4C80-B7B4-01DF5CF6C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28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51A6-A139-4C2E-9FA2-D1BC5F5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FB50-5FE3-4C80-B7B4-01DF5CF6C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 altLang="ko-KR" b="1" dirty="0"/>
                  <a:t>Probability density function (PDF) </a:t>
                </a:r>
                <a:r>
                  <a:rPr lang="en-US" altLang="ko-KR" dirty="0"/>
                  <a:t>is the probability of a ‘continuous’ random variable. </a:t>
                </a:r>
              </a:p>
              <a:p>
                <a:pPr>
                  <a:buFontTx/>
                  <a:buChar char="-"/>
                </a:pPr>
                <a:r>
                  <a:rPr lang="en-US" altLang="ko-KR" dirty="0"/>
                  <a:t>PDF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is the function of a continuous random variable and tells us the ‘probability’ that a given value will happen under certain ranges.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</a:p>
              <a:p>
                <a:pPr>
                  <a:buFontTx/>
                  <a:buChar char="-"/>
                </a:pPr>
                <a:endParaRPr lang="en-US" altLang="ko-KR" dirty="0"/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FB50-5FE3-4C80-B7B4-01DF5CF6C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71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51A6-A139-4C2E-9FA2-D1BC5F5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FB50-5FE3-4C80-B7B4-01DF5CF6C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Properties of PDF:</a:t>
                </a:r>
              </a:p>
              <a:p>
                <a:pPr>
                  <a:buFontTx/>
                  <a:buChar char="-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brk m:alnAt="23"/>
                          </m:r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FB50-5FE3-4C80-B7B4-01DF5CF6C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95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51A6-A139-4C2E-9FA2-D1BC5F5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FB50-5FE3-4C80-B7B4-01DF5CF6C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 altLang="ko-KR" b="1" dirty="0"/>
                  <a:t>Cumulative density function (CDF) </a:t>
                </a:r>
                <a:r>
                  <a:rPr lang="en-US" altLang="ko-KR" dirty="0"/>
                  <a:t>is the probability of a ‘continuous’ random variable and tells us the ‘cumulative probability’ that a given value or values smaller than that will happen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endParaRPr lang="en-US" altLang="ko-KR" dirty="0"/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FB50-5FE3-4C80-B7B4-01DF5CF6C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90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9097-D672-43AB-AF8A-60AF79FF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3040AC-EF3D-4E91-A18C-0B0A4B3C3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Expected value of a random variable X,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can be defined as “the long-term average value of X”. (</a:t>
                </a:r>
                <a:r>
                  <a:rPr lang="en-US" altLang="ko-KR" dirty="0"/>
                  <a:t>Upton and Cook, 2008, pp 120)</a:t>
                </a:r>
                <a:r>
                  <a:rPr lang="en-US" dirty="0"/>
                  <a:t> </a:t>
                </a: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Expected value of a random variable x,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 random discrete variable,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For a continuous discrete variable,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brk m:alnAt="23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3040AC-EF3D-4E91-A18C-0B0A4B3C3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99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B7FE-7C26-4426-8076-FE394FCA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2FF1D-7B46-4672-A7B0-B7F2D19C8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Variance is “a measure of the variability of a set of data” </a:t>
                </a:r>
                <a:r>
                  <a:rPr lang="en-US" altLang="ko-KR" dirty="0"/>
                  <a:t>(Upton and Cook, 2008, pp 372). In other words, this concept shows whether a data is equally spread out or centered around certain points</a:t>
                </a:r>
              </a:p>
              <a:p>
                <a:r>
                  <a:rPr lang="en-US" altLang="ko-KR" dirty="0"/>
                  <a:t>We denote variance of random variable as 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measure 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/>
                  <a:t> by calculating the squared distance between random variable X and </a:t>
                </a:r>
                <a:r>
                  <a:rPr lang="en-US" altLang="ko-KR" dirty="0">
                    <a:ea typeface="Cambria Math" panose="02040503050406030204" pitchFamily="18" charset="0"/>
                  </a:rPr>
                  <a:t>expected value of a random variable x,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2FF1D-7B46-4672-A7B0-B7F2D19C8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4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8EBCF-A7BC-4354-8A49-285094F4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plans and Objectives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95F32-583D-478A-A693-5E17502B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altLang="ko-KR" dirty="0"/>
              <a:t>- We will learn about: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Types of Data: Continuous vs Discrete</a:t>
            </a:r>
          </a:p>
          <a:p>
            <a:pPr lvl="0"/>
            <a:endParaRPr lang="ko-KR" altLang="ko-KR" dirty="0"/>
          </a:p>
          <a:p>
            <a:pPr lvl="0"/>
            <a:r>
              <a:rPr lang="en-US" altLang="ko-KR" dirty="0"/>
              <a:t>Distributions: What is this concept and potential application</a:t>
            </a:r>
          </a:p>
          <a:p>
            <a:pPr lvl="0"/>
            <a:endParaRPr lang="ko-KR" altLang="ko-KR" dirty="0"/>
          </a:p>
          <a:p>
            <a:pPr lvl="0"/>
            <a:r>
              <a:rPr lang="en-US" altLang="ko-KR" dirty="0"/>
              <a:t>Expected value</a:t>
            </a:r>
          </a:p>
          <a:p>
            <a:pPr lvl="0"/>
            <a:endParaRPr lang="ko-KR" altLang="ko-KR" dirty="0"/>
          </a:p>
          <a:p>
            <a:pPr lvl="0"/>
            <a:r>
              <a:rPr lang="en-US" altLang="ko-KR" dirty="0"/>
              <a:t>Variance and standard deviation</a:t>
            </a:r>
          </a:p>
          <a:p>
            <a:pPr lvl="0"/>
            <a:endParaRPr lang="ko-KR" altLang="ko-KR" dirty="0"/>
          </a:p>
          <a:p>
            <a:pPr lvl="0"/>
            <a:r>
              <a:rPr lang="en-US" altLang="ko-KR" dirty="0"/>
              <a:t>Statistics and Political Science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20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B7FE-7C26-4426-8076-FE394FCA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2FF1D-7B46-4672-A7B0-B7F2D19C8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]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2FF1D-7B46-4672-A7B0-B7F2D19C8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362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1B7F-B49F-407F-8939-78CD7BE1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47F23-0DF3-4E18-A162-075BE02FC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deviation is the square root of variance</a:t>
                </a:r>
              </a:p>
              <a:p>
                <a:r>
                  <a:rPr lang="en-US" altLang="ko-KR" dirty="0"/>
                  <a:t>Thus, standard deviation of random variable X, </a:t>
                </a:r>
                <a:r>
                  <a:rPr lang="en-US" altLang="ko-KR" dirty="0" err="1"/>
                  <a:t>sd</a:t>
                </a:r>
                <a:r>
                  <a:rPr lang="en-US" altLang="ko-KR" dirty="0"/>
                  <a:t>(X)=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ko-KR" dirty="0"/>
                          <m:t>Var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47F23-0DF3-4E18-A162-075BE02FC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28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1B7F-B49F-407F-8939-78CD7BE1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83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7F23-0DF3-4E18-A162-075BE02F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87" y="947956"/>
            <a:ext cx="10582013" cy="5229007"/>
          </a:xfrm>
        </p:spPr>
        <p:txBody>
          <a:bodyPr/>
          <a:lstStyle/>
          <a:p>
            <a:r>
              <a:rPr lang="en-US" dirty="0"/>
              <a:t>Let’s find out what we learned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3A15F679-C81D-440E-85E8-F9496707CC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838601"/>
                  </p:ext>
                </p:extLst>
              </p:nvPr>
            </p:nvGraphicFramePr>
            <p:xfrm>
              <a:off x="1260214" y="1474724"/>
              <a:ext cx="5418666" cy="5383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7716512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32630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Number appears(x)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Probability(X=x)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627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36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5777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933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8125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9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072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3A15F679-C81D-440E-85E8-F9496707CC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838601"/>
                  </p:ext>
                </p:extLst>
              </p:nvPr>
            </p:nvGraphicFramePr>
            <p:xfrm>
              <a:off x="1260214" y="1474724"/>
              <a:ext cx="5418666" cy="5383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7716512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32630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Number appears(x)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Probability(X=x)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627903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66000" r="-899" b="-7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836573"/>
                      </a:ext>
                    </a:extLst>
                  </a:tr>
                  <a:tr h="88112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115278" r="-899" b="-4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777424"/>
                      </a:ext>
                    </a:extLst>
                  </a:tr>
                  <a:tr h="88112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213793" r="-899" b="-3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6933623"/>
                      </a:ext>
                    </a:extLst>
                  </a:tr>
                  <a:tr h="88112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313793" r="-899" b="-2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125162"/>
                      </a:ext>
                    </a:extLst>
                  </a:tr>
                  <a:tr h="88112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416667" r="-899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3758"/>
                      </a:ext>
                    </a:extLst>
                  </a:tr>
                  <a:tr h="88112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513103" r="-899" b="-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30726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791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AC52-AA32-4801-AF46-0B418EED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14F9E-091F-4807-B999-06435ABA1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1) What is the expected value of x when we roll a dice?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ko-KR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6=3.5 </m:t>
                    </m:r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2) What is the variance of X?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]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(3.5)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14F9E-091F-4807-B999-06435ABA1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262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AC52-AA32-4801-AF46-0B418EED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14F9E-091F-4807-B999-06435ABA1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3) What is the standard deviation of X?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sd(X)=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ko-KR" dirty="0"/>
                          <m:t>Var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ra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35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rad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14F9E-091F-4807-B999-06435ABA1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628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AC52-AA32-4801-AF46-0B418EED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4F9E-091F-4807-B999-06435ABA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studying political phenomena but why do we study probability? Is this useful?</a:t>
            </a:r>
          </a:p>
          <a:p>
            <a:r>
              <a:rPr lang="en-US" dirty="0"/>
              <a:t>As individuals who are interested in political phenomena, we are interested in political behaviors of the entire population (for instance, the voting behaviors of all people living in the earth)</a:t>
            </a:r>
          </a:p>
          <a:p>
            <a:r>
              <a:rPr lang="en-US" dirty="0"/>
              <a:t>However, it is considerably difficult to collect all the information due to time and financial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51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AC52-AA32-4801-AF46-0B418EED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4F9E-091F-4807-B999-06435ABA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Instead, we take ‘sample’ of certain populations</a:t>
            </a:r>
          </a:p>
          <a:p>
            <a:r>
              <a:rPr lang="en-US" dirty="0"/>
              <a:t>From the sample’s statistical information, we infer the traits of ‘population’</a:t>
            </a:r>
          </a:p>
          <a:p>
            <a:r>
              <a:rPr lang="en-US" dirty="0"/>
              <a:t>That is the reason we need knowledge about ‘probability.’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0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AC52-AA32-4801-AF46-0B418EED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Probability?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14F9E-091F-4807-B999-06435ABA1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But, how can we tell that statistical traits of sample resemble that of the population? </a:t>
                </a:r>
              </a:p>
              <a:p>
                <a:r>
                  <a:rPr lang="en-US" dirty="0"/>
                  <a:t>To explain that, we should know two essential concepts: Central limit theorem and Law of large numbers</a:t>
                </a:r>
              </a:p>
              <a:p>
                <a:r>
                  <a:rPr lang="en-US" dirty="0"/>
                  <a:t>Central limit theorem tells us:</a:t>
                </a:r>
              </a:p>
              <a:p>
                <a:pPr marL="0" indent="0">
                  <a:buNone/>
                </a:pPr>
                <a:r>
                  <a:rPr lang="en-US" dirty="0"/>
                  <a:t>	when a sample’s mean is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as the number of sample is large enough, the distribution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/>
                  <a:t> asymptotically follows that of a normal distribution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14F9E-091F-4807-B999-06435ABA1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9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AC52-AA32-4801-AF46-0B418EED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14F9E-091F-4807-B999-06435ABA1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Law of large numbers </a:t>
                </a:r>
                <a:r>
                  <a:rPr lang="en-US" dirty="0"/>
                  <a:t>tells us:</a:t>
                </a:r>
              </a:p>
              <a:p>
                <a:pPr marL="0" indent="0">
                  <a:buNone/>
                </a:pPr>
                <a:r>
                  <a:rPr lang="en-US" dirty="0"/>
                  <a:t>	when a sample’s mean is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as the number of sample is large enough, the mean of population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/>
                  <a:t> converges to the </a:t>
                </a:r>
                <a:r>
                  <a:rPr lang="en-US" altLang="ko-KR" dirty="0"/>
                  <a:t>mean of sample which is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14F9E-091F-4807-B999-06435ABA1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886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AC52-AA32-4801-AF46-0B418EED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4F9E-091F-4807-B999-06435ABA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series of slides, we learned about distribution, expected value, variance, and standard deviation of data</a:t>
            </a:r>
          </a:p>
          <a:p>
            <a:r>
              <a:rPr lang="en-US" dirty="0"/>
              <a:t>Building on these concepts, we should also learn other concepts such as p-value, confidence interval, and hypothesis testing to tell more about statistical traits of data</a:t>
            </a:r>
          </a:p>
          <a:p>
            <a:r>
              <a:rPr lang="en-US" dirty="0"/>
              <a:t>However, that is too much information for this section and those concepts will be covered from other classes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3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0A43B-C682-46D4-98CD-FA1CE4A5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7480B-E3FD-4480-86A7-B4767352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Continuous</a:t>
            </a:r>
            <a:r>
              <a:rPr lang="ko-KR" altLang="en-US" dirty="0"/>
              <a:t> </a:t>
            </a:r>
            <a:r>
              <a:rPr lang="en-US" altLang="ko-KR" dirty="0"/>
              <a:t>Variable:</a:t>
            </a:r>
          </a:p>
          <a:p>
            <a:endParaRPr lang="en-US" altLang="ko-KR" dirty="0"/>
          </a:p>
          <a:p>
            <a:r>
              <a:rPr lang="en-US" altLang="ko-KR" dirty="0"/>
              <a:t>Uncountable</a:t>
            </a:r>
          </a:p>
          <a:p>
            <a:r>
              <a:rPr lang="en-US" altLang="ko-KR" dirty="0"/>
              <a:t>Infinite</a:t>
            </a:r>
          </a:p>
          <a:p>
            <a:r>
              <a:rPr lang="en-US" altLang="ko-KR" dirty="0"/>
              <a:t>Examples: Temperature (Degree), heights, weights, and amount of trade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918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5EE8-4F1E-466C-91CC-DF963C77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EA3A-B259-4355-B2DE-49604387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/>
              <a:t>       </a:t>
            </a:r>
          </a:p>
          <a:p>
            <a:pPr marL="0" indent="0">
              <a:buNone/>
            </a:pPr>
            <a:r>
              <a:rPr lang="en-US" sz="8800" dirty="0"/>
              <a:t>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303898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0E58F-778C-4D06-8C12-E354E672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Variable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C73E6-FE12-4E53-B01B-4DF3E716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Example: Amount of Trade between Ireland and Britain(in pounds)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977BD-2D65-4E5F-A9DB-89B1A089E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274983"/>
            <a:ext cx="11029950" cy="45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4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BF93E-CCB5-42C8-8603-5826824E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CFA16-C0F9-4DDF-A8C0-0A65E4BE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Discrete Variable:</a:t>
            </a:r>
          </a:p>
          <a:p>
            <a:r>
              <a:rPr lang="en-US" altLang="ko-KR" dirty="0"/>
              <a:t>Countable and finite</a:t>
            </a:r>
          </a:p>
          <a:p>
            <a:r>
              <a:rPr lang="en-US" altLang="ko-KR" dirty="0"/>
              <a:t>Examples: Age, Number of people, and number of car accidents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89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BF93E-CCB5-42C8-8603-5826824E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Discrete 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CFA16-C0F9-4DDF-A8C0-0A65E4BE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Number</a:t>
            </a:r>
            <a:r>
              <a:rPr lang="ko-KR" altLang="en-US" sz="2400" dirty="0"/>
              <a:t> </a:t>
            </a:r>
            <a:r>
              <a:rPr lang="en-US" altLang="ko-KR" sz="2400" dirty="0"/>
              <a:t>of</a:t>
            </a:r>
            <a:r>
              <a:rPr lang="ko-KR" altLang="en-US" sz="2400" dirty="0"/>
              <a:t> </a:t>
            </a:r>
            <a:r>
              <a:rPr lang="en-US" altLang="ko-KR" sz="2400" dirty="0"/>
              <a:t>people</a:t>
            </a:r>
            <a:r>
              <a:rPr lang="ko-KR" altLang="en-US" sz="2400" dirty="0"/>
              <a:t> </a:t>
            </a:r>
            <a:r>
              <a:rPr lang="en-US" altLang="ko-KR" sz="2400" dirty="0"/>
              <a:t>by</a:t>
            </a:r>
            <a:r>
              <a:rPr lang="ko-KR" altLang="en-US" sz="2400" dirty="0"/>
              <a:t> </a:t>
            </a:r>
            <a:r>
              <a:rPr lang="en-US" altLang="ko-KR" sz="2400" dirty="0"/>
              <a:t>their</a:t>
            </a:r>
            <a:r>
              <a:rPr lang="ko-KR" altLang="en-US" sz="2400" dirty="0"/>
              <a:t> </a:t>
            </a:r>
            <a:r>
              <a:rPr lang="en-US" altLang="ko-KR" sz="2400" dirty="0"/>
              <a:t>ages</a:t>
            </a:r>
          </a:p>
          <a:p>
            <a:endParaRPr lang="en-US" altLang="ko-KR" sz="2400" dirty="0"/>
          </a:p>
          <a:p>
            <a:endParaRPr lang="en-US" altLang="ko-K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D5A7D2-2972-4EC8-990F-5C5A4593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018"/>
            <a:ext cx="12192000" cy="42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F2ADE-45A2-44FB-9FCF-F6E7FBF6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4A63B-DC28-4867-837A-AC11AED9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-What is the ‘percentage’ of people whose age is 51?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-From the graph from previous page, we know the distribution of ages.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-Using the distribution of data, we can infer the information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97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8B501-36CA-4177-9584-45B465C8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31E05-BAF6-4B82-B4EB-71C30F5BF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-What does ‘distribution’ mean? Perhaps, we already know about the concept but vaguely. What is the true meaning of this concept?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-Let’s take a minute or two to think about what is the definition of this concept before proceed to the next slide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605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8B501-36CA-4177-9584-45B465C8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31E05-BAF6-4B82-B4EB-71C30F5BF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-Distribution is “the set of values of a set of data, possibly grouped into classes, together with their frequencies or relative frequencies” (Upton and Cook, 2008, pp 110)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-Distribution is valuable because we can infer the “</a:t>
            </a:r>
            <a:r>
              <a:rPr lang="en-US" dirty="0"/>
              <a:t>probability” that certain values will occur by looking at distribution of certain variables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413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Microsoft Office PowerPoint</Application>
  <PresentationFormat>Widescreen</PresentationFormat>
  <Paragraphs>170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Cambria Math</vt:lpstr>
      <vt:lpstr>Office 테마</vt:lpstr>
      <vt:lpstr>Probability II</vt:lpstr>
      <vt:lpstr>Course plans and Objectives</vt:lpstr>
      <vt:lpstr>Types of Data</vt:lpstr>
      <vt:lpstr>Continuous Variable</vt:lpstr>
      <vt:lpstr>Types of Data</vt:lpstr>
      <vt:lpstr>Discrete Variable</vt:lpstr>
      <vt:lpstr>Distribution</vt:lpstr>
      <vt:lpstr>Distribution</vt:lpstr>
      <vt:lpstr>Distribution</vt:lpstr>
      <vt:lpstr>Distribution </vt:lpstr>
      <vt:lpstr>Random Variable</vt:lpstr>
      <vt:lpstr>Random Variable</vt:lpstr>
      <vt:lpstr>Random Variable</vt:lpstr>
      <vt:lpstr>Random Variable</vt:lpstr>
      <vt:lpstr>Random Variable</vt:lpstr>
      <vt:lpstr>Random Variable</vt:lpstr>
      <vt:lpstr>Random Variable</vt:lpstr>
      <vt:lpstr>Expected value</vt:lpstr>
      <vt:lpstr>Variance</vt:lpstr>
      <vt:lpstr>Variance</vt:lpstr>
      <vt:lpstr>Standard deviation</vt:lpstr>
      <vt:lpstr>Exercise</vt:lpstr>
      <vt:lpstr>Exercise</vt:lpstr>
      <vt:lpstr>Exercise</vt:lpstr>
      <vt:lpstr>Why Probability?</vt:lpstr>
      <vt:lpstr>Why Probability?</vt:lpstr>
      <vt:lpstr>Why Probability?</vt:lpstr>
      <vt:lpstr>Why Probability?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II</dc:title>
  <dc:creator>JAESEOK CHO</dc:creator>
  <cp:lastModifiedBy>JAESEOK CHO</cp:lastModifiedBy>
  <cp:revision>118</cp:revision>
  <dcterms:created xsi:type="dcterms:W3CDTF">2020-07-03T03:32:36Z</dcterms:created>
  <dcterms:modified xsi:type="dcterms:W3CDTF">2020-07-25T11:39:14Z</dcterms:modified>
</cp:coreProperties>
</file>