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83" r:id="rId9"/>
    <p:sldId id="276" r:id="rId10"/>
    <p:sldId id="285" r:id="rId11"/>
    <p:sldId id="280" r:id="rId12"/>
    <p:sldId id="284" r:id="rId13"/>
    <p:sldId id="282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D6CFA-2E53-4481-A532-2F06C7DB3F3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C16FC-7768-4824-94FB-60DE8295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4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C16FC-7768-4824-94FB-60DE8295A4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7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C16FC-7768-4824-94FB-60DE8295A4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8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C16FC-7768-4824-94FB-60DE8295A4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9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C16FC-7768-4824-94FB-60DE8295A4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98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C16FC-7768-4824-94FB-60DE8295A4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9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C16FC-7768-4824-94FB-60DE8295A4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8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C16FC-7768-4824-94FB-60DE8295A4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81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C16FC-7768-4824-94FB-60DE8295A4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0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2366A-EF89-6859-CBD2-43C5F7955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905656-E54B-7F5B-68C4-E234E698F9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6F5218-5587-F499-6386-9CA549E2A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DD487-65DE-3237-06E9-017302B6BB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C16FC-7768-4824-94FB-60DE8295A4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9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02979-4E23-B663-D897-82AF1CD76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2ED1DB-B607-2C93-755D-5EF2469FA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468593-3ACC-9C9E-3E2C-ABC8F4A55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B461B-B6EC-E447-7341-882519BB4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C16FC-7768-4824-94FB-60DE8295A4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81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C16FC-7768-4824-94FB-60DE8295A4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4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9B8B-A276-48AC-896C-60A9010E9F3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92B8-8A54-4F41-900F-FAFC21940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0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9B8B-A276-48AC-896C-60A9010E9F3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92B8-8A54-4F41-900F-FAFC21940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9B8B-A276-48AC-896C-60A9010E9F3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92B8-8A54-4F41-900F-FAFC21940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02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9B8B-A276-48AC-896C-60A9010E9F3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92B8-8A54-4F41-900F-FAFC21940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2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9B8B-A276-48AC-896C-60A9010E9F3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92B8-8A54-4F41-900F-FAFC21940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25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9B8B-A276-48AC-896C-60A9010E9F3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92B8-8A54-4F41-900F-FAFC21940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00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9B8B-A276-48AC-896C-60A9010E9F3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92B8-8A54-4F41-900F-FAFC21940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9B8B-A276-48AC-896C-60A9010E9F3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92B8-8A54-4F41-900F-FAFC21940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1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9B8B-A276-48AC-896C-60A9010E9F3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92B8-8A54-4F41-900F-FAFC21940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4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9B8B-A276-48AC-896C-60A9010E9F3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92B8-8A54-4F41-900F-FAFC21940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9B8B-A276-48AC-896C-60A9010E9F3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92B8-8A54-4F41-900F-FAFC21940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3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9B8B-A276-48AC-896C-60A9010E9F3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92B8-8A54-4F41-900F-FAFC21940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0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9B8B-A276-48AC-896C-60A9010E9F3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92B8-8A54-4F41-900F-FAFC21940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0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9B8B-A276-48AC-896C-60A9010E9F3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92B8-8A54-4F41-900F-FAFC21940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2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B939B8B-A276-48AC-896C-60A9010E9F3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2AE92B8-8A54-4F41-900F-FAFC21940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B939B8B-A276-48AC-896C-60A9010E9F3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2AE92B8-8A54-4F41-900F-FAFC21940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29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627E-5799-7F70-203F-BD0C2535C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Does Educational Spending Effect SAT Scores?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58910-68DE-DEA1-A48D-63A85D96D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John Incantalupo</a:t>
            </a:r>
          </a:p>
        </p:txBody>
      </p:sp>
    </p:spTree>
    <p:extLst>
      <p:ext uri="{BB962C8B-B14F-4D97-AF65-F5344CB8AC3E}">
        <p14:creationId xmlns:p14="http://schemas.microsoft.com/office/powerpoint/2010/main" val="330815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4E75A-6260-1F89-ECB6-389156C22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7B56-07FC-BB58-B7C7-10715222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03679"/>
            <a:ext cx="10571998" cy="586482"/>
          </a:xfrm>
        </p:spPr>
        <p:txBody>
          <a:bodyPr/>
          <a:lstStyle/>
          <a:p>
            <a:r>
              <a:rPr lang="en-US" sz="3000" dirty="0"/>
              <a:t>Comparing Each State’s Educational Spending by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9084E-C15C-24B3-76AB-26A5494EA8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5" y="1348913"/>
            <a:ext cx="7971484" cy="47338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5997C-65C2-ED11-191A-5C174470B526}"/>
              </a:ext>
            </a:extLst>
          </p:cNvPr>
          <p:cNvSpPr txBox="1"/>
          <p:nvPr/>
        </p:nvSpPr>
        <p:spPr>
          <a:xfrm>
            <a:off x="8671892" y="2400299"/>
            <a:ext cx="3354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Only 5 states with a negative slope: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Arizona (-$73.61 per year)</a:t>
            </a:r>
          </a:p>
          <a:p>
            <a:pPr marL="342900" indent="-342900">
              <a:buAutoNum type="arabicPeriod"/>
            </a:pPr>
            <a:r>
              <a:rPr lang="en-US" dirty="0"/>
              <a:t>Idaho (-$54.34)</a:t>
            </a:r>
          </a:p>
          <a:p>
            <a:pPr marL="342900" indent="-342900">
              <a:buAutoNum type="arabicPeriod"/>
            </a:pPr>
            <a:r>
              <a:rPr lang="en-US" dirty="0"/>
              <a:t>Georgia (-$41.94)</a:t>
            </a:r>
          </a:p>
          <a:p>
            <a:pPr marL="342900" indent="-342900">
              <a:buAutoNum type="arabicPeriod"/>
            </a:pPr>
            <a:r>
              <a:rPr lang="en-US" dirty="0"/>
              <a:t>Wisconsin (-$6.05)</a:t>
            </a:r>
          </a:p>
          <a:p>
            <a:pPr marL="342900" indent="-342900">
              <a:buAutoNum type="arabicPeriod"/>
            </a:pPr>
            <a:r>
              <a:rPr lang="en-US" dirty="0"/>
              <a:t>Florida (-$2.26)</a:t>
            </a:r>
          </a:p>
        </p:txBody>
      </p:sp>
    </p:spTree>
    <p:extLst>
      <p:ext uri="{BB962C8B-B14F-4D97-AF65-F5344CB8AC3E}">
        <p14:creationId xmlns:p14="http://schemas.microsoft.com/office/powerpoint/2010/main" val="45285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23738-045B-29CD-AB2C-2ED3D0A1A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D898-04B9-A811-CBEF-7DDA0449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03679"/>
            <a:ext cx="10571998" cy="586482"/>
          </a:xfrm>
        </p:spPr>
        <p:txBody>
          <a:bodyPr/>
          <a:lstStyle/>
          <a:p>
            <a:r>
              <a:rPr lang="en-US" sz="3000" dirty="0"/>
              <a:t>Adjusting the Previous Plot for Inflation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ECCE9-97E4-4391-6CC3-4BCDCA25E9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605" y="1348913"/>
            <a:ext cx="7971484" cy="47338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75496-885E-4FB9-5A48-ABB84EF7437A}"/>
              </a:ext>
            </a:extLst>
          </p:cNvPr>
          <p:cNvSpPr txBox="1"/>
          <p:nvPr/>
        </p:nvSpPr>
        <p:spPr>
          <a:xfrm>
            <a:off x="8647044" y="1038175"/>
            <a:ext cx="35449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Only 16 states with a positive slope: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Alaska (+$443.85 per year)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Connecticut (+$313.32)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Vermont (+$264.46)</a:t>
            </a:r>
          </a:p>
          <a:p>
            <a:pPr marL="342900" indent="-342900">
              <a:buAutoNum type="arabicPeriod"/>
            </a:pPr>
            <a:r>
              <a:rPr lang="en-US" dirty="0"/>
              <a:t>North Dakota (+$251.78)</a:t>
            </a:r>
          </a:p>
          <a:p>
            <a:pPr marL="342900" indent="-342900">
              <a:buAutoNum type="arabicPeriod"/>
            </a:pPr>
            <a:r>
              <a:rPr lang="en-US" dirty="0"/>
              <a:t>Illinois (+$223.16)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New Hampshire (+$221.36)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New York (+$166.49)</a:t>
            </a:r>
          </a:p>
          <a:p>
            <a:pPr marL="342900" indent="-342900">
              <a:buAutoNum type="arabicPeriod"/>
            </a:pPr>
            <a:r>
              <a:rPr lang="en-US" dirty="0"/>
              <a:t>Delaware (+$134.20)</a:t>
            </a:r>
          </a:p>
          <a:p>
            <a:pPr marL="342900" indent="-342900">
              <a:buAutoNum type="arabicPeriod"/>
            </a:pPr>
            <a:r>
              <a:rPr lang="en-US" dirty="0"/>
              <a:t>Nebraska (+$124.21)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New Jersey (+$98.02)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Pennsylvania (+$97.22)</a:t>
            </a:r>
          </a:p>
          <a:p>
            <a:pPr marL="342900" indent="-342900">
              <a:buAutoNum type="arabicPeriod"/>
            </a:pPr>
            <a:r>
              <a:rPr lang="en-US" dirty="0"/>
              <a:t>Iowa (+$53.24)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Massachusetts (+$46.19)</a:t>
            </a:r>
          </a:p>
          <a:p>
            <a:pPr marL="342900" indent="-342900">
              <a:buAutoNum type="arabicPeriod"/>
            </a:pPr>
            <a:r>
              <a:rPr lang="en-US" dirty="0"/>
              <a:t>DC (+$26.82)</a:t>
            </a:r>
          </a:p>
          <a:p>
            <a:pPr marL="342900" indent="-342900">
              <a:buAutoNum type="arabicPeriod"/>
            </a:pPr>
            <a:r>
              <a:rPr lang="en-US" dirty="0"/>
              <a:t>Washington (+$13.68)</a:t>
            </a:r>
          </a:p>
          <a:p>
            <a:pPr marL="342900" indent="-342900">
              <a:buAutoNum type="arabicPeriod"/>
            </a:pPr>
            <a:r>
              <a:rPr lang="en-US" dirty="0"/>
              <a:t>Tennessee (+$9.55)</a:t>
            </a:r>
          </a:p>
        </p:txBody>
      </p:sp>
    </p:spTree>
    <p:extLst>
      <p:ext uri="{BB962C8B-B14F-4D97-AF65-F5344CB8AC3E}">
        <p14:creationId xmlns:p14="http://schemas.microsoft.com/office/powerpoint/2010/main" val="269929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6746-8ECB-B307-DC1B-D9C40A37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75069"/>
            <a:ext cx="10689574" cy="1242569"/>
          </a:xfrm>
        </p:spPr>
        <p:txBody>
          <a:bodyPr anchor="t"/>
          <a:lstStyle/>
          <a:p>
            <a:r>
              <a:rPr lang="en-US" dirty="0"/>
              <a:t>Comparing Actual Spending vs Test Scores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675EF-7172-8C97-FD66-82E8375050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0065" y="1046221"/>
            <a:ext cx="9491869" cy="5636710"/>
          </a:xfrm>
        </p:spPr>
      </p:pic>
    </p:spTree>
    <p:extLst>
      <p:ext uri="{BB962C8B-B14F-4D97-AF65-F5344CB8AC3E}">
        <p14:creationId xmlns:p14="http://schemas.microsoft.com/office/powerpoint/2010/main" val="55964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BB0E-4E62-061D-5341-488911B3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87" y="2184123"/>
            <a:ext cx="5286000" cy="2489752"/>
          </a:xfrm>
        </p:spPr>
        <p:txBody>
          <a:bodyPr/>
          <a:lstStyle/>
          <a:p>
            <a:r>
              <a:rPr lang="en-US" dirty="0"/>
              <a:t>States with Highest Correlation between Spending and Test Scores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1D38FF-9C36-AD20-0E44-3D69D3BE107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6487" y="536315"/>
            <a:ext cx="5785367" cy="5785367"/>
          </a:xfrm>
        </p:spPr>
      </p:pic>
    </p:spTree>
    <p:extLst>
      <p:ext uri="{BB962C8B-B14F-4D97-AF65-F5344CB8AC3E}">
        <p14:creationId xmlns:p14="http://schemas.microsoft.com/office/powerpoint/2010/main" val="2897897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2C01-5EA8-C515-60C4-F0EF4B13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FCEB-A435-5D11-F933-5F7FFA559E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Income DOES play a role in test scores.</a:t>
            </a:r>
          </a:p>
          <a:p>
            <a:r>
              <a:rPr lang="en-US" dirty="0"/>
              <a:t>The increase in spending is deceiving. When accounting for inflation, most states are actually decreasing educational spending.</a:t>
            </a:r>
          </a:p>
          <a:p>
            <a:r>
              <a:rPr lang="en-US" dirty="0"/>
              <a:t>Even when looking at actual spending per pupil, which should remove any biases towards the biggest and smallest states, it seems to be negatively correlated with student enrollment.</a:t>
            </a:r>
          </a:p>
        </p:txBody>
      </p:sp>
    </p:spTree>
    <p:extLst>
      <p:ext uri="{BB962C8B-B14F-4D97-AF65-F5344CB8AC3E}">
        <p14:creationId xmlns:p14="http://schemas.microsoft.com/office/powerpoint/2010/main" val="392216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F02F-6B54-9D85-3B5A-4DD32BA5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89552"/>
            <a:ext cx="10571998" cy="477078"/>
          </a:xfrm>
        </p:spPr>
        <p:txBody>
          <a:bodyPr/>
          <a:lstStyle/>
          <a:p>
            <a:r>
              <a:rPr lang="en-US" dirty="0"/>
              <a:t>The Problem at Hand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EF810D-7AC0-B6C4-8D82-5196445C8B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2" y="2082248"/>
            <a:ext cx="5741849" cy="406471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A6C1EE-D357-7BF9-D24E-101206A64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59" y="2082247"/>
            <a:ext cx="5741849" cy="40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773DC4A-E949-8138-1580-31ACE72FA021}"/>
              </a:ext>
            </a:extLst>
          </p:cNvPr>
          <p:cNvSpPr/>
          <p:nvPr/>
        </p:nvSpPr>
        <p:spPr>
          <a:xfrm>
            <a:off x="8065607" y="145654"/>
            <a:ext cx="3041373" cy="1643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60452-E679-A0E8-A29E-1D0FFB56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720CBD-FA89-4AD7-52F8-449E18D6F40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9" t="23727" r="12951" b="24433"/>
          <a:stretch/>
        </p:blipFill>
        <p:spPr>
          <a:xfrm>
            <a:off x="8065606" y="145839"/>
            <a:ext cx="3041374" cy="1643676"/>
          </a:xfr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364683-6C9E-F51F-2D94-CC2D3D632B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2"/>
          <a:stretch/>
        </p:blipFill>
        <p:spPr>
          <a:xfrm>
            <a:off x="200023" y="2090864"/>
            <a:ext cx="11791952" cy="463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1BA11-EDC2-3107-AD2F-7B61EAD4E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9780-7D0E-1F9F-A2BC-48F330FE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4BE50-66B4-B9CE-5488-B42336BA18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70" y="193814"/>
            <a:ext cx="4444446" cy="19551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9982DE-9C3C-A413-F024-BADD55BE4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2" y="2378044"/>
            <a:ext cx="11713416" cy="43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6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6463-6023-D533-3180-1196F289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Merging the Two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173F-02B3-62D2-0285-25CB8E4858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571998" cy="3311189"/>
          </a:xfrm>
        </p:spPr>
        <p:txBody>
          <a:bodyPr anchor="t"/>
          <a:lstStyle/>
          <a:p>
            <a:r>
              <a:rPr lang="en-US" dirty="0"/>
              <a:t>Inconsistent measurement of family income brackets between the two datasets</a:t>
            </a:r>
          </a:p>
          <a:p>
            <a:r>
              <a:rPr lang="en-US" dirty="0"/>
              <a:t>Funding data is missing before 2009 as well as in Hawaii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0867FD-E7E2-EF3C-E61D-47508DE05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47243"/>
              </p:ext>
            </p:extLst>
          </p:nvPr>
        </p:nvGraphicFramePr>
        <p:xfrm>
          <a:off x="154647" y="3592111"/>
          <a:ext cx="610700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595">
                  <a:extLst>
                    <a:ext uri="{9D8B030D-6E8A-4147-A177-3AD203B41FA5}">
                      <a16:colId xmlns:a16="http://schemas.microsoft.com/office/drawing/2014/main" val="803925892"/>
                    </a:ext>
                  </a:extLst>
                </a:gridCol>
                <a:gridCol w="3545410">
                  <a:extLst>
                    <a:ext uri="{9D8B030D-6E8A-4147-A177-3AD203B41FA5}">
                      <a16:colId xmlns:a16="http://schemas.microsoft.com/office/drawing/2014/main" val="2001408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NCES Income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SFID Income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5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 $20k/year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Q1: Less than 20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0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Between $20k-$40k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Q2: Between 20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and 40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pct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0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Between $40k-$60k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Q3: Between 40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and 60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pct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8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Between $60k-$80k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Q4: Between 60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and 80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pct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64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Between $80k-$100k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Q5: Above 80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pct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than $100k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64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50B9139-7971-4967-89B2-AE17FBE18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15" y="3510442"/>
            <a:ext cx="5594638" cy="27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8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75FA-0CE7-1363-F9BE-DCC3D1F9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1E8F-7701-24BC-9738-01543F65CC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694622"/>
            <a:ext cx="11047343" cy="46366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u="sng" dirty="0"/>
              <a:t>NCES Testing Data</a:t>
            </a:r>
          </a:p>
          <a:p>
            <a:r>
              <a:rPr lang="en-US" b="1" dirty="0" err="1"/>
              <a:t>Total.Math</a:t>
            </a:r>
            <a:r>
              <a:rPr lang="en-US" b="1" dirty="0"/>
              <a:t>, </a:t>
            </a:r>
            <a:r>
              <a:rPr lang="en-US" b="1" dirty="0" err="1"/>
              <a:t>Total.Verbal</a:t>
            </a:r>
            <a:r>
              <a:rPr lang="en-US" dirty="0"/>
              <a:t> – the average SAT score in a given state in a given year</a:t>
            </a:r>
          </a:p>
          <a:p>
            <a:r>
              <a:rPr lang="en-US" b="1" dirty="0" err="1"/>
              <a:t>Total.Test</a:t>
            </a:r>
            <a:r>
              <a:rPr lang="en-US" b="1" dirty="0"/>
              <a:t>-takers</a:t>
            </a:r>
            <a:r>
              <a:rPr lang="en-US" dirty="0"/>
              <a:t> – number of SAT takers in a given state in a given year</a:t>
            </a:r>
          </a:p>
          <a:p>
            <a:r>
              <a:rPr lang="en-US" b="1" dirty="0" err="1"/>
              <a:t>Family.Income.Between.xx.yyk.Math</a:t>
            </a:r>
            <a:r>
              <a:rPr lang="en-US" b="1" dirty="0"/>
              <a:t>/Verbal</a:t>
            </a:r>
            <a:r>
              <a:rPr lang="en-US" dirty="0"/>
              <a:t> – average SAT section score for students of families with income between $xx and $</a:t>
            </a:r>
            <a:r>
              <a:rPr lang="en-US" dirty="0" err="1"/>
              <a:t>yy</a:t>
            </a:r>
            <a:r>
              <a:rPr lang="en-US" dirty="0"/>
              <a:t> thousand per year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u="sng" dirty="0"/>
              <a:t>SFID Spending Data</a:t>
            </a:r>
            <a:endParaRPr lang="en-US" dirty="0"/>
          </a:p>
          <a:p>
            <a:r>
              <a:rPr lang="en-US" b="1" dirty="0" err="1"/>
              <a:t>necm_ppcstot_state</a:t>
            </a:r>
            <a:r>
              <a:rPr lang="en-US" b="1" dirty="0"/>
              <a:t>/q1</a:t>
            </a:r>
            <a:r>
              <a:rPr lang="en-US" dirty="0"/>
              <a:t> – actual average spending per pupil statewide/lowest (Q1) poverty districts</a:t>
            </a:r>
          </a:p>
          <a:p>
            <a:r>
              <a:rPr lang="en-US" b="1" dirty="0" err="1"/>
              <a:t>necm_predcost_state</a:t>
            </a:r>
            <a:r>
              <a:rPr lang="en-US" b="1" dirty="0"/>
              <a:t>/q1</a:t>
            </a:r>
            <a:r>
              <a:rPr lang="en-US" dirty="0"/>
              <a:t> – average spending per pupil needed in order to achieve the national average in test scores</a:t>
            </a:r>
          </a:p>
          <a:p>
            <a:r>
              <a:rPr lang="en-US" b="1" dirty="0" err="1"/>
              <a:t>necm_fundinggap_state</a:t>
            </a:r>
            <a:r>
              <a:rPr lang="en-US" b="1" dirty="0"/>
              <a:t>/q1</a:t>
            </a:r>
            <a:r>
              <a:rPr lang="en-US" dirty="0"/>
              <a:t> – difference between predicted and actual spending per pupil</a:t>
            </a:r>
          </a:p>
          <a:p>
            <a:r>
              <a:rPr lang="en-US" b="1" dirty="0" err="1"/>
              <a:t>necm_enroll_state</a:t>
            </a:r>
            <a:r>
              <a:rPr lang="en-US" b="1" dirty="0"/>
              <a:t>/q1</a:t>
            </a:r>
            <a:r>
              <a:rPr lang="en-US" dirty="0"/>
              <a:t> – total enrollment statewide/lowest (Q1) poverty districts</a:t>
            </a:r>
          </a:p>
          <a:p>
            <a:r>
              <a:rPr lang="en-US" b="1" dirty="0"/>
              <a:t>sal_parity_25</a:t>
            </a:r>
            <a:r>
              <a:rPr lang="en-US" dirty="0"/>
              <a:t> – ratio between average salaries of teachers and non-teachers ages 25-35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743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031D-D926-6E66-60F1-F093ED0E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ECB3A-F9B2-54C7-F08E-599E32D715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347416"/>
          </a:xfrm>
        </p:spPr>
        <p:txBody>
          <a:bodyPr anchor="t"/>
          <a:lstStyle/>
          <a:p>
            <a:r>
              <a:rPr lang="en-US" b="1" dirty="0" err="1"/>
              <a:t>Total.Score</a:t>
            </a:r>
            <a:r>
              <a:rPr lang="en-US" dirty="0"/>
              <a:t> – </a:t>
            </a:r>
            <a:r>
              <a:rPr lang="en-US" dirty="0" err="1"/>
              <a:t>Total.Math</a:t>
            </a:r>
            <a:r>
              <a:rPr lang="en-US" dirty="0"/>
              <a:t> + </a:t>
            </a:r>
            <a:r>
              <a:rPr lang="en-US" dirty="0" err="1"/>
              <a:t>Total.Verbal</a:t>
            </a:r>
            <a:endParaRPr lang="en-US" dirty="0"/>
          </a:p>
          <a:p>
            <a:r>
              <a:rPr lang="en-US" b="1" dirty="0" err="1"/>
              <a:t>Avg.Inc</a:t>
            </a:r>
            <a:r>
              <a:rPr lang="en-US" dirty="0"/>
              <a:t> – average income across all families, both public and non-public school</a:t>
            </a:r>
          </a:p>
          <a:p>
            <a:r>
              <a:rPr lang="en-US" b="1" dirty="0"/>
              <a:t>q1_pct</a:t>
            </a:r>
            <a:r>
              <a:rPr lang="en-US" dirty="0"/>
              <a:t> - % of enrolled students who come from the highest (Q1) poverty districts</a:t>
            </a:r>
          </a:p>
          <a:p>
            <a:r>
              <a:rPr lang="en-US" b="1" dirty="0" err="1"/>
              <a:t>ppcstot_state</a:t>
            </a:r>
            <a:r>
              <a:rPr lang="en-US" b="1" dirty="0"/>
              <a:t>/q1_inf</a:t>
            </a:r>
            <a:r>
              <a:rPr lang="en-US" dirty="0"/>
              <a:t> – actual spending per pupil adjusted for inflation (+1.67% per year between 2009, the first year where funding data is available, and 2015)</a:t>
            </a:r>
            <a:endParaRPr lang="en-US" b="1" dirty="0"/>
          </a:p>
          <a:p>
            <a:r>
              <a:rPr lang="en-US" b="1" dirty="0" err="1"/>
              <a:t>predcost_state</a:t>
            </a:r>
            <a:r>
              <a:rPr lang="en-US" b="1" dirty="0"/>
              <a:t>/q1_inf</a:t>
            </a:r>
            <a:r>
              <a:rPr lang="en-US" dirty="0"/>
              <a:t> – predicted spending per pupil adjusted for inflation</a:t>
            </a:r>
            <a:endParaRPr lang="en-US" b="1" dirty="0"/>
          </a:p>
          <a:p>
            <a:r>
              <a:rPr lang="en-US" b="1" dirty="0" err="1"/>
              <a:t>fundinggap_state</a:t>
            </a:r>
            <a:r>
              <a:rPr lang="en-US" b="1" dirty="0"/>
              <a:t>/q1_inf</a:t>
            </a:r>
            <a:r>
              <a:rPr lang="en-US" dirty="0"/>
              <a:t> – difference between predicted and actual spending per pupil adjusted for inflation</a:t>
            </a:r>
          </a:p>
          <a:p>
            <a:r>
              <a:rPr lang="en-US" b="1" dirty="0" err="1"/>
              <a:t>Total.Score.xx.yyk</a:t>
            </a:r>
            <a:r>
              <a:rPr lang="en-US" dirty="0"/>
              <a:t> – average SAT total score for students of families with income between $xx and $</a:t>
            </a:r>
            <a:r>
              <a:rPr lang="en-US" dirty="0" err="1"/>
              <a:t>yy</a:t>
            </a:r>
            <a:r>
              <a:rPr lang="en-US" dirty="0"/>
              <a:t> thousand per year</a:t>
            </a:r>
          </a:p>
        </p:txBody>
      </p:sp>
    </p:spTree>
    <p:extLst>
      <p:ext uri="{BB962C8B-B14F-4D97-AF65-F5344CB8AC3E}">
        <p14:creationId xmlns:p14="http://schemas.microsoft.com/office/powerpoint/2010/main" val="292019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1C6D-6314-E328-1E23-2914CF62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73935"/>
            <a:ext cx="10571998" cy="1243703"/>
          </a:xfrm>
        </p:spPr>
        <p:txBody>
          <a:bodyPr anchor="t"/>
          <a:lstStyle/>
          <a:p>
            <a:r>
              <a:rPr lang="en-US" dirty="0"/>
              <a:t>Distribution of Average SAT Scores</a:t>
            </a:r>
            <a:br>
              <a:rPr lang="en-US" dirty="0"/>
            </a:br>
            <a:r>
              <a:rPr lang="en-US" sz="2000" dirty="0"/>
              <a:t>  Grouped by NCES’s Income Brackets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91ACF5-6974-10EB-9FB1-4A7AF5D93C7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0"/>
          <a:stretch/>
        </p:blipFill>
        <p:spPr>
          <a:xfrm>
            <a:off x="2418107" y="1348747"/>
            <a:ext cx="7355784" cy="4160506"/>
          </a:xfrm>
        </p:spPr>
      </p:pic>
    </p:spTree>
    <p:extLst>
      <p:ext uri="{BB962C8B-B14F-4D97-AF65-F5344CB8AC3E}">
        <p14:creationId xmlns:p14="http://schemas.microsoft.com/office/powerpoint/2010/main" val="153072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6D40D-DC42-08F7-82C5-D1DEAD2C2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B150-9379-317B-B38D-9E65BF7E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03679"/>
            <a:ext cx="10571998" cy="586482"/>
          </a:xfrm>
        </p:spPr>
        <p:txBody>
          <a:bodyPr/>
          <a:lstStyle/>
          <a:p>
            <a:r>
              <a:rPr lang="en-US" sz="3000" dirty="0"/>
              <a:t>Comparing Each State’s Test Scores by Year (2009-2015)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87014A-5CFC-9D1C-BE59-A6CECF4F6FF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2" y="822028"/>
            <a:ext cx="11332175" cy="5832293"/>
          </a:xfrm>
        </p:spPr>
      </p:pic>
    </p:spTree>
    <p:extLst>
      <p:ext uri="{BB962C8B-B14F-4D97-AF65-F5344CB8AC3E}">
        <p14:creationId xmlns:p14="http://schemas.microsoft.com/office/powerpoint/2010/main" val="1653638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673</TotalTime>
  <Words>660</Words>
  <Application>Microsoft Office PowerPoint</Application>
  <PresentationFormat>Widescreen</PresentationFormat>
  <Paragraphs>87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2</vt:lpstr>
      <vt:lpstr>Quotable</vt:lpstr>
      <vt:lpstr>Does Educational Spending Effect SAT Scores?</vt:lpstr>
      <vt:lpstr>The Problem at Hand</vt:lpstr>
      <vt:lpstr>The Data</vt:lpstr>
      <vt:lpstr>The Data (cont.)</vt:lpstr>
      <vt:lpstr>Issues with Merging the Two Datasets</vt:lpstr>
      <vt:lpstr>Important Variables</vt:lpstr>
      <vt:lpstr>Created Variables</vt:lpstr>
      <vt:lpstr>Distribution of Average SAT Scores   Grouped by NCES’s Income Brackets</vt:lpstr>
      <vt:lpstr>Comparing Each State’s Test Scores by Year (2009-2015)</vt:lpstr>
      <vt:lpstr>Comparing Each State’s Educational Spending by Year</vt:lpstr>
      <vt:lpstr>Adjusting the Previous Plot for Inflation</vt:lpstr>
      <vt:lpstr>Comparing Actual Spending vs Test Scores</vt:lpstr>
      <vt:lpstr>States with Highest Correlation between Spending and Test Scores</vt:lpstr>
      <vt:lpstr>Project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Educational Spending Effect SAT Scores?</dc:title>
  <dc:creator>John Incantalupo</dc:creator>
  <cp:lastModifiedBy>John Incantalupo</cp:lastModifiedBy>
  <cp:revision>20</cp:revision>
  <dcterms:created xsi:type="dcterms:W3CDTF">2024-02-28T20:34:52Z</dcterms:created>
  <dcterms:modified xsi:type="dcterms:W3CDTF">2024-03-05T16:31:35Z</dcterms:modified>
</cp:coreProperties>
</file>