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75" r:id="rId3"/>
    <p:sldId id="257" r:id="rId4"/>
    <p:sldId id="267" r:id="rId5"/>
    <p:sldId id="266" r:id="rId6"/>
    <p:sldId id="268" r:id="rId7"/>
    <p:sldId id="269" r:id="rId8"/>
    <p:sldId id="264" r:id="rId9"/>
    <p:sldId id="258" r:id="rId10"/>
    <p:sldId id="273" r:id="rId11"/>
    <p:sldId id="274" r:id="rId12"/>
    <p:sldId id="272" r:id="rId13"/>
    <p:sldId id="276" r:id="rId14"/>
    <p:sldId id="277" r:id="rId15"/>
    <p:sldId id="27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404040"/>
    <a:srgbClr val="5A5A5A"/>
    <a:srgbClr val="00A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45" autoAdjust="0"/>
    <p:restoredTop sz="93788" autoAdjust="0"/>
  </p:normalViewPr>
  <p:slideViewPr>
    <p:cSldViewPr snapToGrid="0">
      <p:cViewPr varScale="1">
        <p:scale>
          <a:sx n="64" d="100"/>
          <a:sy n="64" d="100"/>
        </p:scale>
        <p:origin x="64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F7B0EB-BB79-4104-8B8A-D9EF3632A4EE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60A2F5-1413-4337-ABB6-81CC1985B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54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0A2F5-1413-4337-ABB6-81CC1985B4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55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0A2F5-1413-4337-ABB6-81CC1985B47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3665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0A2F5-1413-4337-ABB6-81CC1985B47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79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0A2F5-1413-4337-ABB6-81CC1985B4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972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0A2F5-1413-4337-ABB6-81CC1985B4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73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0A2F5-1413-4337-ABB6-81CC1985B4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38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0A2F5-1413-4337-ABB6-81CC1985B4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51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0A2F5-1413-4337-ABB6-81CC1985B47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00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0A2F5-1413-4337-ABB6-81CC1985B47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99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0A2F5-1413-4337-ABB6-81CC1985B47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436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0A2F5-1413-4337-ABB6-81CC1985B47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97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6E120-2ADF-48B3-9422-F8911EE9E4D4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12AA-DC8A-4BCE-8B5E-FEA7C8EAF4A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197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6E120-2ADF-48B3-9422-F8911EE9E4D4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12AA-DC8A-4BCE-8B5E-FEA7C8EAF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39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6E120-2ADF-48B3-9422-F8911EE9E4D4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12AA-DC8A-4BCE-8B5E-FEA7C8EAF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5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6E120-2ADF-48B3-9422-F8911EE9E4D4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12AA-DC8A-4BCE-8B5E-FEA7C8EAF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4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6E120-2ADF-48B3-9422-F8911EE9E4D4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12AA-DC8A-4BCE-8B5E-FEA7C8EAF4A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429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6E120-2ADF-48B3-9422-F8911EE9E4D4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12AA-DC8A-4BCE-8B5E-FEA7C8EAF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80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6E120-2ADF-48B3-9422-F8911EE9E4D4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12AA-DC8A-4BCE-8B5E-FEA7C8EAF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10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6E120-2ADF-48B3-9422-F8911EE9E4D4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12AA-DC8A-4BCE-8B5E-FEA7C8EAF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6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6E120-2ADF-48B3-9422-F8911EE9E4D4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12AA-DC8A-4BCE-8B5E-FEA7C8EAF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87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B16E120-2ADF-48B3-9422-F8911EE9E4D4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FC12AA-DC8A-4BCE-8B5E-FEA7C8EAF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66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6E120-2ADF-48B3-9422-F8911EE9E4D4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C12AA-DC8A-4BCE-8B5E-FEA7C8EAF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22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B16E120-2ADF-48B3-9422-F8911EE9E4D4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7FC12AA-DC8A-4BCE-8B5E-FEA7C8EAF4A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09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5F2A6-50FB-50CA-A2F4-4E66DCCF5C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000" dirty="0"/>
              <a:t>How Accurate are ESPN’s Fantasy Football Projections?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F87749-83D3-BE85-A60B-CA8F6790ED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/>
              <a:t>By John Incantalupo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67445C-0FB3-BF71-2DF5-662A49CB4E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9" t="15089" r="8151" b="21262"/>
          <a:stretch/>
        </p:blipFill>
        <p:spPr>
          <a:xfrm>
            <a:off x="7628282" y="328626"/>
            <a:ext cx="2519570" cy="23058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6C7A3E-F688-D0D3-333A-21A6EC068F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312" y="271463"/>
            <a:ext cx="3632131" cy="242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44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A4D65-7888-0582-9FB6-BD140ECF8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Performing Kruskal-Wallis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A1EFC-9229-4A8B-3887-70FB4F9BD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813" y="1972916"/>
            <a:ext cx="11042374" cy="389617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kruskal.test</a:t>
            </a: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scoring_no_inj$Proj_error</a:t>
            </a: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scoring_no_inj$Week</a:t>
            </a: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P-value:</a:t>
            </a:r>
            <a:r>
              <a:rPr lang="en-US" dirty="0"/>
              <a:t> </a:t>
            </a:r>
            <a:r>
              <a:rPr lang="en-US" dirty="0">
                <a:solidFill>
                  <a:srgbClr val="008000"/>
                </a:solidFill>
              </a:rPr>
              <a:t>0.008159</a:t>
            </a:r>
            <a:endParaRPr lang="en-US" b="1" dirty="0">
              <a:solidFill>
                <a:srgbClr val="008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kruskal.test</a:t>
            </a: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scoring_no_inj$Proj_error</a:t>
            </a: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scoring_no_inj$Opp</a:t>
            </a: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P-value:</a:t>
            </a:r>
            <a:r>
              <a:rPr lang="en-US" dirty="0"/>
              <a:t> </a:t>
            </a:r>
            <a:r>
              <a:rPr lang="en-US" dirty="0">
                <a:solidFill>
                  <a:srgbClr val="008000"/>
                </a:solidFill>
              </a:rPr>
              <a:t>0.03426</a:t>
            </a:r>
            <a:endParaRPr lang="en-US" b="1" dirty="0">
              <a:solidFill>
                <a:srgbClr val="008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kruskal.test</a:t>
            </a: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scoring_no_inj$Proj_error</a:t>
            </a: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scoring_no_inj$Pos</a:t>
            </a: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P-value: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0.5728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486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A4D65-7888-0582-9FB6-BD140ECF8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Linear Models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A1EFC-9229-4A8B-3887-70FB4F9BD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813" y="1972916"/>
            <a:ext cx="11042374" cy="389617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m1 &lt;- </a:t>
            </a:r>
            <a:r>
              <a:rPr lang="en-US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lm</a:t>
            </a: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(Actual ~ Projected + Pos + Opp, data = </a:t>
            </a:r>
            <a:r>
              <a:rPr lang="en-US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scoring_no_inj</a:t>
            </a: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m2 &lt;- </a:t>
            </a:r>
            <a:r>
              <a:rPr lang="en-US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lm</a:t>
            </a: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(Actual ~ Projected + Name + </a:t>
            </a:r>
            <a:r>
              <a:rPr lang="en-US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as.numeric</a:t>
            </a: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as.character</a:t>
            </a: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(Week))*Opp + Pos*Opp,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 data = </a:t>
            </a:r>
            <a:r>
              <a:rPr lang="en-US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scoring_no_inj</a:t>
            </a: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m3 &lt;- </a:t>
            </a:r>
            <a:r>
              <a:rPr lang="en-US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lm</a:t>
            </a: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(Actual ~ Projected + Name + </a:t>
            </a:r>
            <a:r>
              <a:rPr lang="en-US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Week:Opp</a:t>
            </a: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 data = </a:t>
            </a:r>
            <a:r>
              <a:rPr lang="en-US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scoring_no_inj</a:t>
            </a: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m4 &lt;- </a:t>
            </a:r>
            <a:r>
              <a:rPr lang="en-US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lm</a:t>
            </a: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(Actual ~ Projected + Name + </a:t>
            </a:r>
            <a:r>
              <a:rPr lang="en-US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as.numeric</a:t>
            </a: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as.character</a:t>
            </a: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(Week)):Opp,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 data = </a:t>
            </a:r>
            <a:r>
              <a:rPr lang="en-US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scoring_no_inj</a:t>
            </a: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m5 &lt;- </a:t>
            </a:r>
            <a:r>
              <a:rPr lang="en-US" sz="2000" dirty="0" err="1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lm</a:t>
            </a:r>
            <a:r>
              <a:rPr lang="en-US" sz="2000" dirty="0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(Actual ~ Projected + Name + </a:t>
            </a:r>
            <a:r>
              <a:rPr lang="en-US" sz="2000" dirty="0" err="1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Pos:Opp</a:t>
            </a:r>
            <a:r>
              <a:rPr lang="en-US" sz="2000" dirty="0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     data = </a:t>
            </a:r>
            <a:r>
              <a:rPr lang="en-US" sz="2000" dirty="0" err="1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scoring_no_inj</a:t>
            </a:r>
            <a:r>
              <a:rPr lang="en-US" dirty="0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  <a:endParaRPr lang="en-US" sz="2000" dirty="0">
              <a:solidFill>
                <a:srgbClr val="008000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m6 &lt;- </a:t>
            </a:r>
            <a:r>
              <a:rPr lang="en-US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lm</a:t>
            </a: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(Actual ~ Projected + Name + </a:t>
            </a:r>
            <a:r>
              <a:rPr lang="en-US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Week:Opp</a:t>
            </a: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+ </a:t>
            </a:r>
            <a:r>
              <a:rPr lang="en-US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Pos:Opp</a:t>
            </a: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  data = </a:t>
            </a:r>
            <a:r>
              <a:rPr lang="en-US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scoring_no_inj</a:t>
            </a: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m7 &lt;- </a:t>
            </a:r>
            <a:r>
              <a:rPr lang="en-US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lm</a:t>
            </a: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(Actual ~ Projected + Name + </a:t>
            </a:r>
            <a:r>
              <a:rPr lang="en-US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as.numeric</a:t>
            </a: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as.character</a:t>
            </a: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(Week)) + </a:t>
            </a:r>
            <a:r>
              <a:rPr lang="en-US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Pos:Opp</a:t>
            </a: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  data = </a:t>
            </a:r>
            <a:r>
              <a:rPr lang="en-US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scoring_no_inj</a:t>
            </a: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46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A4D65-7888-0582-9FB6-BD140ECF8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linear model I could find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A1EFC-9229-4A8B-3887-70FB4F9BD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813" y="1972916"/>
            <a:ext cx="11042374" cy="41893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m5 &lt;- </a:t>
            </a:r>
            <a:r>
              <a:rPr lang="en-US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lm</a:t>
            </a: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(Actual ~ Projected + Name + </a:t>
            </a:r>
            <a:r>
              <a:rPr lang="en-US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Pos:Opp</a:t>
            </a: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, data = </a:t>
            </a:r>
            <a:r>
              <a:rPr lang="en-US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scoring_no_inj</a:t>
            </a: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RMSE of training data:</a:t>
            </a:r>
            <a:r>
              <a:rPr lang="en-US" dirty="0"/>
              <a:t> 6.32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MAE of training data:</a:t>
            </a:r>
            <a:r>
              <a:rPr lang="en-US" dirty="0"/>
              <a:t> 4.88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RMSE of testing data:</a:t>
            </a:r>
            <a:r>
              <a:rPr lang="en-US" dirty="0"/>
              <a:t> 9.38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MAE of testing data:</a:t>
            </a:r>
            <a:r>
              <a:rPr lang="en-US" dirty="0"/>
              <a:t> 7.51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E66140-4E27-72DF-3764-1C76248C81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07"/>
          <a:stretch/>
        </p:blipFill>
        <p:spPr>
          <a:xfrm>
            <a:off x="4802878" y="2474842"/>
            <a:ext cx="6403491" cy="310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126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A4D65-7888-0582-9FB6-BD140ECF8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Mixed Models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A1EFC-9229-4A8B-3887-70FB4F9BD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813" y="1972916"/>
            <a:ext cx="11042374" cy="389617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m8 &lt;- </a:t>
            </a:r>
            <a:r>
              <a:rPr lang="en-US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lmer</a:t>
            </a: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(Actual ~ Projected + (1|Name), data = </a:t>
            </a:r>
            <a:r>
              <a:rPr lang="en-US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scoring_no_inj</a:t>
            </a: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m9 &lt;- </a:t>
            </a:r>
            <a:r>
              <a:rPr lang="en-US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lmer</a:t>
            </a: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(Actual ~ Projected + (0 + </a:t>
            </a:r>
            <a:r>
              <a:rPr lang="en-US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Projected|Name</a:t>
            </a: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),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   data = </a:t>
            </a:r>
            <a:r>
              <a:rPr lang="en-US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scoring_no_inj</a:t>
            </a: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m10 &lt;- </a:t>
            </a:r>
            <a:r>
              <a:rPr lang="en-US" sz="2000" dirty="0" err="1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lmer</a:t>
            </a:r>
            <a:r>
              <a:rPr lang="en-US" sz="2000" dirty="0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(Actual ~ Projected + (1 + </a:t>
            </a:r>
            <a:r>
              <a:rPr lang="en-US" sz="2000" dirty="0" err="1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Projected|Name</a:t>
            </a:r>
            <a:r>
              <a:rPr lang="en-US" sz="2000" dirty="0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),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        data = </a:t>
            </a:r>
            <a:r>
              <a:rPr lang="en-US" sz="2000" dirty="0" err="1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scoring_no_inj</a:t>
            </a:r>
            <a:r>
              <a:rPr lang="en-US" sz="2000" dirty="0">
                <a:solidFill>
                  <a:srgbClr val="008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m11 &lt;- </a:t>
            </a:r>
            <a:r>
              <a:rPr lang="en-US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lmer</a:t>
            </a: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(Actual ~ Projected + (1|Name) + (0 + </a:t>
            </a:r>
            <a:r>
              <a:rPr lang="en-US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Projected|Name</a:t>
            </a: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),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    data = </a:t>
            </a:r>
            <a:r>
              <a:rPr lang="en-US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scoring_no_inj</a:t>
            </a: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m12 &lt;- </a:t>
            </a:r>
            <a:r>
              <a:rPr lang="en-US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lmer</a:t>
            </a: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(Actual ~ Projected + Opp + (1 + </a:t>
            </a:r>
            <a:r>
              <a:rPr lang="en-US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Projected|Name</a:t>
            </a: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),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    data = </a:t>
            </a:r>
            <a:r>
              <a:rPr lang="en-US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scoring_no_inj</a:t>
            </a: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769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A4D65-7888-0582-9FB6-BD140ECF8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mixed model I could find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A1EFC-9229-4A8B-3887-70FB4F9BD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813" y="1972916"/>
            <a:ext cx="11042374" cy="41893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m10 &lt;- </a:t>
            </a:r>
            <a:r>
              <a:rPr lang="en-US" sz="1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lmer</a:t>
            </a: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(Actual ~ Projected + (1 + </a:t>
            </a:r>
            <a:r>
              <a:rPr lang="en-US" sz="1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Projected|Name</a:t>
            </a: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), data = </a:t>
            </a:r>
            <a:r>
              <a:rPr lang="en-US" sz="1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scoring_no_inj</a:t>
            </a:r>
            <a:r>
              <a:rPr lang="en-US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RMSE of training data:</a:t>
            </a:r>
            <a:r>
              <a:rPr lang="en-US" dirty="0"/>
              <a:t> 7.54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MAE of training data:</a:t>
            </a:r>
            <a:r>
              <a:rPr lang="en-US" dirty="0"/>
              <a:t> 5.94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RMSE of testing data:</a:t>
            </a:r>
            <a:r>
              <a:rPr lang="en-US" dirty="0"/>
              <a:t> 8.68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MAE of testing data:</a:t>
            </a:r>
            <a:r>
              <a:rPr lang="en-US" dirty="0"/>
              <a:t> 7.05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E66140-4E27-72DF-3764-1C76248C81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4" b="3538"/>
          <a:stretch/>
        </p:blipFill>
        <p:spPr>
          <a:xfrm>
            <a:off x="4802878" y="2579204"/>
            <a:ext cx="6403491" cy="375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16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E5786-66A4-B65E-785F-3EA89235F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E3EF27-5ACA-CFB6-CDD6-3ADEDD73C6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55" r="16585"/>
          <a:stretch/>
        </p:blipFill>
        <p:spPr>
          <a:xfrm>
            <a:off x="551622" y="2308593"/>
            <a:ext cx="3518452" cy="333564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217F4A-0A89-931D-A356-7F469B920B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5" r="25311"/>
          <a:stretch/>
        </p:blipFill>
        <p:spPr>
          <a:xfrm>
            <a:off x="4221100" y="2308593"/>
            <a:ext cx="3958522" cy="33356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4E0F81-13C1-117D-8D1E-3AC295B140A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42" r="19408"/>
          <a:stretch/>
        </p:blipFill>
        <p:spPr>
          <a:xfrm>
            <a:off x="8330648" y="2308592"/>
            <a:ext cx="3325433" cy="333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835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3BE2B-AE9B-9255-76D2-8F591CBCB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46458"/>
          </a:xfrm>
        </p:spPr>
        <p:txBody>
          <a:bodyPr/>
          <a:lstStyle/>
          <a:p>
            <a:r>
              <a:rPr lang="en-US" dirty="0"/>
              <a:t>What is fantasy football?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14A3A4-336A-123A-43AD-3FB11EFEDA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242680"/>
            <a:ext cx="10088880" cy="4944902"/>
          </a:xfrm>
        </p:spPr>
      </p:pic>
    </p:spTree>
    <p:extLst>
      <p:ext uri="{BB962C8B-B14F-4D97-AF65-F5344CB8AC3E}">
        <p14:creationId xmlns:p14="http://schemas.microsoft.com/office/powerpoint/2010/main" val="1376434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9D584-C711-F88F-676E-D9CEBA995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D5C5B9-9E9F-40BC-DD29-999359DB17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1920442"/>
            <a:ext cx="10058401" cy="4165537"/>
          </a:xfrm>
        </p:spPr>
      </p:pic>
    </p:spTree>
    <p:extLst>
      <p:ext uri="{BB962C8B-B14F-4D97-AF65-F5344CB8AC3E}">
        <p14:creationId xmlns:p14="http://schemas.microsoft.com/office/powerpoint/2010/main" val="3752452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B60CF-FBC8-D32B-2C84-65D5EA6FE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56AE1-3C4E-21EB-34D5-5032D4AB5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469766"/>
          </a:xfrm>
        </p:spPr>
        <p:txBody>
          <a:bodyPr>
            <a:normAutofit/>
          </a:bodyPr>
          <a:lstStyle/>
          <a:p>
            <a:r>
              <a:rPr lang="en-US" sz="1700" cap="none" dirty="0"/>
              <a:t>Importing the Data and Factoring Attributes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A7D39A-C953-6353-A471-528B0B4B9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49186" y="2424511"/>
            <a:ext cx="5085853" cy="353602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scoring$Week</a:t>
            </a:r>
            <a:r>
              <a:rPr lang="en-US" sz="1500" dirty="0">
                <a:latin typeface="Cascadia Code" panose="020B0609020000020004" pitchFamily="49" charset="0"/>
                <a:cs typeface="Cascadia Code" panose="020B0609020000020004" pitchFamily="49" charset="0"/>
              </a:rPr>
              <a:t> &lt;- factor(</a:t>
            </a:r>
            <a:r>
              <a:rPr lang="en-US" sz="15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scoring$Week</a:t>
            </a:r>
            <a:r>
              <a:rPr lang="en-US" sz="1500" dirty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scoring$Name</a:t>
            </a:r>
            <a:r>
              <a:rPr lang="en-US" sz="1500" dirty="0">
                <a:latin typeface="Cascadia Code" panose="020B0609020000020004" pitchFamily="49" charset="0"/>
                <a:cs typeface="Cascadia Code" panose="020B0609020000020004" pitchFamily="49" charset="0"/>
              </a:rPr>
              <a:t> &lt;- factor(</a:t>
            </a:r>
            <a:r>
              <a:rPr lang="en-US" sz="15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scoring$Name</a:t>
            </a:r>
            <a:r>
              <a:rPr lang="en-US" sz="1500" dirty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scoring$Pos</a:t>
            </a:r>
            <a:r>
              <a:rPr lang="en-US" sz="1500" dirty="0">
                <a:latin typeface="Cascadia Code" panose="020B0609020000020004" pitchFamily="49" charset="0"/>
                <a:cs typeface="Cascadia Code" panose="020B0609020000020004" pitchFamily="49" charset="0"/>
              </a:rPr>
              <a:t> &lt;- factor(</a:t>
            </a:r>
            <a:r>
              <a:rPr lang="en-US" sz="15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scoring$Pos</a:t>
            </a:r>
            <a:r>
              <a:rPr lang="en-US" sz="1500" dirty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scoring$Team</a:t>
            </a:r>
            <a:r>
              <a:rPr lang="en-US" sz="1500" dirty="0">
                <a:latin typeface="Cascadia Code" panose="020B0609020000020004" pitchFamily="49" charset="0"/>
                <a:cs typeface="Cascadia Code" panose="020B0609020000020004" pitchFamily="49" charset="0"/>
              </a:rPr>
              <a:t> &lt;- factor(</a:t>
            </a:r>
            <a:r>
              <a:rPr lang="en-US" sz="15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scoring$Team</a:t>
            </a:r>
            <a:r>
              <a:rPr lang="en-US" sz="1500" dirty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scoring$Opp</a:t>
            </a:r>
            <a:r>
              <a:rPr lang="en-US" sz="1500" dirty="0">
                <a:latin typeface="Cascadia Code" panose="020B0609020000020004" pitchFamily="49" charset="0"/>
                <a:cs typeface="Cascadia Code" panose="020B0609020000020004" pitchFamily="49" charset="0"/>
              </a:rPr>
              <a:t> &lt;- factor(</a:t>
            </a:r>
            <a:r>
              <a:rPr lang="en-US" sz="15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scoring$Opp</a:t>
            </a:r>
            <a:r>
              <a:rPr lang="en-US" sz="1500" dirty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scoring$Injury</a:t>
            </a:r>
            <a:r>
              <a:rPr lang="en-US" sz="1500" dirty="0">
                <a:latin typeface="Cascadia Code" panose="020B0609020000020004" pitchFamily="49" charset="0"/>
                <a:cs typeface="Cascadia Code" panose="020B0609020000020004" pitchFamily="49" charset="0"/>
              </a:rPr>
              <a:t>. &lt;- factor(</a:t>
            </a:r>
            <a:r>
              <a:rPr lang="en-US" sz="15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scoring$Injury</a:t>
            </a:r>
            <a:r>
              <a:rPr lang="en-US" sz="1500" dirty="0">
                <a:latin typeface="Cascadia Code" panose="020B0609020000020004" pitchFamily="49" charset="0"/>
                <a:cs typeface="Cascadia Code" panose="020B0609020000020004" pitchFamily="49" charset="0"/>
              </a:rPr>
              <a:t>.)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5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latin typeface="Cascadia Code" panose="020B0609020000020004" pitchFamily="49" charset="0"/>
                <a:cs typeface="Cascadia Code" panose="020B0609020000020004" pitchFamily="49" charset="0"/>
              </a:rPr>
              <a:t>week13$Week &lt;- factor(week13$Week)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latin typeface="Cascadia Code" panose="020B0609020000020004" pitchFamily="49" charset="0"/>
                <a:cs typeface="Cascadia Code" panose="020B0609020000020004" pitchFamily="49" charset="0"/>
              </a:rPr>
              <a:t>week13$Name &lt;- factor(week13$Name)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latin typeface="Cascadia Code" panose="020B0609020000020004" pitchFamily="49" charset="0"/>
                <a:cs typeface="Cascadia Code" panose="020B0609020000020004" pitchFamily="49" charset="0"/>
              </a:rPr>
              <a:t>week13$Pos &lt;- factor(week13$Pos)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latin typeface="Cascadia Code" panose="020B0609020000020004" pitchFamily="49" charset="0"/>
                <a:cs typeface="Cascadia Code" panose="020B0609020000020004" pitchFamily="49" charset="0"/>
              </a:rPr>
              <a:t>week13$Team &lt;- factor(week13$Team)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latin typeface="Cascadia Code" panose="020B0609020000020004" pitchFamily="49" charset="0"/>
                <a:cs typeface="Cascadia Code" panose="020B0609020000020004" pitchFamily="49" charset="0"/>
              </a:rPr>
              <a:t>week13$Opp &lt;- factor(week13$Opp)</a:t>
            </a:r>
            <a:endParaRPr lang="en-US" sz="15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F00968-91D0-45B6-EC7C-663342030A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469766"/>
          </a:xfrm>
        </p:spPr>
        <p:txBody>
          <a:bodyPr>
            <a:normAutofit/>
          </a:bodyPr>
          <a:lstStyle/>
          <a:p>
            <a:r>
              <a:rPr lang="en-US" sz="1700" cap="none" dirty="0"/>
              <a:t>Adding the Projection Error and Eliminating Injuries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C46927-0F39-58F7-B317-7DE2F42DB5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920" y="2424510"/>
            <a:ext cx="5085853" cy="353602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latin typeface="Cascadia Code" panose="020B0609020000020004" pitchFamily="49" charset="0"/>
                <a:cs typeface="Cascadia Code" panose="020B0609020000020004" pitchFamily="49" charset="0"/>
              </a:rPr>
              <a:t>scoring %&gt;%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latin typeface="Cascadia Code" panose="020B0609020000020004" pitchFamily="49" charset="0"/>
                <a:cs typeface="Cascadia Code" panose="020B0609020000020004" pitchFamily="49" charset="0"/>
              </a:rPr>
              <a:t>  mutate(</a:t>
            </a:r>
            <a:r>
              <a:rPr lang="en-US" sz="15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Proj_error</a:t>
            </a:r>
            <a:r>
              <a:rPr lang="en-US" sz="1500" dirty="0">
                <a:latin typeface="Cascadia Code" panose="020B0609020000020004" pitchFamily="49" charset="0"/>
                <a:cs typeface="Cascadia Code" panose="020B0609020000020004" pitchFamily="49" charset="0"/>
              </a:rPr>
              <a:t> = Actual - Projected)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latin typeface="Cascadia Code" panose="020B0609020000020004" pitchFamily="49" charset="0"/>
                <a:cs typeface="Cascadia Code" panose="020B0609020000020004" pitchFamily="49" charset="0"/>
              </a:rPr>
              <a:t>-&gt; scoring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latin typeface="Cascadia Code" panose="020B0609020000020004" pitchFamily="49" charset="0"/>
                <a:cs typeface="Cascadia Code" panose="020B0609020000020004" pitchFamily="49" charset="0"/>
              </a:rPr>
              <a:t>scoring %&gt;%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latin typeface="Cascadia Code" panose="020B0609020000020004" pitchFamily="49" charset="0"/>
                <a:cs typeface="Cascadia Code" panose="020B0609020000020004" pitchFamily="49" charset="0"/>
              </a:rPr>
              <a:t>  filter(Injury. != 'Y') -&gt; </a:t>
            </a:r>
            <a:r>
              <a:rPr lang="en-US" sz="15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scoring_no_inj</a:t>
            </a:r>
            <a:endParaRPr lang="en-US" sz="15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scoring_no_inj</a:t>
            </a:r>
            <a:r>
              <a:rPr lang="en-US" sz="1500" dirty="0">
                <a:latin typeface="Cascadia Code" panose="020B0609020000020004" pitchFamily="49" charset="0"/>
                <a:cs typeface="Cascadia Code" panose="020B0609020000020004" pitchFamily="49" charset="0"/>
              </a:rPr>
              <a:t>[, -8] -&gt; </a:t>
            </a:r>
            <a:r>
              <a:rPr lang="en-US" sz="15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scoring_no_inj</a:t>
            </a:r>
            <a:endParaRPr lang="en-US" sz="15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5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scoring_no_inj$Name</a:t>
            </a:r>
            <a:r>
              <a:rPr lang="en-US" sz="1500" dirty="0">
                <a:latin typeface="Cascadia Code" panose="020B0609020000020004" pitchFamily="49" charset="0"/>
                <a:cs typeface="Cascadia Code" panose="020B0609020000020004" pitchFamily="49" charset="0"/>
              </a:rPr>
              <a:t> &lt;- factor(</a:t>
            </a:r>
            <a:r>
              <a:rPr lang="en-US" sz="15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scoring_no_inj$Name</a:t>
            </a:r>
            <a:r>
              <a:rPr lang="en-US" sz="1500" dirty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17852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CCACB82-3A1F-6E65-309F-54924DDDD0DC}"/>
              </a:ext>
            </a:extLst>
          </p:cNvPr>
          <p:cNvSpPr txBox="1">
            <a:spLocks/>
          </p:cNvSpPr>
          <p:nvPr/>
        </p:nvSpPr>
        <p:spPr>
          <a:xfrm>
            <a:off x="574813" y="5327374"/>
            <a:ext cx="11042374" cy="993912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ggplot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scoring_no_inj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aes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(Projected, Actual, color = Pos)) + 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geom_point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() +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labs(x = "Projected Points", y = "Actual Points", color = "Position") +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ggtitle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("ESPN Fantasy Football Projected vs Actual Fantasy Points", subtitle = "Weeks 1-12, 2023") +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geom_abline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(slope = 1, intercept = 0)</a:t>
            </a: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C08BE0-1048-30EA-7E8F-745C39AA6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968" y="273327"/>
            <a:ext cx="8742064" cy="464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914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CCACB82-3A1F-6E65-309F-54924DDDD0DC}"/>
              </a:ext>
            </a:extLst>
          </p:cNvPr>
          <p:cNvSpPr txBox="1">
            <a:spLocks/>
          </p:cNvSpPr>
          <p:nvPr/>
        </p:nvSpPr>
        <p:spPr>
          <a:xfrm>
            <a:off x="574813" y="5327374"/>
            <a:ext cx="11042374" cy="993912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ggplot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scoring_no_inj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aes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(x = 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Proj_error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, color = Pos)) + 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geom_density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() +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labs(x = "Projection Error (Actual - Projected)", y = "Density", color = "Position") +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ggtitle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("Distribution of Projection Error, Grouped by Position")</a:t>
            </a: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C08BE0-1048-30EA-7E8F-745C39AA6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77015" y="273327"/>
            <a:ext cx="8237970" cy="464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118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CCACB82-3A1F-6E65-309F-54924DDDD0DC}"/>
              </a:ext>
            </a:extLst>
          </p:cNvPr>
          <p:cNvSpPr txBox="1">
            <a:spLocks/>
          </p:cNvSpPr>
          <p:nvPr/>
        </p:nvSpPr>
        <p:spPr>
          <a:xfrm>
            <a:off x="574813" y="5113683"/>
            <a:ext cx="11042374" cy="1207603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ggplot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scoring_no_inj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aes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(x = 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Proj_error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, color = Opp)) + 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geom_density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() + 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facet_wrap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 ~ Opp, 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nrow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= 4) +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labs(x = "Projection Error (Actual - Projected)", y = "Density") +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ggtitle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("Distribution of Projection Error, Grouped by Opposing Team") +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geom_vline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xintercept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= 0, alpha = 0.5) +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scale_color_manual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(values = 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team_colors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) + theme(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legend.position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= "none")</a:t>
            </a: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C08BE0-1048-30EA-7E8F-745C39AA6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79226" y="273327"/>
            <a:ext cx="8233546" cy="464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759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A4D65-7888-0582-9FB6-BD140ECF8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Summary Statistics for Each Player’s Projection Errors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A1EFC-9229-4A8B-3887-70FB4F9BD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813" y="1972916"/>
            <a:ext cx="11042374" cy="389617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scoring_no_inj</a:t>
            </a: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%&gt;% </a:t>
            </a:r>
            <a:r>
              <a:rPr lang="en-US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group_by</a:t>
            </a: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(Name) %&gt;%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 summarize(</a:t>
            </a:r>
            <a:r>
              <a:rPr lang="en-US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Weeks_played</a:t>
            </a: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= n(), Pos = last(Pos), Team = last(Team),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    </a:t>
            </a:r>
            <a:r>
              <a:rPr lang="en-US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Avg_Projected</a:t>
            </a: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= mean(Projected),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    </a:t>
            </a:r>
            <a:r>
              <a:rPr lang="en-US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Avg_Actual</a:t>
            </a: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= mean(Actual),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    Mean = mean(</a:t>
            </a:r>
            <a:r>
              <a:rPr lang="en-US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Proj_error</a:t>
            </a: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),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    Var = var(</a:t>
            </a:r>
            <a:r>
              <a:rPr lang="en-US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Proj_error</a:t>
            </a: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)) -&gt; </a:t>
            </a:r>
            <a:r>
              <a:rPr lang="en-US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player_data</a:t>
            </a:r>
            <a:endParaRPr lang="en-US" sz="2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t(</a:t>
            </a:r>
            <a:r>
              <a:rPr lang="en-US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data.frame</a:t>
            </a: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lapply</a:t>
            </a: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(split(</a:t>
            </a:r>
            <a:r>
              <a:rPr lang="en-US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scoring_no_inj</a:t>
            </a: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scoring_no_inj$Name</a:t>
            </a: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),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            function(X) </a:t>
            </a:r>
            <a:r>
              <a:rPr lang="en-US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cor</a:t>
            </a: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X$Projected</a:t>
            </a: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X$Actual</a:t>
            </a: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)))) -&gt; </a:t>
            </a:r>
            <a:r>
              <a:rPr lang="en-US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player_pred</a:t>
            </a:r>
            <a:endParaRPr lang="en-US" sz="2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as.vector</a:t>
            </a: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player_pred</a:t>
            </a: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) -&gt; </a:t>
            </a:r>
            <a:r>
              <a:rPr lang="en-US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player_pred</a:t>
            </a:r>
            <a:endParaRPr lang="en-US" sz="2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player_data</a:t>
            </a: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%&gt;%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 mutate(Cor = </a:t>
            </a:r>
            <a:r>
              <a:rPr lang="en-US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player_pred</a:t>
            </a: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) %&gt;%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 filter(!is.na(Cor)) -&gt; </a:t>
            </a:r>
            <a:r>
              <a:rPr lang="en-US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player_data</a:t>
            </a:r>
            <a:endParaRPr lang="en-US" sz="2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818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FDC0E-1C00-503F-E146-21E8C0B87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95739"/>
            <a:ext cx="4558085" cy="1041621"/>
          </a:xfrm>
        </p:spPr>
        <p:txBody>
          <a:bodyPr>
            <a:normAutofit/>
          </a:bodyPr>
          <a:lstStyle/>
          <a:p>
            <a:r>
              <a:rPr lang="en-US" sz="3600" dirty="0"/>
              <a:t>Biggest Overperformer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C9C90-DAE3-0500-B4B3-ACB7502D4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350496"/>
          </a:xfrm>
        </p:spPr>
        <p:txBody>
          <a:bodyPr>
            <a:normAutofit lnSpcReduction="10000"/>
          </a:bodyPr>
          <a:lstStyle/>
          <a:p>
            <a:r>
              <a:rPr lang="en-US" cap="none" dirty="0"/>
              <a:t>Keenan Allen : WR, Los Angeles Chargers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82AA99-8DA9-E156-6C28-147167139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305240"/>
            <a:ext cx="4937760" cy="36552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b="1" u="sng" dirty="0"/>
              <a:t>Averages</a:t>
            </a:r>
          </a:p>
          <a:p>
            <a:pPr marL="0" indent="0">
              <a:buNone/>
            </a:pPr>
            <a:r>
              <a:rPr lang="en-US" sz="1800" b="1" dirty="0"/>
              <a:t>  Projected:</a:t>
            </a:r>
            <a:r>
              <a:rPr lang="en-US" sz="1800" dirty="0"/>
              <a:t> 17.75 pts</a:t>
            </a:r>
          </a:p>
          <a:p>
            <a:pPr marL="0" indent="0">
              <a:buNone/>
            </a:pPr>
            <a:r>
              <a:rPr lang="en-US" sz="1800" b="1" dirty="0"/>
              <a:t>  Actual:</a:t>
            </a:r>
            <a:r>
              <a:rPr lang="en-US" sz="1800" dirty="0"/>
              <a:t> 23.21 pts (6th most in NFL)</a:t>
            </a: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  Projection Error: </a:t>
            </a:r>
            <a:r>
              <a:rPr lang="en-US" sz="1800" b="1" dirty="0">
                <a:solidFill>
                  <a:srgbClr val="008000"/>
                </a:solidFill>
              </a:rPr>
              <a:t>+5.46 pts</a:t>
            </a:r>
          </a:p>
          <a:p>
            <a:pPr marL="0" indent="0">
              <a:buNone/>
            </a:pPr>
            <a:r>
              <a:rPr lang="en-US" sz="1800" b="1" dirty="0"/>
              <a:t> 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72B088-A4EA-A824-450C-EEC38461D9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350496"/>
          </a:xfrm>
        </p:spPr>
        <p:txBody>
          <a:bodyPr>
            <a:normAutofit lnSpcReduction="10000"/>
          </a:bodyPr>
          <a:lstStyle/>
          <a:p>
            <a:r>
              <a:rPr lang="en-US" cap="none" dirty="0"/>
              <a:t>Patrick </a:t>
            </a:r>
            <a:r>
              <a:rPr lang="en-US" cap="none" dirty="0" err="1"/>
              <a:t>Mahomes</a:t>
            </a:r>
            <a:r>
              <a:rPr lang="en-US" cap="none" dirty="0"/>
              <a:t> : QB, Kansas City Chiefs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722E63-BD62-4302-837E-F34D1BD848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920" y="2305240"/>
            <a:ext cx="4937760" cy="36552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b="1" u="sng" dirty="0"/>
              <a:t>Averages</a:t>
            </a:r>
          </a:p>
          <a:p>
            <a:pPr marL="0" indent="0">
              <a:buNone/>
            </a:pPr>
            <a:r>
              <a:rPr lang="en-US" sz="1800" b="1" dirty="0"/>
              <a:t>  Projected:</a:t>
            </a:r>
            <a:r>
              <a:rPr lang="en-US" sz="1800" dirty="0"/>
              <a:t> 22.55 pts (most in NFL)</a:t>
            </a:r>
          </a:p>
          <a:p>
            <a:pPr marL="0" indent="0">
              <a:buNone/>
            </a:pPr>
            <a:r>
              <a:rPr lang="en-US" sz="1800" b="1" dirty="0"/>
              <a:t>  Actual:</a:t>
            </a:r>
            <a:r>
              <a:rPr lang="en-US" sz="1800" dirty="0"/>
              <a:t> 19.02 pts</a:t>
            </a: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  Projection Error: </a:t>
            </a:r>
            <a:r>
              <a:rPr lang="en-US" sz="1800" b="1" dirty="0">
                <a:solidFill>
                  <a:srgbClr val="FF0000"/>
                </a:solidFill>
              </a:rPr>
              <a:t>-3.53 pts</a:t>
            </a: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 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94C2E3D-F516-E183-6268-2EC2A0DDE606}"/>
              </a:ext>
            </a:extLst>
          </p:cNvPr>
          <p:cNvSpPr txBox="1">
            <a:spLocks/>
          </p:cNvSpPr>
          <p:nvPr/>
        </p:nvSpPr>
        <p:spPr>
          <a:xfrm>
            <a:off x="6217919" y="695738"/>
            <a:ext cx="4558085" cy="10416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Biggest Underperformer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B31B44-BE35-B0F1-4D85-7628615F749B}"/>
              </a:ext>
            </a:extLst>
          </p:cNvPr>
          <p:cNvSpPr txBox="1"/>
          <p:nvPr/>
        </p:nvSpPr>
        <p:spPr>
          <a:xfrm>
            <a:off x="1097280" y="6427202"/>
            <a:ext cx="4503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*min 10 games with 10+ projected fantasy points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80C4B00-746E-253D-D44A-62D20030C8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730" y="4070398"/>
            <a:ext cx="3399183" cy="19120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6F1C4B7-0C2A-67EE-B305-1FAD90C2CE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235" y="4070645"/>
            <a:ext cx="2865451" cy="191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23337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788</TotalTime>
  <Words>1225</Words>
  <Application>Microsoft Office PowerPoint</Application>
  <PresentationFormat>Widescreen</PresentationFormat>
  <Paragraphs>137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Calibri Light</vt:lpstr>
      <vt:lpstr>Cascadia Code</vt:lpstr>
      <vt:lpstr>Retrospect</vt:lpstr>
      <vt:lpstr>How Accurate are ESPN’s Fantasy Football Projections?</vt:lpstr>
      <vt:lpstr>What is fantasy football?</vt:lpstr>
      <vt:lpstr>The Data</vt:lpstr>
      <vt:lpstr>Setting Up the Data</vt:lpstr>
      <vt:lpstr>PowerPoint Presentation</vt:lpstr>
      <vt:lpstr>PowerPoint Presentation</vt:lpstr>
      <vt:lpstr>PowerPoint Presentation</vt:lpstr>
      <vt:lpstr>Calculating Summary Statistics for Each Player’s Projection Errors </vt:lpstr>
      <vt:lpstr>Biggest Overperformer</vt:lpstr>
      <vt:lpstr>Performing Kruskal-Wallis Tests</vt:lpstr>
      <vt:lpstr>Some Linear Models Used</vt:lpstr>
      <vt:lpstr>Best linear model I could find</vt:lpstr>
      <vt:lpstr>Some Mixed Models Used</vt:lpstr>
      <vt:lpstr>Best mixed model I could find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Incantalupo</dc:creator>
  <cp:lastModifiedBy>John Incantalupo</cp:lastModifiedBy>
  <cp:revision>9</cp:revision>
  <dcterms:created xsi:type="dcterms:W3CDTF">2023-12-13T19:04:44Z</dcterms:created>
  <dcterms:modified xsi:type="dcterms:W3CDTF">2023-12-14T20:38:58Z</dcterms:modified>
</cp:coreProperties>
</file>