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0" r:id="rId1"/>
    <p:sldMasterId id="2147484165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  <p:sldId id="263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50B08F-5E8E-4026-8017-78A5BFCAAE13}" type="doc">
      <dgm:prSet loTypeId="urn:microsoft.com/office/officeart/2005/8/layout/equation2" loCatId="process" qsTypeId="urn:microsoft.com/office/officeart/2005/8/quickstyle/3d5" qsCatId="3D" csTypeId="urn:microsoft.com/office/officeart/2005/8/colors/accent1_2" csCatId="accent1" phldr="1"/>
      <dgm:spPr/>
    </dgm:pt>
    <dgm:pt modelId="{1D4EB301-489D-41AA-8055-0C355BDC6999}">
      <dgm:prSet phldrT="[Text]"/>
      <dgm:spPr/>
      <dgm:t>
        <a:bodyPr/>
        <a:lstStyle/>
        <a:p>
          <a:r>
            <a:rPr lang="de-DE" dirty="0" smtClean="0"/>
            <a:t>Cash</a:t>
          </a:r>
          <a:endParaRPr lang="de-DE" dirty="0"/>
        </a:p>
      </dgm:t>
    </dgm:pt>
    <dgm:pt modelId="{361BA697-99F7-4892-A464-8FCC566A6214}" type="parTrans" cxnId="{63F281F8-61D8-4402-95D7-C58AC8A41BE3}">
      <dgm:prSet/>
      <dgm:spPr/>
      <dgm:t>
        <a:bodyPr/>
        <a:lstStyle/>
        <a:p>
          <a:endParaRPr lang="de-DE"/>
        </a:p>
      </dgm:t>
    </dgm:pt>
    <dgm:pt modelId="{9316DE0C-5B20-4932-9855-C84620EAFE6D}" type="sibTrans" cxnId="{63F281F8-61D8-4402-95D7-C58AC8A41BE3}">
      <dgm:prSet/>
      <dgm:spPr/>
      <dgm:t>
        <a:bodyPr/>
        <a:lstStyle/>
        <a:p>
          <a:endParaRPr lang="de-DE"/>
        </a:p>
      </dgm:t>
    </dgm:pt>
    <dgm:pt modelId="{FF3A8904-8F2A-4559-B5BF-5408E7B67053}">
      <dgm:prSet phldrT="[Text]"/>
      <dgm:spPr/>
      <dgm:t>
        <a:bodyPr/>
        <a:lstStyle/>
        <a:p>
          <a:r>
            <a:rPr lang="de-DE" dirty="0" smtClean="0"/>
            <a:t>Stock Portfolio</a:t>
          </a:r>
          <a:endParaRPr lang="de-DE" dirty="0"/>
        </a:p>
      </dgm:t>
    </dgm:pt>
    <dgm:pt modelId="{AEA02D2B-669D-4D28-9BC3-F0C30169FBC5}" type="parTrans" cxnId="{125E46AD-80C3-43BD-9C90-48F3F4E026ED}">
      <dgm:prSet/>
      <dgm:spPr/>
      <dgm:t>
        <a:bodyPr/>
        <a:lstStyle/>
        <a:p>
          <a:endParaRPr lang="de-DE"/>
        </a:p>
      </dgm:t>
    </dgm:pt>
    <dgm:pt modelId="{95953F9B-BD98-402A-B504-03F80E4E30A9}" type="sibTrans" cxnId="{125E46AD-80C3-43BD-9C90-48F3F4E026ED}">
      <dgm:prSet/>
      <dgm:spPr/>
      <dgm:t>
        <a:bodyPr/>
        <a:lstStyle/>
        <a:p>
          <a:endParaRPr lang="de-DE"/>
        </a:p>
      </dgm:t>
    </dgm:pt>
    <dgm:pt modelId="{2EF1A071-594C-4D20-8D51-62FE82CBB4CA}">
      <dgm:prSet phldrT="[Text]"/>
      <dgm:spPr/>
      <dgm:t>
        <a:bodyPr/>
        <a:lstStyle/>
        <a:p>
          <a:r>
            <a:rPr lang="de-DE" dirty="0" smtClean="0"/>
            <a:t>Cash &amp; Stock Portfolio</a:t>
          </a:r>
          <a:endParaRPr lang="de-DE" dirty="0"/>
        </a:p>
      </dgm:t>
    </dgm:pt>
    <dgm:pt modelId="{6363C4D0-C04C-4EEA-BA29-22A1AA940E4C}" type="parTrans" cxnId="{E1372815-022B-4530-BF1D-65FFF5936FA5}">
      <dgm:prSet/>
      <dgm:spPr/>
      <dgm:t>
        <a:bodyPr/>
        <a:lstStyle/>
        <a:p>
          <a:endParaRPr lang="de-DE"/>
        </a:p>
      </dgm:t>
    </dgm:pt>
    <dgm:pt modelId="{0D4F5E03-A9E9-4BFF-B178-E9FCDC067B07}" type="sibTrans" cxnId="{E1372815-022B-4530-BF1D-65FFF5936FA5}">
      <dgm:prSet/>
      <dgm:spPr/>
      <dgm:t>
        <a:bodyPr/>
        <a:lstStyle/>
        <a:p>
          <a:endParaRPr lang="de-DE"/>
        </a:p>
      </dgm:t>
    </dgm:pt>
    <dgm:pt modelId="{5EB86B4D-08CA-4F23-BF05-DA0BF5DE96C0}" type="pres">
      <dgm:prSet presAssocID="{FA50B08F-5E8E-4026-8017-78A5BFCAAE13}" presName="Name0" presStyleCnt="0">
        <dgm:presLayoutVars>
          <dgm:dir/>
          <dgm:resizeHandles val="exact"/>
        </dgm:presLayoutVars>
      </dgm:prSet>
      <dgm:spPr/>
    </dgm:pt>
    <dgm:pt modelId="{FC733417-C474-4401-9E46-0EF3974E17EC}" type="pres">
      <dgm:prSet presAssocID="{FA50B08F-5E8E-4026-8017-78A5BFCAAE13}" presName="vNodes" presStyleCnt="0"/>
      <dgm:spPr/>
    </dgm:pt>
    <dgm:pt modelId="{EFAEB83F-7869-474B-AA5D-EBDCAB86A0B9}" type="pres">
      <dgm:prSet presAssocID="{1D4EB301-489D-41AA-8055-0C355BDC699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95F9EC5-277F-4077-8F40-0A2C926126B5}" type="pres">
      <dgm:prSet presAssocID="{9316DE0C-5B20-4932-9855-C84620EAFE6D}" presName="spacerT" presStyleCnt="0"/>
      <dgm:spPr/>
    </dgm:pt>
    <dgm:pt modelId="{7F16B40C-BE7A-461D-9E88-E6EF8E5F919C}" type="pres">
      <dgm:prSet presAssocID="{9316DE0C-5B20-4932-9855-C84620EAFE6D}" presName="sibTrans" presStyleLbl="sibTrans2D1" presStyleIdx="0" presStyleCnt="2"/>
      <dgm:spPr/>
      <dgm:t>
        <a:bodyPr/>
        <a:lstStyle/>
        <a:p>
          <a:endParaRPr lang="de-AT"/>
        </a:p>
      </dgm:t>
    </dgm:pt>
    <dgm:pt modelId="{3C036747-BB95-4371-8E48-32A9C920F744}" type="pres">
      <dgm:prSet presAssocID="{9316DE0C-5B20-4932-9855-C84620EAFE6D}" presName="spacerB" presStyleCnt="0"/>
      <dgm:spPr/>
    </dgm:pt>
    <dgm:pt modelId="{A6820B18-74D0-4AA7-89C9-D6D8B6583D87}" type="pres">
      <dgm:prSet presAssocID="{FF3A8904-8F2A-4559-B5BF-5408E7B6705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DCB5306-3428-466A-B8C4-93C7F40ABF77}" type="pres">
      <dgm:prSet presAssocID="{FA50B08F-5E8E-4026-8017-78A5BFCAAE13}" presName="sibTransLast" presStyleLbl="sibTrans2D1" presStyleIdx="1" presStyleCnt="2"/>
      <dgm:spPr/>
      <dgm:t>
        <a:bodyPr/>
        <a:lstStyle/>
        <a:p>
          <a:endParaRPr lang="de-AT"/>
        </a:p>
      </dgm:t>
    </dgm:pt>
    <dgm:pt modelId="{5C0DC313-38C8-4257-BC2D-B30CBBE03336}" type="pres">
      <dgm:prSet presAssocID="{FA50B08F-5E8E-4026-8017-78A5BFCAAE13}" presName="connectorText" presStyleLbl="sibTrans2D1" presStyleIdx="1" presStyleCnt="2"/>
      <dgm:spPr/>
      <dgm:t>
        <a:bodyPr/>
        <a:lstStyle/>
        <a:p>
          <a:endParaRPr lang="de-AT"/>
        </a:p>
      </dgm:t>
    </dgm:pt>
    <dgm:pt modelId="{83AE8723-12B3-4A92-A95A-B75DFFB8EF44}" type="pres">
      <dgm:prSet presAssocID="{FA50B08F-5E8E-4026-8017-78A5BFCAAE13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</dgm:ptLst>
  <dgm:cxnLst>
    <dgm:cxn modelId="{63F281F8-61D8-4402-95D7-C58AC8A41BE3}" srcId="{FA50B08F-5E8E-4026-8017-78A5BFCAAE13}" destId="{1D4EB301-489D-41AA-8055-0C355BDC6999}" srcOrd="0" destOrd="0" parTransId="{361BA697-99F7-4892-A464-8FCC566A6214}" sibTransId="{9316DE0C-5B20-4932-9855-C84620EAFE6D}"/>
    <dgm:cxn modelId="{7F7311D8-6D93-4EF9-8912-47F888961947}" type="presOf" srcId="{9316DE0C-5B20-4932-9855-C84620EAFE6D}" destId="{7F16B40C-BE7A-461D-9E88-E6EF8E5F919C}" srcOrd="0" destOrd="0" presId="urn:microsoft.com/office/officeart/2005/8/layout/equation2"/>
    <dgm:cxn modelId="{125E46AD-80C3-43BD-9C90-48F3F4E026ED}" srcId="{FA50B08F-5E8E-4026-8017-78A5BFCAAE13}" destId="{FF3A8904-8F2A-4559-B5BF-5408E7B67053}" srcOrd="1" destOrd="0" parTransId="{AEA02D2B-669D-4D28-9BC3-F0C30169FBC5}" sibTransId="{95953F9B-BD98-402A-B504-03F80E4E30A9}"/>
    <dgm:cxn modelId="{290131DE-879A-4E82-BEF1-31039CA4893A}" type="presOf" srcId="{95953F9B-BD98-402A-B504-03F80E4E30A9}" destId="{0DCB5306-3428-466A-B8C4-93C7F40ABF77}" srcOrd="0" destOrd="0" presId="urn:microsoft.com/office/officeart/2005/8/layout/equation2"/>
    <dgm:cxn modelId="{6CC7905D-B322-474B-A99B-F510F1A24F82}" type="presOf" srcId="{2EF1A071-594C-4D20-8D51-62FE82CBB4CA}" destId="{83AE8723-12B3-4A92-A95A-B75DFFB8EF44}" srcOrd="0" destOrd="0" presId="urn:microsoft.com/office/officeart/2005/8/layout/equation2"/>
    <dgm:cxn modelId="{E1372815-022B-4530-BF1D-65FFF5936FA5}" srcId="{FA50B08F-5E8E-4026-8017-78A5BFCAAE13}" destId="{2EF1A071-594C-4D20-8D51-62FE82CBB4CA}" srcOrd="2" destOrd="0" parTransId="{6363C4D0-C04C-4EEA-BA29-22A1AA940E4C}" sibTransId="{0D4F5E03-A9E9-4BFF-B178-E9FCDC067B07}"/>
    <dgm:cxn modelId="{B0AB667C-10E8-45E0-81A7-00B2C9D82434}" type="presOf" srcId="{95953F9B-BD98-402A-B504-03F80E4E30A9}" destId="{5C0DC313-38C8-4257-BC2D-B30CBBE03336}" srcOrd="1" destOrd="0" presId="urn:microsoft.com/office/officeart/2005/8/layout/equation2"/>
    <dgm:cxn modelId="{341C9047-45CE-4A96-9325-D736FB631519}" type="presOf" srcId="{FF3A8904-8F2A-4559-B5BF-5408E7B67053}" destId="{A6820B18-74D0-4AA7-89C9-D6D8B6583D87}" srcOrd="0" destOrd="0" presId="urn:microsoft.com/office/officeart/2005/8/layout/equation2"/>
    <dgm:cxn modelId="{7D6B1EB8-4E99-4F3A-87FB-9C13153ED425}" type="presOf" srcId="{1D4EB301-489D-41AA-8055-0C355BDC6999}" destId="{EFAEB83F-7869-474B-AA5D-EBDCAB86A0B9}" srcOrd="0" destOrd="0" presId="urn:microsoft.com/office/officeart/2005/8/layout/equation2"/>
    <dgm:cxn modelId="{2C6F8155-67A9-4079-A37B-87E38F17B935}" type="presOf" srcId="{FA50B08F-5E8E-4026-8017-78A5BFCAAE13}" destId="{5EB86B4D-08CA-4F23-BF05-DA0BF5DE96C0}" srcOrd="0" destOrd="0" presId="urn:microsoft.com/office/officeart/2005/8/layout/equation2"/>
    <dgm:cxn modelId="{92E5CC2B-40B8-4A62-B3C0-32B5BA09A351}" type="presParOf" srcId="{5EB86B4D-08CA-4F23-BF05-DA0BF5DE96C0}" destId="{FC733417-C474-4401-9E46-0EF3974E17EC}" srcOrd="0" destOrd="0" presId="urn:microsoft.com/office/officeart/2005/8/layout/equation2"/>
    <dgm:cxn modelId="{379DD67F-FAA9-4136-B561-D27D503BE942}" type="presParOf" srcId="{FC733417-C474-4401-9E46-0EF3974E17EC}" destId="{EFAEB83F-7869-474B-AA5D-EBDCAB86A0B9}" srcOrd="0" destOrd="0" presId="urn:microsoft.com/office/officeart/2005/8/layout/equation2"/>
    <dgm:cxn modelId="{BDD88F6E-0E90-4CFE-8A0A-37320DDEB62E}" type="presParOf" srcId="{FC733417-C474-4401-9E46-0EF3974E17EC}" destId="{495F9EC5-277F-4077-8F40-0A2C926126B5}" srcOrd="1" destOrd="0" presId="urn:microsoft.com/office/officeart/2005/8/layout/equation2"/>
    <dgm:cxn modelId="{EC44A090-E1FC-43BF-8983-2FCF9267BAAD}" type="presParOf" srcId="{FC733417-C474-4401-9E46-0EF3974E17EC}" destId="{7F16B40C-BE7A-461D-9E88-E6EF8E5F919C}" srcOrd="2" destOrd="0" presId="urn:microsoft.com/office/officeart/2005/8/layout/equation2"/>
    <dgm:cxn modelId="{E955EFE2-515D-4F44-A61B-67BF6874252B}" type="presParOf" srcId="{FC733417-C474-4401-9E46-0EF3974E17EC}" destId="{3C036747-BB95-4371-8E48-32A9C920F744}" srcOrd="3" destOrd="0" presId="urn:microsoft.com/office/officeart/2005/8/layout/equation2"/>
    <dgm:cxn modelId="{36CE0A37-7FE4-4B50-BF04-222BE782997D}" type="presParOf" srcId="{FC733417-C474-4401-9E46-0EF3974E17EC}" destId="{A6820B18-74D0-4AA7-89C9-D6D8B6583D87}" srcOrd="4" destOrd="0" presId="urn:microsoft.com/office/officeart/2005/8/layout/equation2"/>
    <dgm:cxn modelId="{6667CCEB-6665-4625-A1FF-9040B5004A89}" type="presParOf" srcId="{5EB86B4D-08CA-4F23-BF05-DA0BF5DE96C0}" destId="{0DCB5306-3428-466A-B8C4-93C7F40ABF77}" srcOrd="1" destOrd="0" presId="urn:microsoft.com/office/officeart/2005/8/layout/equation2"/>
    <dgm:cxn modelId="{11A0D10A-28D2-409C-ACB1-3E7B1DAA884F}" type="presParOf" srcId="{0DCB5306-3428-466A-B8C4-93C7F40ABF77}" destId="{5C0DC313-38C8-4257-BC2D-B30CBBE03336}" srcOrd="0" destOrd="0" presId="urn:microsoft.com/office/officeart/2005/8/layout/equation2"/>
    <dgm:cxn modelId="{55D27F2A-78D7-4D17-9B66-3A23B88B1587}" type="presParOf" srcId="{5EB86B4D-08CA-4F23-BF05-DA0BF5DE96C0}" destId="{83AE8723-12B3-4A92-A95A-B75DFFB8EF44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AEB83F-7869-474B-AA5D-EBDCAB86A0B9}">
      <dsp:nvSpPr>
        <dsp:cNvPr id="0" name=""/>
        <dsp:cNvSpPr/>
      </dsp:nvSpPr>
      <dsp:spPr>
        <a:xfrm>
          <a:off x="259475" y="119"/>
          <a:ext cx="1377629" cy="13776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Cash</a:t>
          </a:r>
          <a:endParaRPr lang="de-DE" sz="1800" kern="1200" dirty="0"/>
        </a:p>
      </dsp:txBody>
      <dsp:txXfrm>
        <a:off x="461224" y="201868"/>
        <a:ext cx="974131" cy="974131"/>
      </dsp:txXfrm>
    </dsp:sp>
    <dsp:sp modelId="{7F16B40C-BE7A-461D-9E88-E6EF8E5F919C}">
      <dsp:nvSpPr>
        <dsp:cNvPr id="0" name=""/>
        <dsp:cNvSpPr/>
      </dsp:nvSpPr>
      <dsp:spPr>
        <a:xfrm>
          <a:off x="548777" y="1489612"/>
          <a:ext cx="799024" cy="799024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300" kern="1200"/>
        </a:p>
      </dsp:txBody>
      <dsp:txXfrm>
        <a:off x="654688" y="1795159"/>
        <a:ext cx="587202" cy="187930"/>
      </dsp:txXfrm>
    </dsp:sp>
    <dsp:sp modelId="{A6820B18-74D0-4AA7-89C9-D6D8B6583D87}">
      <dsp:nvSpPr>
        <dsp:cNvPr id="0" name=""/>
        <dsp:cNvSpPr/>
      </dsp:nvSpPr>
      <dsp:spPr>
        <a:xfrm>
          <a:off x="259475" y="2400500"/>
          <a:ext cx="1377629" cy="13776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Stock Portfolio</a:t>
          </a:r>
          <a:endParaRPr lang="de-DE" sz="1800" kern="1200" dirty="0"/>
        </a:p>
      </dsp:txBody>
      <dsp:txXfrm>
        <a:off x="461224" y="2602249"/>
        <a:ext cx="974131" cy="974131"/>
      </dsp:txXfrm>
    </dsp:sp>
    <dsp:sp modelId="{0DCB5306-3428-466A-B8C4-93C7F40ABF77}">
      <dsp:nvSpPr>
        <dsp:cNvPr id="0" name=""/>
        <dsp:cNvSpPr/>
      </dsp:nvSpPr>
      <dsp:spPr>
        <a:xfrm>
          <a:off x="1843749" y="1632885"/>
          <a:ext cx="438086" cy="5124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/>
        </a:p>
      </dsp:txBody>
      <dsp:txXfrm>
        <a:off x="1843749" y="1735381"/>
        <a:ext cx="306660" cy="307486"/>
      </dsp:txXfrm>
    </dsp:sp>
    <dsp:sp modelId="{83AE8723-12B3-4A92-A95A-B75DFFB8EF44}">
      <dsp:nvSpPr>
        <dsp:cNvPr id="0" name=""/>
        <dsp:cNvSpPr/>
      </dsp:nvSpPr>
      <dsp:spPr>
        <a:xfrm>
          <a:off x="2463682" y="511495"/>
          <a:ext cx="2755258" cy="27552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700" kern="1200" dirty="0" smtClean="0"/>
            <a:t>Cash &amp; Stock Portfolio</a:t>
          </a:r>
          <a:endParaRPr lang="de-DE" sz="3700" kern="1200" dirty="0"/>
        </a:p>
      </dsp:txBody>
      <dsp:txXfrm>
        <a:off x="2867180" y="914993"/>
        <a:ext cx="1948262" cy="19482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515E5-0190-44C7-B9DE-93188D640A17}" type="datetimeFigureOut">
              <a:rPr lang="de-DE" smtClean="0"/>
              <a:t>23.02.2015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75C5E-5036-472D-B025-C414AE229D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3051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75C5E-5036-472D-B025-C414AE229D5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1411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DA33B-01F4-4E5A-9D60-CCCF83777004}" type="datetime1">
              <a:rPr lang="de-DE" smtClean="0"/>
              <a:t>23.02.2015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281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4D3C-5AF5-44B6-83AB-BAD62DB4E383}" type="datetime1">
              <a:rPr lang="de-DE" smtClean="0"/>
              <a:t>23.02.2015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2356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AF03E-FB57-4CEE-A6F6-9C1ADE319FF8}" type="datetime1">
              <a:rPr lang="de-DE" smtClean="0"/>
              <a:t>23.02.2015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1143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C11B-F07F-400A-879F-C841C198AFB2}" type="datetime1">
              <a:rPr lang="de-DE" smtClean="0"/>
              <a:t>23.02.2015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0912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CA22-3EA1-4D0C-9E86-3C34967C15AA}" type="datetime1">
              <a:rPr lang="de-DE" smtClean="0"/>
              <a:t>23.02.2015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2236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1934B-ABA4-48DE-9708-5F58958F52E1}" type="datetime1">
              <a:rPr lang="de-DE" smtClean="0"/>
              <a:t>23.02.2015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5294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2B0F-67F7-47F2-83BE-003DDC0B8177}" type="datetime1">
              <a:rPr lang="de-DE" smtClean="0"/>
              <a:t>23.02.2015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9398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D164-1E7D-44FC-B404-460BD00DCEF9}" type="datetime1">
              <a:rPr lang="de-DE" smtClean="0"/>
              <a:t>23.02.2015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2227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F9AE-502C-4615-B089-AB7DD41D4282}" type="datetime1">
              <a:rPr lang="de-DE" smtClean="0"/>
              <a:t>23.02.2015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9874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437C-45E1-4608-A1B6-D1BD0402B652}" type="datetime1">
              <a:rPr lang="de-DE" smtClean="0"/>
              <a:t>23.02.2015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82099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6251-3E7F-4045-A4CD-20DECB59E8E4}" type="datetime1">
              <a:rPr lang="de-DE" smtClean="0"/>
              <a:t>23.02.2015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264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3180-84DB-483E-AEC3-8C62C993C786}" type="datetime1">
              <a:rPr lang="de-DE" smtClean="0"/>
              <a:t>23.02.2015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00638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3CAB-345F-46CA-A325-C4659D940990}" type="datetime1">
              <a:rPr lang="de-DE" smtClean="0"/>
              <a:t>23.02.2015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37256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FAEA-560B-444C-85D5-EEF10816C9B9}" type="datetime1">
              <a:rPr lang="de-DE" smtClean="0"/>
              <a:t>23.02.2015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18641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96219-1420-4CF6-85F6-EE7B6D90CCFE}" type="datetime1">
              <a:rPr lang="de-DE" smtClean="0"/>
              <a:t>23.02.2015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68165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520C-CCAD-4564-A295-2146E66BF700}" type="datetime1">
              <a:rPr lang="de-DE" smtClean="0"/>
              <a:t>23.02.2015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2125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ADF1-BA39-4966-B599-E5DE9069A942}" type="datetime1">
              <a:rPr lang="de-DE" smtClean="0"/>
              <a:t>23.02.2015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99090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2CDD-4B4E-44FC-BCE0-B946B2949EF8}" type="datetime1">
              <a:rPr lang="de-DE" smtClean="0"/>
              <a:t>23.02.2015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00811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1790-9A49-452E-8EB3-9631716D53D7}" type="datetime1">
              <a:rPr lang="de-DE" smtClean="0"/>
              <a:t>23.02.2015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98224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47E0-09DE-441D-BDDF-5D85CEC4E749}" type="datetime1">
              <a:rPr lang="de-DE" smtClean="0"/>
              <a:t>23.02.2015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965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1B9C-9AA9-4209-9C7F-32C604D73EF8}" type="datetime1">
              <a:rPr lang="de-DE" smtClean="0"/>
              <a:t>23.02.2015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6148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D1EB-0920-4C81-BB5D-6AFA169EF380}" type="datetime1">
              <a:rPr lang="de-DE" smtClean="0"/>
              <a:t>23.02.2015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569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8D244-B374-408D-8697-5AC33D233097}" type="datetime1">
              <a:rPr lang="de-DE" smtClean="0"/>
              <a:t>23.02.2015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58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1D99C-C0E8-48D6-8EF8-A18983AFD8F7}" type="datetime1">
              <a:rPr lang="de-DE" smtClean="0"/>
              <a:t>23.02.2015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2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6229-3117-4CF0-8DC5-2835D949DC9F}" type="datetime1">
              <a:rPr lang="de-DE" smtClean="0"/>
              <a:t>23.02.2015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0141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6A621-E14F-44A9-8777-143BE4E1CFDA}" type="datetime1">
              <a:rPr lang="de-DE" smtClean="0"/>
              <a:t>23.02.2015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2345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1B373-DCCA-47EB-9E63-48452AB7C423}" type="datetime1">
              <a:rPr lang="de-DE" smtClean="0"/>
              <a:t>23.02.2015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9528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A523CE0-84C1-4AC9-92E9-93814978B077}" type="datetime1">
              <a:rPr lang="de-DE" smtClean="0"/>
              <a:t>23.02.2015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6438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CD86D-0672-4934-B984-F8F8E2647741}" type="datetime1">
              <a:rPr lang="de-DE" smtClean="0"/>
              <a:t>23.02.2015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848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6" r:id="rId1"/>
    <p:sldLayoutId id="2147484167" r:id="rId2"/>
    <p:sldLayoutId id="2147484168" r:id="rId3"/>
    <p:sldLayoutId id="2147484169" r:id="rId4"/>
    <p:sldLayoutId id="2147484170" r:id="rId5"/>
    <p:sldLayoutId id="2147484171" r:id="rId6"/>
    <p:sldLayoutId id="2147484172" r:id="rId7"/>
    <p:sldLayoutId id="2147484173" r:id="rId8"/>
    <p:sldLayoutId id="2147484174" r:id="rId9"/>
    <p:sldLayoutId id="2147484175" r:id="rId10"/>
    <p:sldLayoutId id="2147484176" r:id="rId11"/>
    <p:sldLayoutId id="2147484177" r:id="rId12"/>
    <p:sldLayoutId id="2147484178" r:id="rId13"/>
    <p:sldLayoutId id="2147484179" r:id="rId14"/>
    <p:sldLayoutId id="2147484180" r:id="rId15"/>
    <p:sldLayoutId id="2147484181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Portfoliooptimierung mit verschiedenen Assetklassen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Dagcan Mermi, Mateusz Czernecki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017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545729"/>
            <a:ext cx="8911687" cy="1280890"/>
          </a:xfrm>
        </p:spPr>
        <p:txBody>
          <a:bodyPr>
            <a:normAutofit/>
          </a:bodyPr>
          <a:lstStyle/>
          <a:p>
            <a:r>
              <a:rPr lang="de-DE" sz="4800" dirty="0" smtClean="0"/>
              <a:t>Assetklassen </a:t>
            </a:r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(Anlageklassen)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0412" y="2222977"/>
            <a:ext cx="3254239" cy="377762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de-DE" sz="3200" dirty="0" smtClean="0"/>
              <a:t> Aktien</a:t>
            </a:r>
          </a:p>
          <a:p>
            <a:pPr>
              <a:lnSpc>
                <a:spcPct val="150000"/>
              </a:lnSpc>
            </a:pPr>
            <a:r>
              <a:rPr lang="de-DE" sz="3200" dirty="0" smtClean="0"/>
              <a:t> Anleihen</a:t>
            </a:r>
          </a:p>
          <a:p>
            <a:pPr>
              <a:lnSpc>
                <a:spcPct val="150000"/>
              </a:lnSpc>
            </a:pPr>
            <a:r>
              <a:rPr lang="de-DE" sz="3200" dirty="0" smtClean="0"/>
              <a:t> Immobilien</a:t>
            </a:r>
          </a:p>
          <a:p>
            <a:pPr>
              <a:lnSpc>
                <a:spcPct val="150000"/>
              </a:lnSpc>
            </a:pPr>
            <a:r>
              <a:rPr lang="de-DE" sz="3200" dirty="0" smtClean="0"/>
              <a:t> Liquide Mittel</a:t>
            </a:r>
          </a:p>
          <a:p>
            <a:pPr>
              <a:lnSpc>
                <a:spcPct val="150000"/>
              </a:lnSpc>
            </a:pPr>
            <a:r>
              <a:rPr lang="de-DE" sz="3200" dirty="0" smtClean="0"/>
              <a:t> Rohstoffe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1964318" y="2060460"/>
            <a:ext cx="5995883" cy="4173021"/>
            <a:chOff x="1964318" y="1762078"/>
            <a:chExt cx="5995883" cy="4173021"/>
          </a:xfrm>
        </p:grpSpPr>
        <p:pic>
          <p:nvPicPr>
            <p:cNvPr id="1026" name="Picture 2" descr="http://www.moneyman24.de/images/Anlageklassen.jpg" title="Anlageklass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3085" y="1762078"/>
              <a:ext cx="5967116" cy="382882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16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feld 3"/>
            <p:cNvSpPr txBox="1"/>
            <p:nvPr/>
          </p:nvSpPr>
          <p:spPr>
            <a:xfrm>
              <a:off x="1964318" y="5688878"/>
              <a:ext cx="41841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Quelle: http://www.moneyman24.de/images/Anlageklassen.jpg</a:t>
              </a:r>
              <a:endPara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47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545729"/>
            <a:ext cx="8911687" cy="1280890"/>
          </a:xfrm>
        </p:spPr>
        <p:txBody>
          <a:bodyPr>
            <a:normAutofit/>
          </a:bodyPr>
          <a:lstStyle/>
          <a:p>
            <a:r>
              <a:rPr lang="de-DE" sz="4800" dirty="0" smtClean="0"/>
              <a:t>Markowitz </a:t>
            </a:r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(Portfolio)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59726" y="2222977"/>
            <a:ext cx="9474925" cy="37776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3200" dirty="0" smtClean="0"/>
              <a:t> Minimum-Varianz-Portfolio</a:t>
            </a:r>
          </a:p>
          <a:p>
            <a:pPr lvl="1">
              <a:lnSpc>
                <a:spcPct val="150000"/>
              </a:lnSpc>
            </a:pPr>
            <a:r>
              <a:rPr lang="de-DE" sz="3000" dirty="0" smtClean="0"/>
              <a:t>Minimiere Risiko</a:t>
            </a:r>
          </a:p>
          <a:p>
            <a:pPr lvl="1">
              <a:lnSpc>
                <a:spcPct val="150000"/>
              </a:lnSpc>
            </a:pPr>
            <a:r>
              <a:rPr lang="de-DE" sz="3000" dirty="0" smtClean="0"/>
              <a:t>Maximiere Rendite bei gegebener Volatilität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3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545729"/>
            <a:ext cx="8911687" cy="1280890"/>
          </a:xfrm>
        </p:spPr>
        <p:txBody>
          <a:bodyPr>
            <a:normAutofit/>
          </a:bodyPr>
          <a:lstStyle/>
          <a:p>
            <a:r>
              <a:rPr lang="de-DE" sz="4800" dirty="0" smtClean="0"/>
              <a:t>MVP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4</a:t>
            </a:fld>
            <a:endParaRPr lang="de-DE"/>
          </a:p>
        </p:txBody>
      </p:sp>
      <p:pic>
        <p:nvPicPr>
          <p:cNvPr id="1026" name="Picture 2" descr="http://upload.wikimedia.org/wikipedia/de/thumb/7/7b/2_riskante_WP_Markowitz.jpg/1200px-2_riskante_WP_Markowit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625" y="1585695"/>
            <a:ext cx="6371921" cy="4725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8820938" y="1611175"/>
            <a:ext cx="25233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Quelle:</a:t>
            </a:r>
          </a:p>
          <a:p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„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 riskante WP Markowitz“ von Common </a:t>
            </a: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Licence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- </a:t>
            </a: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mattyballaballa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mit EXCEL erstellt. Lizenziert unter PD-Schöpfungshöhe über Wikipedia - http://de.wikipedia.org/wiki/Datei:2_riskante_WP_Markowitz.jpg#mediaviewer/File:2_riskante_WP_Markowitz.jpg</a:t>
            </a:r>
          </a:p>
        </p:txBody>
      </p:sp>
    </p:spTree>
    <p:extLst>
      <p:ext uri="{BB962C8B-B14F-4D97-AF65-F5344CB8AC3E}">
        <p14:creationId xmlns:p14="http://schemas.microsoft.com/office/powerpoint/2010/main" val="395600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545729"/>
            <a:ext cx="8911687" cy="1280890"/>
          </a:xfrm>
        </p:spPr>
        <p:txBody>
          <a:bodyPr>
            <a:normAutofit/>
          </a:bodyPr>
          <a:lstStyle/>
          <a:p>
            <a:r>
              <a:rPr lang="de-DE" sz="4800" dirty="0" smtClean="0"/>
              <a:t>Cash &amp; Stocks </a:t>
            </a:r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(nach TOBIN)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8682159"/>
              </p:ext>
            </p:extLst>
          </p:nvPr>
        </p:nvGraphicFramePr>
        <p:xfrm>
          <a:off x="1984828" y="2091872"/>
          <a:ext cx="5478417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5</a:t>
            </a:fld>
            <a:endParaRPr lang="de-DE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7341326" y="2222977"/>
            <a:ext cx="4293325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200" dirty="0" smtClean="0"/>
              <a:t>Beispiel</a:t>
            </a:r>
          </a:p>
          <a:p>
            <a:pPr lvl="1">
              <a:lnSpc>
                <a:spcPct val="150000"/>
              </a:lnSpc>
            </a:pPr>
            <a:r>
              <a:rPr lang="de-DE" sz="3000" dirty="0" smtClean="0"/>
              <a:t>Cash</a:t>
            </a:r>
            <a:endParaRPr lang="de-DE" sz="3000" dirty="0"/>
          </a:p>
          <a:p>
            <a:pPr lvl="2">
              <a:lnSpc>
                <a:spcPct val="150000"/>
              </a:lnSpc>
            </a:pPr>
            <a:r>
              <a:rPr lang="de-DE" sz="1800" dirty="0" smtClean="0"/>
              <a:t>50% „risikolos“ (Sparbuch)</a:t>
            </a:r>
            <a:endParaRPr lang="de-DE" sz="2000" dirty="0"/>
          </a:p>
          <a:p>
            <a:pPr lvl="1">
              <a:lnSpc>
                <a:spcPct val="150000"/>
              </a:lnSpc>
            </a:pPr>
            <a:r>
              <a:rPr lang="de-DE" sz="3000" dirty="0" smtClean="0"/>
              <a:t>Stock Portfolio</a:t>
            </a:r>
          </a:p>
          <a:p>
            <a:pPr lvl="2">
              <a:lnSpc>
                <a:spcPct val="150000"/>
              </a:lnSpc>
            </a:pPr>
            <a:r>
              <a:rPr lang="de-DE" sz="1800" dirty="0" smtClean="0"/>
              <a:t>50% „riskant“ veranlagen</a:t>
            </a:r>
          </a:p>
        </p:txBody>
      </p:sp>
    </p:spTree>
    <p:extLst>
      <p:ext uri="{BB962C8B-B14F-4D97-AF65-F5344CB8AC3E}">
        <p14:creationId xmlns:p14="http://schemas.microsoft.com/office/powerpoint/2010/main" val="350573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4800" dirty="0"/>
              <a:t>Cash &amp; Stocks</a:t>
            </a:r>
            <a:endParaRPr lang="de-AT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AT" sz="2800" dirty="0"/>
                  <a:t>Korrelation zwischen Cash und Stock ist </a:t>
                </a:r>
                <a:r>
                  <a:rPr lang="de-AT" sz="2800" dirty="0" smtClean="0"/>
                  <a:t>0</a:t>
                </a:r>
              </a:p>
              <a:p>
                <a:endParaRPr lang="de-AT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de-A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A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AT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de-A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de-AT" sz="2000" dirty="0"/>
                            <m:t>) = (1 - </m:t>
                          </m:r>
                          <m:r>
                            <m:rPr>
                              <m:sty m:val="p"/>
                            </m:rPr>
                            <a:rPr lang="de-AT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e>
                      </m:d>
                      <m:r>
                        <a:rPr lang="de-AT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de-AT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de-AT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A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de-A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m:rPr>
                          <m:nor/>
                        </m:rPr>
                        <a:rPr lang="de-AT" sz="2000" dirty="0"/>
                        <m:t>)</m:t>
                      </m:r>
                    </m:oMath>
                  </m:oMathPara>
                </a14:m>
                <a:endParaRPr lang="de-AT" sz="200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de-AT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de-A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AT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e-AT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de-AT" sz="20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de-A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de-A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de-A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de-A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de-A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de-A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de-A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de-A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de-AT" sz="20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AT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de-AT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AT" sz="2000" dirty="0" smtClean="0"/>
              </a:p>
              <a:p>
                <a:pPr marL="0" indent="0" algn="ctr">
                  <a:buNone/>
                </a:pPr>
                <a:endParaRPr lang="de-AT" sz="2000" dirty="0" smtClean="0"/>
              </a:p>
              <a:p>
                <a:r>
                  <a:rPr lang="de-AT" sz="2800" dirty="0" smtClean="0"/>
                  <a:t>Tangential Portfolio mit der größten Steigung stellt ein optimales riskantes Portfolio dar</a:t>
                </a:r>
                <a:endParaRPr lang="de-AT" sz="2800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00" t="-1613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010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545729"/>
            <a:ext cx="8911687" cy="1280890"/>
          </a:xfrm>
        </p:spPr>
        <p:txBody>
          <a:bodyPr>
            <a:normAutofit/>
          </a:bodyPr>
          <a:lstStyle/>
          <a:p>
            <a:r>
              <a:rPr lang="de-DE" sz="4800" dirty="0" smtClean="0"/>
              <a:t>Unser Tool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59726" y="2222977"/>
            <a:ext cx="9474925" cy="3777622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de-DE" sz="3000" dirty="0" smtClean="0"/>
              <a:t>Stocks hinzufügen</a:t>
            </a:r>
          </a:p>
          <a:p>
            <a:pPr lvl="1">
              <a:lnSpc>
                <a:spcPct val="150000"/>
              </a:lnSpc>
            </a:pPr>
            <a:r>
              <a:rPr lang="de-DE" sz="2800" dirty="0" smtClean="0"/>
              <a:t>.</a:t>
            </a:r>
            <a:r>
              <a:rPr lang="de-DE" sz="2800" dirty="0" err="1" smtClean="0"/>
              <a:t>csv</a:t>
            </a:r>
            <a:r>
              <a:rPr lang="de-DE" sz="2800" dirty="0" smtClean="0"/>
              <a:t> von Yahoo </a:t>
            </a:r>
            <a:r>
              <a:rPr lang="de-DE" sz="2800" dirty="0" err="1" smtClean="0"/>
              <a:t>Finance</a:t>
            </a:r>
            <a:r>
              <a:rPr lang="de-DE" sz="2800" dirty="0" smtClean="0"/>
              <a:t> importieren</a:t>
            </a:r>
          </a:p>
          <a:p>
            <a:pPr lvl="2">
              <a:lnSpc>
                <a:spcPct val="150000"/>
              </a:lnSpc>
            </a:pPr>
            <a:r>
              <a:rPr lang="de-DE" sz="2600" dirty="0" smtClean="0"/>
              <a:t>.</a:t>
            </a:r>
            <a:r>
              <a:rPr lang="de-DE" sz="2600" dirty="0" err="1" smtClean="0"/>
              <a:t>csv‘s</a:t>
            </a:r>
            <a:r>
              <a:rPr lang="de-DE" sz="2600" dirty="0" smtClean="0"/>
              <a:t> am </a:t>
            </a:r>
            <a:r>
              <a:rPr lang="de-DE" sz="2600" dirty="0" err="1" smtClean="0"/>
              <a:t>Dekstop</a:t>
            </a:r>
            <a:r>
              <a:rPr lang="de-DE" sz="2600" dirty="0" smtClean="0"/>
              <a:t> werden automatisch eingelesen</a:t>
            </a:r>
          </a:p>
          <a:p>
            <a:pPr lvl="1">
              <a:lnSpc>
                <a:spcPct val="150000"/>
              </a:lnSpc>
            </a:pPr>
            <a:r>
              <a:rPr lang="de-DE" sz="2800" dirty="0" smtClean="0"/>
              <a:t>Maximal 2 (Weil N-Stocks die Algorithmen zur Berechnung sonst zu kompliziert werden)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110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545729"/>
            <a:ext cx="8911687" cy="1280890"/>
          </a:xfrm>
        </p:spPr>
        <p:txBody>
          <a:bodyPr>
            <a:normAutofit/>
          </a:bodyPr>
          <a:lstStyle/>
          <a:p>
            <a:r>
              <a:rPr lang="de-DE" sz="4800" dirty="0" smtClean="0"/>
              <a:t>Unser Tool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59726" y="2222977"/>
            <a:ext cx="9474925" cy="37776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2800" dirty="0" smtClean="0"/>
              <a:t>Folgende Parameter können festgelegt werden</a:t>
            </a:r>
          </a:p>
          <a:p>
            <a:pPr lvl="1">
              <a:lnSpc>
                <a:spcPct val="150000"/>
              </a:lnSpc>
            </a:pPr>
            <a:r>
              <a:rPr lang="de-DE" sz="2400" dirty="0" smtClean="0"/>
              <a:t>Cash/Stock Aufteilung</a:t>
            </a:r>
          </a:p>
          <a:p>
            <a:pPr lvl="1">
              <a:lnSpc>
                <a:spcPct val="150000"/>
              </a:lnSpc>
            </a:pPr>
            <a:r>
              <a:rPr lang="de-DE" sz="2400" dirty="0" smtClean="0"/>
              <a:t>Zinssatz für Cash</a:t>
            </a:r>
          </a:p>
          <a:p>
            <a:pPr>
              <a:lnSpc>
                <a:spcPct val="150000"/>
              </a:lnSpc>
            </a:pPr>
            <a:r>
              <a:rPr lang="de-DE" sz="2800" dirty="0" smtClean="0"/>
              <a:t>Grafische Darstellung der Portfoliomöglichkeitskurve</a:t>
            </a:r>
          </a:p>
          <a:p>
            <a:pPr lvl="1">
              <a:lnSpc>
                <a:spcPct val="150000"/>
              </a:lnSpc>
            </a:pPr>
            <a:r>
              <a:rPr lang="de-DE" sz="2600" dirty="0" smtClean="0"/>
              <a:t>MVP und optimal riskantes Portfolioverteilung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679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etzen">
  <a:themeElements>
    <a:clrScheme name="Fetze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etze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etze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173</Words>
  <Application>Microsoft Office PowerPoint</Application>
  <PresentationFormat>Breitbild</PresentationFormat>
  <Paragraphs>52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Century Gothic</vt:lpstr>
      <vt:lpstr>Wingdings 2</vt:lpstr>
      <vt:lpstr>Wingdings 3</vt:lpstr>
      <vt:lpstr>HDOfficeLightV0</vt:lpstr>
      <vt:lpstr>Fetzen</vt:lpstr>
      <vt:lpstr>Portfoliooptimierung mit verschiedenen Assetklassen</vt:lpstr>
      <vt:lpstr>Assetklassen (Anlageklassen)</vt:lpstr>
      <vt:lpstr>Markowitz (Portfolio)</vt:lpstr>
      <vt:lpstr>MVP</vt:lpstr>
      <vt:lpstr>Cash &amp; Stocks (nach TOBIN)</vt:lpstr>
      <vt:lpstr>Cash &amp; Stocks</vt:lpstr>
      <vt:lpstr>Unser Tool</vt:lpstr>
      <vt:lpstr>Unser Tool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Portfoliooptimierung mit verschiedenen Assetklassen</dc:title>
  <dc:creator>Mateusz Czernecki</dc:creator>
  <cp:lastModifiedBy>Dagcan Mermi</cp:lastModifiedBy>
  <cp:revision>12</cp:revision>
  <dcterms:created xsi:type="dcterms:W3CDTF">2015-02-07T08:47:57Z</dcterms:created>
  <dcterms:modified xsi:type="dcterms:W3CDTF">2015-02-23T16:07:37Z</dcterms:modified>
</cp:coreProperties>
</file>