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3" r:id="rId4"/>
    <p:sldId id="275" r:id="rId5"/>
    <p:sldId id="274" r:id="rId6"/>
    <p:sldId id="278" r:id="rId7"/>
    <p:sldId id="276" r:id="rId8"/>
    <p:sldId id="277" r:id="rId9"/>
    <p:sldId id="279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61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1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de-DE" smtClean="0"/>
              <a:t>13.12.2016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9ED-2370-4512-8277-79A22669B8D6}" type="datetime1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AAF-E80A-47DF-AD20-A0CACA3A1EA7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1FD-C292-46E1-886D-52261ECFA5D9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98D1-3BF4-4179-9A99-9F892E96C7E8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80B-1EB8-4A0F-96EC-B218F12607DC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latz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77D5-3C94-4870-AE58-9551CD4B17D0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334033" y="331651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”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8295" y="971253"/>
            <a:ext cx="8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de-DE" sz="1800" b="0" i="0" dirty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7E42-2798-4D9A-AD31-4A3BB06945A5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FF-12F9-455E-9E12-8CECBACB0AB6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,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Bildplatzhalt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A8C-5437-439A-A495-947AAC73C6C9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D5F2-11D9-4B5A-950D-88F0EFC67276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2103855" cy="4413251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779-15F2-43F2-91EA-3C7C1F4F540C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F70E-09F6-47FA-BCA8-56D13FDC29F4}" type="datetime1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EB9B-A7BF-4C66-AC53-3047886A6D09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E5A3-D7CC-4AAD-80E3-4C6FBEA85C4F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3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B15D-1E9E-4488-B9B3-39A1AE09F13D}" type="datetime1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B78A-7CBF-4370-B41A-F062EF44AF85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9860-0E30-4046-99D9-BE43D9F07CE4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1D4-7A8A-43A3-8878-AAE31F8CA865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D3C4-735E-460E-921E-769DE6EA1444}" type="datetime1">
              <a:rPr lang="de-DE" smtClean="0"/>
              <a:t>13.12.2016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Ellips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7" name="Ellipse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8" name="Ellipse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69DE6-3E3C-41A1-AD34-3EF56BAD5C13}" type="datetime1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b="1" dirty="0"/>
              <a:t>Extended Task </a:t>
            </a:r>
            <a:r>
              <a:rPr lang="de-AT" sz="4800" b="1" dirty="0" err="1"/>
              <a:t>Resubmission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James Salazar 	1269132</a:t>
            </a:r>
          </a:p>
          <a:p>
            <a:r>
              <a:rPr lang="de-AT" dirty="0"/>
              <a:t>Mateusz </a:t>
            </a:r>
            <a:r>
              <a:rPr lang="de-AT" dirty="0" err="1"/>
              <a:t>Gren</a:t>
            </a:r>
            <a:r>
              <a:rPr lang="de-AT" dirty="0"/>
              <a:t> 		1025504</a:t>
            </a:r>
          </a:p>
          <a:p>
            <a:r>
              <a:rPr lang="de-AT" dirty="0"/>
              <a:t>Michael Lazarus 	1206994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Algorithm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52608" cy="4195481"/>
          </a:xfrm>
        </p:spPr>
        <p:txBody>
          <a:bodyPr/>
          <a:lstStyle/>
          <a:p>
            <a:r>
              <a:rPr lang="de-AT" dirty="0"/>
              <a:t>Baseline: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698226" y="2052918"/>
            <a:ext cx="43526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AT" dirty="0"/>
              <a:t>Extension:</a:t>
            </a:r>
          </a:p>
        </p:txBody>
      </p:sp>
      <p:pic>
        <p:nvPicPr>
          <p:cNvPr id="1026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3" y="3819726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50" y="381737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6" y="4075825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1832492" y="4174596"/>
            <a:ext cx="613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832492" y="4415980"/>
            <a:ext cx="634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30" idx="3"/>
            <a:endCxn id="1028" idx="1"/>
          </p:cNvCxnSpPr>
          <p:nvPr/>
        </p:nvCxnSpPr>
        <p:spPr>
          <a:xfrm flipV="1">
            <a:off x="2877630" y="4316035"/>
            <a:ext cx="549920" cy="1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013178" y="384799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981831" y="440403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941728" y="397748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pic>
        <p:nvPicPr>
          <p:cNvPr id="40" name="Picture 2" descr="https://lh3.googleusercontent.com/i0FJjsNMETPRu6jxvuDnIyYNTH0T_cS87KTv2KfN4RXhPIwkpmaMsAgCsGa9eLoBlwogUPUOwtS2UNJ8A5lqUldrErcwhN6asIHGKzV-YvMjFDEQz39mpbKO9NotWXIdU9x4mqYGt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18" y="3825768"/>
            <a:ext cx="992629" cy="9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pieren 34"/>
          <p:cNvGrpSpPr/>
          <p:nvPr/>
        </p:nvGrpSpPr>
        <p:grpSpPr>
          <a:xfrm>
            <a:off x="5890626" y="3615410"/>
            <a:ext cx="420095" cy="436491"/>
            <a:chOff x="5890626" y="2919123"/>
            <a:chExt cx="420095" cy="436491"/>
          </a:xfrm>
        </p:grpSpPr>
        <p:sp>
          <p:nvSpPr>
            <p:cNvPr id="32" name="Bogen 31"/>
            <p:cNvSpPr/>
            <p:nvPr/>
          </p:nvSpPr>
          <p:spPr>
            <a:xfrm rot="5998940">
              <a:off x="5913441" y="2974299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889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1" name="Bogen 40"/>
            <p:cNvSpPr/>
            <p:nvPr/>
          </p:nvSpPr>
          <p:spPr>
            <a:xfrm rot="17232332">
              <a:off x="5929407" y="2896308"/>
              <a:ext cx="358500" cy="404129"/>
            </a:xfrm>
            <a:prstGeom prst="arc">
              <a:avLst>
                <a:gd name="adj1" fmla="val 16200000"/>
                <a:gd name="adj2" fmla="val 5433058"/>
              </a:avLst>
            </a:prstGeom>
            <a:ln w="889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pic>
        <p:nvPicPr>
          <p:cNvPr id="43" name="Picture 6" descr="https://lh5.googleusercontent.com/p4BAN8vsgydeEPPCUQVTq3WF-jVvIIR6Vhh4aDSCjuohgUbbQ0fcwBQXLjGBNpKaAPABGzIw-P8mkpOVjgFYD3ixakbY-VlbxygUyzDfE0LxEARhQU6kCRBIuffsLRYfjaOGTre4K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68" y="4084214"/>
            <a:ext cx="431524" cy="48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/>
          <p:cNvCxnSpPr/>
          <p:nvPr/>
        </p:nvCxnSpPr>
        <p:spPr>
          <a:xfrm flipH="1" flipV="1">
            <a:off x="7097547" y="4194936"/>
            <a:ext cx="561221" cy="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27244" y="387265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1)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7227244" y="444083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2)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7097547" y="4440835"/>
            <a:ext cx="561221" cy="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2" name="Picture 4" descr="https://lh5.googleusercontent.com/72YscagwBY2Sp7Ddeud8TCNFoPmq-12pRSRbF3pqqBTYG8ssTc-7nBVNON3LDYPwRgK_sXFCD_YwaPnZjBFwErmkLi7-5cMhbpoLPl2VN-arTiJNPpUkXWm-hEAiitzJzg5aGzwOO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40" y="326718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ayfZV-MDQDzoowB05NOI5lSQ6Svh43fIMvSZ0MUki8Zx974r_aPuN3m1DMt4pHqQKLf_nTWQDf9FpP0fxDjYvZx12LhCZMH5Lb8IbpDJ4DJHKkqOVhBBVAlniCk0GPhCs5q_-f_Dx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38" y="4424369"/>
            <a:ext cx="992629" cy="9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Gerade Verbindung mit Pfeil 53"/>
          <p:cNvCxnSpPr>
            <a:stCxn id="43" idx="3"/>
            <a:endCxn id="52" idx="1"/>
          </p:cNvCxnSpPr>
          <p:nvPr/>
        </p:nvCxnSpPr>
        <p:spPr>
          <a:xfrm flipV="1">
            <a:off x="8090292" y="3765845"/>
            <a:ext cx="508748" cy="559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3" idx="3"/>
            <a:endCxn id="1032" idx="1"/>
          </p:cNvCxnSpPr>
          <p:nvPr/>
        </p:nvCxnSpPr>
        <p:spPr>
          <a:xfrm>
            <a:off x="8090292" y="4325598"/>
            <a:ext cx="498046" cy="597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8156814" y="415514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b="1" dirty="0"/>
              <a:t>3)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553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err="1"/>
              <a:t>Grid</a:t>
            </a:r>
            <a:endParaRPr lang="de-AT" dirty="0"/>
          </a:p>
          <a:p>
            <a:pPr lvl="1"/>
            <a:r>
              <a:rPr lang="de-AT" dirty="0"/>
              <a:t>Fixed Size</a:t>
            </a:r>
          </a:p>
          <a:p>
            <a:r>
              <a:rPr lang="de-AT" dirty="0"/>
              <a:t>Datacenter </a:t>
            </a:r>
            <a:r>
              <a:rPr lang="de-AT" sz="1500" dirty="0"/>
              <a:t>(DC)</a:t>
            </a:r>
          </a:p>
          <a:p>
            <a:pPr lvl="1"/>
            <a:r>
              <a:rPr lang="de-AT" dirty="0" err="1"/>
              <a:t>Randomly</a:t>
            </a:r>
            <a:r>
              <a:rPr lang="de-AT" dirty="0"/>
              <a:t> Distributed</a:t>
            </a:r>
          </a:p>
          <a:p>
            <a:r>
              <a:rPr lang="de-AT" dirty="0" err="1"/>
              <a:t>Physical</a:t>
            </a:r>
            <a:r>
              <a:rPr lang="de-AT" dirty="0"/>
              <a:t>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(PM)</a:t>
            </a:r>
          </a:p>
          <a:p>
            <a:pPr lvl="1"/>
            <a:r>
              <a:rPr lang="de-AT" dirty="0"/>
              <a:t>Fixed </a:t>
            </a:r>
            <a:r>
              <a:rPr lang="de-AT" dirty="0" err="1"/>
              <a:t>Number</a:t>
            </a:r>
            <a:r>
              <a:rPr lang="de-AT" dirty="0"/>
              <a:t> / DC</a:t>
            </a:r>
          </a:p>
          <a:p>
            <a:pPr lvl="1"/>
            <a:r>
              <a:rPr lang="de-AT" dirty="0"/>
              <a:t>CPU, Memory,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/>
              <a:t>Virtual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sz="1500" dirty="0"/>
              <a:t>(VM)</a:t>
            </a:r>
          </a:p>
          <a:p>
            <a:pPr lvl="1"/>
            <a:r>
              <a:rPr lang="de-AT" dirty="0"/>
              <a:t>Shares Memory </a:t>
            </a:r>
            <a:r>
              <a:rPr lang="de-AT" dirty="0" err="1"/>
              <a:t>of</a:t>
            </a:r>
            <a:r>
              <a:rPr lang="de-AT" dirty="0"/>
              <a:t> a PM</a:t>
            </a:r>
          </a:p>
          <a:p>
            <a:pPr lvl="1"/>
            <a:r>
              <a:rPr lang="de-AT" dirty="0"/>
              <a:t>1 Job at a Time</a:t>
            </a:r>
          </a:p>
          <a:p>
            <a:r>
              <a:rPr lang="de-AT" dirty="0"/>
              <a:t>Job</a:t>
            </a:r>
          </a:p>
          <a:p>
            <a:pPr lvl="1"/>
            <a:r>
              <a:rPr lang="de-AT" dirty="0" err="1"/>
              <a:t>Gaussian</a:t>
            </a:r>
            <a:r>
              <a:rPr lang="de-AT" dirty="0"/>
              <a:t> Distributed </a:t>
            </a:r>
            <a:r>
              <a:rPr lang="de-AT" dirty="0" err="1"/>
              <a:t>Execution</a:t>
            </a:r>
            <a:r>
              <a:rPr lang="de-AT" dirty="0"/>
              <a:t> Time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94" y="1853248"/>
            <a:ext cx="3657600" cy="3714750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 rot="10800000">
            <a:off x="6270078" y="1853248"/>
            <a:ext cx="263371" cy="3714750"/>
          </a:xfrm>
          <a:prstGeom prst="rightBrace">
            <a:avLst>
              <a:gd name="adj1" fmla="val 8333"/>
              <a:gd name="adj2" fmla="val 9132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8" name="Gerader Verbinder 7"/>
          <p:cNvCxnSpPr>
            <a:stCxn id="5" idx="1"/>
          </p:cNvCxnSpPr>
          <p:nvPr/>
        </p:nvCxnSpPr>
        <p:spPr>
          <a:xfrm flipH="1">
            <a:off x="2164360" y="2175465"/>
            <a:ext cx="4105718" cy="308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 flipV="1">
            <a:off x="3246539" y="2919369"/>
            <a:ext cx="3909270" cy="1426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 flipV="1">
            <a:off x="3246539" y="2934982"/>
            <a:ext cx="3909270" cy="5380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3246539" y="2837145"/>
            <a:ext cx="3917660" cy="822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9942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Job</a:t>
            </a:r>
          </a:p>
          <a:p>
            <a:pPr lvl="1"/>
            <a:r>
              <a:rPr lang="de-AT" dirty="0"/>
              <a:t>Single Thread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i="1" dirty="0" err="1"/>
              <a:t>Thread.sleep</a:t>
            </a:r>
            <a:r>
              <a:rPr lang="de-AT" i="1" dirty="0"/>
              <a:t>()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„Operating Time“</a:t>
            </a:r>
          </a:p>
          <a:p>
            <a:pPr lvl="1"/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Failing</a:t>
            </a:r>
            <a:r>
              <a:rPr lang="de-AT" dirty="0"/>
              <a:t> </a:t>
            </a:r>
            <a:r>
              <a:rPr lang="de-AT" dirty="0" err="1"/>
              <a:t>Determined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Job &amp; VM</a:t>
            </a:r>
          </a:p>
          <a:p>
            <a:r>
              <a:rPr lang="de-AT" dirty="0" err="1"/>
              <a:t>Migrations</a:t>
            </a:r>
            <a:endParaRPr lang="de-AT" dirty="0"/>
          </a:p>
          <a:p>
            <a:pPr lvl="1"/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Latency</a:t>
            </a:r>
            <a:endParaRPr lang="de-AT" dirty="0"/>
          </a:p>
          <a:p>
            <a:pPr lvl="2"/>
            <a:r>
              <a:rPr lang="de-AT" dirty="0" err="1"/>
              <a:t>Checking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„Free“ PM in Same DC</a:t>
            </a:r>
          </a:p>
          <a:p>
            <a:pPr lvl="2"/>
            <a:r>
              <a:rPr lang="de-AT" dirty="0" err="1"/>
              <a:t>Choosing</a:t>
            </a:r>
            <a:r>
              <a:rPr lang="de-AT" dirty="0"/>
              <a:t> Next DC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Comparing</a:t>
            </a:r>
            <a:r>
              <a:rPr lang="de-AT" dirty="0"/>
              <a:t> </a:t>
            </a:r>
            <a:r>
              <a:rPr lang="de-AT" dirty="0" err="1"/>
              <a:t>Bandwith</a:t>
            </a:r>
            <a:endParaRPr lang="de-AT" dirty="0"/>
          </a:p>
          <a:p>
            <a:r>
              <a:rPr lang="de-AT" dirty="0" err="1"/>
              <a:t>Increasing</a:t>
            </a:r>
            <a:r>
              <a:rPr lang="de-AT" dirty="0"/>
              <a:t> </a:t>
            </a:r>
            <a:r>
              <a:rPr lang="de-AT" dirty="0" err="1"/>
              <a:t>Failure</a:t>
            </a:r>
            <a:r>
              <a:rPr lang="de-AT" dirty="0"/>
              <a:t> Rate</a:t>
            </a:r>
          </a:p>
          <a:p>
            <a:pPr lvl="1"/>
            <a:r>
              <a:rPr lang="de-AT" dirty="0"/>
              <a:t>After Every Job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Given</a:t>
            </a:r>
            <a:r>
              <a:rPr lang="de-AT" dirty="0"/>
              <a:t> Limit</a:t>
            </a:r>
          </a:p>
          <a:p>
            <a:pPr lvl="1"/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„0“ After </a:t>
            </a:r>
            <a:r>
              <a:rPr lang="de-AT" dirty="0" err="1"/>
              <a:t>Reboot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092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gridSize</a:t>
            </a:r>
            <a:r>
              <a:rPr lang="de-AT" dirty="0"/>
              <a:t> = 5</a:t>
            </a:r>
          </a:p>
          <a:p>
            <a:r>
              <a:rPr lang="de-AT" dirty="0" err="1"/>
              <a:t>numberOfDataCenters</a:t>
            </a:r>
            <a:r>
              <a:rPr lang="de-AT" dirty="0"/>
              <a:t> = 10</a:t>
            </a:r>
          </a:p>
          <a:p>
            <a:r>
              <a:rPr lang="de-AT" dirty="0" err="1"/>
              <a:t>numberOfPhysicalMachinesPerDC</a:t>
            </a:r>
            <a:r>
              <a:rPr lang="de-AT" dirty="0"/>
              <a:t> = 10</a:t>
            </a:r>
          </a:p>
          <a:p>
            <a:r>
              <a:rPr lang="de-AT" dirty="0" err="1"/>
              <a:t>basicEnergyUtilization</a:t>
            </a:r>
            <a:r>
              <a:rPr lang="de-AT" dirty="0"/>
              <a:t> = 5</a:t>
            </a:r>
          </a:p>
          <a:p>
            <a:r>
              <a:rPr lang="de-AT" dirty="0" err="1"/>
              <a:t>RestartDuration</a:t>
            </a:r>
            <a:r>
              <a:rPr lang="de-AT" dirty="0"/>
              <a:t> = 10000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Duration: 3 </a:t>
            </a:r>
            <a:r>
              <a:rPr lang="de-AT" dirty="0" err="1"/>
              <a:t>hours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696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5" name="Grafik 4"/>
          <p:cNvPicPr/>
          <p:nvPr/>
        </p:nvPicPr>
        <p:blipFill rotWithShape="1">
          <a:blip r:embed="rId2"/>
          <a:srcRect l="20357" t="6435" r="20677" b="17356"/>
          <a:stretch/>
        </p:blipFill>
        <p:spPr bwMode="auto">
          <a:xfrm>
            <a:off x="2117725" y="536892"/>
            <a:ext cx="7956550" cy="5784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92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5" name="Grafik 4"/>
          <p:cNvPicPr/>
          <p:nvPr/>
        </p:nvPicPr>
        <p:blipFill rotWithShape="1">
          <a:blip r:embed="rId2"/>
          <a:srcRect l="20439" t="6471" r="20416" b="17248"/>
          <a:stretch/>
        </p:blipFill>
        <p:spPr bwMode="auto">
          <a:xfrm>
            <a:off x="1895475" y="381952"/>
            <a:ext cx="8401050" cy="6094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347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Baseline</a:t>
            </a:r>
          </a:p>
          <a:p>
            <a:pPr lvl="1"/>
            <a:r>
              <a:rPr lang="de-AT" dirty="0" err="1"/>
              <a:t>Success</a:t>
            </a:r>
            <a:r>
              <a:rPr lang="de-AT" dirty="0"/>
              <a:t>-rate: ~64 %</a:t>
            </a:r>
          </a:p>
          <a:p>
            <a:pPr lvl="1"/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Utilization</a:t>
            </a:r>
            <a:r>
              <a:rPr lang="de-AT" dirty="0"/>
              <a:t>: 54705</a:t>
            </a:r>
          </a:p>
          <a:p>
            <a:r>
              <a:rPr lang="de-AT" dirty="0"/>
              <a:t>Extension</a:t>
            </a:r>
          </a:p>
          <a:p>
            <a:pPr lvl="1"/>
            <a:r>
              <a:rPr lang="de-AT" dirty="0" err="1"/>
              <a:t>Success</a:t>
            </a:r>
            <a:r>
              <a:rPr lang="de-AT" dirty="0"/>
              <a:t>-rate: ~69%</a:t>
            </a:r>
          </a:p>
          <a:p>
            <a:pPr lvl="1"/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Utilization</a:t>
            </a:r>
            <a:r>
              <a:rPr lang="de-AT" dirty="0"/>
              <a:t>: 82431</a:t>
            </a:r>
          </a:p>
          <a:p>
            <a:endParaRPr lang="de-AT" dirty="0"/>
          </a:p>
          <a:p>
            <a:r>
              <a:rPr lang="de-AT" dirty="0" err="1"/>
              <a:t>Improvement</a:t>
            </a:r>
            <a:endParaRPr lang="de-AT" dirty="0"/>
          </a:p>
          <a:p>
            <a:pPr lvl="1"/>
            <a:r>
              <a:rPr lang="de-AT" dirty="0"/>
              <a:t>Additional </a:t>
            </a:r>
            <a:r>
              <a:rPr lang="de-AT" dirty="0" err="1"/>
              <a:t>failure</a:t>
            </a:r>
            <a:r>
              <a:rPr lang="de-AT" dirty="0"/>
              <a:t> rate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569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Übersicht über einen Hochschulkurs</Template>
  <TotalTime>0</TotalTime>
  <Words>173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Extended Task Resubmission</vt:lpstr>
      <vt:lpstr>Algorithm</vt:lpstr>
      <vt:lpstr>Architecture</vt:lpstr>
      <vt:lpstr>Implementation</vt:lpstr>
      <vt:lpstr>Setup</vt:lpstr>
      <vt:lpstr>PowerPoint-Präsentation</vt:lpstr>
      <vt:lpstr>PowerPoint-Präsentation</vt:lpstr>
      <vt:lpstr>Conclusio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2016-11-15T11:43:01Z</dcterms:created>
  <dcterms:modified xsi:type="dcterms:W3CDTF">2016-12-13T22:12:31Z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