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96" r:id="rId9"/>
    <p:sldId id="262" r:id="rId10"/>
  </p:sldIdLst>
  <p:sldSz cx="9144000" cy="5143500" type="screen16x9"/>
  <p:notesSz cx="6858000" cy="9144000"/>
  <p:embeddedFontLst>
    <p:embeddedFont>
      <p:font typeface="Lora" panose="020B0604020202020204" charset="0"/>
      <p:regular r:id="rId12"/>
      <p:bold r:id="rId13"/>
      <p:italic r:id="rId14"/>
      <p:boldItalic r:id="rId15"/>
    </p:embeddedFont>
    <p:embeddedFont>
      <p:font typeface="Vidaloka" panose="020B0604020202020204" charset="0"/>
      <p:regular r:id="rId16"/>
    </p:embeddedFont>
    <p:embeddedFont>
      <p:font typeface="Sitka Small" panose="02000505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4F6C5D-1427-41C1-A197-041D8283ABD9}">
  <a:tblStyle styleId="{544F6C5D-1427-41C1-A197-041D8283AB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245370-B4C5-4E26-848E-422DCF61350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7300"/>
            <a:ext cx="4230600" cy="2908800"/>
          </a:xfrm>
          <a:prstGeom prst="rect">
            <a:avLst/>
          </a:prstGeom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55300" y="2183363"/>
            <a:ext cx="4728600" cy="496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5300" y="2700338"/>
            <a:ext cx="4728600" cy="33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245500" y="930675"/>
            <a:ext cx="4857300" cy="347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✦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✧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780650" y="781875"/>
            <a:ext cx="548700" cy="2250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Vidaloka"/>
              <a:buNone/>
            </a:pPr>
            <a:r>
              <a:rPr lang="en" sz="9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“</a:t>
            </a:r>
            <a:endParaRPr sz="9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462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✦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✧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552400" cy="295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✧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765650" y="1353950"/>
            <a:ext cx="2552400" cy="295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✧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462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rgbClr val="FFFF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341400" y="1117350"/>
            <a:ext cx="4904970" cy="29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Sitka Small" pitchFamily="2" charset="0"/>
              </a:rPr>
              <a:t>BAB 2</a:t>
            </a:r>
            <a:r>
              <a:rPr lang="en" dirty="0">
                <a:latin typeface="Sitka Small" pitchFamily="2" charset="0"/>
              </a:rPr>
              <a:t/>
            </a:r>
            <a:br>
              <a:rPr lang="en" dirty="0">
                <a:latin typeface="Sitka Small" pitchFamily="2" charset="0"/>
              </a:rPr>
            </a:br>
            <a:r>
              <a:rPr lang="en" dirty="0">
                <a:latin typeface="Sitka Small" pitchFamily="2" charset="0"/>
              </a:rPr>
              <a:t>BIDANG KARTESIUS </a:t>
            </a:r>
            <a:endParaRPr dirty="0">
              <a:latin typeface="Sitka Small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</a:t>
            </a:r>
            <a:r>
              <a:rPr lang="en" dirty="0"/>
              <a:t>engertian 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BBF6-95CC-B5C3-FA2A-B31031B04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53950"/>
            <a:ext cx="8953083" cy="2953500"/>
          </a:xfrm>
        </p:spPr>
        <p:txBody>
          <a:bodyPr/>
          <a:lstStyle/>
          <a:p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Koordinat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kartesius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disebut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juga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dengan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koordinat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persegi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panjang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dikembangkan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oleh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seorang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filsuf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abad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ke-17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asal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Prancis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bernama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Rene Descartes.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Ia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membuat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suatu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sistem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koordinat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disebut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dengan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cart,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yaitu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diagram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cartesius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cartesian. Lalu,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apa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sih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sebenarnya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koordinat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kartesius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itu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?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Koordinat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kartesius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merupakan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sistem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menetapkan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setiap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titik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di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bidang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dengan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serangkaian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koordinat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numerik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bisa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ditentukan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jaraknya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dari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kedua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sumbu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x dan y.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Simpelnya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koordinat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kartesius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itu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digunakan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untuk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menentukan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posisi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titik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pada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bidang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koordinat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Seperti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ini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ilustrasi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dari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diagram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kartesius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berikut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tx1">
                    <a:lumMod val="95000"/>
                  </a:schemeClr>
                </a:solidFill>
              </a:rPr>
              <a:t>ini</a:t>
            </a:r>
            <a:r>
              <a:rPr lang="en-ID" sz="12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D63A-AEA2-4986-FB85-D2D9DF76B6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857915" y="2762249"/>
            <a:ext cx="3059409" cy="1545201"/>
          </a:xfrm>
        </p:spPr>
        <p:txBody>
          <a:bodyPr/>
          <a:lstStyle/>
          <a:p>
            <a:r>
              <a:rPr lang="en-ID" sz="1400" dirty="0"/>
              <a:t>Dari </a:t>
            </a:r>
            <a:r>
              <a:rPr lang="en-ID" sz="1400" dirty="0" err="1"/>
              <a:t>ilustrasi</a:t>
            </a:r>
            <a:r>
              <a:rPr lang="en-ID" sz="1400" dirty="0"/>
              <a:t> di </a:t>
            </a:r>
            <a:r>
              <a:rPr lang="en-ID" sz="1400" dirty="0" err="1"/>
              <a:t>samping</a:t>
            </a:r>
            <a:r>
              <a:rPr lang="en-ID" sz="1400" dirty="0"/>
              <a:t>,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lihat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garis </a:t>
            </a:r>
            <a:r>
              <a:rPr lang="en-ID" sz="1400" dirty="0" err="1"/>
              <a:t>mendatar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kiri-kanan</a:t>
            </a:r>
            <a:r>
              <a:rPr lang="en-ID" sz="1400" dirty="0"/>
              <a:t> </a:t>
            </a:r>
            <a:r>
              <a:rPr lang="en-ID" sz="1400" dirty="0" err="1"/>
              <a:t>disebut</a:t>
            </a:r>
            <a:r>
              <a:rPr lang="en-ID" sz="1400" dirty="0"/>
              <a:t> x, </a:t>
            </a:r>
            <a:r>
              <a:rPr lang="en-ID" sz="1400" dirty="0" err="1"/>
              <a:t>sedangkan</a:t>
            </a:r>
            <a:r>
              <a:rPr lang="en-ID" sz="1400" dirty="0"/>
              <a:t> garis </a:t>
            </a:r>
            <a:r>
              <a:rPr lang="en-ID" sz="1400" dirty="0" err="1"/>
              <a:t>vertikal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atas-bawah</a:t>
            </a:r>
            <a:r>
              <a:rPr lang="en-ID" sz="1400" dirty="0"/>
              <a:t> </a:t>
            </a:r>
            <a:r>
              <a:rPr lang="en-ID" sz="1400" dirty="0" err="1"/>
              <a:t>disebut</a:t>
            </a:r>
            <a:r>
              <a:rPr lang="en-ID" sz="1400" dirty="0"/>
              <a:t> y. Jadi, </a:t>
            </a: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 </a:t>
            </a:r>
            <a:r>
              <a:rPr lang="en-ID" sz="1400" dirty="0" err="1"/>
              <a:t>terletak</a:t>
            </a:r>
            <a:r>
              <a:rPr lang="en-ID" sz="1400" dirty="0"/>
              <a:t> pada (6,4)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tumpuannya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1B532-A58C-07D9-04D3-067FA5DB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2692868"/>
            <a:ext cx="2476084" cy="19807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 idx="4294967295"/>
          </p:nvPr>
        </p:nvSpPr>
        <p:spPr>
          <a:xfrm>
            <a:off x="855300" y="257175"/>
            <a:ext cx="6717075" cy="657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Cara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Koordinat</a:t>
            </a:r>
            <a:r>
              <a:rPr lang="en-ID" sz="2400" dirty="0"/>
              <a:t> </a:t>
            </a:r>
            <a:r>
              <a:rPr lang="en-ID" sz="2400" dirty="0" err="1"/>
              <a:t>Kartesius</a:t>
            </a:r>
            <a:endParaRPr sz="24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4294967295"/>
          </p:nvPr>
        </p:nvSpPr>
        <p:spPr>
          <a:xfrm>
            <a:off x="125775" y="914401"/>
            <a:ext cx="6417900" cy="1543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400" b="1" dirty="0"/>
              <a:t>Langkah </a:t>
            </a:r>
            <a:r>
              <a:rPr lang="en-ID" sz="1400" b="1" dirty="0" err="1"/>
              <a:t>pertama</a:t>
            </a:r>
            <a:r>
              <a:rPr lang="en-ID" sz="1400" b="1" dirty="0"/>
              <a:t> </a:t>
            </a:r>
            <a:r>
              <a:rPr lang="en-ID" sz="1400" b="1" dirty="0" err="1"/>
              <a:t>untuk</a:t>
            </a:r>
            <a:r>
              <a:rPr lang="en-ID" sz="1400" b="1" dirty="0"/>
              <a:t> </a:t>
            </a:r>
            <a:r>
              <a:rPr lang="en-ID" sz="1400" b="1" dirty="0" err="1"/>
              <a:t>membuat</a:t>
            </a:r>
            <a:r>
              <a:rPr lang="en-ID" sz="1400" b="1" dirty="0"/>
              <a:t> </a:t>
            </a:r>
            <a:r>
              <a:rPr lang="en-ID" sz="1400" b="1" dirty="0" err="1"/>
              <a:t>koordinat</a:t>
            </a:r>
            <a:r>
              <a:rPr lang="en-ID" sz="1400" b="1" dirty="0"/>
              <a:t> </a:t>
            </a:r>
            <a:r>
              <a:rPr lang="en-ID" sz="1400" b="1" dirty="0" err="1"/>
              <a:t>kartesius</a:t>
            </a:r>
            <a:r>
              <a:rPr lang="en-ID" sz="1400" b="1" dirty="0"/>
              <a:t> </a:t>
            </a:r>
            <a:r>
              <a:rPr lang="en-ID" sz="1400" b="1" dirty="0" err="1"/>
              <a:t>adalah</a:t>
            </a:r>
            <a:r>
              <a:rPr lang="en-ID" sz="1400" b="1" dirty="0"/>
              <a:t> </a:t>
            </a:r>
            <a:r>
              <a:rPr lang="en-ID" sz="1400" b="1" dirty="0" err="1"/>
              <a:t>dengan</a:t>
            </a:r>
            <a:r>
              <a:rPr lang="en-ID" sz="1400" b="1" dirty="0"/>
              <a:t> </a:t>
            </a:r>
            <a:r>
              <a:rPr lang="en-ID" sz="1400" b="1" dirty="0" err="1"/>
              <a:t>membuat</a:t>
            </a:r>
            <a:r>
              <a:rPr lang="en-ID" sz="1400" b="1" dirty="0"/>
              <a:t> garis </a:t>
            </a:r>
            <a:r>
              <a:rPr lang="en-ID" sz="1400" b="1" dirty="0" err="1"/>
              <a:t>bilangan</a:t>
            </a:r>
            <a:r>
              <a:rPr lang="en-ID" sz="1400" b="1" dirty="0"/>
              <a:t>. </a:t>
            </a:r>
            <a:r>
              <a:rPr lang="en-ID" sz="1400" b="1" dirty="0" err="1"/>
              <a:t>Kamu</a:t>
            </a:r>
            <a:r>
              <a:rPr lang="en-ID" sz="1400" b="1" dirty="0"/>
              <a:t> buat </a:t>
            </a:r>
            <a:r>
              <a:rPr lang="en-ID" sz="1400" b="1" dirty="0" err="1"/>
              <a:t>dulu</a:t>
            </a:r>
            <a:r>
              <a:rPr lang="en-ID" sz="1400" b="1" dirty="0"/>
              <a:t> garis </a:t>
            </a:r>
            <a:r>
              <a:rPr lang="en-ID" sz="1400" b="1" dirty="0" err="1"/>
              <a:t>bilangan</a:t>
            </a:r>
            <a:r>
              <a:rPr lang="en-ID" sz="1400" b="1" dirty="0"/>
              <a:t> horizontal (</a:t>
            </a:r>
            <a:r>
              <a:rPr lang="en-ID" sz="1400" b="1" dirty="0" err="1"/>
              <a:t>kiri-kanan</a:t>
            </a:r>
            <a:r>
              <a:rPr lang="en-ID" sz="1400" b="1" dirty="0"/>
              <a:t>) </a:t>
            </a:r>
            <a:r>
              <a:rPr lang="en-ID" sz="1400" b="1" dirty="0" err="1"/>
              <a:t>untuk</a:t>
            </a:r>
            <a:r>
              <a:rPr lang="en-ID" sz="1400" b="1" dirty="0"/>
              <a:t> x, </a:t>
            </a:r>
            <a:r>
              <a:rPr lang="en-ID" sz="1400" b="1" dirty="0" err="1"/>
              <a:t>kemudian</a:t>
            </a:r>
            <a:r>
              <a:rPr lang="en-ID" sz="1400" b="1" dirty="0"/>
              <a:t> </a:t>
            </a:r>
            <a:r>
              <a:rPr lang="en-ID" sz="1400" b="1" dirty="0" err="1"/>
              <a:t>gambar</a:t>
            </a:r>
            <a:r>
              <a:rPr lang="en-ID" sz="1400" b="1" dirty="0"/>
              <a:t> </a:t>
            </a:r>
            <a:r>
              <a:rPr lang="en-ID" sz="1400" b="1" dirty="0" err="1"/>
              <a:t>lagi</a:t>
            </a:r>
            <a:r>
              <a:rPr lang="en-ID" sz="1400" b="1" dirty="0"/>
              <a:t> garis </a:t>
            </a:r>
            <a:r>
              <a:rPr lang="en-ID" sz="1400" b="1" dirty="0" err="1"/>
              <a:t>bilangan</a:t>
            </a:r>
            <a:r>
              <a:rPr lang="en-ID" sz="1400" b="1" dirty="0"/>
              <a:t> </a:t>
            </a:r>
            <a:r>
              <a:rPr lang="en-ID" sz="1400" b="1" dirty="0" err="1"/>
              <a:t>tapi</a:t>
            </a:r>
            <a:r>
              <a:rPr lang="en-ID" sz="1400" b="1" dirty="0"/>
              <a:t> </a:t>
            </a:r>
            <a:r>
              <a:rPr lang="en-ID" sz="1400" b="1" dirty="0" err="1"/>
              <a:t>dengan</a:t>
            </a:r>
            <a:r>
              <a:rPr lang="en-ID" sz="1400" b="1" dirty="0"/>
              <a:t> </a:t>
            </a:r>
            <a:r>
              <a:rPr lang="en-ID" sz="1400" b="1" dirty="0" err="1"/>
              <a:t>arah</a:t>
            </a:r>
            <a:r>
              <a:rPr lang="en-ID" sz="1400" b="1" dirty="0"/>
              <a:t> </a:t>
            </a:r>
            <a:r>
              <a:rPr lang="en-ID" sz="1400" b="1" dirty="0" err="1"/>
              <a:t>vertikal</a:t>
            </a:r>
            <a:r>
              <a:rPr lang="en-ID" sz="1400" b="1" dirty="0"/>
              <a:t> (</a:t>
            </a:r>
            <a:r>
              <a:rPr lang="en-ID" sz="1400" b="1" dirty="0" err="1"/>
              <a:t>atas-bawah</a:t>
            </a:r>
            <a:r>
              <a:rPr lang="en-ID" sz="1400" b="1" dirty="0"/>
              <a:t>) </a:t>
            </a:r>
            <a:r>
              <a:rPr lang="en-ID" sz="1400" b="1" dirty="0" err="1"/>
              <a:t>untuk</a:t>
            </a:r>
            <a:r>
              <a:rPr lang="en-ID" sz="1400" b="1" dirty="0"/>
              <a:t> y. Nah, </a:t>
            </a:r>
            <a:r>
              <a:rPr lang="en-ID" sz="1400" b="1" dirty="0" err="1"/>
              <a:t>titik</a:t>
            </a:r>
            <a:r>
              <a:rPr lang="en-ID" sz="1400" b="1" dirty="0"/>
              <a:t> </a:t>
            </a:r>
            <a:r>
              <a:rPr lang="en-ID" sz="1400" b="1" dirty="0" err="1"/>
              <a:t>potong</a:t>
            </a:r>
            <a:r>
              <a:rPr lang="en-ID" sz="1400" b="1" dirty="0"/>
              <a:t> </a:t>
            </a:r>
            <a:r>
              <a:rPr lang="en-ID" sz="1400" b="1" dirty="0" err="1"/>
              <a:t>antara</a:t>
            </a:r>
            <a:r>
              <a:rPr lang="en-ID" sz="1400" b="1" dirty="0"/>
              <a:t> </a:t>
            </a:r>
            <a:r>
              <a:rPr lang="en-ID" sz="1400" b="1" dirty="0" err="1"/>
              <a:t>kedua</a:t>
            </a:r>
            <a:r>
              <a:rPr lang="en-ID" sz="1400" b="1" dirty="0"/>
              <a:t> garis </a:t>
            </a:r>
            <a:r>
              <a:rPr lang="en-ID" sz="1400" b="1" dirty="0" err="1"/>
              <a:t>tersebut</a:t>
            </a:r>
            <a:r>
              <a:rPr lang="en-ID" sz="1400" b="1" dirty="0"/>
              <a:t> </a:t>
            </a:r>
            <a:r>
              <a:rPr lang="en-ID" sz="1400" b="1" dirty="0" err="1"/>
              <a:t>terletak</a:t>
            </a:r>
            <a:r>
              <a:rPr lang="en-ID" sz="1400" b="1" dirty="0"/>
              <a:t> pada O </a:t>
            </a:r>
            <a:r>
              <a:rPr lang="en-ID" sz="1400" b="1" dirty="0" err="1"/>
              <a:t>atau</a:t>
            </a:r>
            <a:r>
              <a:rPr lang="en-ID" sz="1400" b="1" dirty="0"/>
              <a:t> 0. </a:t>
            </a:r>
            <a:r>
              <a:rPr lang="en-ID" sz="1400" b="1" dirty="0" err="1"/>
              <a:t>Untuk</a:t>
            </a:r>
            <a:r>
              <a:rPr lang="en-ID" sz="1400" b="1" dirty="0"/>
              <a:t> </a:t>
            </a:r>
            <a:r>
              <a:rPr lang="en-ID" sz="1400" b="1" dirty="0" err="1"/>
              <a:t>lebih</a:t>
            </a:r>
            <a:r>
              <a:rPr lang="en-ID" sz="1400" b="1" dirty="0"/>
              <a:t> </a:t>
            </a:r>
            <a:r>
              <a:rPr lang="en-ID" sz="1400" b="1" dirty="0" err="1"/>
              <a:t>jelasnya</a:t>
            </a:r>
            <a:r>
              <a:rPr lang="en-ID" sz="1400" b="1" dirty="0"/>
              <a:t>, </a:t>
            </a:r>
            <a:r>
              <a:rPr lang="en-ID" sz="1400" b="1" dirty="0" err="1"/>
              <a:t>kamu</a:t>
            </a:r>
            <a:r>
              <a:rPr lang="en-ID" sz="1400" b="1" dirty="0"/>
              <a:t> </a:t>
            </a:r>
            <a:r>
              <a:rPr lang="en-ID" sz="1400" b="1" dirty="0" err="1"/>
              <a:t>bisa</a:t>
            </a:r>
            <a:r>
              <a:rPr lang="en-ID" sz="1400" b="1" dirty="0"/>
              <a:t> </a:t>
            </a:r>
            <a:r>
              <a:rPr lang="en-ID" sz="1400" b="1" dirty="0" err="1"/>
              <a:t>lihat</a:t>
            </a:r>
            <a:r>
              <a:rPr lang="en-ID" sz="1400" b="1" dirty="0"/>
              <a:t> </a:t>
            </a:r>
            <a:r>
              <a:rPr lang="en-ID" sz="1400" b="1" dirty="0" err="1"/>
              <a:t>gambar</a:t>
            </a:r>
            <a:r>
              <a:rPr lang="en-ID" sz="1400" b="1" dirty="0"/>
              <a:t> </a:t>
            </a:r>
            <a:r>
              <a:rPr lang="en-ID" sz="1400" b="1" dirty="0" err="1"/>
              <a:t>berikut</a:t>
            </a:r>
            <a:r>
              <a:rPr lang="en-ID" sz="1400" b="1" dirty="0"/>
              <a:t> </a:t>
            </a:r>
            <a:r>
              <a:rPr lang="en-ID" sz="1400" b="1" dirty="0" err="1"/>
              <a:t>ini</a:t>
            </a:r>
            <a:r>
              <a:rPr lang="en-ID" sz="1400" b="1" dirty="0"/>
              <a:t>.</a:t>
            </a:r>
            <a:endParaRPr sz="1400" b="1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15652C-5B7A-43DC-8C89-1A44EF81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93" y="2508969"/>
            <a:ext cx="5137828" cy="21436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159657" y="735693"/>
            <a:ext cx="5366186" cy="3672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Konsepnya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sama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seperti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garis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bilangan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bahwa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ke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arah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kanan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atas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ditunjukkan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bilangan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positif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Sedangkan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arah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kiri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bawah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ditunjukkan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bilangan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negatif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titik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potong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(0)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disebut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titik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acuan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atau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titik</a:t>
            </a:r>
            <a:r>
              <a:rPr lang="en-ID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95000"/>
                  </a:schemeClr>
                </a:solidFill>
              </a:rPr>
              <a:t>koordinat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C1C80-7B23-0D0A-EBAB-95020044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409" y="264434"/>
            <a:ext cx="7600481" cy="2001418"/>
          </a:xfrm>
        </p:spPr>
        <p:txBody>
          <a:bodyPr/>
          <a:lstStyle/>
          <a:p>
            <a:r>
              <a:rPr lang="en-ID" sz="1400" dirty="0" err="1"/>
              <a:t>Posisi</a:t>
            </a:r>
            <a:r>
              <a:rPr lang="en-ID" sz="1400" dirty="0"/>
              <a:t> </a:t>
            </a:r>
            <a:r>
              <a:rPr lang="en-ID" sz="1400" dirty="0" err="1"/>
              <a:t>titik</a:t>
            </a:r>
            <a:r>
              <a:rPr lang="en-ID" sz="1400" dirty="0"/>
              <a:t> pada </a:t>
            </a:r>
            <a:r>
              <a:rPr lang="en-ID" sz="1400" dirty="0" err="1"/>
              <a:t>bidang</a:t>
            </a:r>
            <a:r>
              <a:rPr lang="en-ID" sz="1400" dirty="0"/>
              <a:t> </a:t>
            </a:r>
            <a:r>
              <a:rPr lang="en-ID" sz="1400" dirty="0" err="1"/>
              <a:t>koordinat</a:t>
            </a:r>
            <a:r>
              <a:rPr lang="en-ID" sz="1400" dirty="0"/>
              <a:t> </a:t>
            </a:r>
            <a:r>
              <a:rPr lang="en-ID" sz="1400" dirty="0" err="1"/>
              <a:t>kartesius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dibagi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4 </a:t>
            </a:r>
            <a:r>
              <a:rPr lang="en-ID" sz="1400" dirty="0" err="1"/>
              <a:t>bagian</a:t>
            </a:r>
            <a:r>
              <a:rPr lang="en-ID" sz="1400" dirty="0"/>
              <a:t> </a:t>
            </a:r>
            <a:r>
              <a:rPr lang="en-ID" sz="1400" dirty="0" err="1"/>
              <a:t>lho</a:t>
            </a:r>
            <a:r>
              <a:rPr lang="en-ID" sz="1400" dirty="0"/>
              <a:t>, guys: </a:t>
            </a:r>
            <a:r>
              <a:rPr lang="en-ID" sz="1400" dirty="0" err="1"/>
              <a:t>kuadran</a:t>
            </a:r>
            <a:r>
              <a:rPr lang="en-ID" sz="1400" dirty="0"/>
              <a:t> I, </a:t>
            </a:r>
            <a:r>
              <a:rPr lang="en-ID" sz="1400" dirty="0" err="1"/>
              <a:t>kuadran</a:t>
            </a:r>
            <a:r>
              <a:rPr lang="en-ID" sz="1400" dirty="0"/>
              <a:t> II, </a:t>
            </a:r>
            <a:r>
              <a:rPr lang="en-ID" sz="1400" dirty="0" err="1"/>
              <a:t>kuadran</a:t>
            </a:r>
            <a:r>
              <a:rPr lang="en-ID" sz="1400" dirty="0"/>
              <a:t> III, dan </a:t>
            </a:r>
            <a:r>
              <a:rPr lang="en-ID" sz="1400" dirty="0" err="1"/>
              <a:t>kuadran</a:t>
            </a:r>
            <a:r>
              <a:rPr lang="en-ID" sz="1400" dirty="0"/>
              <a:t> IV.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koordinat</a:t>
            </a:r>
            <a:r>
              <a:rPr lang="en-ID" sz="1400" dirty="0"/>
              <a:t> </a:t>
            </a:r>
            <a:r>
              <a:rPr lang="en-ID" sz="1400" dirty="0" err="1"/>
              <a:t>suatu</a:t>
            </a:r>
            <a:r>
              <a:rPr lang="en-ID" sz="1400" dirty="0"/>
              <a:t> </a:t>
            </a:r>
            <a:r>
              <a:rPr lang="en-ID" sz="1400" dirty="0" err="1"/>
              <a:t>titik</a:t>
            </a:r>
            <a:r>
              <a:rPr lang="en-ID" sz="1400" dirty="0"/>
              <a:t>, </a:t>
            </a:r>
            <a:r>
              <a:rPr lang="en-ID" sz="1400" dirty="0" err="1"/>
              <a:t>kamu</a:t>
            </a:r>
            <a:r>
              <a:rPr lang="en-ID" sz="1400" dirty="0"/>
              <a:t>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memperhatikan</a:t>
            </a:r>
            <a:r>
              <a:rPr lang="en-ID" sz="1400" dirty="0"/>
              <a:t> </a:t>
            </a:r>
            <a:r>
              <a:rPr lang="en-ID" sz="1400" dirty="0" err="1"/>
              <a:t>aturan</a:t>
            </a:r>
            <a:r>
              <a:rPr lang="en-ID" sz="1400" dirty="0"/>
              <a:t> </a:t>
            </a:r>
            <a:r>
              <a:rPr lang="en-ID" sz="1400" dirty="0" err="1"/>
              <a:t>tanda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berbagai</a:t>
            </a:r>
            <a:r>
              <a:rPr lang="en-ID" sz="1400" dirty="0"/>
              <a:t> </a:t>
            </a:r>
            <a:r>
              <a:rPr lang="en-ID" sz="1400" dirty="0" err="1"/>
              <a:t>kuadran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. </a:t>
            </a:r>
            <a:r>
              <a:rPr lang="en-ID" sz="1400" dirty="0" err="1"/>
              <a:t>Begini</a:t>
            </a:r>
            <a:r>
              <a:rPr lang="en-ID" sz="1400" dirty="0"/>
              <a:t> </a:t>
            </a:r>
            <a:r>
              <a:rPr lang="en-ID" sz="1400" dirty="0" err="1"/>
              <a:t>aturannya</a:t>
            </a:r>
            <a:r>
              <a:rPr lang="en-ID" sz="1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6276B-A470-6350-9EDB-6097FEBD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4" y="1817287"/>
            <a:ext cx="2467429" cy="2220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B8305-3A39-1BBA-DEB9-360453D36D47}"/>
              </a:ext>
            </a:extLst>
          </p:cNvPr>
          <p:cNvSpPr txBox="1"/>
          <p:nvPr/>
        </p:nvSpPr>
        <p:spPr>
          <a:xfrm>
            <a:off x="3049002" y="153608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Kuadran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I: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sumbu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dan y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Kuadran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II: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sumbu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y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Kuadran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III: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sumbu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dan y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Kuadran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sumbu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y </a:t>
            </a:r>
            <a:r>
              <a:rPr lang="en-ID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AC25F-2FE3-E2C8-50B7-F5819B15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4" y="391886"/>
            <a:ext cx="7112000" cy="3995962"/>
          </a:xfrm>
        </p:spPr>
        <p:txBody>
          <a:bodyPr/>
          <a:lstStyle/>
          <a:p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garis </a:t>
            </a:r>
            <a:r>
              <a:rPr lang="en-ID" sz="1800" dirty="0" err="1"/>
              <a:t>bilangan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pada </a:t>
            </a:r>
            <a:r>
              <a:rPr lang="en-ID" sz="1800" dirty="0" err="1"/>
              <a:t>gambar</a:t>
            </a:r>
            <a:r>
              <a:rPr lang="en-ID" sz="1800" dirty="0"/>
              <a:t> di </a:t>
            </a:r>
            <a:r>
              <a:rPr lang="en-ID" sz="1800" dirty="0" err="1"/>
              <a:t>atas</a:t>
            </a:r>
            <a:r>
              <a:rPr lang="en-ID" sz="1800" dirty="0"/>
              <a:t>, </a:t>
            </a:r>
            <a:r>
              <a:rPr lang="en-ID" sz="1800" dirty="0" err="1"/>
              <a:t>sekarang</a:t>
            </a:r>
            <a:r>
              <a:rPr lang="en-ID" sz="1800" dirty="0"/>
              <a:t>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menulis</a:t>
            </a:r>
            <a:r>
              <a:rPr lang="en-ID" sz="1800" dirty="0"/>
              <a:t> </a:t>
            </a:r>
            <a:r>
              <a:rPr lang="en-ID" sz="1800" dirty="0" err="1"/>
              <a:t>koordinatnya</a:t>
            </a:r>
            <a:r>
              <a:rPr lang="en-ID" sz="1800" dirty="0"/>
              <a:t>. </a:t>
            </a:r>
            <a:r>
              <a:rPr lang="en-ID" sz="1800" dirty="0" err="1"/>
              <a:t>Koordinat</a:t>
            </a:r>
            <a:r>
              <a:rPr lang="en-ID" sz="1800" dirty="0"/>
              <a:t> </a:t>
            </a:r>
            <a:r>
              <a:rPr lang="en-ID" sz="1800" dirty="0" err="1"/>
              <a:t>selalu</a:t>
            </a:r>
            <a:r>
              <a:rPr lang="en-ID" sz="1800" dirty="0"/>
              <a:t> </a:t>
            </a:r>
            <a:r>
              <a:rPr lang="en-ID" sz="1800" dirty="0" err="1"/>
              <a:t>ditulis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aturan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:</a:t>
            </a:r>
          </a:p>
          <a:p>
            <a:endParaRPr lang="en-ID" sz="1800" dirty="0"/>
          </a:p>
          <a:p>
            <a:r>
              <a:rPr lang="en-ID" sz="1800" dirty="0"/>
              <a:t>Jarak </a:t>
            </a:r>
            <a:r>
              <a:rPr lang="en-ID" sz="1800" dirty="0" err="1"/>
              <a:t>titik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garis horizontal (x) </a:t>
            </a:r>
            <a:r>
              <a:rPr lang="en-ID" sz="1800" dirty="0" err="1"/>
              <a:t>ditentukan</a:t>
            </a:r>
            <a:r>
              <a:rPr lang="en-ID" sz="1800" dirty="0"/>
              <a:t> </a:t>
            </a:r>
            <a:r>
              <a:rPr lang="en-ID" sz="1800" dirty="0" err="1"/>
              <a:t>terlebih</a:t>
            </a:r>
            <a:r>
              <a:rPr lang="en-ID" sz="1800" dirty="0"/>
              <a:t> </a:t>
            </a:r>
            <a:r>
              <a:rPr lang="en-ID" sz="1800" dirty="0" err="1"/>
              <a:t>dahulu</a:t>
            </a:r>
            <a:r>
              <a:rPr lang="en-ID" sz="1800" dirty="0"/>
              <a:t> (</a:t>
            </a:r>
            <a:r>
              <a:rPr lang="en-ID" sz="1800" dirty="0" err="1"/>
              <a:t>absis</a:t>
            </a:r>
            <a:r>
              <a:rPr lang="en-ID" sz="1800" dirty="0"/>
              <a:t>).</a:t>
            </a:r>
          </a:p>
          <a:p>
            <a:r>
              <a:rPr lang="en-ID" sz="1800" dirty="0" err="1"/>
              <a:t>Selanjutnya</a:t>
            </a:r>
            <a:r>
              <a:rPr lang="en-ID" sz="1800" dirty="0"/>
              <a:t>, </a:t>
            </a:r>
            <a:r>
              <a:rPr lang="en-ID" sz="1800" dirty="0" err="1"/>
              <a:t>tuliskan</a:t>
            </a:r>
            <a:r>
              <a:rPr lang="en-ID" sz="1800" dirty="0"/>
              <a:t> </a:t>
            </a:r>
            <a:r>
              <a:rPr lang="en-ID" sz="1800" dirty="0" err="1"/>
              <a:t>jarak</a:t>
            </a:r>
            <a:r>
              <a:rPr lang="en-ID" sz="1800" dirty="0"/>
              <a:t> </a:t>
            </a:r>
            <a:r>
              <a:rPr lang="en-ID" sz="1800" dirty="0" err="1"/>
              <a:t>titik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garis </a:t>
            </a:r>
            <a:r>
              <a:rPr lang="en-ID" sz="1800" dirty="0" err="1"/>
              <a:t>vertikal</a:t>
            </a:r>
            <a:r>
              <a:rPr lang="en-ID" sz="1800" dirty="0"/>
              <a:t> (y) di </a:t>
            </a:r>
            <a:r>
              <a:rPr lang="en-ID" sz="1800" dirty="0" err="1"/>
              <a:t>belakang</a:t>
            </a:r>
            <a:r>
              <a:rPr lang="en-ID" sz="1800" dirty="0"/>
              <a:t> </a:t>
            </a:r>
            <a:r>
              <a:rPr lang="en-ID" sz="1800" dirty="0" err="1"/>
              <a:t>koma</a:t>
            </a:r>
            <a:r>
              <a:rPr lang="en-ID" sz="1800" dirty="0"/>
              <a:t> (</a:t>
            </a:r>
            <a:r>
              <a:rPr lang="en-ID" sz="1800" dirty="0" err="1"/>
              <a:t>ordinat</a:t>
            </a:r>
            <a:r>
              <a:rPr lang="en-ID" sz="1800" dirty="0"/>
              <a:t>).</a:t>
            </a:r>
          </a:p>
          <a:p>
            <a:r>
              <a:rPr lang="en-ID" sz="1800" dirty="0" err="1"/>
              <a:t>Contoh</a:t>
            </a:r>
            <a:r>
              <a:rPr lang="en-ID" sz="1800" dirty="0"/>
              <a:t> </a:t>
            </a:r>
            <a:r>
              <a:rPr lang="en-ID" sz="1800" dirty="0" err="1"/>
              <a:t>penulisan</a:t>
            </a:r>
            <a:r>
              <a:rPr lang="en-ID" sz="1800" dirty="0"/>
              <a:t> </a:t>
            </a:r>
            <a:r>
              <a:rPr lang="en-ID" sz="1800" dirty="0" err="1"/>
              <a:t>koordinat</a:t>
            </a:r>
            <a:r>
              <a:rPr lang="en-ID" sz="1800" dirty="0"/>
              <a:t>:</a:t>
            </a:r>
          </a:p>
          <a:p>
            <a:endParaRPr lang="en-ID" sz="1800" dirty="0"/>
          </a:p>
          <a:p>
            <a:r>
              <a:rPr lang="en-ID" sz="1800" dirty="0"/>
              <a:t>(6,4</a:t>
            </a:r>
            <a:r>
              <a:rPr lang="en-ID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22C8-E370-339F-CE68-1A07CE4A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F0DFB-801A-09F5-EB5F-F9273151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914" y="1353948"/>
            <a:ext cx="7155542" cy="3033900"/>
          </a:xfrm>
        </p:spPr>
        <p:txBody>
          <a:bodyPr/>
          <a:lstStyle/>
          <a:p>
            <a:pPr marL="101600" indent="0">
              <a:buNone/>
            </a:pPr>
            <a:r>
              <a:rPr lang="sv-SE" dirty="0"/>
              <a:t>Perhatikan gambar di bawDari gambar di atas, terlihat ada tiga titik E, F, dan G. Tentukan titik koordinat ketiganya!ah ini!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9BACF-DD89-5E01-DD15-2B70A80C6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D0414-44E5-6DC4-2DDD-979540FD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57" y="2599959"/>
            <a:ext cx="2590800" cy="19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7A1E-343E-2377-720B-9D3A2695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7E180-E1CC-7706-DACB-A0DE1375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314" y="1353948"/>
            <a:ext cx="7126515" cy="3033900"/>
          </a:xfrm>
        </p:spPr>
        <p:txBody>
          <a:bodyPr/>
          <a:lstStyle/>
          <a:p>
            <a:r>
              <a:rPr lang="en-ID" sz="1600" dirty="0" err="1"/>
              <a:t>Titik</a:t>
            </a:r>
            <a:r>
              <a:rPr lang="en-ID" sz="1600" dirty="0"/>
              <a:t> E </a:t>
            </a:r>
            <a:r>
              <a:rPr lang="en-ID" sz="1600" dirty="0" err="1"/>
              <a:t>berada</a:t>
            </a:r>
            <a:r>
              <a:rPr lang="en-ID" sz="1600" dirty="0"/>
              <a:t> pada </a:t>
            </a:r>
            <a:r>
              <a:rPr lang="en-ID" sz="1600" dirty="0" err="1"/>
              <a:t>koordinat</a:t>
            </a:r>
            <a:r>
              <a:rPr lang="en-ID" sz="1600" dirty="0"/>
              <a:t> (2,2). </a:t>
            </a:r>
            <a:r>
              <a:rPr lang="en-ID" sz="1600" dirty="0" err="1"/>
              <a:t>Diperoleh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bergerak</a:t>
            </a:r>
            <a:r>
              <a:rPr lang="en-ID" sz="1600" dirty="0"/>
              <a:t> horizontal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 </a:t>
            </a:r>
            <a:r>
              <a:rPr lang="en-ID" sz="1600" dirty="0" err="1"/>
              <a:t>sejauh</a:t>
            </a:r>
            <a:r>
              <a:rPr lang="en-ID" sz="1600" dirty="0"/>
              <a:t> 2 </a:t>
            </a:r>
            <a:r>
              <a:rPr lang="en-ID" sz="1600" dirty="0" err="1"/>
              <a:t>langkah</a:t>
            </a:r>
            <a:r>
              <a:rPr lang="en-ID" sz="1600" dirty="0"/>
              <a:t> </a:t>
            </a:r>
            <a:r>
              <a:rPr lang="en-ID" sz="1600" dirty="0" err="1"/>
              <a:t>satuan</a:t>
            </a:r>
            <a:r>
              <a:rPr lang="en-ID" sz="1600" dirty="0"/>
              <a:t>, </a:t>
            </a:r>
            <a:r>
              <a:rPr lang="en-ID" sz="1600" dirty="0" err="1"/>
              <a:t>kemudian</a:t>
            </a:r>
            <a:r>
              <a:rPr lang="en-ID" sz="1600" dirty="0"/>
              <a:t> </a:t>
            </a:r>
            <a:r>
              <a:rPr lang="en-ID" sz="1600" dirty="0" err="1"/>
              <a:t>tegak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sebanyak</a:t>
            </a:r>
            <a:r>
              <a:rPr lang="en-ID" sz="1600" dirty="0"/>
              <a:t> 2 </a:t>
            </a:r>
            <a:r>
              <a:rPr lang="en-ID" sz="1600" dirty="0" err="1"/>
              <a:t>satuan</a:t>
            </a:r>
            <a:r>
              <a:rPr lang="en-ID" sz="1600" dirty="0"/>
              <a:t>. </a:t>
            </a:r>
            <a:r>
              <a:rPr lang="en-ID" sz="1600" dirty="0" err="1"/>
              <a:t>Titik</a:t>
            </a:r>
            <a:r>
              <a:rPr lang="en-ID" sz="1600" dirty="0"/>
              <a:t> E </a:t>
            </a:r>
            <a:r>
              <a:rPr lang="en-ID" sz="1600" dirty="0" err="1"/>
              <a:t>berada</a:t>
            </a:r>
            <a:r>
              <a:rPr lang="en-ID" sz="1600" dirty="0"/>
              <a:t> pada </a:t>
            </a:r>
            <a:r>
              <a:rPr lang="en-ID" sz="1600" dirty="0" err="1"/>
              <a:t>kuadran</a:t>
            </a:r>
            <a:r>
              <a:rPr lang="en-ID" sz="1600" dirty="0"/>
              <a:t> I, </a:t>
            </a:r>
            <a:r>
              <a:rPr lang="en-ID" sz="1600" dirty="0" err="1"/>
              <a:t>sehingga</a:t>
            </a:r>
            <a:r>
              <a:rPr lang="en-ID" sz="1600" dirty="0"/>
              <a:t> x dan y </a:t>
            </a:r>
            <a:r>
              <a:rPr lang="en-ID" sz="1600" dirty="0" err="1"/>
              <a:t>bernilai</a:t>
            </a:r>
            <a:r>
              <a:rPr lang="en-ID" sz="1600" dirty="0"/>
              <a:t> </a:t>
            </a:r>
            <a:r>
              <a:rPr lang="en-ID" sz="1600" dirty="0" err="1"/>
              <a:t>positif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Titik</a:t>
            </a:r>
            <a:r>
              <a:rPr lang="en-ID" sz="1600" dirty="0"/>
              <a:t> F </a:t>
            </a:r>
            <a:r>
              <a:rPr lang="en-ID" sz="1600" dirty="0" err="1"/>
              <a:t>berada</a:t>
            </a:r>
            <a:r>
              <a:rPr lang="en-ID" sz="1600" dirty="0"/>
              <a:t> pada </a:t>
            </a:r>
            <a:r>
              <a:rPr lang="en-ID" sz="1600" dirty="0" err="1"/>
              <a:t>koordinat</a:t>
            </a:r>
            <a:r>
              <a:rPr lang="en-ID" sz="1600" dirty="0"/>
              <a:t> (-2,1). </a:t>
            </a:r>
            <a:r>
              <a:rPr lang="en-ID" sz="1600" dirty="0" err="1"/>
              <a:t>Diperoleh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bergerak</a:t>
            </a:r>
            <a:r>
              <a:rPr lang="en-ID" sz="1600" dirty="0"/>
              <a:t> horizontal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kiri</a:t>
            </a:r>
            <a:r>
              <a:rPr lang="en-ID" sz="1600" dirty="0"/>
              <a:t> </a:t>
            </a:r>
            <a:r>
              <a:rPr lang="en-ID" sz="1600" dirty="0" err="1"/>
              <a:t>sejauh</a:t>
            </a:r>
            <a:r>
              <a:rPr lang="en-ID" sz="1600" dirty="0"/>
              <a:t> 2 </a:t>
            </a:r>
            <a:r>
              <a:rPr lang="en-ID" sz="1600" dirty="0" err="1"/>
              <a:t>satuan</a:t>
            </a:r>
            <a:r>
              <a:rPr lang="en-ID" sz="1600" dirty="0"/>
              <a:t>, dan </a:t>
            </a:r>
            <a:r>
              <a:rPr lang="en-ID" sz="1600" dirty="0" err="1"/>
              <a:t>tegak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sejauh</a:t>
            </a:r>
            <a:r>
              <a:rPr lang="en-ID" sz="1600" dirty="0"/>
              <a:t> 1 </a:t>
            </a:r>
            <a:r>
              <a:rPr lang="en-ID" sz="1600" dirty="0" err="1"/>
              <a:t>satuan</a:t>
            </a:r>
            <a:r>
              <a:rPr lang="en-ID" sz="1600" dirty="0"/>
              <a:t>. </a:t>
            </a:r>
            <a:r>
              <a:rPr lang="en-ID" sz="1600" dirty="0" err="1"/>
              <a:t>Titik</a:t>
            </a:r>
            <a:r>
              <a:rPr lang="en-ID" sz="1600" dirty="0"/>
              <a:t> F </a:t>
            </a:r>
            <a:r>
              <a:rPr lang="en-ID" sz="1600" dirty="0" err="1"/>
              <a:t>terletak</a:t>
            </a:r>
            <a:r>
              <a:rPr lang="en-ID" sz="1600" dirty="0"/>
              <a:t> pada </a:t>
            </a:r>
            <a:r>
              <a:rPr lang="en-ID" sz="1600" dirty="0" err="1"/>
              <a:t>kuadran</a:t>
            </a:r>
            <a:r>
              <a:rPr lang="en-ID" sz="1600" dirty="0"/>
              <a:t> II, </a:t>
            </a:r>
            <a:r>
              <a:rPr lang="en-ID" sz="1600" dirty="0" err="1"/>
              <a:t>sehingga</a:t>
            </a:r>
            <a:r>
              <a:rPr lang="en-ID" sz="1600" dirty="0"/>
              <a:t> x </a:t>
            </a:r>
            <a:r>
              <a:rPr lang="en-ID" sz="1600" dirty="0" err="1"/>
              <a:t>negatif</a:t>
            </a:r>
            <a:r>
              <a:rPr lang="en-ID" sz="1600" dirty="0"/>
              <a:t> dan y </a:t>
            </a:r>
            <a:r>
              <a:rPr lang="en-ID" sz="1600" dirty="0" err="1"/>
              <a:t>positif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Titik</a:t>
            </a:r>
            <a:r>
              <a:rPr lang="en-ID" sz="1600" dirty="0"/>
              <a:t> G </a:t>
            </a:r>
            <a:r>
              <a:rPr lang="en-ID" sz="1600" dirty="0" err="1"/>
              <a:t>berada</a:t>
            </a:r>
            <a:r>
              <a:rPr lang="en-ID" sz="1600" dirty="0"/>
              <a:t> pada </a:t>
            </a:r>
            <a:r>
              <a:rPr lang="en-ID" sz="1600" dirty="0" err="1"/>
              <a:t>koordinat</a:t>
            </a:r>
            <a:r>
              <a:rPr lang="en-ID" sz="1600" dirty="0"/>
              <a:t> (-3,-3). </a:t>
            </a:r>
            <a:r>
              <a:rPr lang="en-ID" sz="1600" dirty="0" err="1"/>
              <a:t>Diperoleh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bergerak</a:t>
            </a:r>
            <a:r>
              <a:rPr lang="en-ID" sz="1600" dirty="0"/>
              <a:t> horizontal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kiri</a:t>
            </a:r>
            <a:r>
              <a:rPr lang="en-ID" sz="1600" dirty="0"/>
              <a:t> </a:t>
            </a:r>
            <a:r>
              <a:rPr lang="en-ID" sz="1600" dirty="0" err="1"/>
              <a:t>sejauh</a:t>
            </a:r>
            <a:r>
              <a:rPr lang="en-ID" sz="1600" dirty="0"/>
              <a:t> 3 </a:t>
            </a:r>
            <a:r>
              <a:rPr lang="en-ID" sz="1600" dirty="0" err="1"/>
              <a:t>satuan</a:t>
            </a:r>
            <a:r>
              <a:rPr lang="en-ID" sz="1600" dirty="0"/>
              <a:t>, dan </a:t>
            </a:r>
            <a:r>
              <a:rPr lang="en-ID" sz="1600" dirty="0" err="1"/>
              <a:t>tegak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bawah</a:t>
            </a:r>
            <a:r>
              <a:rPr lang="en-ID" sz="1600" dirty="0"/>
              <a:t> </a:t>
            </a:r>
            <a:r>
              <a:rPr lang="en-ID" sz="1600" dirty="0" err="1"/>
              <a:t>sejauh</a:t>
            </a:r>
            <a:r>
              <a:rPr lang="en-ID" sz="1600" dirty="0"/>
              <a:t> 3 </a:t>
            </a:r>
            <a:r>
              <a:rPr lang="en-ID" sz="1600" dirty="0" err="1"/>
              <a:t>satuan</a:t>
            </a:r>
            <a:r>
              <a:rPr lang="en-ID" sz="1600" dirty="0"/>
              <a:t>. </a:t>
            </a:r>
            <a:r>
              <a:rPr lang="en-ID" sz="1600" dirty="0" err="1"/>
              <a:t>Titik</a:t>
            </a:r>
            <a:r>
              <a:rPr lang="en-ID" sz="1600" dirty="0"/>
              <a:t> G </a:t>
            </a:r>
            <a:r>
              <a:rPr lang="en-ID" sz="1600" dirty="0" err="1"/>
              <a:t>terletak</a:t>
            </a:r>
            <a:r>
              <a:rPr lang="en-ID" sz="1600" dirty="0"/>
              <a:t> pada </a:t>
            </a:r>
            <a:r>
              <a:rPr lang="en-ID" sz="1600" dirty="0" err="1"/>
              <a:t>kuadran</a:t>
            </a:r>
            <a:r>
              <a:rPr lang="en-ID" sz="1600" dirty="0"/>
              <a:t> III, </a:t>
            </a:r>
            <a:r>
              <a:rPr lang="en-ID" sz="1600" dirty="0" err="1"/>
              <a:t>sehingga</a:t>
            </a:r>
            <a:r>
              <a:rPr lang="en-ID" sz="1600" dirty="0"/>
              <a:t> x dan y </a:t>
            </a:r>
            <a:r>
              <a:rPr lang="en-ID" sz="1600" dirty="0" err="1"/>
              <a:t>bernilai</a:t>
            </a:r>
            <a:r>
              <a:rPr lang="en-ID" sz="1600" dirty="0"/>
              <a:t> </a:t>
            </a:r>
            <a:r>
              <a:rPr lang="en-ID" sz="1600" dirty="0" err="1"/>
              <a:t>negatif</a:t>
            </a:r>
            <a:r>
              <a:rPr lang="en-ID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8B548-B804-BAA3-53B1-5800EA240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29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956400" y="550225"/>
            <a:ext cx="2947500" cy="2280600"/>
          </a:xfrm>
          <a:prstGeom prst="cloudCallout">
            <a:avLst>
              <a:gd name="adj1" fmla="val 56798"/>
              <a:gd name="adj2" fmla="val 53281"/>
            </a:avLst>
          </a:prstGeom>
          <a:solidFill>
            <a:srgbClr val="0072FF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ctrTitle" idx="4294967295"/>
          </p:nvPr>
        </p:nvSpPr>
        <p:spPr>
          <a:xfrm>
            <a:off x="855300" y="1342775"/>
            <a:ext cx="3428700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/>
              <a:t>T</a:t>
            </a:r>
            <a:r>
              <a:rPr lang="en" sz="7200" dirty="0"/>
              <a:t>erima kasih</a:t>
            </a:r>
            <a:endParaRPr sz="7200" dirty="0"/>
          </a:p>
        </p:txBody>
      </p:sp>
      <p:sp>
        <p:nvSpPr>
          <p:cNvPr id="95" name="Google Shape;95;p19"/>
          <p:cNvSpPr/>
          <p:nvPr/>
        </p:nvSpPr>
        <p:spPr>
          <a:xfrm>
            <a:off x="543078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 rot="1473024">
            <a:off x="438918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5209216" y="8822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 rot="2487194">
            <a:off x="5106561" y="2187977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bantio template">
  <a:themeElements>
    <a:clrScheme name="Custom 347">
      <a:dk1>
        <a:srgbClr val="FFFFFF"/>
      </a:dk1>
      <a:lt1>
        <a:srgbClr val="000000"/>
      </a:lt1>
      <a:dk2>
        <a:srgbClr val="D3D9DF"/>
      </a:dk2>
      <a:lt2>
        <a:srgbClr val="496175"/>
      </a:lt2>
      <a:accent1>
        <a:srgbClr val="1456BB"/>
      </a:accent1>
      <a:accent2>
        <a:srgbClr val="971D4D"/>
      </a:accent2>
      <a:accent3>
        <a:srgbClr val="C92126"/>
      </a:accent3>
      <a:accent4>
        <a:srgbClr val="E4682F"/>
      </a:accent4>
      <a:accent5>
        <a:srgbClr val="EEAD12"/>
      </a:accent5>
      <a:accent6>
        <a:srgbClr val="328EFF"/>
      </a:accent6>
      <a:hlink>
        <a:srgbClr val="7CAEF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563</Words>
  <Application>Microsoft Office PowerPoint</Application>
  <PresentationFormat>On-screen Show (16:9)</PresentationFormat>
  <Paragraphs>33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Lora</vt:lpstr>
      <vt:lpstr>Vidaloka</vt:lpstr>
      <vt:lpstr>Sitka Small</vt:lpstr>
      <vt:lpstr>Times New Roman</vt:lpstr>
      <vt:lpstr>Brabantio template</vt:lpstr>
      <vt:lpstr>BAB 2 BIDANG KARTESIUS </vt:lpstr>
      <vt:lpstr>Pengertian </vt:lpstr>
      <vt:lpstr>Cara Membuat Koordinat Kartesius</vt:lpstr>
      <vt:lpstr>PowerPoint Presentation</vt:lpstr>
      <vt:lpstr>PowerPoint Presentation</vt:lpstr>
      <vt:lpstr>PowerPoint Presentation</vt:lpstr>
      <vt:lpstr>Contoh soal</vt:lpstr>
      <vt:lpstr>jawaban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2 BIDANG KARTESIUS </dc:title>
  <dc:creator>putri patonah</dc:creator>
  <cp:lastModifiedBy>LENOVO</cp:lastModifiedBy>
  <cp:revision>2</cp:revision>
  <dcterms:modified xsi:type="dcterms:W3CDTF">2022-12-14T10:29:15Z</dcterms:modified>
</cp:coreProperties>
</file>