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305" r:id="rId3"/>
    <p:sldId id="307" r:id="rId4"/>
    <p:sldId id="279" r:id="rId5"/>
    <p:sldId id="308" r:id="rId6"/>
    <p:sldId id="292" r:id="rId7"/>
    <p:sldId id="293" r:id="rId8"/>
    <p:sldId id="294" r:id="rId9"/>
    <p:sldId id="309" r:id="rId10"/>
    <p:sldId id="289" r:id="rId11"/>
    <p:sldId id="290" r:id="rId12"/>
    <p:sldId id="291" r:id="rId13"/>
    <p:sldId id="312" r:id="rId14"/>
    <p:sldId id="314" r:id="rId15"/>
    <p:sldId id="316" r:id="rId16"/>
    <p:sldId id="317" r:id="rId17"/>
    <p:sldId id="310" r:id="rId18"/>
    <p:sldId id="311" r:id="rId19"/>
    <p:sldId id="319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C9C"/>
    <a:srgbClr val="310DB5"/>
    <a:srgbClr val="99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69" d="100"/>
          <a:sy n="69" d="100"/>
        </p:scale>
        <p:origin x="15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9E376-3C2C-4423-90FA-5C33D8B3105E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39579-00FF-49C5-A8B7-14709383A16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46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0" lvl="2" indent="-228600">
              <a:buFont typeface="Arial" pitchFamily="34" charset="0"/>
              <a:buNone/>
            </a:pP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baseline="0" dirty="0">
              <a:latin typeface="+mn-lt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39579-00FF-49C5-A8B7-14709383A168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18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>
              <a:latin typeface="+mn-lt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39579-00FF-49C5-A8B7-14709383A168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47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39579-00FF-49C5-A8B7-14709383A168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914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AE69-4DCD-4D9C-8489-4F34C371BF9F}" type="datetimeFigureOut">
              <a:rPr lang="id-ID" smtClean="0"/>
              <a:pPr/>
              <a:t>14/12/2022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1F68-8B55-4F80-8E97-57E1275754C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-228600" y="1135702"/>
            <a:ext cx="9526979" cy="3208687"/>
          </a:xfrm>
          <a:custGeom>
            <a:avLst/>
            <a:gdLst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4785756 w 9880270"/>
              <a:gd name="connsiteY3" fmla="*/ 1638795 h 2101933"/>
              <a:gd name="connsiteX4" fmla="*/ 6056415 w 9880270"/>
              <a:gd name="connsiteY4" fmla="*/ 1900052 h 2101933"/>
              <a:gd name="connsiteX5" fmla="*/ 7992093 w 9880270"/>
              <a:gd name="connsiteY5" fmla="*/ 1282535 h 2101933"/>
              <a:gd name="connsiteX6" fmla="*/ 9880270 w 9880270"/>
              <a:gd name="connsiteY6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4785756 w 9880270"/>
              <a:gd name="connsiteY3" fmla="*/ 1638795 h 2101933"/>
              <a:gd name="connsiteX4" fmla="*/ 7992093 w 9880270"/>
              <a:gd name="connsiteY4" fmla="*/ 1282535 h 2101933"/>
              <a:gd name="connsiteX5" fmla="*/ 9880270 w 9880270"/>
              <a:gd name="connsiteY5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4785756 w 9880270"/>
              <a:gd name="connsiteY3" fmla="*/ 1638795 h 2101933"/>
              <a:gd name="connsiteX4" fmla="*/ 9880270 w 9880270"/>
              <a:gd name="connsiteY4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5655039 w 9880270"/>
              <a:gd name="connsiteY3" fmla="*/ 1867395 h 2101933"/>
              <a:gd name="connsiteX4" fmla="*/ 9880270 w 9880270"/>
              <a:gd name="connsiteY4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5655039 w 9880270"/>
              <a:gd name="connsiteY3" fmla="*/ 1867395 h 2101933"/>
              <a:gd name="connsiteX4" fmla="*/ 9880270 w 9880270"/>
              <a:gd name="connsiteY4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5655039 w 9880270"/>
              <a:gd name="connsiteY2" fmla="*/ 1867395 h 2101933"/>
              <a:gd name="connsiteX3" fmla="*/ 9880270 w 9880270"/>
              <a:gd name="connsiteY3" fmla="*/ 0 h 2101933"/>
              <a:gd name="connsiteX0" fmla="*/ 0 w 9880270"/>
              <a:gd name="connsiteY0" fmla="*/ 2101933 h 2217717"/>
              <a:gd name="connsiteX1" fmla="*/ 5655039 w 9880270"/>
              <a:gd name="connsiteY1" fmla="*/ 1867395 h 2217717"/>
              <a:gd name="connsiteX2" fmla="*/ 9880270 w 9880270"/>
              <a:gd name="connsiteY2" fmla="*/ 0 h 2217717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2947431"/>
              <a:gd name="connsiteX1" fmla="*/ 5655039 w 9880270"/>
              <a:gd name="connsiteY1" fmla="*/ 2712893 h 2947431"/>
              <a:gd name="connsiteX2" fmla="*/ 9880270 w 9880270"/>
              <a:gd name="connsiteY2" fmla="*/ 845498 h 2947431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398693"/>
              <a:gd name="connsiteX1" fmla="*/ 6208220 w 9880270"/>
              <a:gd name="connsiteY1" fmla="*/ 3398693 h 3398693"/>
              <a:gd name="connsiteX2" fmla="*/ 9880270 w 9880270"/>
              <a:gd name="connsiteY2" fmla="*/ 845498 h 3398693"/>
              <a:gd name="connsiteX0" fmla="*/ 0 w 9880270"/>
              <a:gd name="connsiteY0" fmla="*/ 2947431 h 2947431"/>
              <a:gd name="connsiteX1" fmla="*/ 5417962 w 9880270"/>
              <a:gd name="connsiteY1" fmla="*/ 2560493 h 2947431"/>
              <a:gd name="connsiteX2" fmla="*/ 9880270 w 9880270"/>
              <a:gd name="connsiteY2" fmla="*/ 845498 h 2947431"/>
              <a:gd name="connsiteX0" fmla="*/ 0 w 9880270"/>
              <a:gd name="connsiteY0" fmla="*/ 2947431 h 2947431"/>
              <a:gd name="connsiteX1" fmla="*/ 5417962 w 9880270"/>
              <a:gd name="connsiteY1" fmla="*/ 2560493 h 2947431"/>
              <a:gd name="connsiteX2" fmla="*/ 9880270 w 9880270"/>
              <a:gd name="connsiteY2" fmla="*/ 845498 h 2947431"/>
              <a:gd name="connsiteX0" fmla="*/ 0 w 9880270"/>
              <a:gd name="connsiteY0" fmla="*/ 2947431 h 2947431"/>
              <a:gd name="connsiteX1" fmla="*/ 5417962 w 9880270"/>
              <a:gd name="connsiteY1" fmla="*/ 2560493 h 2947431"/>
              <a:gd name="connsiteX2" fmla="*/ 9880270 w 9880270"/>
              <a:gd name="connsiteY2" fmla="*/ 845498 h 2947431"/>
              <a:gd name="connsiteX0" fmla="*/ 0 w 9880270"/>
              <a:gd name="connsiteY0" fmla="*/ 2947431 h 3208687"/>
              <a:gd name="connsiteX1" fmla="*/ 5417962 w 9880270"/>
              <a:gd name="connsiteY1" fmla="*/ 2560493 h 3208687"/>
              <a:gd name="connsiteX2" fmla="*/ 9880270 w 9880270"/>
              <a:gd name="connsiteY2" fmla="*/ 845498 h 320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0270" h="3208687">
                <a:moveTo>
                  <a:pt x="0" y="2947431"/>
                </a:moveTo>
                <a:cubicBezTo>
                  <a:pt x="1473710" y="0"/>
                  <a:pt x="4011405" y="2061729"/>
                  <a:pt x="5417962" y="2560493"/>
                </a:cubicBezTo>
                <a:cubicBezTo>
                  <a:pt x="7056340" y="3208687"/>
                  <a:pt x="9065226" y="1703491"/>
                  <a:pt x="9880270" y="845498"/>
                </a:cubicBezTo>
              </a:path>
            </a:pathLst>
          </a:custGeom>
          <a:ln w="19050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908720"/>
            <a:ext cx="4360489" cy="224676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>
                <a:rot lat="0" lon="0" rev="900000"/>
              </a:camera>
              <a:lightRig rig="threePt" dir="t"/>
            </a:scene3d>
          </a:bodyPr>
          <a:lstStyle/>
          <a:p>
            <a:r>
              <a:rPr lang="en-US" sz="14000" dirty="0">
                <a:ln w="31750">
                  <a:solidFill>
                    <a:srgbClr val="4BACC6">
                      <a:lumMod val="75000"/>
                    </a:srgbClr>
                  </a:solidFill>
                </a:ln>
                <a:gradFill>
                  <a:gsLst>
                    <a:gs pos="0">
                      <a:prstClr val="white">
                        <a:alpha val="50000"/>
                      </a:prstClr>
                    </a:gs>
                    <a:gs pos="85000">
                      <a:prstClr val="white"/>
                    </a:gs>
                  </a:gsLst>
                  <a:lin ang="5400000" scaled="1"/>
                </a:gradFill>
                <a:effectLst>
                  <a:glow rad="139700">
                    <a:srgbClr val="4BACC6">
                      <a:satMod val="175000"/>
                      <a:alpha val="40000"/>
                    </a:srgbClr>
                  </a:glow>
                  <a:outerShdw blurRad="101600" dist="381000" dir="8100000" algn="tr" rotWithShape="0">
                    <a:prstClr val="black">
                      <a:alpha val="18000"/>
                    </a:prstClr>
                  </a:outerShdw>
                </a:effectLst>
                <a:latin typeface="Impact" pitchFamily="34" charset="0"/>
              </a:rPr>
              <a:t>BAB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26" y="4213482"/>
            <a:ext cx="8710200" cy="1015663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bliqueBottomLeft">
                <a:rot lat="0" lon="0" rev="20999999"/>
              </a:camera>
              <a:lightRig rig="threePt" dir="t"/>
            </a:scene3d>
          </a:bodyPr>
          <a:lstStyle/>
          <a:p>
            <a:r>
              <a:rPr lang="en-US" sz="6000" dirty="0">
                <a:ln w="31750">
                  <a:solidFill>
                    <a:srgbClr val="F79646">
                      <a:lumMod val="75000"/>
                    </a:srgbClr>
                  </a:solidFill>
                </a:ln>
                <a:gradFill>
                  <a:gsLst>
                    <a:gs pos="0">
                      <a:prstClr val="white">
                        <a:alpha val="50000"/>
                      </a:prstClr>
                    </a:gs>
                    <a:gs pos="85000">
                      <a:srgbClr val="1F497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  <a:outerShdw blurRad="101600" dist="381000" dir="8100000" algn="tr" rotWithShape="0">
                    <a:prstClr val="black">
                      <a:alpha val="18000"/>
                    </a:prstClr>
                  </a:outerShdw>
                </a:effectLst>
                <a:latin typeface="Impact" pitchFamily="34" charset="0"/>
              </a:rPr>
              <a:t>PERSAMAAN LINEAR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3" y="2840160"/>
            <a:ext cx="3024336" cy="193899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bliqueBottomLeft">
                <a:rot lat="0" lon="0" rev="300000"/>
              </a:camera>
              <a:lightRig rig="threePt" dir="t"/>
            </a:scene3d>
          </a:bodyPr>
          <a:lstStyle/>
          <a:p>
            <a:r>
              <a:rPr lang="en-US" sz="6000" dirty="0">
                <a:ln w="31750">
                  <a:solidFill>
                    <a:srgbClr val="9BBB59">
                      <a:lumMod val="75000"/>
                    </a:srgbClr>
                  </a:solidFill>
                </a:ln>
                <a:gradFill>
                  <a:gsLst>
                    <a:gs pos="0">
                      <a:prstClr val="white">
                        <a:alpha val="50000"/>
                      </a:prstClr>
                    </a:gs>
                    <a:gs pos="85000">
                      <a:srgbClr val="1F497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  <a:outerShdw blurRad="101600" dist="381000" dir="8100000" algn="tr" rotWithShape="0">
                    <a:prstClr val="black">
                      <a:alpha val="18000"/>
                    </a:prstClr>
                  </a:outerShdw>
                </a:effectLst>
                <a:latin typeface="Impact" pitchFamily="34" charset="0"/>
              </a:rPr>
              <a:t>DUA VARIABEL</a:t>
            </a:r>
            <a:endParaRPr lang="en-US" sz="14000" dirty="0">
              <a:ln w="31750">
                <a:solidFill>
                  <a:srgbClr val="9BBB59">
                    <a:lumMod val="75000"/>
                  </a:srgbClr>
                </a:solidFill>
              </a:ln>
              <a:gradFill>
                <a:gsLst>
                  <a:gs pos="0">
                    <a:prstClr val="white">
                      <a:alpha val="50000"/>
                    </a:prstClr>
                  </a:gs>
                  <a:gs pos="85000">
                    <a:srgbClr val="1F497D">
                      <a:lumMod val="20000"/>
                      <a:lumOff val="80000"/>
                    </a:srgbClr>
                  </a:gs>
                </a:gsLst>
                <a:lin ang="5400000" scaled="1"/>
              </a:gradFill>
              <a:effectLst>
                <a:glow rad="139700">
                  <a:srgbClr val="9BBB59">
                    <a:satMod val="175000"/>
                    <a:alpha val="40000"/>
                  </a:srgbClr>
                </a:glow>
                <a:outerShdw blurRad="101600" dist="381000" dir="8100000" algn="tr" rotWithShape="0">
                  <a:prstClr val="black">
                    <a:alpha val="18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4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24 -0.17577 C 0.70122 -0.05389 0.58004 0.06822 0.49254 0.12673 C 0.40504 0.18524 0.3599 0.18409 0.29705 0.17368 C 0.2342 0.1635 0.16441 0.09435 0.11493 0.06545 C 0.06545 0.03631 0.03264 0.01804 -2.5E-6 3.11748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00" y="18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1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562 -0.17576 C 0.50972 -0.13228 0.32413 0.05597 0.22986 0.08534 C 0.13559 0.11471 0.04791 0.01781 3.61111E-6 -4.25532E-6 " pathEditMode="relative" rAng="0" ptsTypes="aaa">
                                      <p:cBhvr>
                                        <p:cTn id="18" dur="1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autoRev="1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800000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56562 -0.17576 C 0.50972 -0.13228 0.32413 0.05597 0.22986 0.08534 C 0.13559 0.11471 0.04791 0.01781 3.61111E-6 -4.25532E-6 " pathEditMode="relative" rAng="0" ptsTypes="aaa">
                                      <p:cBhvr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0" grpId="0"/>
      <p:bldP spid="10" grpId="1"/>
      <p:bldP spid="10" grpId="2"/>
      <p:bldP spid="12" grpId="0"/>
      <p:bldP spid="12" grpId="1"/>
      <p:bldP spid="1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20000" t="-5000" r="-1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bahan TMPM\aplikasi bergerak\racoon.gif w=468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09813"/>
            <a:ext cx="2016224" cy="15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09600" y="930449"/>
            <a:ext cx="8001000" cy="4755232"/>
          </a:xfrm>
          <a:prstGeom prst="roundRect">
            <a:avLst/>
          </a:prstGeom>
          <a:solidFill>
            <a:schemeClr val="accent6">
              <a:lumMod val="50000"/>
              <a:alpha val="5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8742" y="1430628"/>
            <a:ext cx="73570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b="1" dirty="0" err="1">
                <a:solidFill>
                  <a:schemeClr val="bg1"/>
                </a:solidFill>
              </a:rPr>
              <a:t>Faiz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dan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Rara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membeli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pensil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dan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penghapus</a:t>
            </a:r>
            <a:r>
              <a:rPr lang="en-US" sz="3400" b="1" dirty="0">
                <a:solidFill>
                  <a:schemeClr val="bg1"/>
                </a:solidFill>
              </a:rPr>
              <a:t> di </a:t>
            </a:r>
            <a:r>
              <a:rPr lang="en-US" sz="3400" b="1" dirty="0" err="1">
                <a:solidFill>
                  <a:schemeClr val="bg1"/>
                </a:solidFill>
              </a:rPr>
              <a:t>toko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buku</a:t>
            </a:r>
            <a:r>
              <a:rPr lang="en-US" sz="3400" b="1" dirty="0">
                <a:solidFill>
                  <a:schemeClr val="bg1"/>
                </a:solidFill>
              </a:rPr>
              <a:t> yang </a:t>
            </a:r>
            <a:r>
              <a:rPr lang="en-US" sz="3400" b="1" dirty="0" err="1">
                <a:solidFill>
                  <a:schemeClr val="bg1"/>
                </a:solidFill>
              </a:rPr>
              <a:t>sama</a:t>
            </a:r>
            <a:r>
              <a:rPr lang="en-US" sz="3400" b="1" dirty="0">
                <a:solidFill>
                  <a:schemeClr val="bg1"/>
                </a:solidFill>
              </a:rPr>
              <a:t>. </a:t>
            </a:r>
            <a:r>
              <a:rPr lang="en-US" sz="3400" b="1" dirty="0" err="1">
                <a:solidFill>
                  <a:schemeClr val="bg1"/>
                </a:solidFill>
              </a:rPr>
              <a:t>Faiz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membeli</a:t>
            </a:r>
            <a:r>
              <a:rPr lang="en-US" sz="3400" b="1" dirty="0">
                <a:solidFill>
                  <a:schemeClr val="bg1"/>
                </a:solidFill>
              </a:rPr>
              <a:t> 7 </a:t>
            </a:r>
            <a:r>
              <a:rPr lang="en-US" sz="3400" b="1" dirty="0" err="1">
                <a:solidFill>
                  <a:schemeClr val="bg1"/>
                </a:solidFill>
              </a:rPr>
              <a:t>pensil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dan</a:t>
            </a:r>
            <a:r>
              <a:rPr lang="en-US" sz="3400" b="1" dirty="0">
                <a:solidFill>
                  <a:schemeClr val="bg1"/>
                </a:solidFill>
              </a:rPr>
              <a:t> 4 </a:t>
            </a:r>
            <a:r>
              <a:rPr lang="en-US" sz="3400" b="1" dirty="0" err="1">
                <a:solidFill>
                  <a:schemeClr val="bg1"/>
                </a:solidFill>
              </a:rPr>
              <a:t>penghapus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seharga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Rp</a:t>
            </a:r>
            <a:r>
              <a:rPr lang="en-US" sz="3400" b="1" dirty="0">
                <a:solidFill>
                  <a:schemeClr val="bg1"/>
                </a:solidFill>
              </a:rPr>
              <a:t>. 11.200,00. </a:t>
            </a:r>
            <a:r>
              <a:rPr lang="en-US" sz="3400" b="1" dirty="0" err="1">
                <a:solidFill>
                  <a:schemeClr val="bg1"/>
                </a:solidFill>
              </a:rPr>
              <a:t>Sedangkan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Rara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membeli</a:t>
            </a:r>
            <a:r>
              <a:rPr lang="en-US" sz="3400" b="1" dirty="0">
                <a:solidFill>
                  <a:schemeClr val="bg1"/>
                </a:solidFill>
              </a:rPr>
              <a:t> 14 </a:t>
            </a:r>
            <a:r>
              <a:rPr lang="en-US" sz="3400" b="1" dirty="0" err="1">
                <a:solidFill>
                  <a:schemeClr val="bg1"/>
                </a:solidFill>
              </a:rPr>
              <a:t>pensil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dan</a:t>
            </a:r>
            <a:r>
              <a:rPr lang="en-US" sz="3400" b="1" dirty="0">
                <a:solidFill>
                  <a:schemeClr val="bg1"/>
                </a:solidFill>
              </a:rPr>
              <a:t> 2 </a:t>
            </a:r>
            <a:r>
              <a:rPr lang="en-US" sz="3400" b="1" dirty="0" err="1">
                <a:solidFill>
                  <a:schemeClr val="bg1"/>
                </a:solidFill>
              </a:rPr>
              <a:t>penghapus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seharga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Rp</a:t>
            </a:r>
            <a:r>
              <a:rPr lang="en-US" sz="3400" b="1" dirty="0">
                <a:solidFill>
                  <a:schemeClr val="bg1"/>
                </a:solidFill>
              </a:rPr>
              <a:t>. 18.200,00. </a:t>
            </a:r>
            <a:r>
              <a:rPr lang="en-US" sz="3400" b="1" dirty="0" err="1">
                <a:solidFill>
                  <a:schemeClr val="bg1"/>
                </a:solidFill>
              </a:rPr>
              <a:t>Berapakah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harga</a:t>
            </a:r>
            <a:r>
              <a:rPr lang="en-US" sz="3400" b="1" dirty="0">
                <a:solidFill>
                  <a:schemeClr val="bg1"/>
                </a:solidFill>
              </a:rPr>
              <a:t> 1 </a:t>
            </a:r>
            <a:r>
              <a:rPr lang="en-US" sz="3400" b="1" dirty="0" err="1">
                <a:solidFill>
                  <a:schemeClr val="bg1"/>
                </a:solidFill>
              </a:rPr>
              <a:t>pensil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dan</a:t>
            </a:r>
            <a:r>
              <a:rPr lang="en-US" sz="3400" b="1" dirty="0">
                <a:solidFill>
                  <a:schemeClr val="bg1"/>
                </a:solidFill>
              </a:rPr>
              <a:t> 1 </a:t>
            </a:r>
            <a:r>
              <a:rPr lang="en-US" sz="3400" b="1" dirty="0" err="1">
                <a:solidFill>
                  <a:schemeClr val="bg1"/>
                </a:solidFill>
              </a:rPr>
              <a:t>penghapus</a:t>
            </a:r>
            <a:r>
              <a:rPr lang="en-US" sz="34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5" name="Cloud 4"/>
          <p:cNvSpPr/>
          <p:nvPr/>
        </p:nvSpPr>
        <p:spPr>
          <a:xfrm rot="1640242">
            <a:off x="6125784" y="310960"/>
            <a:ext cx="3059832" cy="1238978"/>
          </a:xfrm>
          <a:prstGeom prst="cloud">
            <a:avLst/>
          </a:prstGeom>
          <a:solidFill>
            <a:schemeClr val="accent6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Contoh</a:t>
            </a:r>
            <a:r>
              <a:rPr lang="en-US" sz="3000" dirty="0"/>
              <a:t> </a:t>
            </a:r>
            <a:r>
              <a:rPr lang="en-US" sz="3000" dirty="0" err="1"/>
              <a:t>Soal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23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0282" y="423929"/>
            <a:ext cx="7924800" cy="6149662"/>
          </a:xfrm>
          <a:prstGeom prst="roundRect">
            <a:avLst/>
          </a:prstGeom>
          <a:solidFill>
            <a:schemeClr val="accent4">
              <a:lumMod val="75000"/>
              <a:alpha val="63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4724400" y="53124"/>
            <a:ext cx="4419600" cy="1804239"/>
          </a:xfrm>
          <a:prstGeom prst="irregularSeal1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Penyelesaian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893677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Misalkan</a:t>
            </a:r>
            <a:r>
              <a:rPr lang="en-US" sz="3000" b="1" dirty="0"/>
              <a:t>: x = </a:t>
            </a:r>
            <a:r>
              <a:rPr lang="en-US" sz="3000" b="1" dirty="0" err="1"/>
              <a:t>pensil</a:t>
            </a:r>
            <a:endParaRPr lang="en-US" sz="3000" b="1" dirty="0"/>
          </a:p>
          <a:p>
            <a:r>
              <a:rPr lang="en-US" sz="3000" b="1" dirty="0"/>
              <a:t>                  y = </a:t>
            </a:r>
            <a:r>
              <a:rPr lang="en-US" sz="3000" b="1" dirty="0" err="1"/>
              <a:t>penghapus</a:t>
            </a:r>
            <a:endParaRPr lang="en-US" sz="3000" b="1" dirty="0"/>
          </a:p>
          <a:p>
            <a:endParaRPr lang="en-US" sz="3000" b="1" dirty="0"/>
          </a:p>
          <a:p>
            <a:r>
              <a:rPr lang="en-US" sz="3000" b="1" dirty="0"/>
              <a:t>	  7x + 4y = 11.200 . . . (1)</a:t>
            </a:r>
          </a:p>
          <a:p>
            <a:r>
              <a:rPr lang="en-US" sz="3000" b="1" dirty="0"/>
              <a:t>	14x + 2y = 18.200 . . . (2)</a:t>
            </a:r>
          </a:p>
          <a:p>
            <a:endParaRPr lang="en-US" sz="3000" b="1" dirty="0"/>
          </a:p>
          <a:p>
            <a:r>
              <a:rPr lang="en-US" sz="3000" b="1" dirty="0"/>
              <a:t>	</a:t>
            </a:r>
            <a:r>
              <a:rPr lang="en-US" sz="3000" b="1" dirty="0" err="1"/>
              <a:t>Eliminasi</a:t>
            </a:r>
            <a:r>
              <a:rPr lang="en-US" sz="3000" b="1" dirty="0"/>
              <a:t> </a:t>
            </a:r>
            <a:r>
              <a:rPr lang="en-US" sz="3000" b="1" dirty="0" err="1"/>
              <a:t>persamaan</a:t>
            </a:r>
            <a:r>
              <a:rPr lang="en-US" sz="3000" b="1" dirty="0"/>
              <a:t> (1) </a:t>
            </a:r>
            <a:r>
              <a:rPr lang="en-US" sz="3000" b="1" dirty="0" err="1"/>
              <a:t>dan</a:t>
            </a:r>
            <a:r>
              <a:rPr lang="en-US" sz="3000" b="1" dirty="0"/>
              <a:t> (2)</a:t>
            </a:r>
          </a:p>
          <a:p>
            <a:r>
              <a:rPr lang="en-US" sz="3000" b="1" dirty="0"/>
              <a:t>   7x + 4y = 11.200│x(2)│14x + 8y = 22.400 </a:t>
            </a:r>
          </a:p>
          <a:p>
            <a:r>
              <a:rPr lang="en-US" sz="3000" b="1" dirty="0"/>
              <a:t> 14x + 2y = 18.200│x(1)│14x + 2y = 18.200   -</a:t>
            </a:r>
          </a:p>
          <a:p>
            <a:r>
              <a:rPr lang="en-US" sz="3000" b="1" dirty="0"/>
              <a:t>		     	      	            6y = 4.200</a:t>
            </a:r>
          </a:p>
          <a:p>
            <a:r>
              <a:rPr lang="en-US" sz="3000" b="1" dirty="0"/>
              <a:t>		          	                         y = 700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79230" y="5076238"/>
            <a:ext cx="284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72000" y="4581128"/>
            <a:ext cx="720080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499992" y="4149080"/>
            <a:ext cx="720080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195" name="Picture 3" descr="D:\bahan TMPM\aplikasi bergerak\lightbulb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" y="5177923"/>
            <a:ext cx="1278462" cy="17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766293"/>
            <a:ext cx="8153400" cy="5562600"/>
          </a:xfrm>
          <a:prstGeom prst="roundRect">
            <a:avLst/>
          </a:prstGeom>
          <a:solidFill>
            <a:schemeClr val="accent6">
              <a:lumMod val="50000"/>
              <a:alpha val="5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292" y="1600200"/>
            <a:ext cx="8225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7x + 4y = 11.200│x(1)│  7x + 4y =  11.200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14x + 2y = 18.200│x(2)│28x + 4y =  36.400   -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			  -21x	         = -25.200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		                  x         = 1.200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	</a:t>
            </a:r>
            <a:r>
              <a:rPr lang="en-US" sz="3200" b="1" dirty="0" err="1">
                <a:solidFill>
                  <a:schemeClr val="bg1"/>
                </a:solidFill>
              </a:rPr>
              <a:t>Jadi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harga</a:t>
            </a:r>
            <a:r>
              <a:rPr lang="en-US" sz="3200" b="1" dirty="0">
                <a:solidFill>
                  <a:schemeClr val="bg1"/>
                </a:solidFill>
              </a:rPr>
              <a:t> 1 </a:t>
            </a:r>
            <a:r>
              <a:rPr lang="en-US" sz="3200" b="1" dirty="0" err="1">
                <a:solidFill>
                  <a:schemeClr val="bg1"/>
                </a:solidFill>
              </a:rPr>
              <a:t>pensil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adalah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Rp</a:t>
            </a:r>
            <a:r>
              <a:rPr lang="en-US" sz="3200" b="1" dirty="0">
                <a:solidFill>
                  <a:schemeClr val="bg1"/>
                </a:solidFill>
              </a:rPr>
              <a:t>. 1.200,00 </a:t>
            </a:r>
            <a:r>
              <a:rPr lang="en-US" sz="3200" b="1" dirty="0" err="1">
                <a:solidFill>
                  <a:schemeClr val="bg1"/>
                </a:solidFill>
              </a:rPr>
              <a:t>dan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harga</a:t>
            </a:r>
            <a:r>
              <a:rPr lang="en-US" sz="3200" b="1" dirty="0">
                <a:solidFill>
                  <a:schemeClr val="bg1"/>
                </a:solidFill>
              </a:rPr>
              <a:t> 1 </a:t>
            </a:r>
            <a:r>
              <a:rPr lang="en-US" sz="3200" b="1" dirty="0" err="1">
                <a:solidFill>
                  <a:schemeClr val="bg1"/>
                </a:solidFill>
              </a:rPr>
              <a:t>penghapus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adalah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Rp</a:t>
            </a:r>
            <a:r>
              <a:rPr lang="en-US" sz="3200" b="1" dirty="0">
                <a:solidFill>
                  <a:schemeClr val="bg1"/>
                </a:solidFill>
              </a:rPr>
              <a:t>. 700,00.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724962" y="2605381"/>
            <a:ext cx="3221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686925" y="1628800"/>
            <a:ext cx="541259" cy="381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724128" y="2183304"/>
            <a:ext cx="541259" cy="381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D:\bahan TMPM\aplikasi bergerak\lightbulb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38" y="5085200"/>
            <a:ext cx="1278462" cy="17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4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9552" y="1772816"/>
            <a:ext cx="8424936" cy="4320480"/>
          </a:xfrm>
          <a:prstGeom prst="roundRect">
            <a:avLst/>
          </a:prstGeom>
          <a:solidFill>
            <a:schemeClr val="accent6">
              <a:lumMod val="5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Metode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eliminasi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substi</a:t>
            </a:r>
            <a:r>
              <a:rPr lang="id-ID" sz="3000" b="1" dirty="0">
                <a:latin typeface="Tw Cen MT" pitchFamily="34" charset="0"/>
                <a:cs typeface="Aharoni" pitchFamily="2" charset="-79"/>
              </a:rPr>
              <a:t>t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usi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adalah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gabungan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dari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metode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eliminasi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dan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 </a:t>
            </a:r>
            <a:r>
              <a:rPr lang="en-US" sz="3000" b="1" dirty="0" err="1">
                <a:latin typeface="Tw Cen MT" pitchFamily="34" charset="0"/>
                <a:cs typeface="Aharoni" pitchFamily="2" charset="-79"/>
              </a:rPr>
              <a:t>substitusi</a:t>
            </a:r>
            <a:r>
              <a:rPr lang="en-US" sz="3000" b="1" dirty="0">
                <a:latin typeface="Tw Cen MT" pitchFamily="34" charset="0"/>
                <a:cs typeface="Aharoni" pitchFamily="2" charset="-79"/>
              </a:rPr>
              <a:t>.</a:t>
            </a:r>
            <a:r>
              <a:rPr lang="en-US" sz="3000" b="1" dirty="0"/>
              <a:t> </a:t>
            </a:r>
            <a:r>
              <a:rPr lang="en-US" sz="3000" b="1" dirty="0" err="1"/>
              <a:t>Langkah-langkah</a:t>
            </a:r>
            <a:r>
              <a:rPr lang="en-US" sz="3000" b="1" dirty="0"/>
              <a:t> </a:t>
            </a:r>
            <a:r>
              <a:rPr lang="en-US" sz="3000" b="1" dirty="0" err="1"/>
              <a:t>penyelesaiannya</a:t>
            </a:r>
            <a:r>
              <a:rPr lang="en-US" sz="3000" b="1" dirty="0"/>
              <a:t> </a:t>
            </a:r>
            <a:r>
              <a:rPr lang="en-US" sz="3000" b="1" dirty="0" err="1"/>
              <a:t>adalah</a:t>
            </a:r>
            <a:r>
              <a:rPr lang="id-ID" sz="3000" b="1" dirty="0"/>
              <a:t> :</a:t>
            </a:r>
            <a:endParaRPr lang="en-US" sz="3000" b="1" dirty="0"/>
          </a:p>
          <a:p>
            <a:pPr marL="514350" indent="-514350">
              <a:buFont typeface="+mj-lt"/>
              <a:buAutoNum type="alphaLcParenR"/>
            </a:pPr>
            <a:r>
              <a:rPr lang="en-US" sz="3000" b="1" dirty="0"/>
              <a:t>Salah </a:t>
            </a:r>
            <a:r>
              <a:rPr lang="en-US" sz="3000" b="1" dirty="0" err="1"/>
              <a:t>satu</a:t>
            </a:r>
            <a:r>
              <a:rPr lang="en-US" sz="3000" b="1" dirty="0"/>
              <a:t> </a:t>
            </a:r>
            <a:r>
              <a:rPr lang="en-US" sz="3000" b="1" dirty="0" err="1"/>
              <a:t>variabel</a:t>
            </a:r>
            <a:r>
              <a:rPr lang="en-US" sz="3000" b="1" dirty="0"/>
              <a:t> </a:t>
            </a:r>
            <a:r>
              <a:rPr lang="en-US" sz="3000" b="1" dirty="0" err="1"/>
              <a:t>dicari</a:t>
            </a:r>
            <a:r>
              <a:rPr lang="en-US" sz="3000" b="1" dirty="0"/>
              <a:t> </a:t>
            </a:r>
            <a:r>
              <a:rPr lang="en-US" sz="3000" b="1" dirty="0" err="1"/>
              <a:t>dengan</a:t>
            </a:r>
            <a:r>
              <a:rPr lang="en-US" sz="3000" b="1" dirty="0"/>
              <a:t> </a:t>
            </a:r>
            <a:r>
              <a:rPr lang="en-US" sz="3000" b="1" dirty="0" err="1"/>
              <a:t>cara</a:t>
            </a:r>
            <a:r>
              <a:rPr lang="en-US" sz="3000" b="1" dirty="0"/>
              <a:t>  </a:t>
            </a:r>
            <a:r>
              <a:rPr lang="en-US" sz="3000" b="1" dirty="0" err="1"/>
              <a:t>mengeliminasi</a:t>
            </a:r>
            <a:r>
              <a:rPr lang="en-US" sz="3000" b="1" dirty="0"/>
              <a:t> </a:t>
            </a:r>
            <a:r>
              <a:rPr lang="en-US" sz="3000" b="1" dirty="0" err="1"/>
              <a:t>peubah</a:t>
            </a:r>
            <a:r>
              <a:rPr lang="en-US" sz="3000" b="1" dirty="0"/>
              <a:t> </a:t>
            </a:r>
            <a:r>
              <a:rPr lang="en-US" sz="3000" b="1" dirty="0" err="1"/>
              <a:t>variabel</a:t>
            </a:r>
            <a:r>
              <a:rPr lang="en-US" sz="3000" b="1" dirty="0"/>
              <a:t> </a:t>
            </a:r>
            <a:r>
              <a:rPr lang="en-US" sz="3000" b="1" dirty="0" err="1"/>
              <a:t>lainnya</a:t>
            </a:r>
            <a:r>
              <a:rPr lang="en-US" sz="3000" b="1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000" b="1" dirty="0" err="1"/>
              <a:t>Hasil</a:t>
            </a:r>
            <a:r>
              <a:rPr lang="en-US" sz="3000" b="1" dirty="0"/>
              <a:t> </a:t>
            </a:r>
            <a:r>
              <a:rPr lang="en-US" sz="3000" b="1" dirty="0" err="1"/>
              <a:t>variabel</a:t>
            </a:r>
            <a:r>
              <a:rPr lang="en-US" sz="3000" b="1" dirty="0"/>
              <a:t> yang </a:t>
            </a:r>
            <a:r>
              <a:rPr lang="en-US" sz="3000" b="1" dirty="0" err="1"/>
              <a:t>diperoleh</a:t>
            </a:r>
            <a:r>
              <a:rPr lang="en-US" sz="3000" b="1" dirty="0"/>
              <a:t> </a:t>
            </a:r>
            <a:r>
              <a:rPr lang="en-US" sz="3000" b="1" dirty="0" err="1"/>
              <a:t>kemudian</a:t>
            </a:r>
            <a:r>
              <a:rPr lang="en-US" sz="3000" b="1" dirty="0"/>
              <a:t> </a:t>
            </a:r>
            <a:r>
              <a:rPr lang="en-US" sz="3000" b="1" dirty="0" err="1"/>
              <a:t>disubstitusikan</a:t>
            </a:r>
            <a:r>
              <a:rPr lang="en-US" sz="3000" b="1" dirty="0"/>
              <a:t> </a:t>
            </a:r>
            <a:r>
              <a:rPr lang="en-US" sz="3000" b="1" dirty="0" err="1"/>
              <a:t>ke</a:t>
            </a:r>
            <a:r>
              <a:rPr lang="en-US" sz="3000" b="1" dirty="0"/>
              <a:t> </a:t>
            </a:r>
            <a:r>
              <a:rPr lang="en-US" sz="3000" b="1" dirty="0" err="1"/>
              <a:t>salah</a:t>
            </a:r>
            <a:r>
              <a:rPr lang="en-US" sz="3000" b="1" dirty="0"/>
              <a:t> </a:t>
            </a:r>
            <a:r>
              <a:rPr lang="en-US" sz="3000" b="1" dirty="0" err="1"/>
              <a:t>satu</a:t>
            </a:r>
            <a:r>
              <a:rPr lang="en-US" sz="3000" b="1" dirty="0"/>
              <a:t> </a:t>
            </a:r>
            <a:r>
              <a:rPr lang="en-US" sz="3000" b="1" dirty="0" err="1"/>
              <a:t>persamaan</a:t>
            </a:r>
            <a:r>
              <a:rPr lang="en-US" sz="3000" b="1" dirty="0"/>
              <a:t>.</a:t>
            </a:r>
          </a:p>
        </p:txBody>
      </p:sp>
      <p:sp>
        <p:nvSpPr>
          <p:cNvPr id="4" name="Pentagon 3"/>
          <p:cNvSpPr/>
          <p:nvPr/>
        </p:nvSpPr>
        <p:spPr>
          <a:xfrm>
            <a:off x="539552" y="908720"/>
            <a:ext cx="3816424" cy="1008112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/>
              <a:t>Metode</a:t>
            </a:r>
            <a:r>
              <a:rPr lang="en-US" sz="3000" b="1" dirty="0"/>
              <a:t> </a:t>
            </a:r>
            <a:r>
              <a:rPr lang="id-ID" sz="3000" b="1" dirty="0"/>
              <a:t>E</a:t>
            </a:r>
            <a:r>
              <a:rPr lang="en-US" sz="3000" b="1" dirty="0" err="1"/>
              <a:t>liminasi</a:t>
            </a:r>
            <a:r>
              <a:rPr lang="en-US" sz="3000" b="1" dirty="0"/>
              <a:t>-</a:t>
            </a:r>
            <a:r>
              <a:rPr lang="id-ID" sz="3000" b="1" dirty="0"/>
              <a:t>S</a:t>
            </a:r>
            <a:r>
              <a:rPr lang="en-US" sz="3000" b="1" dirty="0" err="1"/>
              <a:t>ubstitusi</a:t>
            </a:r>
            <a:endParaRPr lang="en-US" sz="3000" b="1" dirty="0"/>
          </a:p>
        </p:txBody>
      </p:sp>
      <p:pic>
        <p:nvPicPr>
          <p:cNvPr id="9220" name="Picture 4" descr="D:\bahan TMPM\gambar ppt\gifk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31" y="32792"/>
            <a:ext cx="1535275" cy="230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8596" y="214290"/>
            <a:ext cx="8286808" cy="5002248"/>
            <a:chOff x="428596" y="214290"/>
            <a:chExt cx="8286808" cy="5002248"/>
          </a:xfrm>
        </p:grpSpPr>
        <p:grpSp>
          <p:nvGrpSpPr>
            <p:cNvPr id="6" name="Group 5"/>
            <p:cNvGrpSpPr/>
            <p:nvPr/>
          </p:nvGrpSpPr>
          <p:grpSpPr>
            <a:xfrm>
              <a:off x="428596" y="214290"/>
              <a:ext cx="8286808" cy="5002248"/>
              <a:chOff x="428596" y="214290"/>
              <a:chExt cx="8286808" cy="5002248"/>
            </a:xfrm>
          </p:grpSpPr>
          <p:pic>
            <p:nvPicPr>
              <p:cNvPr id="3" name="irc_mi" descr="http://4.bp.blogspot.com/-OFw02RABp84/T-cjzcGjfOI/AAAAAAAAAAU/hIrjTeo8C9I/s1600/spldv-kfc.jpg"/>
              <p:cNvPicPr/>
              <p:nvPr/>
            </p:nvPicPr>
            <p:blipFill>
              <a:blip r:embed="rId3"/>
              <a:srcRect b="15556"/>
              <a:stretch>
                <a:fillRect/>
              </a:stretch>
            </p:blipFill>
            <p:spPr bwMode="auto">
              <a:xfrm>
                <a:off x="428596" y="214290"/>
                <a:ext cx="8286808" cy="4714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" name="Straight Connector 4"/>
              <p:cNvCxnSpPr/>
              <p:nvPr/>
            </p:nvCxnSpPr>
            <p:spPr>
              <a:xfrm>
                <a:off x="436972" y="5214950"/>
                <a:ext cx="8215370" cy="1588"/>
              </a:xfrm>
              <a:prstGeom prst="line">
                <a:avLst/>
              </a:prstGeom>
              <a:ln w="857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2143108" y="357166"/>
              <a:ext cx="6286544" cy="107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4000" b="1" dirty="0">
                  <a:solidFill>
                    <a:schemeClr val="tx1"/>
                  </a:solidFill>
                  <a:latin typeface="Tw Cen MT" pitchFamily="34" charset="0"/>
                </a:rPr>
                <a:t>Promo KFC Simpang Lima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0034" y="4889291"/>
              <a:ext cx="8143932" cy="1588"/>
            </a:xfrm>
            <a:prstGeom prst="line">
              <a:avLst/>
            </a:prstGeom>
            <a:ln w="889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74407" y="5072074"/>
            <a:ext cx="8715404" cy="1571612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3200" b="1" dirty="0">
                <a:solidFill>
                  <a:srgbClr val="C00000"/>
                </a:solidFill>
                <a:latin typeface="Tw Cen MT" pitchFamily="34" charset="0"/>
              </a:rPr>
              <a:t/>
            </a:r>
            <a:br>
              <a:rPr lang="id-ID" sz="3200" b="1" dirty="0">
                <a:solidFill>
                  <a:srgbClr val="C00000"/>
                </a:solidFill>
                <a:latin typeface="Tw Cen MT" pitchFamily="34" charset="0"/>
              </a:rPr>
            </a:br>
            <a:r>
              <a:rPr lang="id-ID" sz="3200" b="1" dirty="0">
                <a:solidFill>
                  <a:srgbClr val="C00000"/>
                </a:solidFill>
                <a:latin typeface="Tw Cen MT" pitchFamily="34" charset="0"/>
              </a:rPr>
              <a:t>Berapakah harga masing-masing 1 potong ayam dan 1 mangkuk nasi jika minuman gratis?</a:t>
            </a:r>
            <a:br>
              <a:rPr lang="id-ID" sz="3200" b="1" dirty="0">
                <a:solidFill>
                  <a:srgbClr val="C00000"/>
                </a:solidFill>
                <a:latin typeface="Tw Cen MT" pitchFamily="34" charset="0"/>
              </a:rPr>
            </a:br>
            <a:endParaRPr lang="id-ID" sz="3200" b="1" dirty="0">
              <a:solidFill>
                <a:srgbClr val="C000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 t="-26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bahan TMPM\aplikasi bergerak\lightbulb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1162"/>
            <a:ext cx="1187624" cy="16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57158" y="571480"/>
            <a:ext cx="5500726" cy="4714908"/>
          </a:xfrm>
          <a:prstGeom prst="roundRect">
            <a:avLst/>
          </a:prstGeom>
          <a:solidFill>
            <a:schemeClr val="accent6">
              <a:lumMod val="7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17008370_pointarena.jpg"/>
          <p:cNvPicPr>
            <a:picLocks noChangeAspect="1"/>
          </p:cNvPicPr>
          <p:nvPr/>
        </p:nvPicPr>
        <p:blipFill>
          <a:blip r:embed="rId5">
            <a:lum bright="-40000"/>
          </a:blip>
          <a:stretch>
            <a:fillRect/>
          </a:stretch>
        </p:blipFill>
        <p:spPr>
          <a:xfrm>
            <a:off x="6786578" y="148931"/>
            <a:ext cx="1828800" cy="170843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17008370_pointarena.jpg"/>
          <p:cNvPicPr>
            <a:picLocks noChangeAspect="1"/>
          </p:cNvPicPr>
          <p:nvPr/>
        </p:nvPicPr>
        <p:blipFill>
          <a:blip r:embed="rId5">
            <a:lum bright="-30000"/>
          </a:blip>
          <a:stretch>
            <a:fillRect/>
          </a:stretch>
        </p:blipFill>
        <p:spPr>
          <a:xfrm>
            <a:off x="6786578" y="142852"/>
            <a:ext cx="1828800" cy="170843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17008370_pointarena.jpg"/>
          <p:cNvPicPr>
            <a:picLocks noChangeAspect="1"/>
          </p:cNvPicPr>
          <p:nvPr/>
        </p:nvPicPr>
        <p:blipFill>
          <a:blip r:embed="rId5">
            <a:lum bright="-20000"/>
          </a:blip>
          <a:stretch>
            <a:fillRect/>
          </a:stretch>
        </p:blipFill>
        <p:spPr>
          <a:xfrm>
            <a:off x="6779541" y="149119"/>
            <a:ext cx="1828800" cy="170843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17008370_pointaren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142476"/>
            <a:ext cx="1828800" cy="170843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571472" y="928670"/>
            <a:ext cx="75724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3200" dirty="0"/>
              <a:t>Misal : </a:t>
            </a:r>
            <a:r>
              <a:rPr lang="en-US" sz="3200" dirty="0"/>
              <a:t>x </a:t>
            </a:r>
            <a:r>
              <a:rPr lang="id-ID" sz="3200" dirty="0"/>
              <a:t>= Ayam</a:t>
            </a:r>
            <a:r>
              <a:rPr lang="en-US" sz="3200" dirty="0"/>
              <a:t> , y </a:t>
            </a:r>
            <a:r>
              <a:rPr lang="id-ID" sz="3200" dirty="0"/>
              <a:t>= Nasi</a:t>
            </a:r>
            <a:endParaRPr lang="en-US" sz="3200" dirty="0"/>
          </a:p>
          <a:p>
            <a:pPr>
              <a:buNone/>
            </a:pPr>
            <a:r>
              <a:rPr lang="id-ID" sz="3200" dirty="0"/>
              <a:t>Maka : </a:t>
            </a:r>
          </a:p>
          <a:p>
            <a:pPr marL="1771650" lvl="2" indent="-857250"/>
            <a:r>
              <a:rPr lang="id-ID" sz="3200" dirty="0"/>
              <a:t>2x + y = 26.500....(i)</a:t>
            </a:r>
          </a:p>
          <a:p>
            <a:pPr marL="1771650" lvl="2" indent="-857250"/>
            <a:r>
              <a:rPr lang="id-ID" sz="3200" dirty="0"/>
              <a:t>  x + y = 16.000....(ii)</a:t>
            </a:r>
            <a:endParaRPr lang="en-US" sz="3200" dirty="0"/>
          </a:p>
          <a:p>
            <a:pPr>
              <a:buNone/>
            </a:pPr>
            <a:r>
              <a:rPr lang="en-US" sz="3200" dirty="0" err="1"/>
              <a:t>Eliminasi</a:t>
            </a:r>
            <a:r>
              <a:rPr lang="en-US" sz="3200" dirty="0"/>
              <a:t> </a:t>
            </a:r>
            <a:r>
              <a:rPr lang="en-US" sz="3200" dirty="0" err="1"/>
              <a:t>pers</a:t>
            </a:r>
            <a:r>
              <a:rPr lang="en-US" sz="3200" dirty="0"/>
              <a:t> (</a:t>
            </a:r>
            <a:r>
              <a:rPr lang="en-US" sz="3200" dirty="0" err="1"/>
              <a:t>i</a:t>
            </a:r>
            <a:r>
              <a:rPr lang="en-US" sz="3200" dirty="0"/>
              <a:t>) </a:t>
            </a:r>
            <a:r>
              <a:rPr lang="en-US" sz="3200" dirty="0" err="1"/>
              <a:t>dan</a:t>
            </a:r>
            <a:r>
              <a:rPr lang="en-US" sz="3200" dirty="0"/>
              <a:t> (ii)</a:t>
            </a:r>
          </a:p>
          <a:p>
            <a:pPr lvl="1"/>
            <a:r>
              <a:rPr lang="id-ID" sz="3200" dirty="0"/>
              <a:t>2</a:t>
            </a:r>
            <a:r>
              <a:rPr lang="en-US" sz="3200" dirty="0"/>
              <a:t>x</a:t>
            </a:r>
            <a:r>
              <a:rPr lang="id-ID" sz="3200" dirty="0"/>
              <a:t> + </a:t>
            </a:r>
            <a:r>
              <a:rPr lang="en-US" sz="3200" dirty="0"/>
              <a:t>y</a:t>
            </a:r>
            <a:r>
              <a:rPr lang="id-ID" sz="3200" dirty="0"/>
              <a:t> = 26.500</a:t>
            </a:r>
            <a:endParaRPr lang="en-US" sz="3200" dirty="0"/>
          </a:p>
          <a:p>
            <a:pPr lvl="1"/>
            <a:r>
              <a:rPr lang="en-US" sz="3200" dirty="0"/>
              <a:t> </a:t>
            </a:r>
            <a:r>
              <a:rPr lang="id-ID" sz="3200" dirty="0"/>
              <a:t> </a:t>
            </a:r>
            <a:r>
              <a:rPr lang="en-US" sz="3200" dirty="0"/>
              <a:t>x</a:t>
            </a:r>
            <a:r>
              <a:rPr lang="id-ID" sz="3200" dirty="0"/>
              <a:t> + </a:t>
            </a:r>
            <a:r>
              <a:rPr lang="en-US" sz="3200" dirty="0"/>
              <a:t>y</a:t>
            </a:r>
            <a:r>
              <a:rPr lang="id-ID" sz="3200" dirty="0"/>
              <a:t> = 16.000</a:t>
            </a:r>
            <a:endParaRPr lang="en-US" sz="3200" dirty="0"/>
          </a:p>
          <a:p>
            <a:pPr lvl="1"/>
            <a:r>
              <a:rPr lang="id-ID" sz="3200" dirty="0"/>
              <a:t> </a:t>
            </a:r>
            <a:r>
              <a:rPr lang="en-US" sz="3200" dirty="0"/>
              <a:t>      </a:t>
            </a:r>
            <a:r>
              <a:rPr lang="en-US" sz="3200" b="1" dirty="0"/>
              <a:t>x</a:t>
            </a:r>
            <a:r>
              <a:rPr lang="id-ID" sz="3200" b="1" dirty="0"/>
              <a:t> = 10.500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0100" y="4357694"/>
            <a:ext cx="2786082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763688" y="3575295"/>
            <a:ext cx="428628" cy="285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1767108" y="4005064"/>
            <a:ext cx="428628" cy="285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29058" y="4357694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9.62072E-7 L 0.00434 0.67854 " pathEditMode="relative" rAng="0" ptsTypes="AA">
                                      <p:cBhvr>
                                        <p:cTn id="65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39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0731E-6 L 0.00434 0.67946 " pathEditMode="relative" rAng="0" ptsTypes="AA">
                                      <p:cBhvr>
                                        <p:cTn id="70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4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62072E-7 L 0.00504 0.67854 " pathEditMode="relative" rAng="0" ptsTypes="AA">
                                      <p:cBhvr>
                                        <p:cTn id="75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39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7044E-6 L 0.00434 0.68014 " pathEditMode="relative" rAng="0" ptsTypes="AA">
                                      <p:cBhvr>
                                        <p:cTn id="80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480" y="785794"/>
            <a:ext cx="7816952" cy="5235494"/>
          </a:xfrm>
          <a:prstGeom prst="rect">
            <a:avLst/>
          </a:prstGeom>
          <a:solidFill>
            <a:srgbClr val="FFC0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000" b="1" dirty="0" err="1">
                <a:solidFill>
                  <a:schemeClr val="tx1"/>
                </a:solidFill>
              </a:rPr>
              <a:t>Substitusi</a:t>
            </a:r>
            <a:r>
              <a:rPr lang="en-US" sz="3000" b="1" dirty="0">
                <a:solidFill>
                  <a:schemeClr val="tx1"/>
                </a:solidFill>
              </a:rPr>
              <a:t> x=10.500 </a:t>
            </a:r>
            <a:r>
              <a:rPr lang="en-US" sz="3000" b="1" dirty="0" err="1">
                <a:solidFill>
                  <a:schemeClr val="tx1"/>
                </a:solidFill>
              </a:rPr>
              <a:t>ke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err="1">
                <a:solidFill>
                  <a:schemeClr val="tx1"/>
                </a:solidFill>
              </a:rPr>
              <a:t>pers</a:t>
            </a:r>
            <a:r>
              <a:rPr lang="en-US" sz="3000" b="1" dirty="0">
                <a:solidFill>
                  <a:schemeClr val="tx1"/>
                </a:solidFill>
              </a:rPr>
              <a:t> (ii)</a:t>
            </a:r>
          </a:p>
          <a:p>
            <a:pPr>
              <a:buNone/>
            </a:pPr>
            <a:endParaRPr lang="id-ID" sz="3000" b="1" dirty="0">
              <a:solidFill>
                <a:schemeClr val="tx1"/>
              </a:solidFill>
            </a:endParaRPr>
          </a:p>
          <a:p>
            <a:pPr lvl="1"/>
            <a:r>
              <a:rPr lang="en-US" sz="3000" b="1" dirty="0">
                <a:solidFill>
                  <a:schemeClr val="tx1"/>
                </a:solidFill>
              </a:rPr>
              <a:t>x</a:t>
            </a:r>
            <a:r>
              <a:rPr lang="id-ID" sz="3000" b="1" dirty="0">
                <a:solidFill>
                  <a:schemeClr val="tx1"/>
                </a:solidFill>
              </a:rPr>
              <a:t> + </a:t>
            </a:r>
            <a:r>
              <a:rPr lang="en-US" sz="3000" b="1" dirty="0">
                <a:solidFill>
                  <a:schemeClr val="tx1"/>
                </a:solidFill>
              </a:rPr>
              <a:t>y</a:t>
            </a:r>
            <a:r>
              <a:rPr lang="id-ID" sz="3000" b="1" dirty="0">
                <a:solidFill>
                  <a:schemeClr val="tx1"/>
                </a:solidFill>
              </a:rPr>
              <a:t>           = 16.000</a:t>
            </a:r>
          </a:p>
          <a:p>
            <a:pPr lvl="1"/>
            <a:r>
              <a:rPr lang="id-ID" sz="3000" b="1" dirty="0">
                <a:solidFill>
                  <a:schemeClr val="tx1"/>
                </a:solidFill>
              </a:rPr>
              <a:t>10.500 + y = 16.000</a:t>
            </a:r>
          </a:p>
          <a:p>
            <a:pPr lvl="2"/>
            <a:r>
              <a:rPr lang="id-ID" sz="3000" b="1" dirty="0">
                <a:solidFill>
                  <a:schemeClr val="tx1"/>
                </a:solidFill>
              </a:rPr>
              <a:t>    	 y = 16.000 - 10.500</a:t>
            </a:r>
          </a:p>
          <a:p>
            <a:pPr lvl="2"/>
            <a:r>
              <a:rPr lang="id-ID" sz="3000" b="1" dirty="0">
                <a:solidFill>
                  <a:schemeClr val="tx1"/>
                </a:solidFill>
              </a:rPr>
              <a:t>      	 </a:t>
            </a:r>
            <a:r>
              <a:rPr lang="en-US" sz="3000" b="1" dirty="0">
                <a:solidFill>
                  <a:schemeClr val="tx1"/>
                </a:solidFill>
              </a:rPr>
              <a:t>y = 5.500</a:t>
            </a:r>
            <a:endParaRPr lang="id-ID" sz="3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id-ID" sz="30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sz="3000" b="1" dirty="0">
                <a:solidFill>
                  <a:schemeClr val="tx1"/>
                </a:solidFill>
              </a:rPr>
              <a:t>Jadi harga 1 ayam = 10.500 dan 1 mangkuk nasi = 5.500</a:t>
            </a:r>
          </a:p>
        </p:txBody>
      </p:sp>
      <p:pic>
        <p:nvPicPr>
          <p:cNvPr id="10242" name="Picture 2" descr="D:\bahan TMPM\aplikasi bergerak\lightbulb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00" y="17714"/>
            <a:ext cx="1570600" cy="217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t="-18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3528" y="1412776"/>
            <a:ext cx="8496944" cy="4752528"/>
          </a:xfrm>
          <a:prstGeom prst="roundRect">
            <a:avLst/>
          </a:prstGeom>
          <a:solidFill>
            <a:schemeClr val="tx2">
              <a:lumMod val="20000"/>
              <a:lumOff val="8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Metode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yang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dilakukan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dengan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cara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menggambar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grafik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dari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kedua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persamaan</a:t>
            </a:r>
            <a:r>
              <a:rPr lang="id-ID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,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id-ID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lalu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menentukan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titik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potongnya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haroni" pitchFamily="2" charset="-79"/>
              </a:rPr>
              <a:t>.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Langkah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penyelesaiannya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adalah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: </a:t>
            </a:r>
          </a:p>
          <a:p>
            <a:pPr algn="just"/>
            <a:endParaRPr lang="en-US" sz="3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514350" indent="-514350" algn="just"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Gambarkan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grafik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dari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masing-masing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persamaan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pada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sebuah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bidang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cartesius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Oval Callout 1"/>
          <p:cNvSpPr/>
          <p:nvPr/>
        </p:nvSpPr>
        <p:spPr>
          <a:xfrm rot="20732852">
            <a:off x="45736" y="729750"/>
            <a:ext cx="3888432" cy="1152128"/>
          </a:xfrm>
          <a:prstGeom prst="wedgeEllipseCallout">
            <a:avLst>
              <a:gd name="adj1" fmla="val 44849"/>
              <a:gd name="adj2" fmla="val 87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Metode</a:t>
            </a:r>
            <a:r>
              <a:rPr lang="en-US" sz="3200" b="1" dirty="0"/>
              <a:t> </a:t>
            </a:r>
            <a:r>
              <a:rPr lang="en-US" sz="3200" b="1" dirty="0" err="1"/>
              <a:t>Grafik</a:t>
            </a:r>
            <a:endParaRPr lang="en-US" sz="3200" b="1" dirty="0"/>
          </a:p>
        </p:txBody>
      </p:sp>
      <p:pic>
        <p:nvPicPr>
          <p:cNvPr id="12290" name="Picture 2" descr="D:\bahan TMPM\gambar ppt\giif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91" y="-32455"/>
            <a:ext cx="1940109" cy="1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 Diagonal Corner Rectangle 1"/>
              <p:cNvSpPr/>
              <p:nvPr/>
            </p:nvSpPr>
            <p:spPr>
              <a:xfrm>
                <a:off x="323528" y="692696"/>
                <a:ext cx="8424936" cy="5616624"/>
              </a:xfrm>
              <a:prstGeom prst="round2DiagRect">
                <a:avLst/>
              </a:prstGeom>
              <a:solidFill>
                <a:schemeClr val="accent4">
                  <a:lumMod val="60000"/>
                  <a:lumOff val="40000"/>
                  <a:alpha val="6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000" b="1" dirty="0">
                    <a:solidFill>
                      <a:schemeClr val="tx1"/>
                    </a:solidFill>
                  </a:rPr>
                  <a:t>2. Ada 3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kemungkinan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grafik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yang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digambar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yaitu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000" b="1" dirty="0" err="1">
                    <a:solidFill>
                      <a:schemeClr val="tx1"/>
                    </a:solidFill>
                  </a:rPr>
                  <a:t>Jika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kedua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garis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berpotongan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pada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satu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titik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,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maka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HP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memiliki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satu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anggota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000" b="1" dirty="0" err="1">
                    <a:solidFill>
                      <a:schemeClr val="tx1"/>
                    </a:solidFill>
                  </a:rPr>
                  <a:t>Jika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kedua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garis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sejajar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maka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HP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adalah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himpunan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kosong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(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ditulis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3000" b="1" dirty="0">
                    <a:solidFill>
                      <a:schemeClr val="tx1"/>
                    </a:solidFill>
                  </a:rPr>
                  <a:t>)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.</a:t>
                </a:r>
                <a:endParaRPr lang="en-US" sz="3000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000" b="1" dirty="0" err="1">
                    <a:solidFill>
                      <a:schemeClr val="tx1"/>
                    </a:solidFill>
                  </a:rPr>
                  <a:t>Jika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kedua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garis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berimpit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maka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HP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memiliki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anggota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yang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tak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hingga</a:t>
                </a:r>
                <a:r>
                  <a:rPr lang="id-ID" sz="3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 err="1">
                    <a:solidFill>
                      <a:schemeClr val="tx1"/>
                    </a:solidFill>
                  </a:rPr>
                  <a:t>banyaknya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Round Diagonal Corner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92696"/>
                <a:ext cx="8424936" cy="5616624"/>
              </a:xfrm>
              <a:prstGeom prst="round2Diag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D:\bahan TMPM\aplikasi bergerak\so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7578"/>
            <a:ext cx="2039591" cy="182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/>
          <p:cNvSpPr/>
          <p:nvPr/>
        </p:nvSpPr>
        <p:spPr>
          <a:xfrm rot="19133485">
            <a:off x="-28349" y="4525389"/>
            <a:ext cx="2882923" cy="2088232"/>
          </a:xfrm>
          <a:prstGeom prst="stripedRightArrow">
            <a:avLst/>
          </a:prstGeom>
          <a:solidFill>
            <a:schemeClr val="accent2">
              <a:lumMod val="75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 Same Side Corner Rectangle 5"/>
              <p:cNvSpPr/>
              <p:nvPr/>
            </p:nvSpPr>
            <p:spPr>
              <a:xfrm>
                <a:off x="2771800" y="404665"/>
                <a:ext cx="6120679" cy="5904656"/>
              </a:xfrm>
              <a:prstGeom prst="round2SameRect">
                <a:avLst/>
              </a:prstGeom>
              <a:solidFill>
                <a:schemeClr val="accent3">
                  <a:lumMod val="60000"/>
                  <a:lumOff val="40000"/>
                  <a:alpha val="7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-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S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PLDV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adalah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suatu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sistem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persamaan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linear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dengan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dua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variabel</a:t>
                </a:r>
                <a:endParaRPr lang="id-ID" sz="2800" dirty="0">
                  <a:solidFill>
                    <a:schemeClr val="accent5">
                      <a:lumMod val="50000"/>
                    </a:schemeClr>
                  </a:solidFill>
                  <a:latin typeface="Cambria" pitchFamily="18" charset="0"/>
                </a:endParaRPr>
              </a:p>
              <a:p>
                <a:pPr algn="just"/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-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Bentuk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umum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sistem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persamaan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linear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dengan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dua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variabel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x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dan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y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adalah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 :</a:t>
                </a:r>
              </a:p>
              <a:p>
                <a:pPr algn="just"/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	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a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x + b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y= c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endParaRPr lang="id-ID" sz="2800" dirty="0">
                  <a:solidFill>
                    <a:schemeClr val="accent5">
                      <a:lumMod val="50000"/>
                    </a:schemeClr>
                  </a:solidFill>
                  <a:latin typeface="Cambria" pitchFamily="18" charset="0"/>
                </a:endParaRPr>
              </a:p>
              <a:p>
                <a:pPr algn="just"/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	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a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x + b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y= c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:endParaRPr lang="id-ID" sz="2800" baseline="-25000" dirty="0">
                  <a:solidFill>
                    <a:schemeClr val="accent5">
                      <a:lumMod val="50000"/>
                    </a:schemeClr>
                  </a:solidFill>
                  <a:latin typeface="Cambria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a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,a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,b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,b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,c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,c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Real; a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1,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a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,b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1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,b</a:t>
                </a:r>
                <a:r>
                  <a:rPr lang="en-US" sz="2800" baseline="-25000" dirty="0">
                    <a:solidFill>
                      <a:schemeClr val="accent5">
                        <a:lumMod val="50000"/>
                      </a:schemeClr>
                    </a:solidFill>
                    <a:latin typeface="Cambria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id-ID" sz="2800" dirty="0">
                  <a:solidFill>
                    <a:schemeClr val="accent5">
                      <a:lumMod val="50000"/>
                    </a:schemeClr>
                  </a:solidFill>
                  <a:latin typeface="Cambria" pitchFamily="18" charset="0"/>
                  <a:ea typeface="Cambria Math"/>
                </a:endParaRPr>
              </a:p>
              <a:p>
                <a:pPr algn="just"/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</a:rPr>
                  <a:t>-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Cara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</a:rPr>
                  <a:t>menentukan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HP </a:t>
                </a:r>
                <a:r>
                  <a:rPr lang="en-US" sz="2800" dirty="0" err="1">
                    <a:solidFill>
                      <a:schemeClr val="accent5">
                        <a:lumMod val="50000"/>
                      </a:schemeClr>
                    </a:solidFill>
                  </a:rPr>
                  <a:t>dari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SPDLV</a:t>
                </a:r>
                <a:r>
                  <a:rPr lang="id-ID" sz="2800" dirty="0">
                    <a:solidFill>
                      <a:schemeClr val="accent5">
                        <a:lumMod val="50000"/>
                      </a:schemeClr>
                    </a:solidFill>
                  </a:rPr>
                  <a:t> ialah dengan metode substitusi, eliminasi, eliminasi-substitusi, dan grafik.</a:t>
                </a:r>
                <a:endParaRPr lang="id-ID" sz="2800" b="1" dirty="0">
                  <a:solidFill>
                    <a:schemeClr val="accent5">
                      <a:lumMod val="50000"/>
                    </a:schemeClr>
                  </a:solidFill>
                  <a:latin typeface="Cambria" pitchFamily="18" charset="0"/>
                  <a:ea typeface="Cambria Math"/>
                </a:endParaRPr>
              </a:p>
              <a:p>
                <a:pPr algn="just"/>
                <a:endParaRPr lang="id-ID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" name="Round Same Side Corner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04665"/>
                <a:ext cx="6120679" cy="5904656"/>
              </a:xfrm>
              <a:prstGeom prst="round2SameRect">
                <a:avLst/>
              </a:prstGeom>
              <a:blipFill rotWithShape="1">
                <a:blip r:embed="rId3"/>
                <a:stretch>
                  <a:fillRect b="-64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D:\bahan TMPM\aplikasi bergerak\so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6" y="260648"/>
            <a:ext cx="2179294" cy="21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4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5074" y="0"/>
            <a:ext cx="292892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17008370_pointarena.jpg"/>
          <p:cNvPicPr>
            <a:picLocks noChangeAspect="1"/>
          </p:cNvPicPr>
          <p:nvPr/>
        </p:nvPicPr>
        <p:blipFill>
          <a:blip r:embed="rId3"/>
          <a:srcRect l="67969"/>
          <a:stretch>
            <a:fillRect/>
          </a:stretch>
        </p:blipFill>
        <p:spPr>
          <a:xfrm>
            <a:off x="6215074" y="0"/>
            <a:ext cx="2928926" cy="685800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6215074" y="0"/>
            <a:ext cx="2928926" cy="6858000"/>
          </a:xfrm>
          <a:prstGeom prst="rect">
            <a:avLst/>
          </a:prstGeom>
          <a:noFill/>
          <a:ln w="9525">
            <a:solidFill>
              <a:schemeClr val="bg1">
                <a:alpha val="3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2978" y="642918"/>
            <a:ext cx="5943600" cy="2600236"/>
          </a:xfrm>
          <a:prstGeom prst="roundRect">
            <a:avLst/>
          </a:prstGeom>
          <a:solidFill>
            <a:schemeClr val="accent6">
              <a:lumMod val="75000"/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Sistem</a:t>
            </a: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id-ID" sz="3200" b="1" dirty="0" err="1">
                <a:solidFill>
                  <a:schemeClr val="tx1"/>
                </a:solidFill>
              </a:rPr>
              <a:t>P</a:t>
            </a:r>
            <a:r>
              <a:rPr lang="en-US" sz="3200" b="1" dirty="0" err="1">
                <a:solidFill>
                  <a:schemeClr val="tx1"/>
                </a:solidFill>
              </a:rPr>
              <a:t>ersamaan</a:t>
            </a:r>
            <a:r>
              <a:rPr lang="en-US" sz="3200" b="1" dirty="0">
                <a:solidFill>
                  <a:schemeClr val="tx1"/>
                </a:solidFill>
              </a:rPr>
              <a:t> Linear </a:t>
            </a:r>
            <a:r>
              <a:rPr lang="en-US" sz="3200" b="1" dirty="0" err="1">
                <a:solidFill>
                  <a:schemeClr val="tx1"/>
                </a:solidFill>
              </a:rPr>
              <a:t>Dua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Variabel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adalah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suatu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sistem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persamaan</a:t>
            </a:r>
            <a:r>
              <a:rPr lang="en-US" sz="3200" b="1" dirty="0">
                <a:solidFill>
                  <a:schemeClr val="bg1"/>
                </a:solidFill>
              </a:rPr>
              <a:t> linear </a:t>
            </a:r>
            <a:r>
              <a:rPr lang="en-US" sz="3200" b="1" dirty="0" err="1">
                <a:solidFill>
                  <a:schemeClr val="bg1"/>
                </a:solidFill>
              </a:rPr>
              <a:t>dengan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dua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variabel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71804" y="3805238"/>
            <a:ext cx="5943600" cy="2600236"/>
          </a:xfrm>
          <a:prstGeom prst="roundRect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2800" b="1" dirty="0">
                <a:solidFill>
                  <a:schemeClr val="tx1"/>
                </a:solidFill>
              </a:rPr>
              <a:t>Persamaan Linear  </a:t>
            </a:r>
            <a:r>
              <a:rPr lang="nn-NO" sz="2800" b="1" dirty="0">
                <a:solidFill>
                  <a:schemeClr val="bg1"/>
                </a:solidFill>
              </a:rPr>
              <a:t>adalah himpunan beberapa persamaan linear yang terkait dengan koefisien-koefisien persamaan</a:t>
            </a:r>
            <a:r>
              <a:rPr lang="id-ID" sz="2800" b="1" dirty="0">
                <a:solidFill>
                  <a:schemeClr val="bg1"/>
                </a:solidFill>
              </a:rPr>
              <a:t> itu</a:t>
            </a:r>
            <a:r>
              <a:rPr lang="nn-NO" sz="2800" b="1" dirty="0">
                <a:solidFill>
                  <a:schemeClr val="bg1"/>
                </a:solidFill>
              </a:rPr>
              <a:t> adalah bilangan real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02562" y="3500438"/>
            <a:ext cx="2057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Pengertian</a:t>
            </a:r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486052" y="287203"/>
            <a:ext cx="22098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Pengertian</a:t>
            </a:r>
            <a:r>
              <a:rPr lang="en-US" sz="2800" dirty="0"/>
              <a:t> </a:t>
            </a:r>
          </a:p>
        </p:txBody>
      </p:sp>
      <p:pic>
        <p:nvPicPr>
          <p:cNvPr id="1026" name="Picture 2" descr="D:\bahan TMPM\aplikasi bergerak\che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6" y="4797152"/>
            <a:ext cx="1744127" cy="18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261 -4.07956E-6 L 0.19479 -4.07956E-6 L 1.38889E-6 -4.07956E-6 " pathEditMode="relative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1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2" grpId="1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nip Diagonal Corner Rectangle 4"/>
              <p:cNvSpPr/>
              <p:nvPr/>
            </p:nvSpPr>
            <p:spPr>
              <a:xfrm>
                <a:off x="429577" y="1412776"/>
                <a:ext cx="8408168" cy="4680520"/>
              </a:xfrm>
              <a:prstGeom prst="snip2DiagRect">
                <a:avLst/>
              </a:prstGeom>
              <a:solidFill>
                <a:schemeClr val="accent6">
                  <a:lumMod val="60000"/>
                  <a:lumOff val="40000"/>
                  <a:alpha val="79000"/>
                </a:schemeClr>
              </a:solidFill>
              <a:ln w="47625">
                <a:solidFill>
                  <a:schemeClr val="accent1">
                    <a:shade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Bentuk</a:t>
                </a:r>
                <a:r>
                  <a:rPr lang="id-ID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umum</a:t>
                </a:r>
                <a:r>
                  <a:rPr lang="id-ID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sistem</a:t>
                </a:r>
                <a:r>
                  <a:rPr lang="id-ID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persamaan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linear</a:t>
                </a:r>
                <a:r>
                  <a:rPr lang="id-ID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dengan</a:t>
                </a:r>
                <a:r>
                  <a:rPr lang="id-ID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dua</a:t>
                </a:r>
                <a:r>
                  <a:rPr lang="id-ID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variabel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x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dan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y </a:t>
                </a:r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adalah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:</a:t>
                </a:r>
              </a:p>
              <a:p>
                <a:endParaRPr lang="en-US" sz="3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x + b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y= c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………………..(1)</a:t>
                </a:r>
              </a:p>
              <a:p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x + b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y= c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………………..(2)</a:t>
                </a:r>
              </a:p>
              <a:p>
                <a:endParaRPr lang="en-US" sz="3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sz="3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Dengan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 a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,a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,b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,b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,c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,c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𝝐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Real; a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1,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,b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,b</a:t>
                </a:r>
                <a:r>
                  <a:rPr lang="en-US" sz="3200" b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3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3200" b="1" baseline="-25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sz="3200" b="1" baseline="-25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nip Diagonal Corner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7" y="1412776"/>
                <a:ext cx="8408168" cy="4680520"/>
              </a:xfrm>
              <a:prstGeom prst="snip2Diag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47625">
                <a:solidFill>
                  <a:schemeClr val="accent1">
                    <a:shade val="50000"/>
                  </a:schemeClr>
                </a:solidFill>
                <a:prstDash val="dash"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:\bahan TMPM\aplikasi bergerak\ikhwa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526"/>
            <a:ext cx="1673457" cy="1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55536" y="620688"/>
            <a:ext cx="5448912" cy="523220"/>
          </a:xfrm>
          <a:prstGeom prst="roundRect">
            <a:avLst/>
          </a:prstGeom>
          <a:solidFill>
            <a:schemeClr val="accent6">
              <a:lumMod val="50000"/>
              <a:alpha val="3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252225" y="1539534"/>
            <a:ext cx="3840481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Metode</a:t>
            </a:r>
            <a:r>
              <a:rPr lang="en-US" sz="2800" b="1" dirty="0"/>
              <a:t> Subs</a:t>
            </a:r>
            <a:r>
              <a:rPr lang="id-ID" sz="2800" b="1" dirty="0"/>
              <a:t>t</a:t>
            </a:r>
            <a:r>
              <a:rPr lang="en-US" sz="2800" b="1" dirty="0" err="1"/>
              <a:t>itusi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3648801" y="2717541"/>
            <a:ext cx="3840481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Metode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/>
              <a:t>Eliminasi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627909" y="3963375"/>
            <a:ext cx="4976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Metode</a:t>
            </a:r>
            <a:r>
              <a:rPr lang="en-US" sz="2800" b="1" dirty="0"/>
              <a:t> </a:t>
            </a:r>
            <a:r>
              <a:rPr lang="en-US" sz="2800" b="1" dirty="0" err="1"/>
              <a:t>Eliminasi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Subs</a:t>
            </a:r>
            <a:r>
              <a:rPr lang="id-ID" sz="2800" b="1" dirty="0"/>
              <a:t>t</a:t>
            </a:r>
            <a:r>
              <a:rPr lang="en-US" sz="2800" b="1" dirty="0" err="1"/>
              <a:t>itusi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938847" y="5328915"/>
            <a:ext cx="344562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Metode</a:t>
            </a:r>
            <a:r>
              <a:rPr lang="en-US" sz="2800" b="1" dirty="0"/>
              <a:t> </a:t>
            </a:r>
            <a:r>
              <a:rPr lang="en-US" sz="2800" b="1" dirty="0" err="1"/>
              <a:t>Grafik</a:t>
            </a:r>
            <a:endParaRPr lang="en-US" sz="2800" b="1" dirty="0"/>
          </a:p>
        </p:txBody>
      </p:sp>
      <p:sp>
        <p:nvSpPr>
          <p:cNvPr id="15" name="Oval 14"/>
          <p:cNvSpPr/>
          <p:nvPr/>
        </p:nvSpPr>
        <p:spPr>
          <a:xfrm>
            <a:off x="2843808" y="171959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6127" y="293549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43240" y="429308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83768" y="550897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52225" y="620688"/>
            <a:ext cx="5352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Cara </a:t>
            </a:r>
            <a:r>
              <a:rPr lang="en-US" sz="2800" dirty="0" err="1"/>
              <a:t>menentukan</a:t>
            </a:r>
            <a:r>
              <a:rPr lang="en-US" sz="2800" dirty="0"/>
              <a:t> HP </a:t>
            </a:r>
            <a:r>
              <a:rPr lang="en-US" sz="2800" dirty="0" err="1"/>
              <a:t>dari</a:t>
            </a:r>
            <a:r>
              <a:rPr lang="en-US" sz="2800" dirty="0"/>
              <a:t> SPDLV :</a:t>
            </a:r>
          </a:p>
        </p:txBody>
      </p:sp>
    </p:spTree>
    <p:extLst>
      <p:ext uri="{BB962C8B-B14F-4D97-AF65-F5344CB8AC3E}">
        <p14:creationId xmlns:p14="http://schemas.microsoft.com/office/powerpoint/2010/main" val="120790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520" y="1318456"/>
            <a:ext cx="8676456" cy="4846848"/>
          </a:xfrm>
          <a:prstGeom prst="roundRect">
            <a:avLst>
              <a:gd name="adj" fmla="val 11953"/>
            </a:avLst>
          </a:prstGeom>
          <a:solidFill>
            <a:schemeClr val="accent1">
              <a:lumMod val="60000"/>
              <a:lumOff val="4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Metode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dilakukan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cara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menggantikan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satu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variabel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variabel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dari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persamaan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yang lain.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Langkah-langkahnya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adalah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Pilihlah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salah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satu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persamaan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kemudian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nyatakan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x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sebagai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fungsi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y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y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sebagai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fungsi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x.</a:t>
            </a:r>
          </a:p>
          <a:p>
            <a:pPr marL="514350" indent="-514350">
              <a:buAutoNum type="arabicPeriod"/>
            </a:pP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Subsitusikan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x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y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langkah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1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+mj-lt"/>
              </a:rPr>
              <a:t>persamaan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lain.</a:t>
            </a:r>
          </a:p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" name="Horizontal Scroll 1"/>
          <p:cNvSpPr/>
          <p:nvPr/>
        </p:nvSpPr>
        <p:spPr>
          <a:xfrm rot="21078768">
            <a:off x="114034" y="-96022"/>
            <a:ext cx="3960440" cy="1340768"/>
          </a:xfrm>
          <a:prstGeom prst="horizontalScroll">
            <a:avLst>
              <a:gd name="adj" fmla="val 142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C00000"/>
                </a:solidFill>
              </a:rPr>
              <a:t>Metode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Substitusi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075" name="Picture 3" descr="D:\bahan TMPM\aplikasi bergerak\gambar animasi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190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40" decel="100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4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" accel="10000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" accel="10000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762000"/>
            <a:ext cx="7772400" cy="54102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90701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/>
              <a:t>Diberi</a:t>
            </a:r>
            <a:r>
              <a:rPr lang="en-US" sz="3600" b="1" dirty="0"/>
              <a:t> </a:t>
            </a:r>
            <a:r>
              <a:rPr lang="en-US" sz="3600" b="1" dirty="0" err="1"/>
              <a:t>dua</a:t>
            </a:r>
            <a:r>
              <a:rPr lang="en-US" sz="3600" b="1" dirty="0"/>
              <a:t> </a:t>
            </a:r>
            <a:r>
              <a:rPr lang="en-US" sz="3600" b="1" dirty="0" err="1"/>
              <a:t>bilangan</a:t>
            </a:r>
            <a:r>
              <a:rPr lang="en-US" sz="3600" b="1" dirty="0"/>
              <a:t> </a:t>
            </a:r>
            <a:r>
              <a:rPr lang="en-US" sz="3600" b="1" dirty="0" err="1"/>
              <a:t>bulat</a:t>
            </a:r>
            <a:r>
              <a:rPr lang="en-US" sz="3600" b="1" dirty="0"/>
              <a:t> </a:t>
            </a:r>
            <a:r>
              <a:rPr lang="en-US" sz="3600" b="1" dirty="0" err="1"/>
              <a:t>positif</a:t>
            </a:r>
            <a:r>
              <a:rPr lang="en-US" sz="3600" b="1" dirty="0"/>
              <a:t>. </a:t>
            </a:r>
            <a:r>
              <a:rPr lang="en-US" sz="3600" b="1" dirty="0" err="1"/>
              <a:t>Bilangan</a:t>
            </a:r>
            <a:r>
              <a:rPr lang="en-US" sz="3600" b="1" dirty="0"/>
              <a:t> </a:t>
            </a:r>
            <a:r>
              <a:rPr lang="en-US" sz="3600" b="1" dirty="0" err="1"/>
              <a:t>pertama</a:t>
            </a:r>
            <a:r>
              <a:rPr lang="en-US" sz="3600" b="1" dirty="0"/>
              <a:t> </a:t>
            </a:r>
            <a:r>
              <a:rPr lang="en-US" sz="3600" b="1" dirty="0" err="1"/>
              <a:t>sama</a:t>
            </a:r>
            <a:r>
              <a:rPr lang="en-US" sz="3600" b="1" dirty="0"/>
              <a:t> </a:t>
            </a:r>
            <a:r>
              <a:rPr lang="en-US" sz="3600" b="1" dirty="0" err="1"/>
              <a:t>dengan</a:t>
            </a:r>
            <a:r>
              <a:rPr lang="en-US" sz="3600" b="1" dirty="0"/>
              <a:t> </a:t>
            </a:r>
            <a:r>
              <a:rPr lang="en-US" sz="3600" b="1" dirty="0" err="1"/>
              <a:t>tujuh</a:t>
            </a:r>
            <a:r>
              <a:rPr lang="en-US" sz="3600" b="1" dirty="0"/>
              <a:t> kali </a:t>
            </a:r>
            <a:r>
              <a:rPr lang="en-US" sz="3600" b="1" dirty="0" err="1"/>
              <a:t>bilangan</a:t>
            </a:r>
            <a:r>
              <a:rPr lang="en-US" sz="3600" b="1" dirty="0"/>
              <a:t> </a:t>
            </a:r>
            <a:r>
              <a:rPr lang="en-US" sz="3600" b="1" dirty="0" err="1"/>
              <a:t>kedua</a:t>
            </a:r>
            <a:r>
              <a:rPr lang="en-US" sz="3600" b="1" dirty="0"/>
              <a:t> </a:t>
            </a:r>
            <a:r>
              <a:rPr lang="en-US" sz="3600" b="1" dirty="0" err="1"/>
              <a:t>setelah</a:t>
            </a:r>
            <a:r>
              <a:rPr lang="en-US" sz="3600" b="1" dirty="0"/>
              <a:t> </a:t>
            </a:r>
            <a:r>
              <a:rPr lang="en-US" sz="3600" b="1" dirty="0" err="1"/>
              <a:t>ditambah</a:t>
            </a:r>
            <a:r>
              <a:rPr lang="en-US" sz="3600" b="1" dirty="0"/>
              <a:t> 2. </a:t>
            </a:r>
            <a:r>
              <a:rPr lang="en-US" sz="3600" b="1" dirty="0" err="1"/>
              <a:t>Bilangan</a:t>
            </a:r>
            <a:r>
              <a:rPr lang="en-US" sz="3600" b="1" dirty="0"/>
              <a:t> </a:t>
            </a:r>
            <a:r>
              <a:rPr lang="en-US" sz="3600" b="1" dirty="0" err="1"/>
              <a:t>kedua</a:t>
            </a:r>
            <a:r>
              <a:rPr lang="en-US" sz="3600" b="1" dirty="0"/>
              <a:t> </a:t>
            </a:r>
            <a:r>
              <a:rPr lang="en-US" sz="3600" b="1" dirty="0" err="1"/>
              <a:t>sama</a:t>
            </a:r>
            <a:r>
              <a:rPr lang="en-US" sz="3600" b="1" dirty="0"/>
              <a:t> </a:t>
            </a:r>
            <a:r>
              <a:rPr lang="en-US" sz="3600" b="1" dirty="0" err="1"/>
              <a:t>dengan</a:t>
            </a:r>
            <a:r>
              <a:rPr lang="en-US" sz="3600" b="1" dirty="0"/>
              <a:t> </a:t>
            </a:r>
            <a:r>
              <a:rPr lang="en-US" sz="3600" b="1" dirty="0" err="1"/>
              <a:t>bilangan</a:t>
            </a:r>
            <a:r>
              <a:rPr lang="en-US" sz="3600" b="1" dirty="0"/>
              <a:t> </a:t>
            </a:r>
            <a:r>
              <a:rPr lang="en-US" sz="3600" b="1" dirty="0" err="1"/>
              <a:t>pertama</a:t>
            </a:r>
            <a:r>
              <a:rPr lang="en-US" sz="3600" b="1" dirty="0"/>
              <a:t> </a:t>
            </a:r>
            <a:r>
              <a:rPr lang="en-US" sz="3600" b="1" dirty="0" err="1"/>
              <a:t>dikurang</a:t>
            </a:r>
            <a:r>
              <a:rPr lang="en-US" sz="3600" b="1" dirty="0"/>
              <a:t> 6, </a:t>
            </a:r>
            <a:r>
              <a:rPr lang="en-US" sz="3600" b="1" dirty="0" err="1"/>
              <a:t>kemudian</a:t>
            </a:r>
            <a:r>
              <a:rPr lang="en-US" sz="3600" b="1" dirty="0"/>
              <a:t> </a:t>
            </a:r>
            <a:r>
              <a:rPr lang="en-US" sz="3600" b="1" dirty="0" err="1"/>
              <a:t>diakarkan</a:t>
            </a:r>
            <a:r>
              <a:rPr lang="en-US" sz="3600" b="1" dirty="0"/>
              <a:t>. </a:t>
            </a:r>
            <a:r>
              <a:rPr lang="en-US" sz="3600" b="1" dirty="0" err="1"/>
              <a:t>Tentukanlah</a:t>
            </a:r>
            <a:r>
              <a:rPr lang="en-US" sz="3600" b="1" dirty="0"/>
              <a:t> </a:t>
            </a:r>
            <a:r>
              <a:rPr lang="en-US" sz="3600" b="1" dirty="0" err="1"/>
              <a:t>bilangan</a:t>
            </a:r>
            <a:r>
              <a:rPr lang="en-US" sz="3600" b="1" dirty="0"/>
              <a:t> </a:t>
            </a:r>
            <a:r>
              <a:rPr lang="en-US" sz="3600" b="1" dirty="0" err="1"/>
              <a:t>tersebut</a:t>
            </a:r>
            <a:r>
              <a:rPr lang="en-US" sz="3600" b="1" dirty="0"/>
              <a:t>! </a:t>
            </a:r>
          </a:p>
        </p:txBody>
      </p:sp>
      <p:sp>
        <p:nvSpPr>
          <p:cNvPr id="4" name="Notched Right Arrow 3"/>
          <p:cNvSpPr/>
          <p:nvPr/>
        </p:nvSpPr>
        <p:spPr>
          <a:xfrm>
            <a:off x="685800" y="0"/>
            <a:ext cx="3886200" cy="1484784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err="1"/>
              <a:t>Contoh</a:t>
            </a:r>
            <a:r>
              <a:rPr lang="en-US" sz="3200" b="1" u="sng" dirty="0"/>
              <a:t> </a:t>
            </a:r>
            <a:r>
              <a:rPr lang="en-US" sz="3200" b="1" u="sng" dirty="0" err="1"/>
              <a:t>Soal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99780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81000"/>
            <a:ext cx="8305800" cy="62483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81000"/>
                <a:ext cx="6400800" cy="6922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Misalkan: </a:t>
                </a:r>
                <a:r>
                  <a:rPr lang="en-US" sz="2800" b="1" dirty="0" err="1"/>
                  <a:t>bilangan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pertama</a:t>
                </a:r>
                <a:r>
                  <a:rPr lang="id-ID" sz="2800" b="1" dirty="0"/>
                  <a:t> </a:t>
                </a:r>
                <a:r>
                  <a:rPr lang="en-US" sz="2800" b="1" dirty="0"/>
                  <a:t>= x</a:t>
                </a:r>
              </a:p>
              <a:p>
                <a:r>
                  <a:rPr lang="id-ID" sz="2800" b="1" dirty="0"/>
                  <a:t>	        b</a:t>
                </a:r>
                <a:r>
                  <a:rPr lang="en-US" sz="2800" b="1" dirty="0" err="1"/>
                  <a:t>ilangan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kedua</a:t>
                </a:r>
                <a:r>
                  <a:rPr lang="en-US" sz="2800" b="1" dirty="0"/>
                  <a:t>  </a:t>
                </a:r>
                <a:r>
                  <a:rPr lang="id-ID" sz="2800" b="1" dirty="0"/>
                  <a:t>   </a:t>
                </a:r>
                <a:r>
                  <a:rPr lang="en-US" sz="2800" b="1" dirty="0"/>
                  <a:t>= y</a:t>
                </a:r>
              </a:p>
              <a:p>
                <a:r>
                  <a:rPr lang="en-US" sz="2800" b="1" dirty="0"/>
                  <a:t>	x = (y + 2)(7)</a:t>
                </a:r>
              </a:p>
              <a:p>
                <a:r>
                  <a:rPr lang="en-US" sz="2800" b="1" dirty="0"/>
                  <a:t>	x = 7y + 14 . . . (1)</a:t>
                </a:r>
              </a:p>
              <a:p>
                <a:r>
                  <a:rPr lang="en-US" sz="2800" b="1" dirty="0"/>
                  <a:t>	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0" smtClean="0">
                            <a:latin typeface="Cambria Math"/>
                          </a:rPr>
                          <m:t>𝐱</m:t>
                        </m:r>
                        <m:r>
                          <a:rPr lang="en-US" sz="2800" b="1" i="0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0" smtClean="0">
                            <a:latin typeface="Cambria Math"/>
                          </a:rPr>
                          <m:t>𝟔</m:t>
                        </m:r>
                      </m:e>
                    </m:rad>
                    <m:r>
                      <a:rPr lang="id-ID" sz="28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. . . (2)</a:t>
                </a:r>
              </a:p>
              <a:p>
                <a:endParaRPr lang="en-US" sz="2800" b="1" dirty="0"/>
              </a:p>
              <a:p>
                <a:r>
                  <a:rPr lang="en-US" sz="2800" b="1" dirty="0" err="1"/>
                  <a:t>Substitusi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persamaan</a:t>
                </a:r>
                <a:r>
                  <a:rPr lang="en-US" sz="2800" b="1" dirty="0"/>
                  <a:t> (1) </a:t>
                </a:r>
                <a:r>
                  <a:rPr lang="en-US" sz="2800" b="1" dirty="0" err="1"/>
                  <a:t>ke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persamaan</a:t>
                </a:r>
                <a:r>
                  <a:rPr lang="id-ID" sz="2800" b="1" dirty="0"/>
                  <a:t> </a:t>
                </a:r>
                <a:r>
                  <a:rPr lang="en-US" sz="2800" b="1" dirty="0"/>
                  <a:t>(2), </a:t>
                </a:r>
                <a:r>
                  <a:rPr lang="en-US" sz="2800" b="1" dirty="0" err="1"/>
                  <a:t>atau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sebaliknya</a:t>
                </a:r>
                <a:r>
                  <a:rPr lang="en-US" sz="2800" b="1" dirty="0"/>
                  <a:t>.</a:t>
                </a:r>
              </a:p>
              <a:p>
                <a:r>
                  <a:rPr lang="en-US" sz="2800" b="1" dirty="0"/>
                  <a:t>	y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0">
                            <a:latin typeface="Cambria Math"/>
                          </a:rPr>
                          <m:t>𝐱</m:t>
                        </m:r>
                        <m:r>
                          <a:rPr lang="en-US" sz="2800" b="1" i="0">
                            <a:latin typeface="Cambria Math"/>
                          </a:rPr>
                          <m:t>−</m:t>
                        </m:r>
                        <m:r>
                          <a:rPr lang="en-US" sz="2800" b="1" i="0">
                            <a:latin typeface="Cambria Math"/>
                          </a:rPr>
                          <m:t>𝟔</m:t>
                        </m:r>
                      </m:e>
                    </m:rad>
                  </m:oMath>
                </a14:m>
                <a:endParaRPr lang="en-US" sz="2800" b="1" dirty="0"/>
              </a:p>
              <a:p>
                <a:r>
                  <a:rPr lang="en-US" sz="2800" b="1" dirty="0"/>
                  <a:t>	y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0" smtClean="0">
                            <a:latin typeface="Cambria Math"/>
                          </a:rPr>
                          <m:t>𝟕𝐲</m:t>
                        </m:r>
                        <m:r>
                          <a:rPr lang="en-US" sz="2800" b="1" i="0" smtClean="0">
                            <a:latin typeface="Cambria Math"/>
                          </a:rPr>
                          <m:t>+</m:t>
                        </m:r>
                        <m:r>
                          <a:rPr lang="en-US" sz="2800" b="1" i="0" smtClean="0">
                            <a:latin typeface="Cambria Math"/>
                          </a:rPr>
                          <m:t>𝟏𝟒</m:t>
                        </m:r>
                        <m:r>
                          <a:rPr lang="en-US" sz="2800" b="1" i="0">
                            <a:latin typeface="Cambria Math"/>
                          </a:rPr>
                          <m:t>−</m:t>
                        </m:r>
                        <m:r>
                          <a:rPr lang="en-US" sz="2800" b="1" i="0">
                            <a:latin typeface="Cambria Math"/>
                          </a:rPr>
                          <m:t>𝟔</m:t>
                        </m:r>
                      </m:e>
                    </m:rad>
                  </m:oMath>
                </a14:m>
                <a:endParaRPr lang="en-US" sz="2800" b="1" dirty="0"/>
              </a:p>
              <a:p>
                <a:r>
                  <a:rPr lang="en-US" sz="2800" b="1" dirty="0"/>
                  <a:t>	y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0" smtClean="0">
                            <a:latin typeface="Cambria Math"/>
                          </a:rPr>
                          <m:t>𝟕𝐲</m:t>
                        </m:r>
                        <m:r>
                          <a:rPr lang="en-US" sz="2800" b="1" i="0" smtClean="0">
                            <a:latin typeface="Cambria Math"/>
                          </a:rPr>
                          <m:t>+</m:t>
                        </m:r>
                        <m:r>
                          <a:rPr lang="en-US" sz="2800" b="1" i="0" smtClean="0">
                            <a:latin typeface="Cambria Math"/>
                          </a:rPr>
                          <m:t>𝟖</m:t>
                        </m:r>
                      </m:e>
                    </m:rad>
                  </m:oMath>
                </a14:m>
                <a:endParaRPr lang="en-US" sz="2800" b="1" dirty="0"/>
              </a:p>
              <a:p>
                <a:r>
                  <a:rPr lang="en-US" sz="2800" b="1" dirty="0" err="1"/>
                  <a:t>Kedua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ruas</a:t>
                </a:r>
                <a:r>
                  <a:rPr lang="id-ID" sz="2800" b="1" dirty="0"/>
                  <a:t> </a:t>
                </a:r>
                <a:r>
                  <a:rPr lang="en-US" sz="2800" b="1" dirty="0" err="1"/>
                  <a:t>dikuadratkan</a:t>
                </a:r>
                <a:r>
                  <a:rPr lang="en-US" sz="2800" b="1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= 7y + 8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– 7 y – 8 = 0</a:t>
                </a: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000"/>
                <a:ext cx="6400800" cy="6922536"/>
              </a:xfrm>
              <a:prstGeom prst="rect">
                <a:avLst/>
              </a:prstGeom>
              <a:blipFill rotWithShape="1">
                <a:blip r:embed="rId3"/>
                <a:stretch>
                  <a:fillRect l="-2000" t="-793" b="-2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4"/>
          <p:cNvSpPr/>
          <p:nvPr/>
        </p:nvSpPr>
        <p:spPr>
          <a:xfrm>
            <a:off x="5562600" y="5486400"/>
            <a:ext cx="3429000" cy="1219200"/>
          </a:xfrm>
          <a:prstGeom prst="cloud">
            <a:avLst/>
          </a:prstGeom>
          <a:solidFill>
            <a:srgbClr val="FF0000">
              <a:alpha val="6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Penyelesaian</a:t>
            </a:r>
            <a:r>
              <a:rPr lang="en-US" sz="2800" dirty="0"/>
              <a:t> </a:t>
            </a:r>
          </a:p>
        </p:txBody>
      </p:sp>
      <p:pic>
        <p:nvPicPr>
          <p:cNvPr id="4099" name="Picture 3" descr="D:\bahan TMPM\aplikasi bergerak\lightbulb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04191"/>
            <a:ext cx="1447800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457200"/>
            <a:ext cx="8001000" cy="594360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solidFill>
              <a:srgbClr val="310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07677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(y – 8) (y + 1) = 0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y = 8 </a:t>
            </a:r>
            <a:r>
              <a:rPr lang="en-US" sz="3200" b="1" dirty="0" err="1">
                <a:solidFill>
                  <a:schemeClr val="bg1"/>
                </a:solidFill>
              </a:rPr>
              <a:t>atau</a:t>
            </a:r>
            <a:r>
              <a:rPr lang="en-US" sz="3200" b="1" dirty="0">
                <a:solidFill>
                  <a:schemeClr val="bg1"/>
                </a:solidFill>
              </a:rPr>
              <a:t> y = -1 (</a:t>
            </a:r>
            <a:r>
              <a:rPr lang="en-US" sz="3200" b="1" dirty="0" err="1">
                <a:solidFill>
                  <a:schemeClr val="bg1"/>
                </a:solidFill>
              </a:rPr>
              <a:t>Tidak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Memenuhi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 err="1">
                <a:solidFill>
                  <a:schemeClr val="bg1"/>
                </a:solidFill>
              </a:rPr>
              <a:t>Substitusi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nilai</a:t>
            </a:r>
            <a:r>
              <a:rPr lang="en-US" sz="3200" b="1" dirty="0">
                <a:solidFill>
                  <a:schemeClr val="bg1"/>
                </a:solidFill>
              </a:rPr>
              <a:t> y </a:t>
            </a:r>
            <a:r>
              <a:rPr lang="en-US" sz="3200" b="1" dirty="0" err="1">
                <a:solidFill>
                  <a:schemeClr val="bg1"/>
                </a:solidFill>
              </a:rPr>
              <a:t>ke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salah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satu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persamaan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x = 7y + 14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x = 7(8) + 14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x = 56 + 14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x = 70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	</a:t>
            </a:r>
            <a:r>
              <a:rPr lang="en-US" sz="3200" b="1" dirty="0" err="1">
                <a:solidFill>
                  <a:schemeClr val="bg1"/>
                </a:solidFill>
              </a:rPr>
              <a:t>Jadi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bilangan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pertama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adalah</a:t>
            </a:r>
            <a:r>
              <a:rPr lang="en-US" sz="3200" b="1" dirty="0">
                <a:solidFill>
                  <a:schemeClr val="bg1"/>
                </a:solidFill>
              </a:rPr>
              <a:t> 70, </a:t>
            </a:r>
            <a:r>
              <a:rPr lang="en-US" sz="3200" b="1" dirty="0" err="1">
                <a:solidFill>
                  <a:schemeClr val="bg1"/>
                </a:solidFill>
              </a:rPr>
              <a:t>dan</a:t>
            </a:r>
            <a:r>
              <a:rPr lang="en-US" sz="3200" b="1" dirty="0">
                <a:solidFill>
                  <a:schemeClr val="bg1"/>
                </a:solidFill>
              </a:rPr>
              <a:t>        </a:t>
            </a:r>
            <a:r>
              <a:rPr lang="en-US" sz="3200" b="1" dirty="0" err="1">
                <a:solidFill>
                  <a:schemeClr val="bg1"/>
                </a:solidFill>
              </a:rPr>
              <a:t>bilangan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kedua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adalah</a:t>
            </a:r>
            <a:r>
              <a:rPr lang="en-US" sz="3200" b="1" dirty="0">
                <a:solidFill>
                  <a:schemeClr val="bg1"/>
                </a:solidFill>
              </a:rPr>
              <a:t> 8.</a:t>
            </a:r>
          </a:p>
        </p:txBody>
      </p:sp>
      <p:pic>
        <p:nvPicPr>
          <p:cNvPr id="6" name="Picture 3" descr="D:\bahan TMPM\aplikasi bergerak\lightbulb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016" y="104191"/>
            <a:ext cx="1447800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259632" y="895521"/>
                <a:ext cx="7704856" cy="482453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8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Metode</a:t>
                </a:r>
                <a:r>
                  <a:rPr lang="en-US" sz="3000" dirty="0">
                    <a:solidFill>
                      <a:schemeClr val="tx1"/>
                    </a:solidFill>
                    <a:latin typeface="Comic Sans MS" pitchFamily="66" charset="0"/>
                  </a:rPr>
                  <a:t> yang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dilakukan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dengan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cara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menghilangkan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salah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satu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variabel</a:t>
                </a:r>
                <a:r>
                  <a:rPr lang="en-US" sz="3000" dirty="0">
                    <a:solidFill>
                      <a:schemeClr val="tx1"/>
                    </a:solidFill>
                    <a:latin typeface="Comic Sans MS" pitchFamily="66" charset="0"/>
                  </a:rPr>
                  <a:t>.</a:t>
                </a:r>
                <a:endParaRPr lang="id-ID" sz="3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endParaRPr lang="id-ID" sz="3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Langkah-langkahnya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adalah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:</a:t>
                </a:r>
                <a:endParaRPr lang="en-US" sz="3000" i="1" dirty="0">
                  <a:solidFill>
                    <a:schemeClr val="tx1"/>
                  </a:solidFill>
                  <a:latin typeface="Comic Sans MS" pitchFamily="66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Nilai</a:t>
                </a:r>
                <a:r>
                  <a:rPr lang="en-US" sz="3000" dirty="0">
                    <a:solidFill>
                      <a:schemeClr val="tx1"/>
                    </a:solidFill>
                    <a:latin typeface="Comic Sans MS" pitchFamily="66" charset="0"/>
                  </a:rPr>
                  <a:t> x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dicari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dengan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cara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mengeliminasi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peubah</a:t>
                </a:r>
                <a:r>
                  <a:rPr lang="en-US" sz="3000" dirty="0">
                    <a:solidFill>
                      <a:schemeClr val="tx1"/>
                    </a:solidFill>
                    <a:latin typeface="Comic Sans MS" pitchFamily="66" charset="0"/>
                  </a:rPr>
                  <a:t> y,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sedangkan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nilai</a:t>
                </a:r>
                <a:r>
                  <a:rPr lang="en-US" sz="3000" dirty="0">
                    <a:solidFill>
                      <a:schemeClr val="tx1"/>
                    </a:solidFill>
                    <a:latin typeface="Comic Sans MS" pitchFamily="66" charset="0"/>
                  </a:rPr>
                  <a:t> y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dicari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dengan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mengeliminasi</a:t>
                </a:r>
                <a:r>
                  <a:rPr lang="id-ID" sz="3000" dirty="0">
                    <a:solidFill>
                      <a:schemeClr val="tx1"/>
                    </a:solidFill>
                    <a:latin typeface="Comic Sans MS" pitchFamily="66" charset="0"/>
                  </a:rPr>
                  <a:t> </a:t>
                </a:r>
                <a:r>
                  <a:rPr lang="en-US" sz="3000" dirty="0" err="1">
                    <a:solidFill>
                      <a:schemeClr val="tx1"/>
                    </a:solidFill>
                    <a:latin typeface="Comic Sans MS" pitchFamily="66" charset="0"/>
                  </a:rPr>
                  <a:t>peubah</a:t>
                </a:r>
                <a:r>
                  <a:rPr lang="en-US" sz="3000" dirty="0">
                    <a:solidFill>
                      <a:schemeClr val="tx1"/>
                    </a:solidFill>
                    <a:latin typeface="Comic Sans MS" pitchFamily="66" charset="0"/>
                  </a:rPr>
                  <a:t> x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895521"/>
                <a:ext cx="7704856" cy="48245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Ribbon 2"/>
          <p:cNvSpPr/>
          <p:nvPr/>
        </p:nvSpPr>
        <p:spPr>
          <a:xfrm rot="20610563">
            <a:off x="57889" y="391465"/>
            <a:ext cx="4297892" cy="1008112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Metode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Eliminasi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146" name="Picture 2" descr="D:\bahan TMPM\aplikasi bergerak\chicken-eg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053" y="4725144"/>
            <a:ext cx="3461370" cy="2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571</Words>
  <Application>Microsoft Office PowerPoint</Application>
  <PresentationFormat>On-screen Show (4:3)</PresentationFormat>
  <Paragraphs>114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Calibri</vt:lpstr>
      <vt:lpstr>Cambria</vt:lpstr>
      <vt:lpstr>Cambria Math</vt:lpstr>
      <vt:lpstr>Comic Sans MS</vt:lpstr>
      <vt:lpstr>Impact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LENOVO</cp:lastModifiedBy>
  <cp:revision>174</cp:revision>
  <dcterms:created xsi:type="dcterms:W3CDTF">2014-02-16T08:09:06Z</dcterms:created>
  <dcterms:modified xsi:type="dcterms:W3CDTF">2022-12-14T10:39:38Z</dcterms:modified>
</cp:coreProperties>
</file>