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jpeg"/><Relationship Id="rId4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2.png"/><Relationship Id="rId6" Type="http://schemas.openxmlformats.org/officeDocument/2006/relationships/image" Target="../media/image3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0.wp.com/practicalselfreliance.com/wp-content/uploads/2021/03/Grafted-Tree.jpg?resize=1200,1800&amp;ssl=1" TargetMode="External"/><Relationship Id="rId3" Type="http://schemas.openxmlformats.org/officeDocument/2006/relationships/hyperlink" Target="https://web.cecs.pdx.edu/~sheard/course/Cs163/Graphics/graph1.png" TargetMode="External"/><Relationship Id="rId4" Type="http://schemas.openxmlformats.org/officeDocument/2006/relationships/hyperlink" Target="https://site-547756.mozfiles.com/files/547756/catitems/giraffes-627033-39752d179ac95596a04fec46b8c32f7d.jpg" TargetMode="External"/><Relationship Id="rId5" Type="http://schemas.openxmlformats.org/officeDocument/2006/relationships/hyperlink" Target="https://static.wikia.nocookie.net/cd574572-7a74-403b-a40e-d4cc879112a7/scale-to-width/755" TargetMode="External"/><Relationship Id="rId6" Type="http://schemas.openxmlformats.org/officeDocument/2006/relationships/hyperlink" Target="https://i.dailymail.co.uk/i/pix/2017/07/17/16/4269CC3200000578-0-image-a-5_1500305742675.jpg" TargetMode="External"/><Relationship Id="rId7" Type="http://schemas.openxmlformats.org/officeDocument/2006/relationships/hyperlink" Target="https://draw.io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Friendship Theorem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39200" y="2300818"/>
            <a:ext cx="2333625" cy="384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Proof?</a:t>
            </a:r>
          </a:p>
        </p:txBody>
      </p:sp>
      <p:sp>
        <p:nvSpPr>
          <p:cNvPr id="167" name="Content Placeholder 2"/>
          <p:cNvSpPr txBox="1"/>
          <p:nvPr>
            <p:ph type="body" sz="half" idx="1"/>
          </p:nvPr>
        </p:nvSpPr>
        <p:spPr>
          <a:xfrm>
            <a:off x="838200" y="1981540"/>
            <a:ext cx="8001000" cy="275132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Look at any person X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Look at any person Y that is not friends with X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Goal: show that X has at least as many friends as Y</a:t>
            </a:r>
          </a:p>
        </p:txBody>
      </p:sp>
      <p:pic>
        <p:nvPicPr>
          <p:cNvPr id="16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61436" y="303574"/>
            <a:ext cx="2392364" cy="1448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39200" y="2300818"/>
            <a:ext cx="2333625" cy="384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Proof?</a:t>
            </a:r>
          </a:p>
        </p:txBody>
      </p:sp>
      <p:sp>
        <p:nvSpPr>
          <p:cNvPr id="172" name="Content Placeholder 2"/>
          <p:cNvSpPr txBox="1"/>
          <p:nvPr>
            <p:ph type="body" sz="half" idx="1"/>
          </p:nvPr>
        </p:nvSpPr>
        <p:spPr>
          <a:xfrm>
            <a:off x="838200" y="1554246"/>
            <a:ext cx="8001000" cy="298839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Goal: show that X has at least as many friends as Y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Map each of Y’s friends F to one of X’s friends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Show that this map is injective, so different friends of Y map to different friends of X</a:t>
            </a:r>
          </a:p>
        </p:txBody>
      </p:sp>
      <p:pic>
        <p:nvPicPr>
          <p:cNvPr id="17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61436" y="303574"/>
            <a:ext cx="2392364" cy="1448664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extBox 4"/>
          <p:cNvSpPr txBox="1"/>
          <p:nvPr/>
        </p:nvSpPr>
        <p:spPr>
          <a:xfrm>
            <a:off x="1361995" y="3077810"/>
            <a:ext cx="4876265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Y_friend_to_X_friend(F) = M(X,F)</a:t>
            </a:r>
          </a:p>
        </p:txBody>
      </p:sp>
      <p:sp>
        <p:nvSpPr>
          <p:cNvPr id="175" name="TextBox 5"/>
          <p:cNvSpPr txBox="1"/>
          <p:nvPr/>
        </p:nvSpPr>
        <p:spPr>
          <a:xfrm>
            <a:off x="1361995" y="4376668"/>
            <a:ext cx="7042508" cy="1308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/>
            </a:pPr>
            <a:r>
              <a:t>Suppose not. Then M(X,F1) = M(X,F2) != Y.</a:t>
            </a:r>
          </a:p>
          <a:p>
            <a:pPr>
              <a:defRPr sz="2800"/>
            </a:pPr>
            <a:r>
              <a:t>But then this person has 2 mutual friends with Y</a:t>
            </a:r>
          </a:p>
          <a:p>
            <a:pPr>
              <a:defRPr sz="2800"/>
            </a:pPr>
            <a:r>
              <a:t>(namely, F1 and F2).</a:t>
            </a:r>
          </a:p>
        </p:txBody>
      </p:sp>
      <p:sp>
        <p:nvSpPr>
          <p:cNvPr id="176" name="Content Placeholder 2"/>
          <p:cNvSpPr txBox="1"/>
          <p:nvPr/>
        </p:nvSpPr>
        <p:spPr>
          <a:xfrm>
            <a:off x="883919" y="5693130"/>
            <a:ext cx="8104294" cy="1065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t>Since each of Y’s friends maps to a unique friend of X,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t>X has at least as many friends as 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  <p:bldP build="whole" bldLvl="1" animBg="1" rev="0" advAuto="0" spid="174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39200" y="2300818"/>
            <a:ext cx="2333625" cy="384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Proof?</a:t>
            </a:r>
          </a:p>
        </p:txBody>
      </p:sp>
      <p:sp>
        <p:nvSpPr>
          <p:cNvPr id="180" name="Content Placeholder 2"/>
          <p:cNvSpPr txBox="1"/>
          <p:nvPr>
            <p:ph type="body" sz="quarter" idx="1"/>
          </p:nvPr>
        </p:nvSpPr>
        <p:spPr>
          <a:xfrm>
            <a:off x="838201" y="1554246"/>
            <a:ext cx="4810124" cy="310088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same argument applies from Y to X, so Y has at least as many friends as X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Therefore, X and Y have the same number of friends</a:t>
            </a:r>
          </a:p>
        </p:txBody>
      </p:sp>
      <p:pic>
        <p:nvPicPr>
          <p:cNvPr id="18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61436" y="303574"/>
            <a:ext cx="2392364" cy="1448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0" y="2300818"/>
            <a:ext cx="2295525" cy="3848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Proof?</a:t>
            </a:r>
          </a:p>
        </p:txBody>
      </p:sp>
      <p:sp>
        <p:nvSpPr>
          <p:cNvPr id="185" name="Content Placeholder 2"/>
          <p:cNvSpPr txBox="1"/>
          <p:nvPr>
            <p:ph type="body" sz="half" idx="1"/>
          </p:nvPr>
        </p:nvSpPr>
        <p:spPr>
          <a:xfrm>
            <a:off x="838199" y="1554244"/>
            <a:ext cx="4282714" cy="407069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So far: every pair of people </a:t>
            </a:r>
            <a:r>
              <a:rPr u="sng"/>
              <a:t>that aren’t friends with each other</a:t>
            </a:r>
            <a:r>
              <a:t> have the same number of friends as each other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Next: </a:t>
            </a:r>
            <a:r>
              <a:rPr u="sng"/>
              <a:t>all people</a:t>
            </a:r>
            <a:r>
              <a:t> have the same number of friends as each other</a:t>
            </a:r>
          </a:p>
        </p:txBody>
      </p:sp>
      <p:pic>
        <p:nvPicPr>
          <p:cNvPr id="18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1436" y="303574"/>
            <a:ext cx="2392364" cy="1448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0911" y="1962006"/>
            <a:ext cx="6692397" cy="4553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Proof?</a:t>
            </a:r>
          </a:p>
        </p:txBody>
      </p:sp>
      <p:sp>
        <p:nvSpPr>
          <p:cNvPr id="190" name="Content Placeholder 2"/>
          <p:cNvSpPr txBox="1"/>
          <p:nvPr>
            <p:ph type="body" sz="half" idx="1"/>
          </p:nvPr>
        </p:nvSpPr>
        <p:spPr>
          <a:xfrm>
            <a:off x="838199" y="1554244"/>
            <a:ext cx="4282714" cy="455358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Show: all people have the same number of friends as each other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Centering on X, count the number of people at dist=1 and dist=2.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Let </a:t>
            </a:r>
            <a:r>
              <a:rPr b="1"/>
              <a:t>n</a:t>
            </a:r>
            <a:r>
              <a:t> be the number of friends of X (and of Y).</a:t>
            </a:r>
          </a:p>
        </p:txBody>
      </p:sp>
      <p:pic>
        <p:nvPicPr>
          <p:cNvPr id="19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1436" y="303574"/>
            <a:ext cx="2392364" cy="1448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0911" y="1962006"/>
            <a:ext cx="6692397" cy="4553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Proof?</a:t>
            </a:r>
          </a:p>
        </p:txBody>
      </p:sp>
      <p:sp>
        <p:nvSpPr>
          <p:cNvPr id="195" name="Content Placeholder 2"/>
          <p:cNvSpPr txBox="1"/>
          <p:nvPr>
            <p:ph type="body" sz="half" idx="1"/>
          </p:nvPr>
        </p:nvSpPr>
        <p:spPr>
          <a:xfrm>
            <a:off x="838199" y="1554243"/>
            <a:ext cx="4282714" cy="507515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Show: all people have the same number of friends as each other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Y has </a:t>
            </a:r>
            <a:r>
              <a:rPr b="1"/>
              <a:t>n</a:t>
            </a:r>
            <a:r>
              <a:t> friends:</a:t>
            </a:r>
          </a:p>
          <a:p>
            <a:pPr>
              <a:defRPr b="1"/>
            </a:pPr>
            <a:r>
              <a:t>0</a:t>
            </a:r>
            <a:r>
              <a:rPr b="0"/>
              <a:t> at dist=0 (X and Y aren’t friends)</a:t>
            </a:r>
            <a:endParaRPr b="0"/>
          </a:p>
          <a:p>
            <a:pPr>
              <a:defRPr b="1"/>
            </a:pPr>
            <a:r>
              <a:t>1</a:t>
            </a:r>
            <a:r>
              <a:rPr b="0"/>
              <a:t> at dist=1 (Y must have exactly 1 mutual friend with X)</a:t>
            </a:r>
            <a:endParaRPr b="0"/>
          </a:p>
          <a:p>
            <a:pPr>
              <a:defRPr b="1"/>
            </a:pPr>
            <a:r>
              <a:t>n-1</a:t>
            </a:r>
            <a:r>
              <a:rPr b="0"/>
              <a:t> at dist=2 (the rest)</a:t>
            </a:r>
          </a:p>
        </p:txBody>
      </p:sp>
      <p:pic>
        <p:nvPicPr>
          <p:cNvPr id="19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1436" y="303574"/>
            <a:ext cx="2392364" cy="1448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0911" y="1962006"/>
            <a:ext cx="6692397" cy="4553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Proof?</a:t>
            </a:r>
          </a:p>
        </p:txBody>
      </p:sp>
      <p:sp>
        <p:nvSpPr>
          <p:cNvPr id="200" name="Content Placeholder 2"/>
          <p:cNvSpPr txBox="1"/>
          <p:nvPr>
            <p:ph type="body" sz="half" idx="1"/>
          </p:nvPr>
        </p:nvSpPr>
        <p:spPr>
          <a:xfrm>
            <a:off x="838199" y="1554244"/>
            <a:ext cx="4282714" cy="455358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Show: all people have the same number of friends as each other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There are </a:t>
            </a:r>
            <a:r>
              <a:rPr b="1"/>
              <a:t>n</a:t>
            </a:r>
            <a:r>
              <a:t> people at dist=1 (X’s friends)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There are at least </a:t>
            </a:r>
            <a:r>
              <a:rPr b="1"/>
              <a:t>(n-1)+1</a:t>
            </a:r>
            <a:r>
              <a:t> people at dist=2 (Y’s friends at dist=2 + Y itself)</a:t>
            </a:r>
          </a:p>
        </p:txBody>
      </p:sp>
      <p:pic>
        <p:nvPicPr>
          <p:cNvPr id="20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1436" y="303574"/>
            <a:ext cx="2392364" cy="1448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0911" y="1962006"/>
            <a:ext cx="6692397" cy="4553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Proof?</a:t>
            </a:r>
          </a:p>
        </p:txBody>
      </p:sp>
      <p:sp>
        <p:nvSpPr>
          <p:cNvPr id="205" name="Content Placeholder 2"/>
          <p:cNvSpPr txBox="1"/>
          <p:nvPr>
            <p:ph type="body" sz="half" idx="1"/>
          </p:nvPr>
        </p:nvSpPr>
        <p:spPr>
          <a:xfrm>
            <a:off x="838199" y="1554243"/>
            <a:ext cx="4282714" cy="530375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Show: all people have the same number of friends as each other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Everyone at dist=0 (just X) and dist=2 (combined, at least </a:t>
            </a:r>
            <a:r>
              <a:rPr b="1"/>
              <a:t>n+1</a:t>
            </a:r>
            <a:r>
              <a:t> people) has </a:t>
            </a:r>
            <a:r>
              <a:rPr b="1"/>
              <a:t>n</a:t>
            </a:r>
            <a:r>
              <a:t> friends, and there are only </a:t>
            </a:r>
            <a:r>
              <a:rPr b="1"/>
              <a:t>n</a:t>
            </a:r>
            <a:r>
              <a:t> other people at dist=1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A strict majority of people have </a:t>
            </a:r>
            <a:r>
              <a:rPr b="1"/>
              <a:t>n</a:t>
            </a:r>
            <a:r>
              <a:t> friends, including X</a:t>
            </a:r>
          </a:p>
        </p:txBody>
      </p:sp>
      <p:pic>
        <p:nvPicPr>
          <p:cNvPr id="20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1436" y="303574"/>
            <a:ext cx="2392364" cy="1448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0911" y="1962006"/>
            <a:ext cx="6692397" cy="4553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Proof?</a:t>
            </a:r>
          </a:p>
        </p:txBody>
      </p:sp>
      <p:sp>
        <p:nvSpPr>
          <p:cNvPr id="210" name="Content Placeholder 2"/>
          <p:cNvSpPr txBox="1"/>
          <p:nvPr>
            <p:ph type="body" sz="half" idx="1"/>
          </p:nvPr>
        </p:nvSpPr>
        <p:spPr>
          <a:xfrm>
            <a:off x="838199" y="1554243"/>
            <a:ext cx="4282714" cy="49613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Show: all people have the same number of friends as each other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The same argument applies if you center the graph on arbitrary person P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A strict majority of people (including P) have the same number of friends</a:t>
            </a:r>
          </a:p>
        </p:txBody>
      </p:sp>
      <p:pic>
        <p:nvPicPr>
          <p:cNvPr id="21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1436" y="303574"/>
            <a:ext cx="2392364" cy="1448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0911" y="1962006"/>
            <a:ext cx="6692397" cy="4553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Proof?</a:t>
            </a:r>
          </a:p>
        </p:txBody>
      </p:sp>
      <p:sp>
        <p:nvSpPr>
          <p:cNvPr id="215" name="Content Placeholder 2"/>
          <p:cNvSpPr txBox="1"/>
          <p:nvPr>
            <p:ph type="body" sz="half" idx="1"/>
          </p:nvPr>
        </p:nvSpPr>
        <p:spPr>
          <a:xfrm>
            <a:off x="838199" y="1554244"/>
            <a:ext cx="4282714" cy="428775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majority when centering on X and the majority when centering on P must intersect, therefore X and P have the same number of friends.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Therefore, all people have the same number of friends as each other.</a:t>
            </a:r>
          </a:p>
        </p:txBody>
      </p:sp>
      <p:pic>
        <p:nvPicPr>
          <p:cNvPr id="21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1436" y="303574"/>
            <a:ext cx="2392364" cy="1448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0911" y="1962006"/>
            <a:ext cx="6692397" cy="4553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18"/>
          <p:cNvSpPr/>
          <p:nvPr/>
        </p:nvSpPr>
        <p:spPr>
          <a:xfrm>
            <a:off x="1320800" y="4353536"/>
            <a:ext cx="4872769" cy="91311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2F491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WHAT am I talking about?</a:t>
            </a:r>
          </a:p>
        </p:txBody>
      </p:sp>
      <p:sp>
        <p:nvSpPr>
          <p:cNvPr id="98" name="TextBox 4"/>
          <p:cNvSpPr txBox="1"/>
          <p:nvPr/>
        </p:nvSpPr>
        <p:spPr>
          <a:xfrm>
            <a:off x="1366519" y="1630390"/>
            <a:ext cx="1764394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342900" indent="-342900">
              <a:buSzPct val="100000"/>
              <a:buAutoNum type="alphaUcPeriod" startAt="1"/>
              <a:defRPr sz="3600"/>
            </a:lvl1pPr>
          </a:lstStyle>
          <a:p>
            <a:pPr/>
            <a:r>
              <a:t> Gaffes</a:t>
            </a:r>
          </a:p>
        </p:txBody>
      </p:sp>
      <p:sp>
        <p:nvSpPr>
          <p:cNvPr id="99" name="TextBox 5"/>
          <p:cNvSpPr txBox="1"/>
          <p:nvPr/>
        </p:nvSpPr>
        <p:spPr>
          <a:xfrm>
            <a:off x="1366519" y="2582097"/>
            <a:ext cx="1888293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B. Graphs</a:t>
            </a:r>
          </a:p>
        </p:txBody>
      </p:sp>
      <p:sp>
        <p:nvSpPr>
          <p:cNvPr id="100" name="TextBox 6"/>
          <p:cNvSpPr txBox="1"/>
          <p:nvPr/>
        </p:nvSpPr>
        <p:spPr>
          <a:xfrm>
            <a:off x="1366519" y="3533321"/>
            <a:ext cx="1692956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C. Grafts</a:t>
            </a:r>
          </a:p>
        </p:txBody>
      </p:sp>
      <p:sp>
        <p:nvSpPr>
          <p:cNvPr id="101" name="TextBox 7"/>
          <p:cNvSpPr txBox="1"/>
          <p:nvPr/>
        </p:nvSpPr>
        <p:spPr>
          <a:xfrm>
            <a:off x="1366519" y="4484544"/>
            <a:ext cx="1910171" cy="54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D. Graphs</a:t>
            </a:r>
          </a:p>
        </p:txBody>
      </p:sp>
      <p:sp>
        <p:nvSpPr>
          <p:cNvPr id="102" name="TextBox 8"/>
          <p:cNvSpPr txBox="1"/>
          <p:nvPr/>
        </p:nvSpPr>
        <p:spPr>
          <a:xfrm>
            <a:off x="1366519" y="5435768"/>
            <a:ext cx="1975357" cy="54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E. Giraffes</a:t>
            </a:r>
          </a:p>
        </p:txBody>
      </p:sp>
      <p:pic>
        <p:nvPicPr>
          <p:cNvPr id="10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9128" y="1487748"/>
            <a:ext cx="1174581" cy="9316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56694" y="2438542"/>
            <a:ext cx="1659448" cy="9334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69182" y="3379766"/>
            <a:ext cx="634472" cy="953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79267" y="4340990"/>
            <a:ext cx="1414302" cy="933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17" descr="Picture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90156" y="5294760"/>
            <a:ext cx="1392520" cy="928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" grpId="10"/>
      <p:bldP build="whole" bldLvl="1" animBg="1" rev="0" advAuto="0" spid="103" grpId="2"/>
      <p:bldP build="whole" bldLvl="1" animBg="1" rev="0" advAuto="0" spid="106" grpId="8"/>
      <p:bldP build="whole" bldLvl="1" animBg="1" rev="0" advAuto="0" spid="101" grpId="7"/>
      <p:bldP build="whole" bldLvl="1" animBg="1" rev="0" advAuto="0" spid="98" grpId="1"/>
      <p:bldP build="whole" bldLvl="1" animBg="1" rev="0" advAuto="0" spid="107" grpId="9"/>
      <p:bldP build="whole" bldLvl="1" animBg="1" rev="0" advAuto="0" spid="96" grpId="11"/>
      <p:bldP build="whole" bldLvl="1" animBg="1" rev="0" advAuto="0" spid="104" grpId="4"/>
      <p:bldP build="whole" bldLvl="1" animBg="1" rev="0" advAuto="0" spid="99" grpId="3"/>
      <p:bldP build="whole" bldLvl="1" animBg="1" rev="0" advAuto="0" spid="105" grpId="5"/>
      <p:bldP build="whole" bldLvl="1" animBg="1" rev="0" advAuto="0" spid="100" grpId="6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Proof?</a:t>
            </a:r>
          </a:p>
        </p:txBody>
      </p:sp>
      <p:sp>
        <p:nvSpPr>
          <p:cNvPr id="220" name="Content Placeholder 2"/>
          <p:cNvSpPr txBox="1"/>
          <p:nvPr>
            <p:ph type="body" idx="1"/>
          </p:nvPr>
        </p:nvSpPr>
        <p:spPr>
          <a:xfrm>
            <a:off x="838200" y="1873555"/>
            <a:ext cx="10217572" cy="402847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So far: </a:t>
            </a:r>
            <a:r>
              <a:rPr u="sng"/>
              <a:t>all people</a:t>
            </a:r>
            <a:r>
              <a:t> have the same number of friends as each other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Still need to find a contradiction!</a:t>
            </a:r>
          </a:p>
          <a:p>
            <a:pPr marL="0" indent="0">
              <a:buSzTx/>
              <a:buNone/>
            </a:pPr>
            <a:r>
              <a:t>How? Count something 2 ways and get different results.</a:t>
            </a:r>
          </a:p>
        </p:txBody>
      </p:sp>
      <p:pic>
        <p:nvPicPr>
          <p:cNvPr id="22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1436" y="303574"/>
            <a:ext cx="2392364" cy="1448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Proof?</a:t>
            </a:r>
          </a:p>
        </p:txBody>
      </p:sp>
      <p:sp>
        <p:nvSpPr>
          <p:cNvPr id="224" name="Content Placeholder 2"/>
          <p:cNvSpPr txBox="1"/>
          <p:nvPr>
            <p:ph type="body" idx="1"/>
          </p:nvPr>
        </p:nvSpPr>
        <p:spPr>
          <a:xfrm>
            <a:off x="838200" y="1873555"/>
            <a:ext cx="10217572" cy="402847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Count: # of walks from any</a:t>
            </a:r>
          </a:p>
          <a:p>
            <a:pPr marL="0" indent="0">
              <a:buSzTx/>
              <a:buNone/>
            </a:pPr>
            <a:r>
              <a:t>vertex to itself of length p,</a:t>
            </a:r>
          </a:p>
          <a:p>
            <a:pPr marL="0" indent="0">
              <a:buSzTx/>
              <a:buNone/>
            </a:pPr>
            <a:r>
              <a:t>where p is a fixed prime</a:t>
            </a:r>
          </a:p>
          <a:p>
            <a:pPr marL="0" indent="0">
              <a:buSzTx/>
              <a:buNone/>
            </a:pPr>
            <a:r>
              <a:t>dividing n-1.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Ex: XABCDX (p=5)</a:t>
            </a:r>
          </a:p>
        </p:txBody>
      </p:sp>
      <p:pic>
        <p:nvPicPr>
          <p:cNvPr id="22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1436" y="303574"/>
            <a:ext cx="2392364" cy="1448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0911" y="1962006"/>
            <a:ext cx="6692397" cy="4553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Proof?</a:t>
            </a:r>
          </a:p>
        </p:txBody>
      </p:sp>
      <p:sp>
        <p:nvSpPr>
          <p:cNvPr id="229" name="Content Placeholder 2"/>
          <p:cNvSpPr txBox="1"/>
          <p:nvPr>
            <p:ph type="body" idx="1"/>
          </p:nvPr>
        </p:nvSpPr>
        <p:spPr>
          <a:xfrm>
            <a:off x="838200" y="1873555"/>
            <a:ext cx="10217572" cy="402847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Each cycle appears p times in</a:t>
            </a:r>
          </a:p>
          <a:p>
            <a:pPr marL="0" indent="0">
              <a:buSzTx/>
              <a:buNone/>
            </a:pPr>
            <a:r>
              <a:t>this list of walks:</a:t>
            </a:r>
          </a:p>
          <a:p>
            <a:pPr marL="0" indent="0">
              <a:buSzTx/>
              <a:buNone/>
            </a:pPr>
            <a:r>
              <a:t>XABCDX</a:t>
            </a:r>
          </a:p>
          <a:p>
            <a:pPr marL="0" indent="0">
              <a:buSzTx/>
              <a:buNone/>
            </a:pPr>
            <a:r>
              <a:t>ABCDXA</a:t>
            </a:r>
          </a:p>
          <a:p>
            <a:pPr marL="0" indent="0">
              <a:buSzTx/>
              <a:buNone/>
            </a:pPr>
            <a:r>
              <a:t>BCDXAB</a:t>
            </a:r>
          </a:p>
          <a:p>
            <a:pPr marL="0" indent="0">
              <a:buSzTx/>
              <a:buNone/>
            </a:pPr>
            <a:r>
              <a:t>CDXABC</a:t>
            </a:r>
          </a:p>
          <a:p>
            <a:pPr marL="0" indent="0">
              <a:buSzTx/>
              <a:buNone/>
            </a:pPr>
            <a:r>
              <a:t>DXABCD</a:t>
            </a:r>
          </a:p>
        </p:txBody>
      </p:sp>
      <p:pic>
        <p:nvPicPr>
          <p:cNvPr id="23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1436" y="303574"/>
            <a:ext cx="2392364" cy="1448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0911" y="1962006"/>
            <a:ext cx="6692397" cy="4553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Proof?</a:t>
            </a:r>
          </a:p>
        </p:txBody>
      </p:sp>
      <p:sp>
        <p:nvSpPr>
          <p:cNvPr id="234" name="Content Placeholder 2"/>
          <p:cNvSpPr txBox="1"/>
          <p:nvPr>
            <p:ph type="body" idx="1"/>
          </p:nvPr>
        </p:nvSpPr>
        <p:spPr>
          <a:xfrm>
            <a:off x="838200" y="1873555"/>
            <a:ext cx="10217572" cy="402847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Each cycle appears p times in</a:t>
            </a:r>
          </a:p>
          <a:p>
            <a:pPr marL="0" indent="0">
              <a:buSzTx/>
              <a:buNone/>
            </a:pPr>
            <a:r>
              <a:t>this list…</a:t>
            </a:r>
          </a:p>
          <a:p>
            <a:pPr marL="0" indent="0">
              <a:buSzTx/>
              <a:buNone/>
            </a:pPr>
            <a:r>
              <a:t>so the number of walks in</a:t>
            </a:r>
          </a:p>
          <a:p>
            <a:pPr marL="0" indent="0">
              <a:buSzTx/>
              <a:buNone/>
            </a:pPr>
            <a:r>
              <a:t>the list is a multiple of p.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In modular arithmetic, this</a:t>
            </a:r>
          </a:p>
          <a:p>
            <a:pPr marL="0" indent="0">
              <a:buSzTx/>
              <a:buNone/>
            </a:pPr>
            <a:r>
              <a:t>is 0 mod p.</a:t>
            </a:r>
          </a:p>
        </p:txBody>
      </p:sp>
      <p:pic>
        <p:nvPicPr>
          <p:cNvPr id="23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1436" y="303574"/>
            <a:ext cx="2392364" cy="1448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0911" y="1962006"/>
            <a:ext cx="6692397" cy="4553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Proof?</a:t>
            </a:r>
          </a:p>
        </p:txBody>
      </p:sp>
      <p:sp>
        <p:nvSpPr>
          <p:cNvPr id="239" name="Content Placeholder 2"/>
          <p:cNvSpPr txBox="1"/>
          <p:nvPr>
            <p:ph type="body" idx="1"/>
          </p:nvPr>
        </p:nvSpPr>
        <p:spPr>
          <a:xfrm>
            <a:off x="838200" y="1873555"/>
            <a:ext cx="10217572" cy="402847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Count another way:</a:t>
            </a:r>
          </a:p>
          <a:p>
            <a:pPr marL="0" indent="0">
              <a:buSzTx/>
              <a:buNone/>
            </a:pPr>
            <a:r>
              <a:t># of walks from any</a:t>
            </a:r>
          </a:p>
          <a:p>
            <a:pPr marL="0" indent="0">
              <a:buSzTx/>
              <a:buNone/>
            </a:pPr>
            <a:r>
              <a:t>vertex to itself of length p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Take p-2 arbitrary steps:</a:t>
            </a:r>
          </a:p>
          <a:p>
            <a:pPr marL="0" indent="0">
              <a:buSzTx/>
              <a:buNone/>
            </a:pPr>
            <a:r>
              <a:t>n^(p-2) possibilities</a:t>
            </a:r>
          </a:p>
        </p:txBody>
      </p:sp>
      <p:pic>
        <p:nvPicPr>
          <p:cNvPr id="24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1436" y="303574"/>
            <a:ext cx="2392364" cy="1448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0911" y="1962006"/>
            <a:ext cx="6692397" cy="4553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Proof?</a:t>
            </a:r>
          </a:p>
        </p:txBody>
      </p:sp>
      <p:sp>
        <p:nvSpPr>
          <p:cNvPr id="244" name="Content Placeholder 2"/>
          <p:cNvSpPr txBox="1"/>
          <p:nvPr>
            <p:ph type="body" idx="1"/>
          </p:nvPr>
        </p:nvSpPr>
        <p:spPr>
          <a:xfrm>
            <a:off x="838200" y="1873555"/>
            <a:ext cx="10217572" cy="4028476"/>
          </a:xfrm>
          <a:prstGeom prst="rect">
            <a:avLst/>
          </a:prstGeom>
        </p:spPr>
        <p:txBody>
          <a:bodyPr/>
          <a:lstStyle/>
          <a:p>
            <a:pPr marL="0" indent="0" defTabSz="713231">
              <a:spcBef>
                <a:spcPts val="700"/>
              </a:spcBef>
              <a:buSzTx/>
              <a:buNone/>
              <a:defRPr sz="2184"/>
            </a:pPr>
            <a:r>
              <a:t>After p-2 arbitrary steps from</a:t>
            </a:r>
          </a:p>
          <a:p>
            <a:pPr marL="0" indent="0" defTabSz="713231">
              <a:spcBef>
                <a:spcPts val="700"/>
              </a:spcBef>
              <a:buSzTx/>
              <a:buNone/>
              <a:defRPr sz="2184"/>
            </a:pPr>
            <a:r>
              <a:t>X:</a:t>
            </a:r>
          </a:p>
          <a:p>
            <a:pPr marL="0" indent="0" defTabSz="713231">
              <a:spcBef>
                <a:spcPts val="700"/>
              </a:spcBef>
              <a:buSzTx/>
              <a:buNone/>
              <a:defRPr sz="2184"/>
            </a:pPr>
          </a:p>
          <a:p>
            <a:pPr marL="0" indent="0" defTabSz="713231">
              <a:spcBef>
                <a:spcPts val="700"/>
              </a:spcBef>
              <a:buSzTx/>
              <a:buNone/>
              <a:defRPr sz="2184"/>
            </a:pPr>
            <a:r>
              <a:t>A. At X -&gt; n ways to get to X</a:t>
            </a:r>
          </a:p>
          <a:p>
            <a:pPr marL="0" indent="0" defTabSz="713231">
              <a:spcBef>
                <a:spcPts val="700"/>
              </a:spcBef>
              <a:buSzTx/>
              <a:buNone/>
              <a:defRPr sz="2184"/>
            </a:pPr>
            <a:r>
              <a:t> in 2 more steps</a:t>
            </a:r>
          </a:p>
          <a:p>
            <a:pPr marL="0" indent="0" defTabSz="713231">
              <a:spcBef>
                <a:spcPts val="700"/>
              </a:spcBef>
              <a:buSzTx/>
              <a:buNone/>
              <a:defRPr sz="2184"/>
            </a:pPr>
            <a:r>
              <a:t> (any friend then back to X)</a:t>
            </a:r>
          </a:p>
          <a:p>
            <a:pPr marL="0" indent="0" defTabSz="713231">
              <a:spcBef>
                <a:spcPts val="700"/>
              </a:spcBef>
              <a:buSzTx/>
              <a:buNone/>
              <a:defRPr sz="2184"/>
            </a:pPr>
          </a:p>
          <a:p>
            <a:pPr marL="0" indent="0" defTabSz="713231">
              <a:spcBef>
                <a:spcPts val="700"/>
              </a:spcBef>
              <a:buSzTx/>
              <a:buNone/>
              <a:defRPr sz="2184"/>
            </a:pPr>
            <a:r>
              <a:t>B. At Y -&gt; 1 way to get to X</a:t>
            </a:r>
          </a:p>
          <a:p>
            <a:pPr marL="0" indent="0" defTabSz="713231">
              <a:spcBef>
                <a:spcPts val="700"/>
              </a:spcBef>
              <a:buSzTx/>
              <a:buNone/>
              <a:defRPr sz="2184"/>
            </a:pPr>
            <a:r>
              <a:t> In 2 more steps</a:t>
            </a:r>
          </a:p>
          <a:p>
            <a:pPr marL="0" indent="0" defTabSz="713231">
              <a:spcBef>
                <a:spcPts val="700"/>
              </a:spcBef>
              <a:buSzTx/>
              <a:buNone/>
              <a:defRPr sz="2184"/>
            </a:pPr>
            <a:r>
              <a:t> (mutual friend of X and Y, then X)</a:t>
            </a:r>
          </a:p>
        </p:txBody>
      </p:sp>
      <p:pic>
        <p:nvPicPr>
          <p:cNvPr id="24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1436" y="303574"/>
            <a:ext cx="2392364" cy="1448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0911" y="1962006"/>
            <a:ext cx="6692397" cy="4553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Proof?</a:t>
            </a:r>
          </a:p>
        </p:txBody>
      </p:sp>
      <p:sp>
        <p:nvSpPr>
          <p:cNvPr id="249" name="Content Placeholder 2"/>
          <p:cNvSpPr txBox="1"/>
          <p:nvPr>
            <p:ph type="body" idx="1"/>
          </p:nvPr>
        </p:nvSpPr>
        <p:spPr>
          <a:xfrm>
            <a:off x="838200" y="1873555"/>
            <a:ext cx="10217572" cy="4028476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spcBef>
                <a:spcPts val="900"/>
              </a:spcBef>
              <a:buSzTx/>
              <a:buNone/>
              <a:defRPr sz="2716"/>
            </a:pPr>
            <a:r>
              <a:t>After p-2 arbitrary steps from</a:t>
            </a:r>
          </a:p>
          <a:p>
            <a:pPr marL="0" indent="0" defTabSz="886968">
              <a:spcBef>
                <a:spcPts val="900"/>
              </a:spcBef>
              <a:buSzTx/>
              <a:buNone/>
              <a:defRPr sz="2716"/>
            </a:pPr>
            <a:r>
              <a:t>X:</a:t>
            </a:r>
          </a:p>
          <a:p>
            <a:pPr marL="0" indent="0" defTabSz="886968">
              <a:spcBef>
                <a:spcPts val="900"/>
              </a:spcBef>
              <a:buSzTx/>
              <a:buNone/>
              <a:defRPr sz="2716"/>
            </a:pPr>
            <a:r>
              <a:t>A. n ways to get to X</a:t>
            </a:r>
          </a:p>
          <a:p>
            <a:pPr marL="0" indent="0" defTabSz="886968">
              <a:spcBef>
                <a:spcPts val="900"/>
              </a:spcBef>
              <a:buSzTx/>
              <a:buNone/>
              <a:defRPr sz="2716"/>
            </a:pPr>
            <a:r>
              <a:t>B. 1 way to get to X</a:t>
            </a:r>
          </a:p>
          <a:p>
            <a:pPr marL="0" indent="0" defTabSz="886968">
              <a:spcBef>
                <a:spcPts val="900"/>
              </a:spcBef>
              <a:buSzTx/>
              <a:buNone/>
              <a:defRPr sz="2716"/>
            </a:pPr>
          </a:p>
          <a:p>
            <a:pPr marL="0" indent="0" defTabSz="886968">
              <a:spcBef>
                <a:spcPts val="900"/>
              </a:spcBef>
              <a:buSzTx/>
              <a:buNone/>
              <a:defRPr sz="2716"/>
            </a:pPr>
            <a:r>
              <a:t>n and 1 are BOTH 1 mod p</a:t>
            </a:r>
          </a:p>
          <a:p>
            <a:pPr marL="0" indent="0" defTabSz="886968">
              <a:spcBef>
                <a:spcPts val="900"/>
              </a:spcBef>
              <a:buSzTx/>
              <a:buNone/>
              <a:defRPr sz="2716"/>
            </a:pPr>
            <a:r>
              <a:t>since p divides n-1</a:t>
            </a:r>
          </a:p>
          <a:p>
            <a:pPr marL="0" indent="0" defTabSz="886968">
              <a:spcBef>
                <a:spcPts val="900"/>
              </a:spcBef>
              <a:buSzTx/>
              <a:buNone/>
              <a:defRPr sz="2716"/>
            </a:pPr>
            <a:r>
              <a:t># of walks is n^(p-2) = 1 mod p</a:t>
            </a:r>
          </a:p>
        </p:txBody>
      </p:sp>
      <p:pic>
        <p:nvPicPr>
          <p:cNvPr id="25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1436" y="303574"/>
            <a:ext cx="2392364" cy="1448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0911" y="1962006"/>
            <a:ext cx="6692397" cy="4553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Proof?</a:t>
            </a:r>
          </a:p>
        </p:txBody>
      </p:sp>
      <p:sp>
        <p:nvSpPr>
          <p:cNvPr id="254" name="Content Placeholder 2"/>
          <p:cNvSpPr txBox="1"/>
          <p:nvPr>
            <p:ph type="body" idx="1"/>
          </p:nvPr>
        </p:nvSpPr>
        <p:spPr>
          <a:xfrm>
            <a:off x="838200" y="1873555"/>
            <a:ext cx="10217572" cy="4028476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spcBef>
                <a:spcPts val="900"/>
              </a:spcBef>
              <a:buSzTx/>
              <a:buNone/>
              <a:defRPr sz="2716"/>
            </a:pPr>
            <a:r>
              <a:t>Count: # of walks from any</a:t>
            </a:r>
          </a:p>
          <a:p>
            <a:pPr marL="0" indent="0" defTabSz="886968">
              <a:spcBef>
                <a:spcPts val="900"/>
              </a:spcBef>
              <a:buSzTx/>
              <a:buNone/>
              <a:defRPr sz="2716"/>
            </a:pPr>
            <a:r>
              <a:t>vertex to itself of length p,</a:t>
            </a:r>
          </a:p>
          <a:p>
            <a:pPr marL="0" indent="0" defTabSz="886968">
              <a:spcBef>
                <a:spcPts val="900"/>
              </a:spcBef>
              <a:buSzTx/>
              <a:buNone/>
              <a:defRPr sz="2716"/>
            </a:pPr>
            <a:r>
              <a:t>where p is a prime dividing</a:t>
            </a:r>
          </a:p>
          <a:p>
            <a:pPr marL="0" indent="0" defTabSz="886968">
              <a:spcBef>
                <a:spcPts val="900"/>
              </a:spcBef>
              <a:buSzTx/>
              <a:buNone/>
              <a:defRPr sz="2716"/>
            </a:pPr>
            <a:r>
              <a:t>n-1.</a:t>
            </a:r>
          </a:p>
          <a:p>
            <a:pPr marL="0" indent="0" defTabSz="886968">
              <a:spcBef>
                <a:spcPts val="900"/>
              </a:spcBef>
              <a:buSzTx/>
              <a:buNone/>
              <a:defRPr sz="2716"/>
            </a:pPr>
          </a:p>
          <a:p>
            <a:pPr marL="0" indent="0" defTabSz="886968">
              <a:spcBef>
                <a:spcPts val="900"/>
              </a:spcBef>
              <a:buSzTx/>
              <a:buNone/>
              <a:defRPr sz="2716"/>
            </a:pPr>
            <a:r>
              <a:t>This must be 0 mod p.</a:t>
            </a:r>
          </a:p>
          <a:p>
            <a:pPr marL="0" indent="0" defTabSz="886968">
              <a:spcBef>
                <a:spcPts val="900"/>
              </a:spcBef>
              <a:buSzTx/>
              <a:buNone/>
              <a:defRPr sz="2716"/>
            </a:pPr>
            <a:r>
              <a:t>This must be 1 mod p.</a:t>
            </a:r>
          </a:p>
          <a:p>
            <a:pPr marL="0" indent="0" defTabSz="886968">
              <a:spcBef>
                <a:spcPts val="900"/>
              </a:spcBef>
              <a:buSzTx/>
              <a:buNone/>
              <a:defRPr sz="2716"/>
            </a:pPr>
            <a:r>
              <a:t>Contradiction!</a:t>
            </a:r>
          </a:p>
        </p:txBody>
      </p:sp>
      <p:pic>
        <p:nvPicPr>
          <p:cNvPr id="25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1436" y="303574"/>
            <a:ext cx="2392364" cy="1448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0911" y="1962006"/>
            <a:ext cx="6692397" cy="4553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 Fact</a:t>
            </a:r>
          </a:p>
        </p:txBody>
      </p:sp>
      <p:sp>
        <p:nvSpPr>
          <p:cNvPr id="259" name="Content Placeholder 2"/>
          <p:cNvSpPr txBox="1"/>
          <p:nvPr>
            <p:ph type="body" sz="quarter" idx="1"/>
          </p:nvPr>
        </p:nvSpPr>
        <p:spPr>
          <a:xfrm>
            <a:off x="838199" y="1873555"/>
            <a:ext cx="10693401" cy="132556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The Friendship Theorem is FALSE if the graph is allowed to be infinite</a:t>
            </a:r>
          </a:p>
        </p:txBody>
      </p:sp>
      <p:pic>
        <p:nvPicPr>
          <p:cNvPr id="26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0741" y="2481944"/>
            <a:ext cx="5957461" cy="3578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 references</a:t>
            </a:r>
          </a:p>
        </p:txBody>
      </p:sp>
      <p:sp>
        <p:nvSpPr>
          <p:cNvPr id="26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https://assets.mugglenet.com/wp-content/uploads/2021/12/Who-Am-I-by-Gilderoy-Lockhart.jpeg</a:t>
            </a:r>
          </a:p>
          <a:p>
            <a:pPr>
              <a:defRPr sz="12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https://miro.medium.com/v2/resize:fit:1400/1*whbGJw2XvVu44tl5EeObZA.png</a:t>
            </a:r>
          </a:p>
          <a:p>
            <a:pPr>
              <a:defRPr sz="12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https://i.ytimg.com/vi/if-2M3K1tqk/maxresdefault.jpg</a:t>
            </a:r>
          </a:p>
          <a:p>
            <a:pPr>
              <a:defRPr sz="12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https://i0.wp.com/practicalselfreliance.com/wp-content/uploads/2021/03/Grafted-Tree.jpg?resize=1200%2C1800&amp;ssl=1</a:t>
            </a:r>
          </a:p>
          <a:p>
            <a:pPr>
              <a:defRPr sz="12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https://web.cecs.pdx.edu/~sheard/course/Cs163/Graphics/graph1.png</a:t>
            </a:r>
          </a:p>
          <a:p>
            <a:pPr>
              <a:defRPr sz="12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https://site-547756.mozfiles.com/files/547756/catitems/giraffes-627033-39752d179ac95596a04fec46b8c32f7d.jpg</a:t>
            </a:r>
          </a:p>
          <a:p>
            <a:pPr>
              <a:defRPr sz="12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https://static.wikia.nocookie.net/cd574572-7a74-403b-a40e-d4cc879112a7/scale-to-width/755</a:t>
            </a:r>
          </a:p>
          <a:p>
            <a:pPr>
              <a:defRPr sz="12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https://i.dailymail.co.uk/i/pix/2017/07/17/16/4269CC3200000578-0-image-a-5_1500305742675.jpg</a:t>
            </a:r>
          </a:p>
          <a:p>
            <a:pPr>
              <a:defRPr sz="12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 invalidUrl="" action="" tgtFrame="" tooltip="" history="1" highlightClick="0" endSnd="0"/>
              </a:rPr>
              <a:t>draw.io</a:t>
            </a:r>
            <a:r>
              <a:t> for creating graphs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xfrm>
            <a:off x="838199" y="826943"/>
            <a:ext cx="10515601" cy="1325564"/>
          </a:xfrm>
          <a:prstGeom prst="rect">
            <a:avLst/>
          </a:prstGeom>
        </p:spPr>
        <p:txBody>
          <a:bodyPr/>
          <a:lstStyle/>
          <a:p>
            <a:pPr algn="ctr" defTabSz="694944">
              <a:defRPr sz="2964"/>
            </a:pPr>
            <a:r>
              <a:t>Friendship Graphs</a:t>
            </a:r>
            <a:br/>
            <a:br/>
            <a:r>
              <a:t>… are symmetric</a:t>
            </a:r>
          </a:p>
        </p:txBody>
      </p:sp>
      <p:pic>
        <p:nvPicPr>
          <p:cNvPr id="11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5226" y="2814060"/>
            <a:ext cx="7901548" cy="24321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Friendship Theorem</a:t>
            </a:r>
          </a:p>
        </p:txBody>
      </p:sp>
      <p:sp>
        <p:nvSpPr>
          <p:cNvPr id="11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In a * Friendship Graph,</a:t>
            </a:r>
          </a:p>
          <a:p>
            <a:pPr marL="0" indent="0">
              <a:buSzTx/>
              <a:buNone/>
              <a:defRPr b="1"/>
            </a:pPr>
            <a:r>
              <a:t>If:</a:t>
            </a:r>
          </a:p>
          <a:p>
            <a:pPr marL="0" indent="0">
              <a:buSzTx/>
              <a:buNone/>
            </a:pPr>
            <a:r>
              <a:t>Every pair of people has </a:t>
            </a:r>
            <a:r>
              <a:rPr b="1" u="sng"/>
              <a:t>exactly</a:t>
            </a:r>
            <a:r>
              <a:t> 1 mutual friend</a:t>
            </a:r>
          </a:p>
          <a:p>
            <a:pPr marL="0" indent="0">
              <a:buSzTx/>
              <a:buNone/>
              <a:defRPr b="1"/>
            </a:pPr>
            <a:r>
              <a:t>Then:</a:t>
            </a:r>
          </a:p>
          <a:p>
            <a:pPr marL="0" indent="0">
              <a:buSzTx/>
              <a:buNone/>
            </a:pPr>
            <a:r>
              <a:t>There is a “popular” person who is friends with everyone else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*finite, nonempty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If: Every pair of people has </a:t>
            </a:r>
            <a:r>
              <a:rPr u="sng"/>
              <a:t>exactly</a:t>
            </a:r>
            <a:r>
              <a:t> 1 mutual friend</a:t>
            </a:r>
            <a:br/>
            <a:r>
              <a:t>Then: There is a “popular” person who is friends with everyone else</a:t>
            </a:r>
          </a:p>
        </p:txBody>
      </p:sp>
      <p:sp>
        <p:nvSpPr>
          <p:cNvPr id="116" name="TextBox 3"/>
          <p:cNvSpPr txBox="1"/>
          <p:nvPr/>
        </p:nvSpPr>
        <p:spPr>
          <a:xfrm>
            <a:off x="883919" y="4686686"/>
            <a:ext cx="2096480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Exactly 1 mutual friend between every pair of people?</a:t>
            </a:r>
          </a:p>
        </p:txBody>
      </p:sp>
      <p:pic>
        <p:nvPicPr>
          <p:cNvPr id="11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9454" y="1852611"/>
            <a:ext cx="3648365" cy="2719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3069" y="1852613"/>
            <a:ext cx="2021502" cy="2719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7012" y="1852610"/>
            <a:ext cx="2021502" cy="2719989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extBox 10"/>
          <p:cNvSpPr txBox="1"/>
          <p:nvPr/>
        </p:nvSpPr>
        <p:spPr>
          <a:xfrm>
            <a:off x="883919" y="3152001"/>
            <a:ext cx="2096480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Example</a:t>
            </a:r>
          </a:p>
        </p:txBody>
      </p:sp>
      <p:sp>
        <p:nvSpPr>
          <p:cNvPr id="121" name="TextBox 11"/>
          <p:cNvSpPr txBox="1"/>
          <p:nvPr/>
        </p:nvSpPr>
        <p:spPr>
          <a:xfrm>
            <a:off x="3877086" y="4871351"/>
            <a:ext cx="553468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solidFill>
                  <a:srgbClr val="FF0000"/>
                </a:solidFill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122" name="TextBox 12"/>
          <p:cNvSpPr txBox="1"/>
          <p:nvPr/>
        </p:nvSpPr>
        <p:spPr>
          <a:xfrm>
            <a:off x="6341029" y="4871351"/>
            <a:ext cx="553467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solidFill>
                  <a:srgbClr val="FF0000"/>
                </a:solidFill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123" name="TextBox 13"/>
          <p:cNvSpPr txBox="1"/>
          <p:nvPr/>
        </p:nvSpPr>
        <p:spPr>
          <a:xfrm>
            <a:off x="9536902" y="4871351"/>
            <a:ext cx="553467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solidFill>
                  <a:srgbClr val="FF0000"/>
                </a:solidFill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124" name="TextBox 14"/>
          <p:cNvSpPr txBox="1"/>
          <p:nvPr/>
        </p:nvSpPr>
        <p:spPr>
          <a:xfrm>
            <a:off x="883919" y="5742801"/>
            <a:ext cx="1271694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Reason</a:t>
            </a:r>
          </a:p>
        </p:txBody>
      </p:sp>
      <p:sp>
        <p:nvSpPr>
          <p:cNvPr id="125" name="TextBox 15"/>
          <p:cNvSpPr txBox="1"/>
          <p:nvPr/>
        </p:nvSpPr>
        <p:spPr>
          <a:xfrm>
            <a:off x="3401655" y="5696634"/>
            <a:ext cx="1504329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A and B have 0 mutual friends</a:t>
            </a:r>
          </a:p>
        </p:txBody>
      </p:sp>
      <p:sp>
        <p:nvSpPr>
          <p:cNvPr id="126" name="TextBox 16"/>
          <p:cNvSpPr txBox="1"/>
          <p:nvPr/>
        </p:nvSpPr>
        <p:spPr>
          <a:xfrm>
            <a:off x="5865598" y="5742801"/>
            <a:ext cx="1504328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A and B have 0 mutual friends</a:t>
            </a:r>
          </a:p>
        </p:txBody>
      </p:sp>
      <p:sp>
        <p:nvSpPr>
          <p:cNvPr id="127" name="TextBox 17"/>
          <p:cNvSpPr txBox="1"/>
          <p:nvPr/>
        </p:nvSpPr>
        <p:spPr>
          <a:xfrm>
            <a:off x="9061471" y="5555012"/>
            <a:ext cx="1504328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B and C have 2 mutual friends (A and F)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" grpId="7"/>
      <p:bldP build="whole" bldLvl="1" animBg="1" rev="0" advAuto="0" spid="118" grpId="1"/>
      <p:bldP build="whole" bldLvl="1" animBg="1" rev="0" advAuto="0" spid="127" grpId="9"/>
      <p:bldP build="whole" bldLvl="1" animBg="1" rev="0" advAuto="0" spid="123" grpId="8"/>
      <p:bldP build="whole" bldLvl="1" animBg="1" rev="0" advAuto="0" spid="122" grpId="5"/>
      <p:bldP build="whole" bldLvl="1" animBg="1" rev="0" advAuto="0" spid="119" grpId="4"/>
      <p:bldP build="whole" bldLvl="1" animBg="1" rev="0" advAuto="0" spid="126" grpId="6"/>
      <p:bldP build="whole" bldLvl="1" animBg="1" rev="0" advAuto="0" spid="121" grpId="2"/>
      <p:bldP build="whole" bldLvl="1" animBg="1" rev="0" advAuto="0" spid="125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If: Every pair of people has </a:t>
            </a:r>
            <a:r>
              <a:rPr u="sng"/>
              <a:t>exactly</a:t>
            </a:r>
            <a:r>
              <a:t> 1 mutual friend</a:t>
            </a:r>
            <a:br/>
            <a:r>
              <a:t>Then: There is a “popular” person who is friends with everyone else</a:t>
            </a:r>
          </a:p>
        </p:txBody>
      </p:sp>
      <p:sp>
        <p:nvSpPr>
          <p:cNvPr id="130" name="TextBox 3"/>
          <p:cNvSpPr txBox="1"/>
          <p:nvPr/>
        </p:nvSpPr>
        <p:spPr>
          <a:xfrm>
            <a:off x="883919" y="4686686"/>
            <a:ext cx="2096480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Exactly 1 mutual friend between every pair of people?</a:t>
            </a:r>
          </a:p>
        </p:txBody>
      </p:sp>
      <p:sp>
        <p:nvSpPr>
          <p:cNvPr id="131" name="TextBox 10"/>
          <p:cNvSpPr txBox="1"/>
          <p:nvPr/>
        </p:nvSpPr>
        <p:spPr>
          <a:xfrm>
            <a:off x="883919" y="3152001"/>
            <a:ext cx="2096480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Example</a:t>
            </a:r>
          </a:p>
        </p:txBody>
      </p:sp>
      <p:sp>
        <p:nvSpPr>
          <p:cNvPr id="132" name="TextBox 11"/>
          <p:cNvSpPr txBox="1"/>
          <p:nvPr/>
        </p:nvSpPr>
        <p:spPr>
          <a:xfrm>
            <a:off x="3829456" y="4871351"/>
            <a:ext cx="632261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solidFill>
                  <a:srgbClr val="00B050"/>
                </a:solidFill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133" name="TextBox 14"/>
          <p:cNvSpPr txBox="1"/>
          <p:nvPr/>
        </p:nvSpPr>
        <p:spPr>
          <a:xfrm>
            <a:off x="883919" y="5742801"/>
            <a:ext cx="1504329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Popular?</a:t>
            </a:r>
          </a:p>
        </p:txBody>
      </p:sp>
      <p:sp>
        <p:nvSpPr>
          <p:cNvPr id="134" name="TextBox 15"/>
          <p:cNvSpPr txBox="1"/>
          <p:nvPr/>
        </p:nvSpPr>
        <p:spPr>
          <a:xfrm>
            <a:off x="3981522" y="5696634"/>
            <a:ext cx="344593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A</a:t>
            </a:r>
          </a:p>
        </p:txBody>
      </p:sp>
      <p:sp>
        <p:nvSpPr>
          <p:cNvPr id="135" name="TextBox 16"/>
          <p:cNvSpPr txBox="1"/>
          <p:nvPr/>
        </p:nvSpPr>
        <p:spPr>
          <a:xfrm>
            <a:off x="5966619" y="5742799"/>
            <a:ext cx="1302283" cy="54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A, B, C</a:t>
            </a:r>
          </a:p>
        </p:txBody>
      </p:sp>
      <p:sp>
        <p:nvSpPr>
          <p:cNvPr id="136" name="TextBox 17"/>
          <p:cNvSpPr txBox="1"/>
          <p:nvPr/>
        </p:nvSpPr>
        <p:spPr>
          <a:xfrm>
            <a:off x="9676696" y="5745200"/>
            <a:ext cx="273876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P</a:t>
            </a:r>
          </a:p>
        </p:txBody>
      </p:sp>
      <p:sp>
        <p:nvSpPr>
          <p:cNvPr id="137" name="TextBox 2"/>
          <p:cNvSpPr txBox="1"/>
          <p:nvPr/>
        </p:nvSpPr>
        <p:spPr>
          <a:xfrm>
            <a:off x="6301631" y="4871351"/>
            <a:ext cx="632261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solidFill>
                  <a:srgbClr val="00B050"/>
                </a:solidFill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138" name="TextBox 4"/>
          <p:cNvSpPr txBox="1"/>
          <p:nvPr/>
        </p:nvSpPr>
        <p:spPr>
          <a:xfrm>
            <a:off x="9497504" y="4871351"/>
            <a:ext cx="632261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solidFill>
                  <a:srgbClr val="00B050"/>
                </a:solidFill>
              </a:defRPr>
            </a:lvl1pPr>
          </a:lstStyle>
          <a:p>
            <a:pPr/>
            <a:r>
              <a:t>Yes</a:t>
            </a:r>
          </a:p>
        </p:txBody>
      </p:sp>
      <p:pic>
        <p:nvPicPr>
          <p:cNvPr id="13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42060" y="1843085"/>
            <a:ext cx="2343151" cy="3171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icture 19" descr="Picture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10943" y="3100386"/>
            <a:ext cx="285751" cy="657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21" descr="Picture 2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55711" y="2190749"/>
            <a:ext cx="2324101" cy="247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4"/>
      <p:bldP build="whole" bldLvl="1" animBg="1" rev="0" advAuto="0" spid="137" grpId="5"/>
      <p:bldP build="whole" bldLvl="1" animBg="1" rev="0" advAuto="0" spid="136" grpId="9"/>
      <p:bldP build="whole" bldLvl="1" animBg="1" rev="0" advAuto="0" spid="132" grpId="2"/>
      <p:bldP build="whole" bldLvl="1" animBg="1" rev="0" advAuto="0" spid="134" grpId="3"/>
      <p:bldP build="whole" bldLvl="1" animBg="1" rev="0" advAuto="0" spid="140" grpId="1"/>
      <p:bldP build="whole" bldLvl="1" animBg="1" rev="0" advAuto="0" spid="135" grpId="6"/>
      <p:bldP build="whole" bldLvl="1" animBg="1" rev="0" advAuto="0" spid="139" grpId="7"/>
      <p:bldP build="whole" bldLvl="1" animBg="1" rev="0" advAuto="0" spid="138" grpId="8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If: Every pair of people has </a:t>
            </a:r>
            <a:r>
              <a:rPr u="sng"/>
              <a:t>exactly</a:t>
            </a:r>
            <a:r>
              <a:t> 1 mutual friend</a:t>
            </a:r>
            <a:br/>
            <a:r>
              <a:t>Then: There is a “popular” person who is friends with everyone else</a:t>
            </a:r>
          </a:p>
        </p:txBody>
      </p:sp>
      <p:sp>
        <p:nvSpPr>
          <p:cNvPr id="144" name="TextBox 3"/>
          <p:cNvSpPr txBox="1"/>
          <p:nvPr/>
        </p:nvSpPr>
        <p:spPr>
          <a:xfrm>
            <a:off x="883919" y="4686686"/>
            <a:ext cx="2096480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Exactly 1 mutual friend between every pair of people?</a:t>
            </a:r>
          </a:p>
        </p:txBody>
      </p:sp>
      <p:sp>
        <p:nvSpPr>
          <p:cNvPr id="145" name="TextBox 10"/>
          <p:cNvSpPr txBox="1"/>
          <p:nvPr/>
        </p:nvSpPr>
        <p:spPr>
          <a:xfrm>
            <a:off x="883919" y="3152001"/>
            <a:ext cx="2096480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Example</a:t>
            </a:r>
          </a:p>
        </p:txBody>
      </p:sp>
      <p:sp>
        <p:nvSpPr>
          <p:cNvPr id="146" name="TextBox 14"/>
          <p:cNvSpPr txBox="1"/>
          <p:nvPr/>
        </p:nvSpPr>
        <p:spPr>
          <a:xfrm>
            <a:off x="883919" y="5742801"/>
            <a:ext cx="1504329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Popular?</a:t>
            </a:r>
          </a:p>
        </p:txBody>
      </p:sp>
      <p:sp>
        <p:nvSpPr>
          <p:cNvPr id="147" name="TextBox 17"/>
          <p:cNvSpPr txBox="1"/>
          <p:nvPr/>
        </p:nvSpPr>
        <p:spPr>
          <a:xfrm>
            <a:off x="6069896" y="5702348"/>
            <a:ext cx="273876" cy="54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P</a:t>
            </a:r>
          </a:p>
        </p:txBody>
      </p:sp>
      <p:pic>
        <p:nvPicPr>
          <p:cNvPr id="14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1773" y="1490662"/>
            <a:ext cx="3419476" cy="3876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TextBox 4"/>
          <p:cNvSpPr txBox="1"/>
          <p:nvPr/>
        </p:nvSpPr>
        <p:spPr>
          <a:xfrm>
            <a:off x="5890705" y="5148350"/>
            <a:ext cx="632261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solidFill>
                  <a:srgbClr val="00B050"/>
                </a:solidFill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150" name="TextBox 7"/>
          <p:cNvSpPr txBox="1"/>
          <p:nvPr/>
        </p:nvSpPr>
        <p:spPr>
          <a:xfrm>
            <a:off x="8757919" y="1690688"/>
            <a:ext cx="2013904" cy="3338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Mutual friends:</a:t>
            </a:r>
          </a:p>
          <a:p>
            <a:pPr>
              <a:defRPr sz="2400"/>
            </a:pPr>
            <a:r>
              <a:t>M(A,B) = P</a:t>
            </a:r>
          </a:p>
          <a:p>
            <a:pPr>
              <a:defRPr sz="2400"/>
            </a:pPr>
            <a:r>
              <a:t>M(A,G) = P</a:t>
            </a:r>
          </a:p>
          <a:p>
            <a:pPr>
              <a:defRPr sz="2400"/>
            </a:pPr>
            <a:r>
              <a:t>M(C,F) = P</a:t>
            </a:r>
          </a:p>
          <a:p>
            <a:pPr>
              <a:defRPr sz="2400"/>
            </a:pPr>
            <a:r>
              <a:t>…</a:t>
            </a:r>
          </a:p>
          <a:p>
            <a:pPr>
              <a:defRPr sz="2400"/>
            </a:pPr>
            <a:r>
              <a:t>M(A,P) = B</a:t>
            </a:r>
          </a:p>
          <a:p>
            <a:pPr>
              <a:defRPr sz="2400"/>
            </a:pPr>
            <a:r>
              <a:t>M(B,P) = A</a:t>
            </a:r>
          </a:p>
          <a:p>
            <a:pPr>
              <a:defRPr sz="2400"/>
            </a:pPr>
            <a:r>
              <a:t>M(C,P) = D</a:t>
            </a:r>
          </a:p>
          <a:p>
            <a:pPr>
              <a:defRPr sz="2400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Where’s the Proof?</a:t>
            </a:r>
          </a:p>
        </p:txBody>
      </p:sp>
      <p:sp>
        <p:nvSpPr>
          <p:cNvPr id="15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Strategy: Prove by contradiction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Assume:</a:t>
            </a:r>
          </a:p>
          <a:p>
            <a:pPr/>
            <a:r>
              <a:t>Every pair of people has exactly 1 mutual friend</a:t>
            </a:r>
          </a:p>
          <a:p>
            <a:pPr/>
            <a:r>
              <a:t>No one is popular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Goal:</a:t>
            </a:r>
          </a:p>
          <a:p>
            <a:pPr/>
            <a:r>
              <a:t>Reach a contradiction</a:t>
            </a:r>
          </a:p>
        </p:txBody>
      </p:sp>
      <p:pic>
        <p:nvPicPr>
          <p:cNvPr id="15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1436" y="303574"/>
            <a:ext cx="2392364" cy="1448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Proof?</a:t>
            </a:r>
          </a:p>
        </p:txBody>
      </p:sp>
      <p:sp>
        <p:nvSpPr>
          <p:cNvPr id="157" name="Content Placeholder 2"/>
          <p:cNvSpPr txBox="1"/>
          <p:nvPr>
            <p:ph type="body" sz="quarter" idx="1"/>
          </p:nvPr>
        </p:nvSpPr>
        <p:spPr>
          <a:xfrm>
            <a:off x="838200" y="2472607"/>
            <a:ext cx="3699294" cy="106422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Every pair of people has</a:t>
            </a:r>
          </a:p>
          <a:p>
            <a:pPr marL="0" indent="0">
              <a:buSzTx/>
              <a:buNone/>
            </a:pPr>
            <a:r>
              <a:t>exactly 1 mutual friend</a:t>
            </a:r>
          </a:p>
        </p:txBody>
      </p:sp>
      <p:pic>
        <p:nvPicPr>
          <p:cNvPr id="15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1436" y="303574"/>
            <a:ext cx="2392364" cy="1448664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extBox 4"/>
          <p:cNvSpPr txBox="1"/>
          <p:nvPr/>
        </p:nvSpPr>
        <p:spPr>
          <a:xfrm>
            <a:off x="7071615" y="2527665"/>
            <a:ext cx="4166016" cy="876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The maximum distance between people is 2</a:t>
            </a:r>
          </a:p>
        </p:txBody>
      </p:sp>
      <p:sp>
        <p:nvSpPr>
          <p:cNvPr id="160" name="Content Placeholder 2"/>
          <p:cNvSpPr txBox="1"/>
          <p:nvPr/>
        </p:nvSpPr>
        <p:spPr>
          <a:xfrm>
            <a:off x="883919" y="4597879"/>
            <a:ext cx="2670451" cy="508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/>
            </a:lvl1pPr>
          </a:lstStyle>
          <a:p>
            <a:pPr/>
            <a:r>
              <a:t>No one is popular</a:t>
            </a:r>
          </a:p>
        </p:txBody>
      </p:sp>
      <p:sp>
        <p:nvSpPr>
          <p:cNvPr id="161" name="Arrow: Right 6"/>
          <p:cNvSpPr/>
          <p:nvPr/>
        </p:nvSpPr>
        <p:spPr>
          <a:xfrm>
            <a:off x="5292490" y="2762401"/>
            <a:ext cx="978409" cy="48463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1D305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Arrow: Right 7"/>
          <p:cNvSpPr/>
          <p:nvPr/>
        </p:nvSpPr>
        <p:spPr>
          <a:xfrm>
            <a:off x="5292490" y="4610043"/>
            <a:ext cx="978409" cy="48463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1D305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TextBox 8"/>
          <p:cNvSpPr txBox="1"/>
          <p:nvPr/>
        </p:nvSpPr>
        <p:spPr>
          <a:xfrm>
            <a:off x="7071614" y="4159860"/>
            <a:ext cx="4166016" cy="1308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Every person has someone who is distance &gt; 1, thus must be distance 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3"/>
      <p:bldP build="whole" bldLvl="1" animBg="1" rev="0" advAuto="0" spid="162" grpId="2"/>
      <p:bldP build="whole" bldLvl="1" animBg="1" rev="0" advAuto="0" spid="16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