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4"/>
  </p:sldMasterIdLst>
  <p:sldIdLst>
    <p:sldId id="256" r:id="rId5"/>
  </p:sldIdLst>
  <p:sldSz cx="35999738" cy="4297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8" userDrawn="1">
          <p15:clr>
            <a:srgbClr val="A4A3A4"/>
          </p15:clr>
        </p15:guide>
        <p15:guide id="2" pos="113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583DA2-25EB-4FF8-99E8-4DDEE6C2B1E9}" v="28" dt="2023-10-31T06:00:37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10" d="100"/>
          <a:sy n="10" d="100"/>
        </p:scale>
        <p:origin x="2196" y="588"/>
      </p:cViewPr>
      <p:guideLst>
        <p:guide orient="horz" pos="13488"/>
        <p:guide pos="113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7033475"/>
            <a:ext cx="30599777" cy="14962293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22572771"/>
            <a:ext cx="26999804" cy="10376109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3CFD-6C36-4D7F-AA72-DAB41C1F4F57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FF80-ED2C-4FB2-9C36-CFFB81E545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0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3CFD-6C36-4D7F-AA72-DAB41C1F4F57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FF80-ED2C-4FB2-9C36-CFFB81E545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0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2288117"/>
            <a:ext cx="7762444" cy="3642085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2288117"/>
            <a:ext cx="22837334" cy="3642085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3CFD-6C36-4D7F-AA72-DAB41C1F4F57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FF80-ED2C-4FB2-9C36-CFFB81E545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2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3CFD-6C36-4D7F-AA72-DAB41C1F4F57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FF80-ED2C-4FB2-9C36-CFFB81E545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1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10714367"/>
            <a:ext cx="31049774" cy="17877152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8760644"/>
            <a:ext cx="31049774" cy="9401172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3CFD-6C36-4D7F-AA72-DAB41C1F4F57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FF80-ED2C-4FB2-9C36-CFFB81E545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5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11440583"/>
            <a:ext cx="15299889" cy="2726838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11440583"/>
            <a:ext cx="15299889" cy="2726838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3CFD-6C36-4D7F-AA72-DAB41C1F4F57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FF80-ED2C-4FB2-9C36-CFFB81E545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288126"/>
            <a:ext cx="31049774" cy="83068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10535288"/>
            <a:ext cx="15229574" cy="5163182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5698470"/>
            <a:ext cx="15229574" cy="2309008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10535288"/>
            <a:ext cx="15304578" cy="5163182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5698470"/>
            <a:ext cx="15304578" cy="2309008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3CFD-6C36-4D7F-AA72-DAB41C1F4F57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FF80-ED2C-4FB2-9C36-CFFB81E545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6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3CFD-6C36-4D7F-AA72-DAB41C1F4F57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FF80-ED2C-4FB2-9C36-CFFB81E545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8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3CFD-6C36-4D7F-AA72-DAB41C1F4F57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FF80-ED2C-4FB2-9C36-CFFB81E545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9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865120"/>
            <a:ext cx="11610853" cy="10027920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6187873"/>
            <a:ext cx="18224867" cy="30541383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2893040"/>
            <a:ext cx="11610853" cy="23885951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3CFD-6C36-4D7F-AA72-DAB41C1F4F57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FF80-ED2C-4FB2-9C36-CFFB81E545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2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865120"/>
            <a:ext cx="11610853" cy="10027920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6187873"/>
            <a:ext cx="18224867" cy="30541383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2893040"/>
            <a:ext cx="11610853" cy="23885951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3CFD-6C36-4D7F-AA72-DAB41C1F4F57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FF80-ED2C-4FB2-9C36-CFFB81E545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8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2288126"/>
            <a:ext cx="31049774" cy="8306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11440583"/>
            <a:ext cx="31049774" cy="27268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9833136"/>
            <a:ext cx="8099941" cy="2288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C3CFD-6C36-4D7F-AA72-DAB41C1F4F57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9833136"/>
            <a:ext cx="12149912" cy="2288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9833136"/>
            <a:ext cx="8099941" cy="2288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3FF80-ED2C-4FB2-9C36-CFFB81E545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4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EA00CA78-69F0-EFD5-C7E8-8DAD482F9003}"/>
              </a:ext>
            </a:extLst>
          </p:cNvPr>
          <p:cNvSpPr/>
          <p:nvPr/>
        </p:nvSpPr>
        <p:spPr>
          <a:xfrm>
            <a:off x="773587" y="33590828"/>
            <a:ext cx="15025234" cy="1630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F1F8117-F7ED-86F9-1713-706B267E8E2F}"/>
              </a:ext>
            </a:extLst>
          </p:cNvPr>
          <p:cNvSpPr/>
          <p:nvPr/>
        </p:nvSpPr>
        <p:spPr>
          <a:xfrm>
            <a:off x="773589" y="21531338"/>
            <a:ext cx="15025234" cy="1630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F7524C-F841-40AE-C3D9-4F9012831792}"/>
              </a:ext>
            </a:extLst>
          </p:cNvPr>
          <p:cNvSpPr/>
          <p:nvPr/>
        </p:nvSpPr>
        <p:spPr>
          <a:xfrm>
            <a:off x="773589" y="9385972"/>
            <a:ext cx="15025234" cy="1630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946F337E-4202-718C-6198-5AB5EADDC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589" y="9111013"/>
            <a:ext cx="15927230" cy="1630838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endParaRPr lang="en-US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37B302-5858-C588-F18B-092A57705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8588" y="21685805"/>
            <a:ext cx="10435233" cy="1321905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 DATA E REGRESSÃO LINEAR</a:t>
            </a:r>
          </a:p>
        </p:txBody>
      </p:sp>
      <p:pic>
        <p:nvPicPr>
          <p:cNvPr id="4" name="Picture 4" descr="data visualization Icon - Free PNG &amp; SVG 3728132 - Noun Project">
            <a:extLst>
              <a:ext uri="{FF2B5EF4-FFF2-40B4-BE49-F238E27FC236}">
                <a16:creationId xmlns:a16="http://schemas.microsoft.com/office/drawing/2014/main" id="{79B9681F-B198-DFF2-FF0A-6F33E7C69A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8" b="10802"/>
          <a:stretch/>
        </p:blipFill>
        <p:spPr bwMode="auto">
          <a:xfrm>
            <a:off x="2927998" y="907716"/>
            <a:ext cx="3849216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628C11D-6208-C741-E824-3558BA90F343}"/>
              </a:ext>
            </a:extLst>
          </p:cNvPr>
          <p:cNvSpPr txBox="1"/>
          <p:nvPr/>
        </p:nvSpPr>
        <p:spPr>
          <a:xfrm>
            <a:off x="575962" y="3636827"/>
            <a:ext cx="855329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600" b="1" dirty="0">
                <a:solidFill>
                  <a:srgbClr val="0070C0"/>
                </a:solidFill>
                <a:latin typeface="High Tower Text" panose="02040502050506030303" pitchFamily="18" charset="0"/>
              </a:rPr>
              <a:t>I EXPOTECH</a:t>
            </a:r>
            <a:endParaRPr lang="pt-BR" sz="9600" dirty="0">
              <a:solidFill>
                <a:srgbClr val="0070C0"/>
              </a:solidFill>
              <a:latin typeface="High Tower Text" panose="02040502050506030303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7379135-72F7-81F8-F343-180AA8D1629C}"/>
              </a:ext>
            </a:extLst>
          </p:cNvPr>
          <p:cNvSpPr txBox="1"/>
          <p:nvPr/>
        </p:nvSpPr>
        <p:spPr>
          <a:xfrm>
            <a:off x="-3111009" y="5285391"/>
            <a:ext cx="159272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Ênfase em Análise de Dados em </a:t>
            </a:r>
            <a:r>
              <a:rPr lang="pt-BR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Big Data</a:t>
            </a:r>
          </a:p>
        </p:txBody>
      </p:sp>
      <p:pic>
        <p:nvPicPr>
          <p:cNvPr id="9" name="Picture 10" descr="Artplan assume conta da Estácio">
            <a:extLst>
              <a:ext uri="{FF2B5EF4-FFF2-40B4-BE49-F238E27FC236}">
                <a16:creationId xmlns:a16="http://schemas.microsoft.com/office/drawing/2014/main" id="{C8D83E31-E66F-9A40-619A-41C08CCE17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3" t="7183" r="17588"/>
          <a:stretch/>
        </p:blipFill>
        <p:spPr bwMode="auto">
          <a:xfrm>
            <a:off x="32299331" y="40289989"/>
            <a:ext cx="2976211" cy="26868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1A1EB94-0A26-D722-8A14-56957B3BD1B1}"/>
              </a:ext>
            </a:extLst>
          </p:cNvPr>
          <p:cNvSpPr txBox="1"/>
          <p:nvPr/>
        </p:nvSpPr>
        <p:spPr>
          <a:xfrm>
            <a:off x="15749428" y="376992"/>
            <a:ext cx="1947672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476250" algn="ctr" defTabSz="950913"/>
            <a:r>
              <a:rPr lang="pt-BR" sz="8800" b="1" cap="small" dirty="0">
                <a:ln w="38100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dobe Gothic Std B" pitchFamily="34" charset="-128"/>
                <a:cs typeface="Arial" pitchFamily="34" charset="0"/>
              </a:rPr>
              <a:t>Uma análise de dados de </a:t>
            </a:r>
            <a:r>
              <a:rPr lang="pt-BR" sz="8800" b="1" cap="small" dirty="0" err="1">
                <a:ln w="38100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dobe Gothic Std B" pitchFamily="34" charset="-128"/>
                <a:cs typeface="Arial" pitchFamily="34" charset="0"/>
              </a:rPr>
              <a:t>pib</a:t>
            </a:r>
            <a:r>
              <a:rPr lang="pt-BR" sz="8800" b="1" cap="small" dirty="0">
                <a:ln w="38100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dobe Gothic Std B" pitchFamily="34" charset="-128"/>
                <a:cs typeface="Arial" pitchFamily="34" charset="0"/>
              </a:rPr>
              <a:t> em relação a taxa  de desemprego no brasil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3AD88F5-1581-5488-8877-8556E2FDA714}"/>
              </a:ext>
            </a:extLst>
          </p:cNvPr>
          <p:cNvSpPr txBox="1"/>
          <p:nvPr/>
        </p:nvSpPr>
        <p:spPr>
          <a:xfrm>
            <a:off x="15749428" y="3997542"/>
            <a:ext cx="19476720" cy="16312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4800" b="1" dirty="0">
                <a:latin typeface="Arial" pitchFamily="34" charset="0"/>
                <a:cs typeface="Arial" pitchFamily="34" charset="0"/>
              </a:rPr>
              <a:t>Matheus Silva Fonseca Rodrigues e Wagner Freitas do Nascimento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8751111-18F4-A242-2C5B-329FD60FBF0B}"/>
              </a:ext>
            </a:extLst>
          </p:cNvPr>
          <p:cNvSpPr txBox="1"/>
          <p:nvPr/>
        </p:nvSpPr>
        <p:spPr>
          <a:xfrm>
            <a:off x="773589" y="12109079"/>
            <a:ext cx="15025233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4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 trabalho de extensão, é apresentado a disciplina extensionista de Tópicos de Big Data, tem por objetivo apresentar uma análise de dados de Regressão Simples, bem como uma </a:t>
            </a:r>
            <a:r>
              <a:rPr lang="pt-BR" sz="44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44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nálise descritiva. O objetivo geral é analisar a relação entre o Produto Interno Bruto (PIB) e a taxa de desemprego no Brasil. Para isso, são utilizados dados do PIB e da taxa de desemprego do Brasil de 2011 a 2020. </a:t>
            </a:r>
          </a:p>
          <a:p>
            <a:pPr algn="just"/>
            <a:r>
              <a:rPr lang="pt-BR" sz="44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objetivos específicos são:</a:t>
            </a:r>
          </a:p>
          <a:p>
            <a:pPr algn="just"/>
            <a:r>
              <a:rPr lang="pt-BR" sz="44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Estimar a relação entre o PIB e a taxa de desemprego no Brasil; - Analisar a influência do crescimento (ou declínio) do PIB na taxa de desemprego.</a:t>
            </a:r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D70E3B7-D40E-09AA-A0FD-D9C9BF162FD4}"/>
              </a:ext>
            </a:extLst>
          </p:cNvPr>
          <p:cNvSpPr txBox="1"/>
          <p:nvPr/>
        </p:nvSpPr>
        <p:spPr>
          <a:xfrm>
            <a:off x="773588" y="24265797"/>
            <a:ext cx="15025233" cy="8894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4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Big data </a:t>
            </a:r>
            <a:r>
              <a:rPr lang="pt-BR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é um conjunto de dados muito grande, complexo e heterogêneo, que pode ser difícil de analisar com métodos tradicionais. </a:t>
            </a:r>
            <a:r>
              <a:rPr lang="pt-BR" sz="4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Análise de dados </a:t>
            </a:r>
            <a:r>
              <a:rPr lang="pt-BR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 big data é o processo de encontrar padrões e tendências em conjuntos de dados grandes, complexos e heterogêneos. </a:t>
            </a:r>
            <a:r>
              <a:rPr lang="pt-BR" sz="4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Regressão linear </a:t>
            </a:r>
            <a:r>
              <a:rPr lang="pt-BR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é um modelo matemático que descreve a relação linear entre duas variáveis.</a:t>
            </a:r>
          </a:p>
          <a:p>
            <a:pPr algn="l"/>
            <a:endParaRPr lang="pt-BR" sz="4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Exemplo: A altura pode ser usada para prever o peso.</a:t>
            </a:r>
          </a:p>
          <a:p>
            <a:pPr algn="l"/>
            <a:endParaRPr lang="pt-BR" sz="4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Aplicações: Previsão, análise de risco e otimização de recursos.</a:t>
            </a:r>
          </a:p>
          <a:p>
            <a:pPr algn="l"/>
            <a:r>
              <a:rPr lang="pt-BR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Vantagens: Pode identificar padrões e tendências, fazer previsões e otimizar processos.</a:t>
            </a:r>
          </a:p>
          <a:p>
            <a:pPr algn="l"/>
            <a:r>
              <a:rPr lang="pt-BR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Desvantagens: Baseia-se em suposições e é sensível a outliers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4801C29-D99F-993B-6563-1866879F7E84}"/>
              </a:ext>
            </a:extLst>
          </p:cNvPr>
          <p:cNvSpPr txBox="1"/>
          <p:nvPr/>
        </p:nvSpPr>
        <p:spPr>
          <a:xfrm>
            <a:off x="5891175" y="31882668"/>
            <a:ext cx="129445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5400" b="1" dirty="0">
                <a:solidFill>
                  <a:schemeClr val="bg1"/>
                </a:solidFill>
              </a:rPr>
              <a:t>METODOLOGIA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5F9DAD3-EA32-F384-0DBA-D60110619007}"/>
              </a:ext>
            </a:extLst>
          </p:cNvPr>
          <p:cNvSpPr txBox="1"/>
          <p:nvPr/>
        </p:nvSpPr>
        <p:spPr>
          <a:xfrm>
            <a:off x="724195" y="36402607"/>
            <a:ext cx="1502523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 estimar a relação entre o PIB e a taxa de desemprego no Brasil, foi utilizada uma regressão linear simples. Os dados foram obtidos do IBGE, Google </a:t>
            </a:r>
            <a:r>
              <a:rPr lang="pt-BR" sz="4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Bard</a:t>
            </a:r>
            <a:r>
              <a:rPr lang="pt-BR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analisados em Python, usando as bibliotecas pandas, </a:t>
            </a:r>
            <a:r>
              <a:rPr lang="pt-BR" sz="4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pt-BR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4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pt-BR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etapas do projeto foram: Coleção de dados, preparação dos dados, cálculo da regressão linear e interpretação dos resultados obtidos para estimar a relação entre as duas variáveis (PIB e taxa de desemprego, respectivamente)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67E59775-CFDE-5F1A-0FEA-D7E62D8CA698}"/>
              </a:ext>
            </a:extLst>
          </p:cNvPr>
          <p:cNvSpPr/>
          <p:nvPr/>
        </p:nvSpPr>
        <p:spPr>
          <a:xfrm>
            <a:off x="20150134" y="9385970"/>
            <a:ext cx="15025234" cy="1630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RESULTADOS DA REGRESSAO LINEAR</a:t>
            </a:r>
            <a:endParaRPr lang="en-US" b="1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9F0B40B-4341-3FB8-4116-E73260E54A3D}"/>
              </a:ext>
            </a:extLst>
          </p:cNvPr>
          <p:cNvSpPr txBox="1"/>
          <p:nvPr/>
        </p:nvSpPr>
        <p:spPr>
          <a:xfrm>
            <a:off x="20200914" y="12109079"/>
            <a:ext cx="15025233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Primeiramente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importamos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todas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bibliotecas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necessárias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Após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isso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colocamos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nossos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dados 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arrays 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utilizando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NumPy, 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onde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‘X’ é a 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indepedente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(PIB)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‘Y’ e a 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dependente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(Taxa de 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desemprego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Depois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acontece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cálculo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regressão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linear com 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np.polyfit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algn="just"/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seguida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ocorre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previsão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‘Y’. Agora, 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usamos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‘matplotlib’ para 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montar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gráfico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regressão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linear.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Finalizando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código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vamos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apenas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usar 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estatística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descritiva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CA6CE65-A49C-E8B7-51DE-6CE7BF38AD66}"/>
              </a:ext>
            </a:extLst>
          </p:cNvPr>
          <p:cNvSpPr txBox="1"/>
          <p:nvPr/>
        </p:nvSpPr>
        <p:spPr>
          <a:xfrm>
            <a:off x="22553379" y="36259503"/>
            <a:ext cx="112340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Figura</a:t>
            </a:r>
            <a: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 1</a:t>
            </a:r>
            <a:r>
              <a:rPr lang="en-US" sz="4000" b="1" dirty="0">
                <a:latin typeface="Arial Narrow" panose="020B0606020202030204" pitchFamily="34" charset="0"/>
              </a:rPr>
              <a:t>. </a:t>
            </a:r>
            <a:r>
              <a:rPr lang="en-US" sz="4000" b="1" dirty="0" err="1">
                <a:latin typeface="Arial Narrow" panose="020B0606020202030204" pitchFamily="34" charset="0"/>
              </a:rPr>
              <a:t>Gráfico</a:t>
            </a:r>
            <a:r>
              <a:rPr lang="en-US" sz="4000" b="1" dirty="0">
                <a:latin typeface="Arial Narrow" panose="020B0606020202030204" pitchFamily="34" charset="0"/>
              </a:rPr>
              <a:t> de </a:t>
            </a:r>
            <a:r>
              <a:rPr lang="en-US" sz="4000" b="1" dirty="0" err="1">
                <a:latin typeface="Arial Narrow" panose="020B0606020202030204" pitchFamily="34" charset="0"/>
              </a:rPr>
              <a:t>Regressão</a:t>
            </a:r>
            <a:r>
              <a:rPr lang="en-US" sz="4000" b="1" dirty="0">
                <a:latin typeface="Arial Narrow" panose="020B0606020202030204" pitchFamily="34" charset="0"/>
              </a:rPr>
              <a:t> Linear </a:t>
            </a:r>
            <a:r>
              <a:rPr lang="en-US" sz="4000" b="1" dirty="0" err="1">
                <a:latin typeface="Arial Narrow" panose="020B0606020202030204" pitchFamily="34" charset="0"/>
              </a:rPr>
              <a:t>resultante</a:t>
            </a:r>
            <a:r>
              <a:rPr lang="en-US" sz="1800" b="1" dirty="0">
                <a:latin typeface="Arial Narrow" panose="020B0606020202030204" pitchFamily="34" charset="0"/>
              </a:rPr>
              <a:t>.</a:t>
            </a:r>
            <a:endParaRPr lang="pt-BR" sz="1800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E95DC3F-F4FD-ACAA-C162-524E1DA11FC1}"/>
              </a:ext>
            </a:extLst>
          </p:cNvPr>
          <p:cNvSpPr/>
          <p:nvPr/>
        </p:nvSpPr>
        <p:spPr>
          <a:xfrm>
            <a:off x="19852596" y="37295347"/>
            <a:ext cx="15025234" cy="1630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7BEC402-0BB4-E31E-2811-0F714853042C}"/>
              </a:ext>
            </a:extLst>
          </p:cNvPr>
          <p:cNvSpPr txBox="1"/>
          <p:nvPr/>
        </p:nvSpPr>
        <p:spPr>
          <a:xfrm>
            <a:off x="20150134" y="39814586"/>
            <a:ext cx="125505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4800" dirty="0">
                <a:solidFill>
                  <a:schemeClr val="tx1"/>
                </a:solidFill>
                <a:latin typeface="Arial Narrow" panose="020B0606020202030204" pitchFamily="34" charset="0"/>
              </a:rPr>
              <a:t>[1] referência: https://numpy.org/doc/</a:t>
            </a:r>
            <a:endParaRPr lang="en-US" sz="48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en-US" sz="4800" dirty="0">
                <a:solidFill>
                  <a:schemeClr val="tx1"/>
                </a:solidFill>
                <a:latin typeface="Arial Narrow" panose="020B0606020202030204" pitchFamily="34" charset="0"/>
              </a:rPr>
              <a:t>[2] dados: https://github.com/mathcute/data-repository</a:t>
            </a:r>
            <a:endParaRPr lang="pt-BR" sz="4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7ACE4818-C877-1563-216C-A63B81F2E3C5}"/>
              </a:ext>
            </a:extLst>
          </p:cNvPr>
          <p:cNvSpPr txBox="1"/>
          <p:nvPr/>
        </p:nvSpPr>
        <p:spPr>
          <a:xfrm>
            <a:off x="20496314" y="27341159"/>
            <a:ext cx="1443443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gráfico mostra que, em geral, quanto maior o PIB, menor a taxa de desemprego. Isso significa que o crescimento econômico está associado a uma redução do desemprego.</a:t>
            </a:r>
            <a:endParaRPr lang="pt-BR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Imagem 13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F2A6F48B-2562-B965-54BB-59971CAF2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342" y="29707865"/>
            <a:ext cx="11234057" cy="5994928"/>
          </a:xfrm>
          <a:prstGeom prst="rect">
            <a:avLst/>
          </a:prstGeom>
        </p:spPr>
      </p:pic>
      <p:pic>
        <p:nvPicPr>
          <p:cNvPr id="2" name="Picture 2" descr="Adesivo de Parede MAC Niterói - Cole Decore">
            <a:extLst>
              <a:ext uri="{FF2B5EF4-FFF2-40B4-BE49-F238E27FC236}">
                <a16:creationId xmlns:a16="http://schemas.microsoft.com/office/drawing/2014/main" id="{ABF482BE-AF2F-FEF1-87EB-C25540FFEF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0776"/>
          <a:stretch/>
        </p:blipFill>
        <p:spPr bwMode="auto">
          <a:xfrm>
            <a:off x="15798821" y="6785667"/>
            <a:ext cx="2915702" cy="154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DCE23AE-1242-FB0E-AA6B-15D3ADA3BE91}"/>
              </a:ext>
            </a:extLst>
          </p:cNvPr>
          <p:cNvSpPr txBox="1"/>
          <p:nvPr/>
        </p:nvSpPr>
        <p:spPr>
          <a:xfrm>
            <a:off x="16436392" y="6067118"/>
            <a:ext cx="1956334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800" b="1" dirty="0">
                <a:solidFill>
                  <a:srgbClr val="0070C0"/>
                </a:solidFill>
              </a:rPr>
              <a:t>I </a:t>
            </a:r>
            <a:r>
              <a:rPr lang="pt-BR" sz="4400" b="1" dirty="0">
                <a:solidFill>
                  <a:srgbClr val="0070C0"/>
                </a:solidFill>
              </a:rPr>
              <a:t>Exposição de Projetos de Extensão de Tecnologia da Informação do Campus UNESA - Niterói </a:t>
            </a:r>
          </a:p>
        </p:txBody>
      </p:sp>
      <p:pic>
        <p:nvPicPr>
          <p:cNvPr id="19" name="Imagem 18" descr="Texto&#10;&#10;Descrição gerada automaticamente">
            <a:extLst>
              <a:ext uri="{FF2B5EF4-FFF2-40B4-BE49-F238E27FC236}">
                <a16:creationId xmlns:a16="http://schemas.microsoft.com/office/drawing/2014/main" id="{6F3EF2E1-33B7-403F-81A2-E39DD814FE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026" y="18376832"/>
            <a:ext cx="8830374" cy="807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948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867EFA972CAA40A4712E9A550E2BA9" ma:contentTypeVersion="14" ma:contentTypeDescription="Create a new document." ma:contentTypeScope="" ma:versionID="79c5b46112e8d6327092d7aef1cc7a23">
  <xsd:schema xmlns:xsd="http://www.w3.org/2001/XMLSchema" xmlns:xs="http://www.w3.org/2001/XMLSchema" xmlns:p="http://schemas.microsoft.com/office/2006/metadata/properties" xmlns:ns3="6292a062-3192-459d-81c2-df6a8b3230cb" xmlns:ns4="c6d22c89-37ab-4bc6-a599-2d735436a2f6" targetNamespace="http://schemas.microsoft.com/office/2006/metadata/properties" ma:root="true" ma:fieldsID="58f4adf3b619cde18739740a37e43157" ns3:_="" ns4:_="">
    <xsd:import namespace="6292a062-3192-459d-81c2-df6a8b3230cb"/>
    <xsd:import namespace="c6d22c89-37ab-4bc6-a599-2d735436a2f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MediaServiceDateTaken" minOccurs="0"/>
                <xsd:element ref="ns4:MediaServiceLocation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92a062-3192-459d-81c2-df6a8b3230c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d22c89-37ab-4bc6-a599-2d735436a2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6d22c89-37ab-4bc6-a599-2d735436a2f6" xsi:nil="true"/>
  </documentManagement>
</p:properties>
</file>

<file path=customXml/itemProps1.xml><?xml version="1.0" encoding="utf-8"?>
<ds:datastoreItem xmlns:ds="http://schemas.openxmlformats.org/officeDocument/2006/customXml" ds:itemID="{EE6BCA40-DDE9-40C7-890F-B0498D5349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92a062-3192-459d-81c2-df6a8b3230cb"/>
    <ds:schemaRef ds:uri="c6d22c89-37ab-4bc6-a599-2d735436a2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0D27F8-ACEF-475C-BADA-A09EAB2456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CF8602-5CAB-4086-ACF6-0D8F546691FE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elements/1.1/"/>
    <ds:schemaRef ds:uri="6292a062-3192-459d-81c2-df6a8b3230cb"/>
    <ds:schemaRef ds:uri="http://purl.org/dc/dcmitype/"/>
    <ds:schemaRef ds:uri="http://schemas.microsoft.com/office/infopath/2007/PartnerControls"/>
    <ds:schemaRef ds:uri="c6d22c89-37ab-4bc6-a599-2d735436a2f6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618</TotalTime>
  <Words>537</Words>
  <Application>Microsoft Office PowerPoint</Application>
  <PresentationFormat>Personalizar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High Tower Text</vt:lpstr>
      <vt:lpstr>Times New Roman</vt:lpstr>
      <vt:lpstr>Tema do Office</vt:lpstr>
      <vt:lpstr>INTRODUÇÃO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OLALL</dc:title>
  <dc:creator>MATHEUS SILVA FONSECA RODRIGUES</dc:creator>
  <cp:lastModifiedBy>MATHEUS SILVA FONSECA RODRIGUES</cp:lastModifiedBy>
  <cp:revision>2</cp:revision>
  <dcterms:created xsi:type="dcterms:W3CDTF">2023-10-28T16:17:59Z</dcterms:created>
  <dcterms:modified xsi:type="dcterms:W3CDTF">2023-10-31T06:03:46Z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0x01010046867EFA972CAA40A4712E9A550E2BA9</vt:lpwstr>
  </property>
</Properties>
</file>