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DE3F4-F288-DE48-95C9-62B8EDEBD749}" type="doc">
      <dgm:prSet loTypeId="urn:microsoft.com/office/officeart/2005/8/layout/hList6" loCatId="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ED53E16E-4851-0745-9724-5E0712715EC9}">
      <dgm:prSet phldrT="[Text]"/>
      <dgm:spPr/>
      <dgm:t>
        <a:bodyPr/>
        <a:lstStyle/>
        <a:p>
          <a:r>
            <a:rPr lang="en-US" dirty="0"/>
            <a:t>KNN</a:t>
          </a:r>
        </a:p>
        <a:p>
          <a:r>
            <a:rPr lang="en-US" dirty="0"/>
            <a:t>Train: </a:t>
          </a:r>
          <a:r>
            <a:rPr lang="en-CA" dirty="0"/>
            <a:t>0.997778</a:t>
          </a:r>
        </a:p>
        <a:p>
          <a:r>
            <a:rPr lang="en-CA" dirty="0"/>
            <a:t>Test: 0.806667</a:t>
          </a:r>
          <a:endParaRPr lang="en-US" dirty="0"/>
        </a:p>
      </dgm:t>
    </dgm:pt>
    <dgm:pt modelId="{0832BF53-7431-6540-BBAC-5BFF0A8177F7}" type="parTrans" cxnId="{4961F787-C90E-7F4B-BD01-D08D792340D6}">
      <dgm:prSet/>
      <dgm:spPr/>
      <dgm:t>
        <a:bodyPr/>
        <a:lstStyle/>
        <a:p>
          <a:endParaRPr lang="en-US"/>
        </a:p>
      </dgm:t>
    </dgm:pt>
    <dgm:pt modelId="{5EBD2901-6ECE-FF4B-8E0C-86A1CEBC796C}" type="sibTrans" cxnId="{4961F787-C90E-7F4B-BD01-D08D792340D6}">
      <dgm:prSet/>
      <dgm:spPr/>
      <dgm:t>
        <a:bodyPr/>
        <a:lstStyle/>
        <a:p>
          <a:endParaRPr lang="en-US"/>
        </a:p>
      </dgm:t>
    </dgm:pt>
    <dgm:pt modelId="{4A982630-7427-B34F-9EBC-A5808E6DBA11}">
      <dgm:prSet phldrT="[Text]"/>
      <dgm:spPr/>
      <dgm:t>
        <a:bodyPr/>
        <a:lstStyle/>
        <a:p>
          <a:r>
            <a:rPr lang="en-US" dirty="0"/>
            <a:t>Gaussian Naïve Bayes</a:t>
          </a:r>
        </a:p>
        <a:p>
          <a:r>
            <a:rPr lang="en-US" dirty="0"/>
            <a:t>Train:</a:t>
          </a:r>
        </a:p>
        <a:p>
          <a:r>
            <a:rPr lang="en-CA" b="0" i="0" dirty="0"/>
            <a:t>0.969444</a:t>
          </a:r>
          <a:endParaRPr lang="en-US" dirty="0"/>
        </a:p>
        <a:p>
          <a:r>
            <a:rPr lang="en-US" dirty="0"/>
            <a:t>Test:</a:t>
          </a:r>
        </a:p>
        <a:p>
          <a:r>
            <a:rPr lang="en-CA" b="0" i="0" dirty="0"/>
            <a:t>0.940000</a:t>
          </a:r>
          <a:endParaRPr lang="en-US" dirty="0"/>
        </a:p>
      </dgm:t>
    </dgm:pt>
    <dgm:pt modelId="{F4FC299B-5D57-FE42-9DAA-9B2DCD33564E}" type="parTrans" cxnId="{BB6A2A18-916D-6B4B-ADD3-8807A99E0DBB}">
      <dgm:prSet/>
      <dgm:spPr/>
      <dgm:t>
        <a:bodyPr/>
        <a:lstStyle/>
        <a:p>
          <a:endParaRPr lang="en-US"/>
        </a:p>
      </dgm:t>
    </dgm:pt>
    <dgm:pt modelId="{7921927F-F9C7-B04E-9C80-87CA4286C95A}" type="sibTrans" cxnId="{BB6A2A18-916D-6B4B-ADD3-8807A99E0DBB}">
      <dgm:prSet/>
      <dgm:spPr/>
      <dgm:t>
        <a:bodyPr/>
        <a:lstStyle/>
        <a:p>
          <a:endParaRPr lang="en-US"/>
        </a:p>
      </dgm:t>
    </dgm:pt>
    <dgm:pt modelId="{A5C7E99B-3243-824B-80C5-B69255628866}">
      <dgm:prSet phldrT="[Text]"/>
      <dgm:spPr/>
      <dgm:t>
        <a:bodyPr/>
        <a:lstStyle/>
        <a:p>
          <a:r>
            <a:rPr lang="en-US" dirty="0"/>
            <a:t>Multinomial NB</a:t>
          </a:r>
        </a:p>
        <a:p>
          <a:r>
            <a:rPr lang="en-US" dirty="0"/>
            <a:t>Train:</a:t>
          </a:r>
        </a:p>
        <a:p>
          <a:r>
            <a:rPr lang="en-CA" b="0" i="0" dirty="0"/>
            <a:t>0.948889</a:t>
          </a:r>
          <a:endParaRPr lang="en-US" dirty="0"/>
        </a:p>
        <a:p>
          <a:r>
            <a:rPr lang="en-US" dirty="0"/>
            <a:t>Test:</a:t>
          </a:r>
        </a:p>
        <a:p>
          <a:r>
            <a:rPr lang="en-CA" b="0" i="0" dirty="0"/>
            <a:t>0.931667</a:t>
          </a:r>
          <a:endParaRPr lang="en-US" dirty="0"/>
        </a:p>
      </dgm:t>
    </dgm:pt>
    <dgm:pt modelId="{A544867C-1BF7-7543-90AC-8B00E71F71CA}" type="parTrans" cxnId="{9486D9B9-1C7E-D24F-9646-EA8AE29CE435}">
      <dgm:prSet/>
      <dgm:spPr/>
      <dgm:t>
        <a:bodyPr/>
        <a:lstStyle/>
        <a:p>
          <a:endParaRPr lang="en-US"/>
        </a:p>
      </dgm:t>
    </dgm:pt>
    <dgm:pt modelId="{CC6FD062-08D5-4B4C-BA68-0B935CFB36CE}" type="sibTrans" cxnId="{9486D9B9-1C7E-D24F-9646-EA8AE29CE435}">
      <dgm:prSet/>
      <dgm:spPr/>
      <dgm:t>
        <a:bodyPr/>
        <a:lstStyle/>
        <a:p>
          <a:endParaRPr lang="en-US"/>
        </a:p>
      </dgm:t>
    </dgm:pt>
    <dgm:pt modelId="{91541166-9218-0245-9EF3-440FB83761D4}">
      <dgm:prSet custT="1"/>
      <dgm:spPr/>
      <dgm:t>
        <a:bodyPr/>
        <a:lstStyle/>
        <a:p>
          <a:r>
            <a:rPr lang="en-US" sz="2400" dirty="0"/>
            <a:t>Logistic </a:t>
          </a:r>
          <a:r>
            <a:rPr lang="en-US" sz="2200" dirty="0"/>
            <a:t>Regression</a:t>
          </a:r>
        </a:p>
        <a:p>
          <a:r>
            <a:rPr lang="en-US" sz="2000" dirty="0"/>
            <a:t>Train:</a:t>
          </a:r>
        </a:p>
        <a:p>
          <a:r>
            <a:rPr lang="en-CA" sz="2000" b="0" i="0" dirty="0"/>
            <a:t>0.978889</a:t>
          </a:r>
          <a:endParaRPr lang="en-US" sz="2000" dirty="0"/>
        </a:p>
        <a:p>
          <a:r>
            <a:rPr lang="en-US" sz="2000" dirty="0"/>
            <a:t>Test:</a:t>
          </a:r>
        </a:p>
        <a:p>
          <a:r>
            <a:rPr lang="en-CA" sz="2000" b="0" i="0" dirty="0"/>
            <a:t>0.941667</a:t>
          </a:r>
          <a:endParaRPr lang="en-US" sz="2000" dirty="0"/>
        </a:p>
      </dgm:t>
    </dgm:pt>
    <dgm:pt modelId="{4D411567-984D-0847-977E-5896BCFC59F8}" type="parTrans" cxnId="{B7CA0C24-E9E5-BF40-B558-04F0894C95CC}">
      <dgm:prSet/>
      <dgm:spPr/>
      <dgm:t>
        <a:bodyPr/>
        <a:lstStyle/>
        <a:p>
          <a:endParaRPr lang="en-US"/>
        </a:p>
      </dgm:t>
    </dgm:pt>
    <dgm:pt modelId="{30C50051-2ADB-D74B-A8BA-8FE4DA0A0AD9}" type="sibTrans" cxnId="{B7CA0C24-E9E5-BF40-B558-04F0894C95CC}">
      <dgm:prSet/>
      <dgm:spPr/>
      <dgm:t>
        <a:bodyPr/>
        <a:lstStyle/>
        <a:p>
          <a:endParaRPr lang="en-US"/>
        </a:p>
      </dgm:t>
    </dgm:pt>
    <dgm:pt modelId="{247279B0-25DD-8045-B8FF-95229DFA23C5}">
      <dgm:prSet/>
      <dgm:spPr/>
      <dgm:t>
        <a:bodyPr/>
        <a:lstStyle/>
        <a:p>
          <a:r>
            <a:rPr lang="en-US" dirty="0"/>
            <a:t>SVC</a:t>
          </a:r>
        </a:p>
        <a:p>
          <a:r>
            <a:rPr lang="en-US" dirty="0"/>
            <a:t>Train:</a:t>
          </a:r>
        </a:p>
        <a:p>
          <a:r>
            <a:rPr lang="en-CA" b="0" i="0" dirty="0"/>
            <a:t>0.989444</a:t>
          </a:r>
          <a:endParaRPr lang="en-US" dirty="0"/>
        </a:p>
        <a:p>
          <a:r>
            <a:rPr lang="en-US" dirty="0"/>
            <a:t>Test:</a:t>
          </a:r>
        </a:p>
        <a:p>
          <a:r>
            <a:rPr lang="en-CA" b="0" i="0" dirty="0"/>
            <a:t>0.948333</a:t>
          </a:r>
          <a:endParaRPr lang="en-US" dirty="0"/>
        </a:p>
      </dgm:t>
    </dgm:pt>
    <dgm:pt modelId="{319A65AA-8427-BD4E-948C-EB3549D2DFA5}" type="parTrans" cxnId="{B62F567F-8F47-7A42-89CE-5683C5F385E2}">
      <dgm:prSet/>
      <dgm:spPr/>
      <dgm:t>
        <a:bodyPr/>
        <a:lstStyle/>
        <a:p>
          <a:endParaRPr lang="en-US"/>
        </a:p>
      </dgm:t>
    </dgm:pt>
    <dgm:pt modelId="{846C5A6B-3872-0841-9E06-D803AE986099}" type="sibTrans" cxnId="{B62F567F-8F47-7A42-89CE-5683C5F385E2}">
      <dgm:prSet/>
      <dgm:spPr/>
      <dgm:t>
        <a:bodyPr/>
        <a:lstStyle/>
        <a:p>
          <a:endParaRPr lang="en-US"/>
        </a:p>
      </dgm:t>
    </dgm:pt>
    <dgm:pt modelId="{633D00CE-5E2D-C64E-A24B-38BA0E53C80C}">
      <dgm:prSet/>
      <dgm:spPr/>
      <dgm:t>
        <a:bodyPr/>
        <a:lstStyle/>
        <a:p>
          <a:r>
            <a:rPr lang="en-US" dirty="0"/>
            <a:t>Random Forest</a:t>
          </a:r>
        </a:p>
        <a:p>
          <a:r>
            <a:rPr lang="en-US" dirty="0"/>
            <a:t>Train</a:t>
          </a:r>
        </a:p>
        <a:p>
          <a:r>
            <a:rPr lang="en-CA" b="0" i="0" dirty="0"/>
            <a:t>0.982222</a:t>
          </a:r>
          <a:endParaRPr lang="en-US" dirty="0"/>
        </a:p>
        <a:p>
          <a:r>
            <a:rPr lang="en-US" dirty="0"/>
            <a:t>Test:</a:t>
          </a:r>
        </a:p>
        <a:p>
          <a:r>
            <a:rPr lang="en-CA" b="0" i="0" dirty="0"/>
            <a:t>0.936667</a:t>
          </a:r>
          <a:endParaRPr lang="en-US" dirty="0"/>
        </a:p>
      </dgm:t>
    </dgm:pt>
    <dgm:pt modelId="{E2B2F9AF-F332-044A-94F7-3244619D3B1B}" type="parTrans" cxnId="{2DE1E62C-DDDB-164B-9B04-3F8035F9B96B}">
      <dgm:prSet/>
      <dgm:spPr/>
      <dgm:t>
        <a:bodyPr/>
        <a:lstStyle/>
        <a:p>
          <a:endParaRPr lang="en-US"/>
        </a:p>
      </dgm:t>
    </dgm:pt>
    <dgm:pt modelId="{A454393A-982A-F144-878E-93D01C679232}" type="sibTrans" cxnId="{2DE1E62C-DDDB-164B-9B04-3F8035F9B96B}">
      <dgm:prSet/>
      <dgm:spPr/>
      <dgm:t>
        <a:bodyPr/>
        <a:lstStyle/>
        <a:p>
          <a:endParaRPr lang="en-US"/>
        </a:p>
      </dgm:t>
    </dgm:pt>
    <dgm:pt modelId="{6DFBD71F-9928-C745-986F-B8B7B1B79A29}">
      <dgm:prSet/>
      <dgm:spPr/>
      <dgm:t>
        <a:bodyPr/>
        <a:lstStyle/>
        <a:p>
          <a:r>
            <a:rPr lang="en-US" dirty="0"/>
            <a:t>Bernoulli NB</a:t>
          </a:r>
        </a:p>
        <a:p>
          <a:r>
            <a:rPr lang="en-US" dirty="0"/>
            <a:t>Train:</a:t>
          </a:r>
        </a:p>
        <a:p>
          <a:r>
            <a:rPr lang="en-CA" b="0" i="0" dirty="0"/>
            <a:t>0.895000</a:t>
          </a:r>
          <a:endParaRPr lang="en-US" dirty="0"/>
        </a:p>
        <a:p>
          <a:r>
            <a:rPr lang="en-US" dirty="0"/>
            <a:t>Test:</a:t>
          </a:r>
        </a:p>
        <a:p>
          <a:r>
            <a:rPr lang="en-CA" b="0" i="0" dirty="0"/>
            <a:t>0.870000</a:t>
          </a:r>
          <a:endParaRPr lang="en-US" dirty="0"/>
        </a:p>
      </dgm:t>
    </dgm:pt>
    <dgm:pt modelId="{9BED62C2-466D-AF4A-BF61-77B771F41F2E}" type="parTrans" cxnId="{842E97A7-EE42-3043-9C8E-CE7DE249CC7B}">
      <dgm:prSet/>
      <dgm:spPr/>
      <dgm:t>
        <a:bodyPr/>
        <a:lstStyle/>
        <a:p>
          <a:endParaRPr lang="en-US"/>
        </a:p>
      </dgm:t>
    </dgm:pt>
    <dgm:pt modelId="{AF67FE3B-E035-E143-A8E0-4008184D5623}" type="sibTrans" cxnId="{842E97A7-EE42-3043-9C8E-CE7DE249CC7B}">
      <dgm:prSet/>
      <dgm:spPr/>
      <dgm:t>
        <a:bodyPr/>
        <a:lstStyle/>
        <a:p>
          <a:endParaRPr lang="en-US"/>
        </a:p>
      </dgm:t>
    </dgm:pt>
    <dgm:pt modelId="{BA6CB228-F417-CC49-AC9B-241B6299DF11}" type="pres">
      <dgm:prSet presAssocID="{9C8DE3F4-F288-DE48-95C9-62B8EDEBD749}" presName="Name0" presStyleCnt="0">
        <dgm:presLayoutVars>
          <dgm:dir/>
          <dgm:resizeHandles val="exact"/>
        </dgm:presLayoutVars>
      </dgm:prSet>
      <dgm:spPr/>
    </dgm:pt>
    <dgm:pt modelId="{7B2C2688-026F-D64B-A85B-8F6AE773E155}" type="pres">
      <dgm:prSet presAssocID="{ED53E16E-4851-0745-9724-5E0712715EC9}" presName="node" presStyleLbl="node1" presStyleIdx="0" presStyleCnt="7">
        <dgm:presLayoutVars>
          <dgm:bulletEnabled val="1"/>
        </dgm:presLayoutVars>
      </dgm:prSet>
      <dgm:spPr/>
    </dgm:pt>
    <dgm:pt modelId="{158029AB-D55D-4E4E-AE67-7169A9E72E5B}" type="pres">
      <dgm:prSet presAssocID="{5EBD2901-6ECE-FF4B-8E0C-86A1CEBC796C}" presName="sibTrans" presStyleCnt="0"/>
      <dgm:spPr/>
    </dgm:pt>
    <dgm:pt modelId="{642A56A8-8D78-AD4B-99D7-0CBE3AD89A13}" type="pres">
      <dgm:prSet presAssocID="{91541166-9218-0245-9EF3-440FB83761D4}" presName="node" presStyleLbl="node1" presStyleIdx="1" presStyleCnt="7" custLinFactNeighborX="-11019" custLinFactNeighborY="-388">
        <dgm:presLayoutVars>
          <dgm:bulletEnabled val="1"/>
        </dgm:presLayoutVars>
      </dgm:prSet>
      <dgm:spPr/>
    </dgm:pt>
    <dgm:pt modelId="{3F3E4734-1A08-3846-AFAE-B7B452329265}" type="pres">
      <dgm:prSet presAssocID="{30C50051-2ADB-D74B-A8BA-8FE4DA0A0AD9}" presName="sibTrans" presStyleCnt="0"/>
      <dgm:spPr/>
    </dgm:pt>
    <dgm:pt modelId="{8E5FC5E6-75C4-1241-BAD1-A01A585BB475}" type="pres">
      <dgm:prSet presAssocID="{633D00CE-5E2D-C64E-A24B-38BA0E53C80C}" presName="node" presStyleLbl="node1" presStyleIdx="2" presStyleCnt="7">
        <dgm:presLayoutVars>
          <dgm:bulletEnabled val="1"/>
        </dgm:presLayoutVars>
      </dgm:prSet>
      <dgm:spPr/>
    </dgm:pt>
    <dgm:pt modelId="{6E8863A2-19A6-E147-BB00-822B5752CECF}" type="pres">
      <dgm:prSet presAssocID="{A454393A-982A-F144-878E-93D01C679232}" presName="sibTrans" presStyleCnt="0"/>
      <dgm:spPr/>
    </dgm:pt>
    <dgm:pt modelId="{52351B96-3942-0342-A5B4-7D2F9EC1103E}" type="pres">
      <dgm:prSet presAssocID="{247279B0-25DD-8045-B8FF-95229DFA23C5}" presName="node" presStyleLbl="node1" presStyleIdx="3" presStyleCnt="7">
        <dgm:presLayoutVars>
          <dgm:bulletEnabled val="1"/>
        </dgm:presLayoutVars>
      </dgm:prSet>
      <dgm:spPr/>
    </dgm:pt>
    <dgm:pt modelId="{5B7C7095-F35C-E84F-A7EA-4ACD42C1A5B9}" type="pres">
      <dgm:prSet presAssocID="{846C5A6B-3872-0841-9E06-D803AE986099}" presName="sibTrans" presStyleCnt="0"/>
      <dgm:spPr/>
    </dgm:pt>
    <dgm:pt modelId="{88251E02-60CD-0242-8361-F48B7A9E4190}" type="pres">
      <dgm:prSet presAssocID="{4A982630-7427-B34F-9EBC-A5808E6DBA11}" presName="node" presStyleLbl="node1" presStyleIdx="4" presStyleCnt="7">
        <dgm:presLayoutVars>
          <dgm:bulletEnabled val="1"/>
        </dgm:presLayoutVars>
      </dgm:prSet>
      <dgm:spPr/>
    </dgm:pt>
    <dgm:pt modelId="{1D7717AB-6D36-7A47-B754-46EA69987995}" type="pres">
      <dgm:prSet presAssocID="{7921927F-F9C7-B04E-9C80-87CA4286C95A}" presName="sibTrans" presStyleCnt="0"/>
      <dgm:spPr/>
    </dgm:pt>
    <dgm:pt modelId="{563AED94-92C2-5741-B259-B8264400AB78}" type="pres">
      <dgm:prSet presAssocID="{A5C7E99B-3243-824B-80C5-B69255628866}" presName="node" presStyleLbl="node1" presStyleIdx="5" presStyleCnt="7">
        <dgm:presLayoutVars>
          <dgm:bulletEnabled val="1"/>
        </dgm:presLayoutVars>
      </dgm:prSet>
      <dgm:spPr/>
    </dgm:pt>
    <dgm:pt modelId="{DBFA0142-D3E4-4842-8E99-8365F253EACF}" type="pres">
      <dgm:prSet presAssocID="{CC6FD062-08D5-4B4C-BA68-0B935CFB36CE}" presName="sibTrans" presStyleCnt="0"/>
      <dgm:spPr/>
    </dgm:pt>
    <dgm:pt modelId="{4603ABD0-ED3B-6548-93F6-0106CD4D6116}" type="pres">
      <dgm:prSet presAssocID="{6DFBD71F-9928-C745-986F-B8B7B1B79A29}" presName="node" presStyleLbl="node1" presStyleIdx="6" presStyleCnt="7">
        <dgm:presLayoutVars>
          <dgm:bulletEnabled val="1"/>
        </dgm:presLayoutVars>
      </dgm:prSet>
      <dgm:spPr/>
    </dgm:pt>
  </dgm:ptLst>
  <dgm:cxnLst>
    <dgm:cxn modelId="{54F2300A-BCC5-8B48-B023-A36BA7C371A9}" type="presOf" srcId="{A5C7E99B-3243-824B-80C5-B69255628866}" destId="{563AED94-92C2-5741-B259-B8264400AB78}" srcOrd="0" destOrd="0" presId="urn:microsoft.com/office/officeart/2005/8/layout/hList6"/>
    <dgm:cxn modelId="{BB6A2A18-916D-6B4B-ADD3-8807A99E0DBB}" srcId="{9C8DE3F4-F288-DE48-95C9-62B8EDEBD749}" destId="{4A982630-7427-B34F-9EBC-A5808E6DBA11}" srcOrd="4" destOrd="0" parTransId="{F4FC299B-5D57-FE42-9DAA-9B2DCD33564E}" sibTransId="{7921927F-F9C7-B04E-9C80-87CA4286C95A}"/>
    <dgm:cxn modelId="{B7CA0C24-E9E5-BF40-B558-04F0894C95CC}" srcId="{9C8DE3F4-F288-DE48-95C9-62B8EDEBD749}" destId="{91541166-9218-0245-9EF3-440FB83761D4}" srcOrd="1" destOrd="0" parTransId="{4D411567-984D-0847-977E-5896BCFC59F8}" sibTransId="{30C50051-2ADB-D74B-A8BA-8FE4DA0A0AD9}"/>
    <dgm:cxn modelId="{2DE1E62C-DDDB-164B-9B04-3F8035F9B96B}" srcId="{9C8DE3F4-F288-DE48-95C9-62B8EDEBD749}" destId="{633D00CE-5E2D-C64E-A24B-38BA0E53C80C}" srcOrd="2" destOrd="0" parTransId="{E2B2F9AF-F332-044A-94F7-3244619D3B1B}" sibTransId="{A454393A-982A-F144-878E-93D01C679232}"/>
    <dgm:cxn modelId="{670E8544-29A2-5B41-ACC4-738E8787798C}" type="presOf" srcId="{6DFBD71F-9928-C745-986F-B8B7B1B79A29}" destId="{4603ABD0-ED3B-6548-93F6-0106CD4D6116}" srcOrd="0" destOrd="0" presId="urn:microsoft.com/office/officeart/2005/8/layout/hList6"/>
    <dgm:cxn modelId="{7C133966-4BAE-B84D-BA18-31BBED9A8EFE}" type="presOf" srcId="{9C8DE3F4-F288-DE48-95C9-62B8EDEBD749}" destId="{BA6CB228-F417-CC49-AC9B-241B6299DF11}" srcOrd="0" destOrd="0" presId="urn:microsoft.com/office/officeart/2005/8/layout/hList6"/>
    <dgm:cxn modelId="{B62F567F-8F47-7A42-89CE-5683C5F385E2}" srcId="{9C8DE3F4-F288-DE48-95C9-62B8EDEBD749}" destId="{247279B0-25DD-8045-B8FF-95229DFA23C5}" srcOrd="3" destOrd="0" parTransId="{319A65AA-8427-BD4E-948C-EB3549D2DFA5}" sibTransId="{846C5A6B-3872-0841-9E06-D803AE986099}"/>
    <dgm:cxn modelId="{4961F787-C90E-7F4B-BD01-D08D792340D6}" srcId="{9C8DE3F4-F288-DE48-95C9-62B8EDEBD749}" destId="{ED53E16E-4851-0745-9724-5E0712715EC9}" srcOrd="0" destOrd="0" parTransId="{0832BF53-7431-6540-BBAC-5BFF0A8177F7}" sibTransId="{5EBD2901-6ECE-FF4B-8E0C-86A1CEBC796C}"/>
    <dgm:cxn modelId="{4AB4DE9D-9BE4-0041-BC75-6C9DDDDDFD4B}" type="presOf" srcId="{ED53E16E-4851-0745-9724-5E0712715EC9}" destId="{7B2C2688-026F-D64B-A85B-8F6AE773E155}" srcOrd="0" destOrd="0" presId="urn:microsoft.com/office/officeart/2005/8/layout/hList6"/>
    <dgm:cxn modelId="{842E97A7-EE42-3043-9C8E-CE7DE249CC7B}" srcId="{9C8DE3F4-F288-DE48-95C9-62B8EDEBD749}" destId="{6DFBD71F-9928-C745-986F-B8B7B1B79A29}" srcOrd="6" destOrd="0" parTransId="{9BED62C2-466D-AF4A-BF61-77B771F41F2E}" sibTransId="{AF67FE3B-E035-E143-A8E0-4008184D5623}"/>
    <dgm:cxn modelId="{9486D9B9-1C7E-D24F-9646-EA8AE29CE435}" srcId="{9C8DE3F4-F288-DE48-95C9-62B8EDEBD749}" destId="{A5C7E99B-3243-824B-80C5-B69255628866}" srcOrd="5" destOrd="0" parTransId="{A544867C-1BF7-7543-90AC-8B00E71F71CA}" sibTransId="{CC6FD062-08D5-4B4C-BA68-0B935CFB36CE}"/>
    <dgm:cxn modelId="{15ED2EBF-AB65-B949-B89F-585A233660B8}" type="presOf" srcId="{4A982630-7427-B34F-9EBC-A5808E6DBA11}" destId="{88251E02-60CD-0242-8361-F48B7A9E4190}" srcOrd="0" destOrd="0" presId="urn:microsoft.com/office/officeart/2005/8/layout/hList6"/>
    <dgm:cxn modelId="{184102DB-EABB-4642-8273-08CB4B779F65}" type="presOf" srcId="{633D00CE-5E2D-C64E-A24B-38BA0E53C80C}" destId="{8E5FC5E6-75C4-1241-BAD1-A01A585BB475}" srcOrd="0" destOrd="0" presId="urn:microsoft.com/office/officeart/2005/8/layout/hList6"/>
    <dgm:cxn modelId="{15E5FCE5-DA0E-8B4C-82BB-EE0805DEC681}" type="presOf" srcId="{247279B0-25DD-8045-B8FF-95229DFA23C5}" destId="{52351B96-3942-0342-A5B4-7D2F9EC1103E}" srcOrd="0" destOrd="0" presId="urn:microsoft.com/office/officeart/2005/8/layout/hList6"/>
    <dgm:cxn modelId="{D83AE7F3-A0A3-3448-9605-ED11771E1FBD}" type="presOf" srcId="{91541166-9218-0245-9EF3-440FB83761D4}" destId="{642A56A8-8D78-AD4B-99D7-0CBE3AD89A13}" srcOrd="0" destOrd="0" presId="urn:microsoft.com/office/officeart/2005/8/layout/hList6"/>
    <dgm:cxn modelId="{405E1C7C-C749-8F48-86CC-E870E72CA6E1}" type="presParOf" srcId="{BA6CB228-F417-CC49-AC9B-241B6299DF11}" destId="{7B2C2688-026F-D64B-A85B-8F6AE773E155}" srcOrd="0" destOrd="0" presId="urn:microsoft.com/office/officeart/2005/8/layout/hList6"/>
    <dgm:cxn modelId="{E6BAABA5-78C0-C84F-9F0F-FB7A82C64BB4}" type="presParOf" srcId="{BA6CB228-F417-CC49-AC9B-241B6299DF11}" destId="{158029AB-D55D-4E4E-AE67-7169A9E72E5B}" srcOrd="1" destOrd="0" presId="urn:microsoft.com/office/officeart/2005/8/layout/hList6"/>
    <dgm:cxn modelId="{E3F40EAA-35F3-544E-BC64-206D1FF06E4D}" type="presParOf" srcId="{BA6CB228-F417-CC49-AC9B-241B6299DF11}" destId="{642A56A8-8D78-AD4B-99D7-0CBE3AD89A13}" srcOrd="2" destOrd="0" presId="urn:microsoft.com/office/officeart/2005/8/layout/hList6"/>
    <dgm:cxn modelId="{0CAD0201-47E3-2140-9FCE-C4A9BFBD0461}" type="presParOf" srcId="{BA6CB228-F417-CC49-AC9B-241B6299DF11}" destId="{3F3E4734-1A08-3846-AFAE-B7B452329265}" srcOrd="3" destOrd="0" presId="urn:microsoft.com/office/officeart/2005/8/layout/hList6"/>
    <dgm:cxn modelId="{B5F65700-97CE-4A49-A907-9DFBD7DA91A5}" type="presParOf" srcId="{BA6CB228-F417-CC49-AC9B-241B6299DF11}" destId="{8E5FC5E6-75C4-1241-BAD1-A01A585BB475}" srcOrd="4" destOrd="0" presId="urn:microsoft.com/office/officeart/2005/8/layout/hList6"/>
    <dgm:cxn modelId="{5B4E838D-126A-A84E-9A4A-764226038F3A}" type="presParOf" srcId="{BA6CB228-F417-CC49-AC9B-241B6299DF11}" destId="{6E8863A2-19A6-E147-BB00-822B5752CECF}" srcOrd="5" destOrd="0" presId="urn:microsoft.com/office/officeart/2005/8/layout/hList6"/>
    <dgm:cxn modelId="{78C5A09A-27F5-FC49-87D8-ABE777FF0187}" type="presParOf" srcId="{BA6CB228-F417-CC49-AC9B-241B6299DF11}" destId="{52351B96-3942-0342-A5B4-7D2F9EC1103E}" srcOrd="6" destOrd="0" presId="urn:microsoft.com/office/officeart/2005/8/layout/hList6"/>
    <dgm:cxn modelId="{8C906631-6FC6-A24F-8F43-AD5637A164C5}" type="presParOf" srcId="{BA6CB228-F417-CC49-AC9B-241B6299DF11}" destId="{5B7C7095-F35C-E84F-A7EA-4ACD42C1A5B9}" srcOrd="7" destOrd="0" presId="urn:microsoft.com/office/officeart/2005/8/layout/hList6"/>
    <dgm:cxn modelId="{73FC80A9-ADA2-274D-936E-306FC994CED2}" type="presParOf" srcId="{BA6CB228-F417-CC49-AC9B-241B6299DF11}" destId="{88251E02-60CD-0242-8361-F48B7A9E4190}" srcOrd="8" destOrd="0" presId="urn:microsoft.com/office/officeart/2005/8/layout/hList6"/>
    <dgm:cxn modelId="{9F9BEB08-239A-8745-9BFF-817953FF755C}" type="presParOf" srcId="{BA6CB228-F417-CC49-AC9B-241B6299DF11}" destId="{1D7717AB-6D36-7A47-B754-46EA69987995}" srcOrd="9" destOrd="0" presId="urn:microsoft.com/office/officeart/2005/8/layout/hList6"/>
    <dgm:cxn modelId="{BE190281-112B-454C-B55D-A31186735EEE}" type="presParOf" srcId="{BA6CB228-F417-CC49-AC9B-241B6299DF11}" destId="{563AED94-92C2-5741-B259-B8264400AB78}" srcOrd="10" destOrd="0" presId="urn:microsoft.com/office/officeart/2005/8/layout/hList6"/>
    <dgm:cxn modelId="{6441CB3B-E37F-1D48-88EF-1603BA653E75}" type="presParOf" srcId="{BA6CB228-F417-CC49-AC9B-241B6299DF11}" destId="{DBFA0142-D3E4-4842-8E99-8365F253EACF}" srcOrd="11" destOrd="0" presId="urn:microsoft.com/office/officeart/2005/8/layout/hList6"/>
    <dgm:cxn modelId="{677BC5AD-E56A-074D-A231-201A68E2401E}" type="presParOf" srcId="{BA6CB228-F417-CC49-AC9B-241B6299DF11}" destId="{4603ABD0-ED3B-6548-93F6-0106CD4D6116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C2688-026F-D64B-A85B-8F6AE773E155}">
      <dsp:nvSpPr>
        <dsp:cNvPr id="0" name=""/>
        <dsp:cNvSpPr/>
      </dsp:nvSpPr>
      <dsp:spPr>
        <a:xfrm rot="16200000">
          <a:off x="-1088244" y="1096806"/>
          <a:ext cx="3773487" cy="1579874"/>
        </a:xfrm>
        <a:prstGeom prst="flowChartManualOperation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337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KNN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Train: </a:t>
          </a:r>
          <a:r>
            <a:rPr lang="en-CA" sz="2100" kern="1200" dirty="0"/>
            <a:t>0.997778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Test: 0.806667</a:t>
          </a:r>
          <a:endParaRPr lang="en-US" sz="2100" kern="1200" dirty="0"/>
        </a:p>
      </dsp:txBody>
      <dsp:txXfrm rot="5400000">
        <a:off x="8562" y="754697"/>
        <a:ext cx="1579874" cy="2264093"/>
      </dsp:txXfrm>
    </dsp:sp>
    <dsp:sp modelId="{642A56A8-8D78-AD4B-99D7-0CBE3AD89A13}">
      <dsp:nvSpPr>
        <dsp:cNvPr id="0" name=""/>
        <dsp:cNvSpPr/>
      </dsp:nvSpPr>
      <dsp:spPr>
        <a:xfrm rot="16200000">
          <a:off x="597063" y="1096806"/>
          <a:ext cx="3773487" cy="1579874"/>
        </a:xfrm>
        <a:prstGeom prst="flowChartManualOperation">
          <a:avLst/>
        </a:prstGeom>
        <a:solidFill>
          <a:schemeClr val="accent4">
            <a:alpha val="90000"/>
            <a:hueOff val="0"/>
            <a:satOff val="0"/>
            <a:lumOff val="0"/>
            <a:alphaOff val="-6667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Logistic </a:t>
          </a:r>
          <a:r>
            <a:rPr lang="en-US" sz="2200" kern="1200" dirty="0"/>
            <a:t>Regression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0.978889</a:t>
          </a:r>
          <a:endParaRPr lang="en-US" sz="20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0.941667</a:t>
          </a:r>
          <a:endParaRPr lang="en-US" sz="2000" kern="1200" dirty="0"/>
        </a:p>
      </dsp:txBody>
      <dsp:txXfrm rot="5400000">
        <a:off x="1693869" y="754697"/>
        <a:ext cx="1579874" cy="2264093"/>
      </dsp:txXfrm>
    </dsp:sp>
    <dsp:sp modelId="{8E5FC5E6-75C4-1241-BAD1-A01A585BB475}">
      <dsp:nvSpPr>
        <dsp:cNvPr id="0" name=""/>
        <dsp:cNvSpPr/>
      </dsp:nvSpPr>
      <dsp:spPr>
        <a:xfrm rot="16200000">
          <a:off x="2308485" y="1096806"/>
          <a:ext cx="3773487" cy="1579874"/>
        </a:xfrm>
        <a:prstGeom prst="flowChartManualOperation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337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Random Forest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 dirty="0"/>
            <a:t>0.982222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 dirty="0"/>
            <a:t>0.936667</a:t>
          </a:r>
          <a:endParaRPr lang="en-US" sz="2100" kern="1200" dirty="0"/>
        </a:p>
      </dsp:txBody>
      <dsp:txXfrm rot="5400000">
        <a:off x="3405291" y="754697"/>
        <a:ext cx="1579874" cy="2264093"/>
      </dsp:txXfrm>
    </dsp:sp>
    <dsp:sp modelId="{52351B96-3942-0342-A5B4-7D2F9EC1103E}">
      <dsp:nvSpPr>
        <dsp:cNvPr id="0" name=""/>
        <dsp:cNvSpPr/>
      </dsp:nvSpPr>
      <dsp:spPr>
        <a:xfrm rot="16200000">
          <a:off x="4006850" y="1096806"/>
          <a:ext cx="3773487" cy="1579874"/>
        </a:xfrm>
        <a:prstGeom prst="flowChartManualOperation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337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SVC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 dirty="0"/>
            <a:t>0.989444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 dirty="0"/>
            <a:t>0.948333</a:t>
          </a:r>
          <a:endParaRPr lang="en-US" sz="2100" kern="1200" dirty="0"/>
        </a:p>
      </dsp:txBody>
      <dsp:txXfrm rot="5400000">
        <a:off x="5103656" y="754697"/>
        <a:ext cx="1579874" cy="2264093"/>
      </dsp:txXfrm>
    </dsp:sp>
    <dsp:sp modelId="{88251E02-60CD-0242-8361-F48B7A9E4190}">
      <dsp:nvSpPr>
        <dsp:cNvPr id="0" name=""/>
        <dsp:cNvSpPr/>
      </dsp:nvSpPr>
      <dsp:spPr>
        <a:xfrm rot="16200000">
          <a:off x="5705215" y="1096806"/>
          <a:ext cx="3773487" cy="1579874"/>
        </a:xfrm>
        <a:prstGeom prst="flowChartManualOperation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337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Gaussian Naïve Bayes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 dirty="0"/>
            <a:t>0.969444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 dirty="0"/>
            <a:t>0.940000</a:t>
          </a:r>
          <a:endParaRPr lang="en-US" sz="2100" kern="1200" dirty="0"/>
        </a:p>
      </dsp:txBody>
      <dsp:txXfrm rot="5400000">
        <a:off x="6802021" y="754697"/>
        <a:ext cx="1579874" cy="2264093"/>
      </dsp:txXfrm>
    </dsp:sp>
    <dsp:sp modelId="{563AED94-92C2-5741-B259-B8264400AB78}">
      <dsp:nvSpPr>
        <dsp:cNvPr id="0" name=""/>
        <dsp:cNvSpPr/>
      </dsp:nvSpPr>
      <dsp:spPr>
        <a:xfrm rot="16200000">
          <a:off x="7403580" y="1096806"/>
          <a:ext cx="3773487" cy="1579874"/>
        </a:xfrm>
        <a:prstGeom prst="flowChartManualOperation">
          <a:avLst/>
        </a:prstGeom>
        <a:solidFill>
          <a:schemeClr val="accent4">
            <a:alpha val="90000"/>
            <a:hueOff val="0"/>
            <a:satOff val="0"/>
            <a:lumOff val="0"/>
            <a:alphaOff val="-33333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337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Multinomial NB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 dirty="0"/>
            <a:t>0.948889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 dirty="0"/>
            <a:t>0.931667</a:t>
          </a:r>
          <a:endParaRPr lang="en-US" sz="2100" kern="1200" dirty="0"/>
        </a:p>
      </dsp:txBody>
      <dsp:txXfrm rot="5400000">
        <a:off x="8500386" y="754697"/>
        <a:ext cx="1579874" cy="2264093"/>
      </dsp:txXfrm>
    </dsp:sp>
    <dsp:sp modelId="{4603ABD0-ED3B-6548-93F6-0106CD4D6116}">
      <dsp:nvSpPr>
        <dsp:cNvPr id="0" name=""/>
        <dsp:cNvSpPr/>
      </dsp:nvSpPr>
      <dsp:spPr>
        <a:xfrm rot="16200000">
          <a:off x="9101945" y="1096806"/>
          <a:ext cx="3773487" cy="1579874"/>
        </a:xfrm>
        <a:prstGeom prst="flowChartManualOperation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337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Bernoulli NB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 dirty="0"/>
            <a:t>0.895000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 dirty="0"/>
            <a:t>0.870000</a:t>
          </a:r>
          <a:endParaRPr lang="en-US" sz="2100" kern="1200" dirty="0"/>
        </a:p>
      </dsp:txBody>
      <dsp:txXfrm rot="5400000">
        <a:off x="10198751" y="754697"/>
        <a:ext cx="1579874" cy="2264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2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8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11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8A9C-8E45-B240-864E-957F28B24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NLP to classify </a:t>
            </a:r>
            <a:br>
              <a:rPr lang="en-US" dirty="0"/>
            </a:br>
            <a:r>
              <a:rPr lang="en-US" dirty="0"/>
              <a:t>Financial Advice forums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0374D-8DAC-FA45-9D75-4B5114F9E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Mathea</a:t>
            </a:r>
            <a:r>
              <a:rPr lang="en-US" dirty="0"/>
              <a:t> Stevens</a:t>
            </a:r>
          </a:p>
        </p:txBody>
      </p:sp>
    </p:spTree>
    <p:extLst>
      <p:ext uri="{BB962C8B-B14F-4D97-AF65-F5344CB8AC3E}">
        <p14:creationId xmlns:p14="http://schemas.microsoft.com/office/powerpoint/2010/main" val="235923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2E0A-5E54-9C44-BAE0-6EE281DC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Two subreddits: </a:t>
            </a:r>
            <a:br>
              <a:rPr lang="en-US" dirty="0"/>
            </a:br>
            <a:r>
              <a:rPr lang="en-US" dirty="0"/>
              <a:t>wall street bets and personal finance Canada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C32701-4988-D148-BD37-9520DFFA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22" y="1641865"/>
            <a:ext cx="3479091" cy="29155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69C216-B136-D544-A065-58A26B8A1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21" y="4557365"/>
            <a:ext cx="3345573" cy="218001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0487D2-C810-C345-9A1D-6F336639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22" y="2327791"/>
            <a:ext cx="6172201" cy="3678303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Both provide a space to discuss personal investing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While Personal Finance Canada provides a Canadian focus, both discuss investing trends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Can differences in language used allow for machine learning classification between the two subreddits?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1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A293-C646-0744-BDC1-1A83A3F5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Examples</a:t>
            </a:r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5D4E168-333B-0342-A80D-4772ADF62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53" y="2085975"/>
            <a:ext cx="8232997" cy="1118394"/>
          </a:xfr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353749-2FA7-264D-B819-CBE805F3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3" y="3204369"/>
            <a:ext cx="5168900" cy="314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FF9F2F-46E0-8B40-9A2A-D7092F342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800" y="3132931"/>
            <a:ext cx="5284247" cy="580231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85B3F1-46B9-9A49-BC97-15635D4E4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625" y="4322763"/>
            <a:ext cx="6730722" cy="11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B938-89E3-7F45-A001-85CD9367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6F3B-5BBA-2346-A0DD-A9B5AA52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</a:t>
            </a:r>
            <a:r>
              <a:rPr lang="en-US" sz="2000" dirty="0" err="1"/>
              <a:t>Pushshift</a:t>
            </a:r>
            <a:r>
              <a:rPr lang="en-US" sz="2000" dirty="0"/>
              <a:t> API, scrape the data from both subreddits</a:t>
            </a:r>
          </a:p>
          <a:p>
            <a:r>
              <a:rPr lang="en-US" sz="2000" dirty="0"/>
              <a:t>Data cleaning and exploration</a:t>
            </a:r>
          </a:p>
          <a:p>
            <a:r>
              <a:rPr lang="en-US" sz="2000" dirty="0"/>
              <a:t>Selecting features for model development</a:t>
            </a:r>
          </a:p>
          <a:p>
            <a:r>
              <a:rPr lang="en-US" sz="2000" dirty="0"/>
              <a:t>Testing different vectorizers and models</a:t>
            </a:r>
          </a:p>
          <a:p>
            <a:r>
              <a:rPr lang="en-US" sz="2000" dirty="0"/>
              <a:t>Analyze results and select top performing model</a:t>
            </a:r>
          </a:p>
          <a:p>
            <a:r>
              <a:rPr lang="en-US" dirty="0"/>
              <a:t>Recreate top performing model with additional hyper tuning of parameters</a:t>
            </a:r>
          </a:p>
          <a:p>
            <a:r>
              <a:rPr lang="en-US" dirty="0"/>
              <a:t>Interpret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D339-2099-EB45-9839-EB02D993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B540E3-F111-1C4B-B52F-13B05A95A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258984"/>
              </p:ext>
            </p:extLst>
          </p:nvPr>
        </p:nvGraphicFramePr>
        <p:xfrm>
          <a:off x="200025" y="2085975"/>
          <a:ext cx="11787188" cy="377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4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4820-88C4-DE4C-B7E8-32487994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70BB1BD-F8D9-3F4E-BB58-8889FCEAD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240" y="557213"/>
            <a:ext cx="11387519" cy="6144920"/>
          </a:xfrm>
        </p:spPr>
      </p:pic>
    </p:spTree>
    <p:extLst>
      <p:ext uri="{BB962C8B-B14F-4D97-AF65-F5344CB8AC3E}">
        <p14:creationId xmlns:p14="http://schemas.microsoft.com/office/powerpoint/2010/main" val="376392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6159-C2D4-1744-A7CE-ABF7D11C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2291-68D7-3346-B24D-F9BFD3AA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76746" cy="3678303"/>
          </a:xfrm>
        </p:spPr>
        <p:txBody>
          <a:bodyPr>
            <a:normAutofit/>
          </a:bodyPr>
          <a:lstStyle/>
          <a:p>
            <a:r>
              <a:rPr lang="en-US" sz="2000" dirty="0"/>
              <a:t>Logistic Regression was chosen as the best model.</a:t>
            </a:r>
          </a:p>
          <a:p>
            <a:r>
              <a:rPr lang="en-US" sz="2000" dirty="0"/>
              <a:t>Best tradeoff between bias and variance</a:t>
            </a:r>
          </a:p>
          <a:p>
            <a:r>
              <a:rPr lang="en-US" sz="2000" dirty="0"/>
              <a:t>Second best score on test data</a:t>
            </a:r>
          </a:p>
          <a:p>
            <a:r>
              <a:rPr lang="en-US" sz="2000" dirty="0"/>
              <a:t>Interpretability of the model compared to SVC</a:t>
            </a:r>
          </a:p>
          <a:p>
            <a:r>
              <a:rPr lang="en-US" sz="2000" dirty="0"/>
              <a:t>Recall score of 93 and precision score of 95.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0024C4-4485-7C47-A7FC-DDD5953253D2}"/>
              </a:ext>
            </a:extLst>
          </p:cNvPr>
          <p:cNvSpPr txBox="1">
            <a:spLocks/>
          </p:cNvSpPr>
          <p:nvPr/>
        </p:nvSpPr>
        <p:spPr>
          <a:xfrm>
            <a:off x="6415254" y="2051909"/>
            <a:ext cx="577674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Best hyperparameters:</a:t>
            </a:r>
          </a:p>
          <a:p>
            <a:pPr lvl="1"/>
            <a:r>
              <a:rPr lang="en-US" sz="1800" dirty="0" err="1"/>
              <a:t>Tfidf</a:t>
            </a:r>
            <a:r>
              <a:rPr lang="en-US" sz="1800" dirty="0"/>
              <a:t> vectorizer, maximum features of 2500,</a:t>
            </a:r>
          </a:p>
          <a:p>
            <a:pPr lvl="1"/>
            <a:r>
              <a:rPr lang="en-US" sz="1800" dirty="0"/>
              <a:t>Eliminating English </a:t>
            </a:r>
            <a:r>
              <a:rPr lang="en-US" sz="1800" dirty="0" err="1"/>
              <a:t>stopwords</a:t>
            </a:r>
            <a:r>
              <a:rPr lang="en-US" sz="1800" dirty="0"/>
              <a:t>,</a:t>
            </a:r>
          </a:p>
          <a:p>
            <a:pPr lvl="1"/>
            <a:r>
              <a:rPr lang="en-US" sz="1800" dirty="0"/>
              <a:t>C value of 0.65 for the Logistic regression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04551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E73B-0D4F-084B-B4AF-75DDC728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A05E-405B-254B-8421-77FD1D6B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158" y="2284540"/>
            <a:ext cx="1790533" cy="3678303"/>
          </a:xfrm>
        </p:spPr>
        <p:txBody>
          <a:bodyPr>
            <a:normAutofit/>
          </a:bodyPr>
          <a:lstStyle/>
          <a:p>
            <a:r>
              <a:rPr lang="en-CA" b="1" dirty="0" err="1"/>
              <a:t>gme</a:t>
            </a:r>
            <a:r>
              <a:rPr lang="en-CA" dirty="0"/>
              <a:t> </a:t>
            </a:r>
          </a:p>
          <a:p>
            <a:r>
              <a:rPr lang="en-CA" dirty="0"/>
              <a:t>removed </a:t>
            </a:r>
          </a:p>
          <a:p>
            <a:r>
              <a:rPr lang="en-CA" dirty="0" err="1"/>
              <a:t>wsb</a:t>
            </a:r>
            <a:r>
              <a:rPr lang="en-CA" dirty="0"/>
              <a:t> </a:t>
            </a:r>
          </a:p>
          <a:p>
            <a:r>
              <a:rPr lang="en-CA" dirty="0" err="1"/>
              <a:t>tfsa</a:t>
            </a:r>
            <a:r>
              <a:rPr lang="en-CA" dirty="0"/>
              <a:t> </a:t>
            </a:r>
          </a:p>
          <a:p>
            <a:r>
              <a:rPr lang="en-CA" dirty="0"/>
              <a:t>short </a:t>
            </a:r>
          </a:p>
          <a:p>
            <a:r>
              <a:rPr lang="en-CA" dirty="0"/>
              <a:t>stock  </a:t>
            </a:r>
          </a:p>
          <a:p>
            <a:r>
              <a:rPr lang="en-CA" dirty="0"/>
              <a:t>squeeze </a:t>
            </a:r>
          </a:p>
          <a:p>
            <a:r>
              <a:rPr lang="en-CA" dirty="0"/>
              <a:t>little </a:t>
            </a:r>
          </a:p>
          <a:p>
            <a:r>
              <a:rPr lang="en-CA" dirty="0"/>
              <a:t>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5A54DD-784C-B34F-A4E2-50BF96DB2F36}"/>
              </a:ext>
            </a:extLst>
          </p:cNvPr>
          <p:cNvSpPr txBox="1">
            <a:spLocks/>
          </p:cNvSpPr>
          <p:nvPr/>
        </p:nvSpPr>
        <p:spPr>
          <a:xfrm>
            <a:off x="4529139" y="2284541"/>
            <a:ext cx="1790533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play </a:t>
            </a:r>
          </a:p>
          <a:p>
            <a:r>
              <a:rPr lang="en-CA" dirty="0"/>
              <a:t>price </a:t>
            </a:r>
          </a:p>
          <a:p>
            <a:r>
              <a:rPr lang="en-CA" dirty="0"/>
              <a:t>shorts </a:t>
            </a:r>
          </a:p>
          <a:p>
            <a:r>
              <a:rPr lang="en-CA" dirty="0"/>
              <a:t>employer</a:t>
            </a:r>
          </a:p>
          <a:p>
            <a:r>
              <a:rPr lang="en-CA" dirty="0"/>
              <a:t>anyone </a:t>
            </a:r>
          </a:p>
          <a:p>
            <a:r>
              <a:rPr lang="en-CA" dirty="0" err="1"/>
              <a:t>ei</a:t>
            </a:r>
            <a:endParaRPr lang="en-CA" dirty="0"/>
          </a:p>
          <a:p>
            <a:r>
              <a:rPr lang="en-CA" dirty="0"/>
              <a:t>plan </a:t>
            </a:r>
          </a:p>
          <a:p>
            <a:r>
              <a:rPr lang="en-CA" dirty="0"/>
              <a:t>dd </a:t>
            </a:r>
          </a:p>
          <a:p>
            <a:r>
              <a:rPr lang="en-CA" dirty="0"/>
              <a:t>currency</a:t>
            </a:r>
          </a:p>
          <a:p>
            <a:r>
              <a:rPr lang="en-CA" dirty="0"/>
              <a:t>feel </a:t>
            </a:r>
          </a:p>
          <a:p>
            <a:r>
              <a:rPr lang="en-CA" dirty="0"/>
              <a:t>save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2C0DB-8C7D-5849-AA60-B10F3213D58D}"/>
              </a:ext>
            </a:extLst>
          </p:cNvPr>
          <p:cNvSpPr txBox="1">
            <a:spLocks/>
          </p:cNvSpPr>
          <p:nvPr/>
        </p:nvSpPr>
        <p:spPr>
          <a:xfrm>
            <a:off x="8144042" y="2284541"/>
            <a:ext cx="1790533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changed</a:t>
            </a:r>
          </a:p>
          <a:p>
            <a:r>
              <a:rPr lang="en-CA" dirty="0"/>
              <a:t>convert </a:t>
            </a:r>
          </a:p>
          <a:p>
            <a:r>
              <a:rPr lang="en-CA" dirty="0" err="1"/>
              <a:t>redd</a:t>
            </a:r>
            <a:r>
              <a:rPr lang="en-CA" dirty="0"/>
              <a:t> </a:t>
            </a:r>
          </a:p>
          <a:p>
            <a:r>
              <a:rPr lang="en-CA" dirty="0"/>
              <a:t>boomers </a:t>
            </a:r>
          </a:p>
          <a:p>
            <a:r>
              <a:rPr lang="en-CA" dirty="0"/>
              <a:t>institutions</a:t>
            </a:r>
            <a:endParaRPr lang="en-US" dirty="0"/>
          </a:p>
          <a:p>
            <a:r>
              <a:rPr lang="en-CA" dirty="0"/>
              <a:t> mistakes</a:t>
            </a:r>
          </a:p>
          <a:p>
            <a:r>
              <a:rPr lang="en-CA" dirty="0"/>
              <a:t>undervalued</a:t>
            </a:r>
          </a:p>
          <a:p>
            <a:r>
              <a:rPr lang="en-CA" dirty="0"/>
              <a:t>north</a:t>
            </a:r>
          </a:p>
          <a:p>
            <a:r>
              <a:rPr lang="en-CA" dirty="0"/>
              <a:t>Beginner</a:t>
            </a:r>
          </a:p>
          <a:p>
            <a:r>
              <a:rPr lang="en-CA" dirty="0"/>
              <a:t>oil</a:t>
            </a:r>
          </a:p>
        </p:txBody>
      </p:sp>
    </p:spTree>
    <p:extLst>
      <p:ext uri="{BB962C8B-B14F-4D97-AF65-F5344CB8AC3E}">
        <p14:creationId xmlns:p14="http://schemas.microsoft.com/office/powerpoint/2010/main" val="168827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C76E-01B6-C34A-9746-BD8594EE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C3C6-221A-0848-BE2B-38C3EEC9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can predict a subreddit origin within 94% accuracy,</a:t>
            </a:r>
          </a:p>
          <a:p>
            <a:r>
              <a:rPr lang="en-US" dirty="0"/>
              <a:t>With a 1 unit increase in the presence of the word </a:t>
            </a:r>
            <a:r>
              <a:rPr lang="en-US" dirty="0" err="1"/>
              <a:t>gme</a:t>
            </a:r>
            <a:r>
              <a:rPr lang="en-US" dirty="0"/>
              <a:t>,  the post is 2.3 times as likely to come from Wall Street Bets subreddit.</a:t>
            </a:r>
          </a:p>
          <a:p>
            <a:r>
              <a:rPr lang="en-US" dirty="0"/>
              <a:t>Cultural inferences based on feature words</a:t>
            </a:r>
          </a:p>
          <a:p>
            <a:r>
              <a:rPr lang="en-US" dirty="0"/>
              <a:t>Using modeling to help predict future investing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810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{70AFC25E-2F41-4947-9B2D-6F80756E66D5}tf10001123</Template>
  <TotalTime>90</TotalTime>
  <Words>311</Words>
  <Application>Microsoft Macintosh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Wingdings</vt:lpstr>
      <vt:lpstr>Wingdings 2</vt:lpstr>
      <vt:lpstr>Dividend</vt:lpstr>
      <vt:lpstr>Using NLP to classify  Financial Advice forums</vt:lpstr>
      <vt:lpstr>Our Two subreddits:  wall street bets and personal finance Canada</vt:lpstr>
      <vt:lpstr>Post Examples</vt:lpstr>
      <vt:lpstr>Methodology</vt:lpstr>
      <vt:lpstr>Model Results</vt:lpstr>
      <vt:lpstr>PowerPoint Presentation</vt:lpstr>
      <vt:lpstr>Model Selection</vt:lpstr>
      <vt:lpstr>Top features</vt:lpstr>
      <vt:lpstr>Inferences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to classify  Financial Advice forums</dc:title>
  <dc:creator>Mathea Stevens</dc:creator>
  <cp:lastModifiedBy>Mathea Stevens</cp:lastModifiedBy>
  <cp:revision>7</cp:revision>
  <dcterms:created xsi:type="dcterms:W3CDTF">2021-01-29T13:10:16Z</dcterms:created>
  <dcterms:modified xsi:type="dcterms:W3CDTF">2021-01-29T14:40:43Z</dcterms:modified>
</cp:coreProperties>
</file>