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648" r:id="rId5"/>
  </p:sldMasterIdLst>
  <p:notesMasterIdLst>
    <p:notesMasterId r:id="rId23"/>
  </p:notesMasterIdLst>
  <p:handoutMasterIdLst>
    <p:handoutMasterId r:id="rId24"/>
  </p:handoutMasterIdLst>
  <p:sldIdLst>
    <p:sldId id="281" r:id="rId6"/>
    <p:sldId id="283" r:id="rId7"/>
    <p:sldId id="29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6" r:id="rId16"/>
    <p:sldId id="291" r:id="rId17"/>
    <p:sldId id="292" r:id="rId18"/>
    <p:sldId id="293" r:id="rId19"/>
    <p:sldId id="297" r:id="rId20"/>
    <p:sldId id="298" r:id="rId21"/>
    <p:sldId id="294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shboard" id="{8373FAF2-09A7-4E07-A776-771B60935D0E}">
          <p14:sldIdLst>
            <p14:sldId id="281"/>
            <p14:sldId id="283"/>
            <p14:sldId id="295"/>
            <p14:sldId id="284"/>
            <p14:sldId id="285"/>
            <p14:sldId id="286"/>
            <p14:sldId id="287"/>
            <p14:sldId id="288"/>
            <p14:sldId id="289"/>
            <p14:sldId id="290"/>
            <p14:sldId id="296"/>
            <p14:sldId id="291"/>
            <p14:sldId id="292"/>
            <p14:sldId id="293"/>
            <p14:sldId id="297"/>
            <p14:sldId id="29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4E6"/>
    <a:srgbClr val="EFE97B"/>
    <a:srgbClr val="FF878E"/>
    <a:srgbClr val="009EE3"/>
    <a:srgbClr val="FFFFFF"/>
    <a:srgbClr val="000000"/>
    <a:srgbClr val="7030A0"/>
    <a:srgbClr val="2F2F2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7" autoAdjust="0"/>
    <p:restoredTop sz="98949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8049-1E74-954A-8B2A-B122F323CC87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6B8-70F5-5247-8E18-0666EA65D4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90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97AF3-96E2-3944-810B-1031649C78E0}" type="datetimeFigureOut">
              <a:rPr lang="de-DE" smtClean="0"/>
              <a:t>08.01.19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9B4D-FD20-8A46-9B13-2C204668A6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559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8725"/>
            <a:ext cx="9144000" cy="4500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  <a:br>
              <a:rPr lang="de-DE"/>
            </a:br>
            <a:r>
              <a:rPr lang="de-DE"/>
              <a:t>2. Bild in den Hintergrund bringen, um den Titeltext wieder sichtbar zu machen</a:t>
            </a:r>
          </a:p>
        </p:txBody>
      </p:sp>
      <p:sp>
        <p:nvSpPr>
          <p:cNvPr id="38" name="Textplatzhalter 3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9750" y="6489700"/>
            <a:ext cx="8064500" cy="2254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cap="all" baseline="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8" name="Titel 11"/>
          <p:cNvSpPr>
            <a:spLocks noGrp="1"/>
          </p:cNvSpPr>
          <p:nvPr userDrawn="1">
            <p:ph type="title" hasCustomPrompt="1"/>
          </p:nvPr>
        </p:nvSpPr>
        <p:spPr>
          <a:xfrm>
            <a:off x="539750" y="2249805"/>
            <a:ext cx="4757464" cy="612776"/>
          </a:xfrm>
        </p:spPr>
        <p:txBody>
          <a:bodyPr anchor="b" anchorCtr="0"/>
          <a:lstStyle>
            <a:lvl1pPr>
              <a:defRPr>
                <a:ln w="3175" cmpd="sng">
                  <a:noFill/>
                  <a:beve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</p:spTree>
    <p:extLst>
      <p:ext uri="{BB962C8B-B14F-4D97-AF65-F5344CB8AC3E}">
        <p14:creationId xmlns:p14="http://schemas.microsoft.com/office/powerpoint/2010/main" val="410373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1484313"/>
            <a:ext cx="3924299" cy="453707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4679950" y="1484313"/>
            <a:ext cx="3924299" cy="45216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3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3369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2577446"/>
            <a:ext cx="8064500" cy="5915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Vielen Dank für Ihre Aufmerksamkeit</a:t>
            </a:r>
          </a:p>
        </p:txBody>
      </p:sp>
      <p:sp>
        <p:nvSpPr>
          <p:cNvPr id="4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6" y="34079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Könnte noch eine Unterzeile Stehen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41116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Lay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774A3D-166E-4517-990B-B5A927260F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05972"/>
            <a:ext cx="9144000" cy="4504944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 bIns="108000"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9750" y="30686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 userDrawn="1">
            <p:ph type="title" hasCustomPrompt="1"/>
          </p:nvPr>
        </p:nvSpPr>
        <p:spPr>
          <a:xfrm>
            <a:off x="539750" y="2239645"/>
            <a:ext cx="8064500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7600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Blanko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A79AAB-AF72-40AC-AEB9-619975E70D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89700"/>
            <a:ext cx="9144000" cy="365760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30686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>
            <p:ph type="title" hasCustomPrompt="1"/>
          </p:nvPr>
        </p:nvSpPr>
        <p:spPr>
          <a:xfrm>
            <a:off x="539750" y="2239645"/>
            <a:ext cx="8064500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3055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2577446"/>
            <a:ext cx="8064500" cy="5915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der Kapitelname</a:t>
            </a:r>
          </a:p>
        </p:txBody>
      </p:sp>
      <p:sp>
        <p:nvSpPr>
          <p:cNvPr id="4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6" y="34079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Könnte noch eine Unterzeile Stehen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57143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2565400"/>
            <a:ext cx="8064500" cy="3455988"/>
          </a:xfrm>
        </p:spPr>
        <p:txBody>
          <a:bodyPr numCol="1"/>
          <a:lstStyle>
            <a:lvl1pPr marL="0" indent="0" defTabSz="180000">
              <a:buFont typeface="Arial" panose="020B0604020202020204" pitchFamily="34" charset="0"/>
              <a:buNone/>
              <a:tabLst/>
              <a:defRPr baseline="0"/>
            </a:lvl1pPr>
            <a:lvl2pPr defTabSz="180000">
              <a:defRPr/>
            </a:lvl2pPr>
          </a:lstStyle>
          <a:p>
            <a:pPr lvl="0"/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097088"/>
            <a:ext cx="8064500" cy="243656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Text</a:t>
            </a:r>
          </a:p>
        </p:txBody>
      </p:sp>
    </p:spTree>
    <p:extLst>
      <p:ext uri="{BB962C8B-B14F-4D97-AF65-F5344CB8AC3E}">
        <p14:creationId xmlns:p14="http://schemas.microsoft.com/office/powerpoint/2010/main" val="2741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1484313"/>
            <a:ext cx="8064500" cy="4537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3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11966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Bild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549275" y="2565400"/>
            <a:ext cx="8064500" cy="3455988"/>
          </a:xfrm>
        </p:spPr>
        <p:txBody>
          <a:bodyPr anchor="ctr" anchorCtr="1"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097088"/>
            <a:ext cx="8064500" cy="243656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einem Bild</a:t>
            </a:r>
          </a:p>
        </p:txBody>
      </p:sp>
    </p:spTree>
    <p:extLst>
      <p:ext uri="{BB962C8B-B14F-4D97-AF65-F5344CB8AC3E}">
        <p14:creationId xmlns:p14="http://schemas.microsoft.com/office/powerpoint/2010/main" val="178862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Bild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60464"/>
            <a:ext cx="9144000" cy="4860924"/>
          </a:xfrm>
          <a:prstGeom prst="rect">
            <a:avLst/>
          </a:prstGeom>
        </p:spPr>
        <p:txBody>
          <a:bodyPr anchor="t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3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50941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Hier steht eine Überschrift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097088"/>
            <a:ext cx="8064500" cy="243656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Zweispaltige Seite mit Text oder mit Text und Grafik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2565400"/>
            <a:ext cx="3924299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4679950" y="2565400"/>
            <a:ext cx="3924300" cy="3455988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2057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39750" y="2168525"/>
            <a:ext cx="8064500" cy="612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</a:t>
            </a:r>
            <a:r>
              <a:rPr lang="de-DE" dirty="0"/>
              <a:t>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024" y="3068637"/>
            <a:ext cx="8054226" cy="30607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50024" y="6496408"/>
            <a:ext cx="8054226" cy="1333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>
              <a:lnSpc>
                <a:spcPts val="1200"/>
              </a:lnSpc>
            </a:pPr>
            <a:r>
              <a:rPr lang="de-DE" sz="900" cap="all"/>
              <a:t>Hier kann z.B. der Name des Vortragenden stehen</a:t>
            </a:r>
          </a:p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337" y="180000"/>
            <a:ext cx="4449600" cy="1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61" r:id="rId3"/>
  </p:sldLayoutIdLst>
  <p:hf sldNum="0" hd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None/>
        <a:tabLst/>
        <a:defRPr sz="12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6" userDrawn="1">
          <p15:clr>
            <a:srgbClr val="F26B43"/>
          </p15:clr>
        </p15:guide>
        <p15:guide id="2" pos="340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420" userDrawn="1">
          <p15:clr>
            <a:srgbClr val="F26B43"/>
          </p15:clr>
        </p15:guide>
        <p15:guide id="5" orient="horz" pos="4088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752" userDrawn="1">
          <p15:clr>
            <a:srgbClr val="F26B43"/>
          </p15:clr>
        </p15:guide>
        <p15:guide id="9" orient="horz" pos="3861" userDrawn="1">
          <p15:clr>
            <a:srgbClr val="F26B43"/>
          </p15:clr>
        </p15:guide>
        <p15:guide id="10" orient="horz" pos="19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A513299-5A5B-4A39-89AA-0A2BDC916E9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489700"/>
            <a:ext cx="9144000" cy="36576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0024" y="1193096"/>
            <a:ext cx="8064500" cy="5915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idx="1"/>
          </p:nvPr>
        </p:nvSpPr>
        <p:spPr>
          <a:xfrm>
            <a:off x="539750" y="2565401"/>
            <a:ext cx="8064500" cy="3455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298390" y="33897"/>
            <a:ext cx="3589554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5" r:id="rId3"/>
    <p:sldLayoutId id="2147483667" r:id="rId4"/>
    <p:sldLayoutId id="2147483652" r:id="rId5"/>
    <p:sldLayoutId id="2147483664" r:id="rId6"/>
    <p:sldLayoutId id="2147483666" r:id="rId7"/>
    <p:sldLayoutId id="2147483668" r:id="rId8"/>
  </p:sldLayoutIdLst>
  <p:hf hdr="0" ft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None/>
        <a:defRPr sz="1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40">
          <p15:clr>
            <a:srgbClr val="F26B43"/>
          </p15:clr>
        </p15:guide>
        <p15:guide id="3" pos="2880">
          <p15:clr>
            <a:srgbClr val="F26B43"/>
          </p15:clr>
        </p15:guide>
        <p15:guide id="4" pos="5420">
          <p15:clr>
            <a:srgbClr val="F26B43"/>
          </p15:clr>
        </p15:guide>
        <p15:guide id="5" orient="horz" pos="459">
          <p15:clr>
            <a:srgbClr val="F26B43"/>
          </p15:clr>
        </p15:guide>
        <p15:guide id="6" orient="horz" pos="731">
          <p15:clr>
            <a:srgbClr val="F26B43"/>
          </p15:clr>
        </p15:guide>
        <p15:guide id="7" orient="horz" pos="1321">
          <p15:clr>
            <a:srgbClr val="F26B43"/>
          </p15:clr>
        </p15:guide>
        <p15:guide id="8" orient="horz" pos="1616">
          <p15:clr>
            <a:srgbClr val="F26B43"/>
          </p15:clr>
        </p15:guide>
        <p15:guide id="9" orient="horz" pos="3793">
          <p15:clr>
            <a:srgbClr val="F26B43"/>
          </p15:clr>
        </p15:guide>
        <p15:guide id="10" orient="horz" pos="232">
          <p15:clr>
            <a:srgbClr val="F26B43"/>
          </p15:clr>
        </p15:guide>
        <p15:guide id="11" orient="horz" pos="4088">
          <p15:clr>
            <a:srgbClr val="F26B43"/>
          </p15:clr>
        </p15:guide>
        <p15:guide id="12" pos="2948">
          <p15:clr>
            <a:srgbClr val="F26B43"/>
          </p15:clr>
        </p15:guide>
        <p15:guide id="13" pos="2812">
          <p15:clr>
            <a:srgbClr val="F26B43"/>
          </p15:clr>
        </p15:guide>
        <p15:guide id="14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ensaetze.xls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&#10;">
            <a:extLst>
              <a:ext uri="{FF2B5EF4-FFF2-40B4-BE49-F238E27FC236}">
                <a16:creationId xmlns:a16="http://schemas.microsoft.com/office/drawing/2014/main" id="{099111A3-F25D-444B-A35D-E1B70090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8000"/>
                    </a14:imgEffect>
                    <a14:imgEffect>
                      <a14:saturation sat="1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792" y="1320800"/>
            <a:ext cx="9222942" cy="51562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Kai </a:t>
            </a:r>
            <a:r>
              <a:rPr lang="de-DE" sz="1200" dirty="0" err="1"/>
              <a:t>Herlemann</a:t>
            </a:r>
            <a:endParaRPr lang="de-DE" sz="1200" dirty="0"/>
          </a:p>
          <a:p>
            <a:r>
              <a:rPr lang="de-DE" sz="1200" dirty="0" err="1"/>
              <a:t>Matyas</a:t>
            </a:r>
            <a:r>
              <a:rPr lang="de-DE" sz="1200" dirty="0"/>
              <a:t> Heins</a:t>
            </a:r>
          </a:p>
          <a:p>
            <a:r>
              <a:rPr lang="de-DE" sz="1200" dirty="0"/>
              <a:t>Johannes Bäuning 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39750" y="3068638"/>
            <a:ext cx="8064500" cy="252762"/>
          </a:xfrm>
        </p:spPr>
        <p:txBody>
          <a:bodyPr/>
          <a:lstStyle/>
          <a:p>
            <a:r>
              <a:rPr lang="de-DE" sz="2400" dirty="0"/>
              <a:t>Projekt Notfallambulanz-Dashboard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Dashboard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4490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EFBF0C78-B574-1C41-B45A-DB35005AA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7" t="12400" r="12558" b="13270"/>
          <a:stretch/>
        </p:blipFill>
        <p:spPr>
          <a:xfrm>
            <a:off x="3882852" y="5394864"/>
            <a:ext cx="1066010" cy="10565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Umsetzung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8FEDD88-12F1-7B4E-9A67-C54D46A2F2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645750" lvl="2" indent="-285750">
              <a:buFontTx/>
              <a:buChar char="-"/>
            </a:pPr>
            <a:r>
              <a:rPr lang="de-DE" sz="1800" dirty="0" err="1"/>
              <a:t>Eclipse</a:t>
            </a:r>
            <a:r>
              <a:rPr lang="de-DE" sz="1800" dirty="0"/>
              <a:t> (Neon)</a:t>
            </a:r>
          </a:p>
          <a:p>
            <a:pPr marL="645750" lvl="2" indent="-285750">
              <a:buFontTx/>
              <a:buChar char="-"/>
            </a:pPr>
            <a:endParaRPr lang="de-DE" sz="1800" dirty="0"/>
          </a:p>
          <a:p>
            <a:pPr marL="645750" lvl="2" indent="-285750">
              <a:buFontTx/>
              <a:buChar char="-"/>
            </a:pPr>
            <a:endParaRPr lang="de-DE" sz="1800" dirty="0"/>
          </a:p>
          <a:p>
            <a:pPr marL="645750" lvl="2" indent="-285750">
              <a:buFontTx/>
              <a:buChar char="-"/>
            </a:pPr>
            <a:r>
              <a:rPr lang="de-DE" sz="1800" dirty="0" err="1"/>
              <a:t>Github</a:t>
            </a:r>
            <a:endParaRPr lang="de-DE" sz="1800" dirty="0"/>
          </a:p>
          <a:p>
            <a:pPr marL="645750" lvl="2" indent="-285750">
              <a:buFontTx/>
              <a:buChar char="-"/>
            </a:pPr>
            <a:endParaRPr lang="de-DE" sz="1800" dirty="0"/>
          </a:p>
          <a:p>
            <a:pPr marL="645750" lvl="2" indent="-285750">
              <a:buFontTx/>
              <a:buChar char="-"/>
            </a:pPr>
            <a:endParaRPr lang="de-DE" sz="1800" dirty="0"/>
          </a:p>
          <a:p>
            <a:pPr marL="645750" lvl="2" indent="-285750">
              <a:buFontTx/>
              <a:buChar char="-"/>
            </a:pPr>
            <a:r>
              <a:rPr lang="de-DE" sz="1800" dirty="0"/>
              <a:t>Postman</a:t>
            </a:r>
          </a:p>
          <a:p>
            <a:pPr marL="645750" lvl="2" indent="-285750">
              <a:buFontTx/>
              <a:buChar char="-"/>
            </a:pPr>
            <a:endParaRPr lang="de-DE" sz="1800" dirty="0"/>
          </a:p>
          <a:p>
            <a:pPr marL="645750" lvl="2" indent="-285750">
              <a:buFontTx/>
              <a:buChar char="-"/>
            </a:pPr>
            <a:endParaRPr lang="de-DE" sz="1800" dirty="0"/>
          </a:p>
          <a:p>
            <a:pPr marL="645750" lvl="2" indent="-285750">
              <a:buFontTx/>
              <a:buChar char="-"/>
            </a:pPr>
            <a:r>
              <a:rPr lang="de-DE" sz="1800" dirty="0" err="1"/>
              <a:t>Trello</a:t>
            </a:r>
            <a:endParaRPr lang="de-DE" sz="1800" dirty="0"/>
          </a:p>
          <a:p>
            <a:pPr marL="285750" indent="-285750">
              <a:buFontTx/>
              <a:buChar char="-"/>
            </a:pPr>
            <a:endParaRPr lang="de-DE" sz="1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D5EABD6-62A8-E04A-B3B5-EA86F279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52" y="2213648"/>
            <a:ext cx="1009577" cy="9461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85C3461-1272-F044-9036-46D680FBE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08" y="2957183"/>
            <a:ext cx="1591072" cy="159107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683EC6B-266E-AD46-B11C-0A5B0E802D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702"/>
          <a:stretch/>
        </p:blipFill>
        <p:spPr>
          <a:xfrm>
            <a:off x="3882852" y="4324272"/>
            <a:ext cx="1066010" cy="10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46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4952A295-B661-CA47-9A89-685A9BA236B8}"/>
              </a:ext>
            </a:extLst>
          </p:cNvPr>
          <p:cNvSpPr/>
          <p:nvPr/>
        </p:nvSpPr>
        <p:spPr>
          <a:xfrm>
            <a:off x="4780510" y="2162433"/>
            <a:ext cx="4258176" cy="4327266"/>
          </a:xfrm>
          <a:prstGeom prst="roundRect">
            <a:avLst/>
          </a:prstGeom>
          <a:noFill/>
          <a:ln w="25400">
            <a:solidFill>
              <a:schemeClr val="bg2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AB1614D-96E3-8240-AFB0-60F08C074C06}"/>
              </a:ext>
            </a:extLst>
          </p:cNvPr>
          <p:cNvSpPr/>
          <p:nvPr/>
        </p:nvSpPr>
        <p:spPr>
          <a:xfrm>
            <a:off x="56366" y="2162433"/>
            <a:ext cx="2351313" cy="4327266"/>
          </a:xfrm>
          <a:prstGeom prst="roundRect">
            <a:avLst/>
          </a:prstGeom>
          <a:noFill/>
          <a:ln w="25400">
            <a:solidFill>
              <a:schemeClr val="bg2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2C46FCA1-A099-D548-BDFE-3C43BAD5910D}"/>
              </a:ext>
            </a:extLst>
          </p:cNvPr>
          <p:cNvSpPr/>
          <p:nvPr/>
        </p:nvSpPr>
        <p:spPr>
          <a:xfrm>
            <a:off x="4983654" y="2932379"/>
            <a:ext cx="2368830" cy="3496826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4DA11AAA-7CB9-3541-807B-34DDA3115F53}"/>
              </a:ext>
            </a:extLst>
          </p:cNvPr>
          <p:cNvSpPr/>
          <p:nvPr/>
        </p:nvSpPr>
        <p:spPr>
          <a:xfrm>
            <a:off x="170822" y="2903241"/>
            <a:ext cx="2140299" cy="349682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Objekt enthält.&#10;&#10;&#10;&#10;Automatisch generierte Beschreibung">
            <a:extLst>
              <a:ext uri="{FF2B5EF4-FFF2-40B4-BE49-F238E27FC236}">
                <a16:creationId xmlns:a16="http://schemas.microsoft.com/office/drawing/2014/main" id="{A09664AB-E636-3948-ACDE-803A349A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83" y="3562107"/>
            <a:ext cx="1995587" cy="1038703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7A4B3FE-8166-0A4A-825A-1B9F683118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1512" y="3054342"/>
            <a:ext cx="1477917" cy="155961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Umsetzung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79D7684-8681-5840-9EE8-CA2AE95DD85C}"/>
              </a:ext>
            </a:extLst>
          </p:cNvPr>
          <p:cNvGrpSpPr/>
          <p:nvPr/>
        </p:nvGrpSpPr>
        <p:grpSpPr>
          <a:xfrm>
            <a:off x="7903820" y="4991277"/>
            <a:ext cx="1134866" cy="1138144"/>
            <a:chOff x="7903820" y="4620221"/>
            <a:chExt cx="1134866" cy="113814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4D5424F4-4838-AF4B-BB41-C8B875403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41" t="4431" r="10590" b="7048"/>
            <a:stretch/>
          </p:blipFill>
          <p:spPr>
            <a:xfrm>
              <a:off x="7903821" y="4620221"/>
              <a:ext cx="1048748" cy="1138144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D9D906F-32BF-C14D-8B30-7E1F874031EA}"/>
                </a:ext>
              </a:extLst>
            </p:cNvPr>
            <p:cNvSpPr txBox="1"/>
            <p:nvPr/>
          </p:nvSpPr>
          <p:spPr>
            <a:xfrm>
              <a:off x="7903820" y="5029885"/>
              <a:ext cx="1134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diagnoses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9B813E-D770-EC43-9877-2BD6F7A76AAF}"/>
              </a:ext>
            </a:extLst>
          </p:cNvPr>
          <p:cNvGrpSpPr/>
          <p:nvPr/>
        </p:nvGrpSpPr>
        <p:grpSpPr>
          <a:xfrm>
            <a:off x="7903821" y="3004412"/>
            <a:ext cx="1078808" cy="1138144"/>
            <a:chOff x="7903821" y="2633356"/>
            <a:chExt cx="1078808" cy="1138144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7AB24E78-9778-8E4E-93C2-2D23AE66F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41" t="4431" r="10590" b="7048"/>
            <a:stretch/>
          </p:blipFill>
          <p:spPr>
            <a:xfrm>
              <a:off x="7903821" y="2633356"/>
              <a:ext cx="1048748" cy="1138144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9E0128C-9C5B-0E4D-89BE-DF3B41648774}"/>
                </a:ext>
              </a:extLst>
            </p:cNvPr>
            <p:cNvSpPr txBox="1"/>
            <p:nvPr/>
          </p:nvSpPr>
          <p:spPr>
            <a:xfrm>
              <a:off x="7939781" y="3008556"/>
              <a:ext cx="104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A55055-7352-C645-BC24-04D244462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0" y="4777266"/>
            <a:ext cx="1485215" cy="124734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D634B76-BD7F-6744-8C38-428689653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940" y="4967075"/>
            <a:ext cx="3245703" cy="74164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98F3A3F-BD56-EA4C-BB73-D7B0A3D77212}"/>
              </a:ext>
            </a:extLst>
          </p:cNvPr>
          <p:cNvGrpSpPr/>
          <p:nvPr/>
        </p:nvGrpSpPr>
        <p:grpSpPr>
          <a:xfrm>
            <a:off x="2407680" y="4444408"/>
            <a:ext cx="2692952" cy="1045334"/>
            <a:chOff x="2338999" y="3201255"/>
            <a:chExt cx="2692952" cy="1045334"/>
          </a:xfrm>
        </p:grpSpPr>
        <p:sp>
          <p:nvSpPr>
            <p:cNvPr id="36" name="Pfeil nach links 35">
              <a:extLst>
                <a:ext uri="{FF2B5EF4-FFF2-40B4-BE49-F238E27FC236}">
                  <a16:creationId xmlns:a16="http://schemas.microsoft.com/office/drawing/2014/main" id="{29978336-8CA6-614A-98B0-CEFB8E86A9B3}"/>
                </a:ext>
              </a:extLst>
            </p:cNvPr>
            <p:cNvSpPr/>
            <p:nvPr/>
          </p:nvSpPr>
          <p:spPr>
            <a:xfrm>
              <a:off x="2338999" y="3201255"/>
              <a:ext cx="2368830" cy="1045334"/>
            </a:xfrm>
            <a:prstGeom prst="leftArrow">
              <a:avLst>
                <a:gd name="adj1" fmla="val 56601"/>
                <a:gd name="adj2" fmla="val 41406"/>
              </a:avLst>
            </a:prstGeom>
            <a:gradFill flip="none" rotWithShape="1">
              <a:gsLst>
                <a:gs pos="0">
                  <a:srgbClr val="FF878E"/>
                </a:gs>
                <a:gs pos="100000">
                  <a:srgbClr val="FFC000">
                    <a:lumMod val="49000"/>
                    <a:lumOff val="51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616DCA2-EDD4-0E4E-BA72-47DD045E375B}"/>
                </a:ext>
              </a:extLst>
            </p:cNvPr>
            <p:cNvSpPr txBox="1"/>
            <p:nvPr/>
          </p:nvSpPr>
          <p:spPr>
            <a:xfrm>
              <a:off x="2857520" y="3334139"/>
              <a:ext cx="2174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/>
                <a:t>{JS   N}</a:t>
              </a:r>
            </a:p>
          </p:txBody>
        </p: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CEF238B-180A-D649-AF3E-B93B4054C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6606" y="3509777"/>
              <a:ext cx="424297" cy="424297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A7C21527-BB4C-8D49-9685-A3C7215ADF36}"/>
              </a:ext>
            </a:extLst>
          </p:cNvPr>
          <p:cNvSpPr txBox="1"/>
          <p:nvPr/>
        </p:nvSpPr>
        <p:spPr>
          <a:xfrm>
            <a:off x="4796242" y="2287888"/>
            <a:ext cx="424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Backend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7B7FA40-E217-BC4F-964A-CC175D3689A8}"/>
              </a:ext>
            </a:extLst>
          </p:cNvPr>
          <p:cNvSpPr txBox="1"/>
          <p:nvPr/>
        </p:nvSpPr>
        <p:spPr>
          <a:xfrm>
            <a:off x="335356" y="2243091"/>
            <a:ext cx="177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Frontend</a:t>
            </a:r>
          </a:p>
        </p:txBody>
      </p:sp>
      <p:sp>
        <p:nvSpPr>
          <p:cNvPr id="43" name="Pfeil nach links 42">
            <a:extLst>
              <a:ext uri="{FF2B5EF4-FFF2-40B4-BE49-F238E27FC236}">
                <a16:creationId xmlns:a16="http://schemas.microsoft.com/office/drawing/2014/main" id="{27912B87-4D9E-2D4F-B0F8-432CA3340B2A}"/>
              </a:ext>
            </a:extLst>
          </p:cNvPr>
          <p:cNvSpPr/>
          <p:nvPr/>
        </p:nvSpPr>
        <p:spPr>
          <a:xfrm>
            <a:off x="7414009" y="3583203"/>
            <a:ext cx="527195" cy="193500"/>
          </a:xfrm>
          <a:prstGeom prst="leftArrow">
            <a:avLst/>
          </a:prstGeom>
          <a:gradFill flip="none" rotWithShape="1">
            <a:gsLst>
              <a:gs pos="0">
                <a:srgbClr val="92D050">
                  <a:lumMod val="63000"/>
                  <a:lumOff val="37000"/>
                </a:srgb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 nach links 43">
            <a:extLst>
              <a:ext uri="{FF2B5EF4-FFF2-40B4-BE49-F238E27FC236}">
                <a16:creationId xmlns:a16="http://schemas.microsoft.com/office/drawing/2014/main" id="{4E0D8C5A-E139-3542-A913-72F287257C4F}"/>
              </a:ext>
            </a:extLst>
          </p:cNvPr>
          <p:cNvSpPr/>
          <p:nvPr/>
        </p:nvSpPr>
        <p:spPr>
          <a:xfrm>
            <a:off x="7412586" y="5400940"/>
            <a:ext cx="527195" cy="193500"/>
          </a:xfrm>
          <a:prstGeom prst="leftArrow">
            <a:avLst/>
          </a:prstGeom>
          <a:gradFill flip="none" rotWithShape="1">
            <a:gsLst>
              <a:gs pos="0">
                <a:srgbClr val="92D050">
                  <a:lumMod val="58000"/>
                  <a:lumOff val="42000"/>
                </a:srgb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links 25">
            <a:extLst>
              <a:ext uri="{FF2B5EF4-FFF2-40B4-BE49-F238E27FC236}">
                <a16:creationId xmlns:a16="http://schemas.microsoft.com/office/drawing/2014/main" id="{8B5C5F77-3F08-8B44-9B25-3B05F02A5CA5}"/>
              </a:ext>
            </a:extLst>
          </p:cNvPr>
          <p:cNvSpPr/>
          <p:nvPr/>
        </p:nvSpPr>
        <p:spPr>
          <a:xfrm rot="10800000">
            <a:off x="2407680" y="3177596"/>
            <a:ext cx="2368830" cy="1045334"/>
          </a:xfrm>
          <a:prstGeom prst="leftArrow">
            <a:avLst>
              <a:gd name="adj1" fmla="val 56601"/>
              <a:gd name="adj2" fmla="val 41406"/>
            </a:avLst>
          </a:prstGeom>
          <a:gradFill flip="none" rotWithShape="1">
            <a:gsLst>
              <a:gs pos="100000">
                <a:srgbClr val="FF878E"/>
              </a:gs>
              <a:gs pos="0">
                <a:srgbClr val="FFC000">
                  <a:lumMod val="49000"/>
                  <a:lumOff val="51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41A2192-BBD4-E94C-AB8E-5FDF739DC68F}"/>
              </a:ext>
            </a:extLst>
          </p:cNvPr>
          <p:cNvSpPr txBox="1"/>
          <p:nvPr/>
        </p:nvSpPr>
        <p:spPr>
          <a:xfrm>
            <a:off x="2621811" y="3411122"/>
            <a:ext cx="2174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71389563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Live Demo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60619-C8DE-C940-BCBE-13974F7446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62200" y="1952871"/>
            <a:ext cx="4419599" cy="4419599"/>
          </a:xfrm>
        </p:spPr>
      </p:pic>
    </p:spTree>
    <p:extLst>
      <p:ext uri="{BB962C8B-B14F-4D97-AF65-F5344CB8AC3E}">
        <p14:creationId xmlns:p14="http://schemas.microsoft.com/office/powerpoint/2010/main" val="75691871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FAE44-CA95-2D46-846C-69E2B75FFA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Probleme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FAE44-CA95-2D46-846C-69E2B75FFA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dirty="0"/>
              <a:t>Anonymisierter Datensatz war zu Beginn fehlerhaft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Datenaufbereitung war aufwendiger als vermutet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Unterschätzung der Aufgaben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Einarbeitung aufwendiger als erwartet 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Technische Schwierigkeit</a:t>
            </a:r>
          </a:p>
        </p:txBody>
      </p:sp>
    </p:spTree>
    <p:extLst>
      <p:ext uri="{BB962C8B-B14F-4D97-AF65-F5344CB8AC3E}">
        <p14:creationId xmlns:p14="http://schemas.microsoft.com/office/powerpoint/2010/main" val="9710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Limitationen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FAE44-CA95-2D46-846C-69E2B75FFA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/>
              <a:t>Zeit reicht für gesamte Anforderungen nicht aus 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pPr marL="285750" indent="-285750">
              <a:buFontTx/>
              <a:buChar char="-"/>
            </a:pPr>
            <a:r>
              <a:rPr lang="de-DE" sz="1800" dirty="0"/>
              <a:t>Eigenes </a:t>
            </a:r>
            <a:r>
              <a:rPr lang="de-DE" sz="1800" dirty="0" err="1"/>
              <a:t>Know-How</a:t>
            </a:r>
            <a:r>
              <a:rPr lang="de-D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1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Lessons</a:t>
            </a:r>
            <a:r>
              <a:rPr lang="de-DE" sz="3200" dirty="0"/>
              <a:t> </a:t>
            </a:r>
            <a:r>
              <a:rPr lang="de-DE" sz="3200" dirty="0" err="1"/>
              <a:t>Learned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FAE44-CA95-2D46-846C-69E2B75FFA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dirty="0"/>
              <a:t>Kommunikation ist wichtig!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Planung ist wichtig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Fast alles dauert länger, als geplant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417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565400"/>
            <a:ext cx="8064500" cy="591538"/>
          </a:xfrm>
        </p:spPr>
        <p:txBody>
          <a:bodyPr/>
          <a:lstStyle/>
          <a:p>
            <a:r>
              <a:rPr lang="de-DE" sz="2800" dirty="0"/>
              <a:t>Vielen Dank für ihre Aufmerksamkeit!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7FC09D14-21C6-044A-A4FA-FD586868B49A}"/>
              </a:ext>
            </a:extLst>
          </p:cNvPr>
          <p:cNvSpPr txBox="1">
            <a:spLocks/>
          </p:cNvSpPr>
          <p:nvPr/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00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indent="-180000" algn="l" defTabSz="1800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60000" indent="-180000" algn="l" defTabSz="1800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1800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720000" indent="-180000" algn="l" defTabSz="1800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Kai </a:t>
            </a:r>
            <a:r>
              <a:rPr lang="de-DE" sz="1200" dirty="0" err="1"/>
              <a:t>Herlemann</a:t>
            </a:r>
            <a:endParaRPr lang="de-DE" sz="1200" dirty="0"/>
          </a:p>
          <a:p>
            <a:r>
              <a:rPr lang="de-DE" sz="1200" dirty="0" err="1"/>
              <a:t>Matyas</a:t>
            </a:r>
            <a:r>
              <a:rPr lang="de-DE" sz="1200" dirty="0"/>
              <a:t> Heins</a:t>
            </a:r>
          </a:p>
          <a:p>
            <a:r>
              <a:rPr lang="de-DE" sz="1200" dirty="0"/>
              <a:t>Johannes Bäuning </a:t>
            </a:r>
          </a:p>
        </p:txBody>
      </p:sp>
    </p:spTree>
    <p:extLst>
      <p:ext uri="{BB962C8B-B14F-4D97-AF65-F5344CB8AC3E}">
        <p14:creationId xmlns:p14="http://schemas.microsoft.com/office/powerpoint/2010/main" val="3729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520F942-D416-1D42-A555-F68BBDE66A16}"/>
              </a:ext>
            </a:extLst>
          </p:cNvPr>
          <p:cNvSpPr/>
          <p:nvPr/>
        </p:nvSpPr>
        <p:spPr>
          <a:xfrm rot="5400000">
            <a:off x="3027141" y="2422540"/>
            <a:ext cx="4542359" cy="3595764"/>
          </a:xfrm>
          <a:prstGeom prst="rect">
            <a:avLst/>
          </a:prstGeom>
          <a:gradFill>
            <a:gsLst>
              <a:gs pos="35000">
                <a:srgbClr val="FFFFFF">
                  <a:alpha val="77000"/>
                </a:srgbClr>
              </a:gs>
              <a:gs pos="700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Notfallambulanz-Dashboard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9751" y="2090057"/>
            <a:ext cx="8064500" cy="3931331"/>
          </a:xfrm>
        </p:spPr>
        <p:txBody>
          <a:bodyPr/>
          <a:lstStyle/>
          <a:p>
            <a:r>
              <a:rPr lang="de-DE" sz="2000">
                <a:sym typeface="Wingdings" panose="05000000000000000000" pitchFamily="2" charset="2"/>
              </a:rPr>
              <a:t>Überblick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endParaRPr lang="de-DE" sz="18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Zentrale Frage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Ziel des Dashboards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Daten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Anforderungen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Optionale Anforderungen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Umsetzung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Live Demo</a:t>
            </a:r>
          </a:p>
          <a:p>
            <a:pPr marL="285750" indent="-285750">
              <a:buFontTx/>
              <a:buChar char="-"/>
            </a:pPr>
            <a:endParaRPr lang="de-DE" sz="1800" dirty="0">
              <a:sym typeface="Wingdings" panose="05000000000000000000" pitchFamily="2" charset="2"/>
            </a:endParaRPr>
          </a:p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 Dashboard:</a:t>
            </a:r>
            <a:br>
              <a:rPr lang="de-DE" dirty="0"/>
            </a:b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163EE2-B213-394A-9A35-9138FA12854D}"/>
              </a:ext>
            </a:extLst>
          </p:cNvPr>
          <p:cNvSpPr/>
          <p:nvPr/>
        </p:nvSpPr>
        <p:spPr>
          <a:xfrm rot="10800000">
            <a:off x="3365500" y="2608820"/>
            <a:ext cx="5778500" cy="1651822"/>
          </a:xfrm>
          <a:prstGeom prst="rect">
            <a:avLst/>
          </a:prstGeom>
          <a:gradFill>
            <a:gsLst>
              <a:gs pos="42000">
                <a:srgbClr val="FFFFFF">
                  <a:alpha val="77000"/>
                </a:srgbClr>
              </a:gs>
              <a:gs pos="600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986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96EA3D1-4A9C-2049-B5FC-6757DEC5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9" y="2734955"/>
            <a:ext cx="5643562" cy="375453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520F942-D416-1D42-A555-F68BBDE66A16}"/>
              </a:ext>
            </a:extLst>
          </p:cNvPr>
          <p:cNvSpPr/>
          <p:nvPr/>
        </p:nvSpPr>
        <p:spPr>
          <a:xfrm rot="5400000">
            <a:off x="3027141" y="2422540"/>
            <a:ext cx="4542359" cy="3595764"/>
          </a:xfrm>
          <a:prstGeom prst="rect">
            <a:avLst/>
          </a:prstGeom>
          <a:gradFill>
            <a:gsLst>
              <a:gs pos="35000">
                <a:srgbClr val="FFFFFF">
                  <a:alpha val="77000"/>
                </a:srgbClr>
              </a:gs>
              <a:gs pos="700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Notfallambulanz-Dashboard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9751" y="2090057"/>
            <a:ext cx="8064500" cy="3931331"/>
          </a:xfrm>
        </p:spPr>
        <p:txBody>
          <a:bodyPr/>
          <a:lstStyle/>
          <a:p>
            <a:r>
              <a:rPr lang="de-DE" sz="1800" dirty="0"/>
              <a:t>interaktive Visualisierung von Daten aus einem klinischen Informationssystem</a:t>
            </a:r>
          </a:p>
          <a:p>
            <a:endParaRPr lang="de-DE" sz="1800" dirty="0"/>
          </a:p>
          <a:p>
            <a:r>
              <a:rPr lang="de-DE" sz="1800" dirty="0"/>
              <a:t>Zentrale Frage: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Welche Patienten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kommen wann,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wie,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woher,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mit welchen Diagnosen,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welchen Schweregraden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und bleiben wie lange?</a:t>
            </a:r>
          </a:p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 Dashboard:</a:t>
            </a:r>
            <a:br>
              <a:rPr lang="de-DE" dirty="0"/>
            </a:b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163EE2-B213-394A-9A35-9138FA12854D}"/>
              </a:ext>
            </a:extLst>
          </p:cNvPr>
          <p:cNvSpPr/>
          <p:nvPr/>
        </p:nvSpPr>
        <p:spPr>
          <a:xfrm rot="10800000">
            <a:off x="3365500" y="2608820"/>
            <a:ext cx="5778500" cy="1651822"/>
          </a:xfrm>
          <a:prstGeom prst="rect">
            <a:avLst/>
          </a:prstGeom>
          <a:gradFill>
            <a:gsLst>
              <a:gs pos="42000">
                <a:srgbClr val="FFFFFF">
                  <a:alpha val="77000"/>
                </a:srgbClr>
              </a:gs>
              <a:gs pos="600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847292-0772-3844-A7AC-4F262FC9C49A}"/>
              </a:ext>
            </a:extLst>
          </p:cNvPr>
          <p:cNvSpPr txBox="1"/>
          <p:nvPr/>
        </p:nvSpPr>
        <p:spPr>
          <a:xfrm>
            <a:off x="7706282" y="6290492"/>
            <a:ext cx="1476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chemeClr val="bg1"/>
                </a:solidFill>
              </a:rPr>
              <a:t>Quelle: krupp-</a:t>
            </a:r>
            <a:r>
              <a:rPr lang="de-DE" sz="700" b="1" dirty="0" err="1">
                <a:solidFill>
                  <a:schemeClr val="bg1"/>
                </a:solidFill>
              </a:rPr>
              <a:t>krankenhaus.de</a:t>
            </a:r>
            <a:endParaRPr lang="de-DE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98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Ziel des Dashboards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z="1800" dirty="0"/>
              <a:t>- Ergebnisse solcher Analysen dienen zur Bereitstellung von Ressourcen in der Notfallambulanz und für die Versorgungsinfrastruktur</a:t>
            </a:r>
          </a:p>
          <a:p>
            <a:endParaRPr lang="de-DE" sz="1800" dirty="0"/>
          </a:p>
          <a:p>
            <a:r>
              <a:rPr lang="de-DE" sz="1800" dirty="0"/>
              <a:t>- einzelnes Diagramm oder einzelne Tabelle sind nicht ausreichend, weshalb verschiedene </a:t>
            </a:r>
            <a:r>
              <a:rPr lang="de-DE" sz="1800" b="1" dirty="0"/>
              <a:t>interaktive Darstellungen </a:t>
            </a:r>
            <a:r>
              <a:rPr lang="de-DE" sz="1800" dirty="0"/>
              <a:t>entwickelt werden, die zum Beispiel zeitbezogene oder räumliche Auswertungen erlauben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</p:spTree>
    <p:extLst>
      <p:ext uri="{BB962C8B-B14F-4D97-AF65-F5344CB8AC3E}">
        <p14:creationId xmlns:p14="http://schemas.microsoft.com/office/powerpoint/2010/main" val="5176836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73D42D9-C94D-7A40-87D3-D17B963A3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6000"/>
          </a:blip>
          <a:srcRect r="37500" b="23139"/>
          <a:stretch/>
        </p:blipFill>
        <p:spPr>
          <a:xfrm>
            <a:off x="3168884" y="1889437"/>
            <a:ext cx="5985164" cy="4600263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F5E46B0-BBBE-5144-9E8A-0FFF447455D3}"/>
              </a:ext>
            </a:extLst>
          </p:cNvPr>
          <p:cNvSpPr/>
          <p:nvPr/>
        </p:nvSpPr>
        <p:spPr>
          <a:xfrm>
            <a:off x="2706599" y="2893936"/>
            <a:ext cx="6447449" cy="3595764"/>
          </a:xfrm>
          <a:prstGeom prst="rect">
            <a:avLst/>
          </a:prstGeom>
          <a:gradFill>
            <a:gsLst>
              <a:gs pos="56000">
                <a:srgbClr val="FFFFFF">
                  <a:alpha val="77000"/>
                </a:srgb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Patientenmerkmale sind: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9751" y="2565400"/>
            <a:ext cx="8064500" cy="3455988"/>
          </a:xfrm>
        </p:spPr>
        <p:txBody>
          <a:bodyPr/>
          <a:lstStyle/>
          <a:p>
            <a:r>
              <a:rPr lang="de-DE" dirty="0"/>
              <a:t>1. Alter</a:t>
            </a:r>
          </a:p>
          <a:p>
            <a:r>
              <a:rPr lang="de-DE" dirty="0"/>
              <a:t>2. Postleitzahl</a:t>
            </a:r>
          </a:p>
          <a:p>
            <a:r>
              <a:rPr lang="de-DE" dirty="0"/>
              <a:t>3. Ankunftsdatum und -uhrzeit</a:t>
            </a:r>
          </a:p>
          <a:p>
            <a:r>
              <a:rPr lang="de-DE" dirty="0"/>
              <a:t>4. Entlassungsdatum und -uhrzeit</a:t>
            </a:r>
          </a:p>
          <a:p>
            <a:r>
              <a:rPr lang="de-DE" dirty="0"/>
              <a:t>5. Einweisungsart</a:t>
            </a:r>
          </a:p>
          <a:p>
            <a:r>
              <a:rPr lang="de-DE" dirty="0"/>
              <a:t>6. Dringlichkeit</a:t>
            </a:r>
          </a:p>
          <a:p>
            <a:r>
              <a:rPr lang="de-DE" dirty="0"/>
              <a:t>7. Diagnosen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D7AF72-68A1-7045-8DA6-0FE67C735A16}"/>
              </a:ext>
            </a:extLst>
          </p:cNvPr>
          <p:cNvSpPr txBox="1"/>
          <p:nvPr/>
        </p:nvSpPr>
        <p:spPr>
          <a:xfrm>
            <a:off x="7913149" y="6228090"/>
            <a:ext cx="1603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datensaetze.xlsx</a:t>
            </a:r>
            <a:endParaRPr lang="de-DE" sz="11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4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3CE9A8-2452-ED42-BCE0-285D961D7175}"/>
              </a:ext>
            </a:extLst>
          </p:cNvPr>
          <p:cNvGrpSpPr/>
          <p:nvPr/>
        </p:nvGrpSpPr>
        <p:grpSpPr>
          <a:xfrm>
            <a:off x="-2" y="2255417"/>
            <a:ext cx="9144002" cy="4234000"/>
            <a:chOff x="-2" y="2249067"/>
            <a:chExt cx="9144002" cy="423400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B8CE2A3-321C-484D-BE50-632974E08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6000"/>
            </a:blip>
            <a:srcRect t="9494" b="8240"/>
            <a:stretch/>
          </p:blipFill>
          <p:spPr>
            <a:xfrm>
              <a:off x="0" y="2249067"/>
              <a:ext cx="9144000" cy="4234000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105A813-5A1B-4F42-AD63-40E360B46627}"/>
                </a:ext>
              </a:extLst>
            </p:cNvPr>
            <p:cNvSpPr/>
            <p:nvPr/>
          </p:nvSpPr>
          <p:spPr>
            <a:xfrm rot="10800000">
              <a:off x="-2" y="2249067"/>
              <a:ext cx="9144001" cy="4036336"/>
            </a:xfrm>
            <a:prstGeom prst="rect">
              <a:avLst/>
            </a:prstGeom>
            <a:gradFill>
              <a:gsLst>
                <a:gs pos="56000">
                  <a:srgbClr val="FFFFFF">
                    <a:alpha val="77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AF8E69C-2193-4746-9A71-BF29507101C0}"/>
                </a:ext>
              </a:extLst>
            </p:cNvPr>
            <p:cNvSpPr txBox="1"/>
            <p:nvPr/>
          </p:nvSpPr>
          <p:spPr>
            <a:xfrm rot="309206">
              <a:off x="7140782" y="6193872"/>
              <a:ext cx="1324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Quelle: </a:t>
              </a:r>
              <a:r>
                <a:rPr lang="de-DE" sz="800" dirty="0" err="1"/>
                <a:t>pixelmator.com</a:t>
              </a:r>
              <a:endParaRPr lang="de-DE" sz="8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Das Dashboard soll als </a:t>
            </a:r>
            <a:r>
              <a:rPr lang="de-DE" b="1" dirty="0"/>
              <a:t>Webapplikation</a:t>
            </a:r>
            <a:r>
              <a:rPr lang="de-DE" dirty="0"/>
              <a:t> realisiert werden.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Applikation soll </a:t>
            </a:r>
            <a:r>
              <a:rPr lang="de-DE" b="1" dirty="0"/>
              <a:t>verschiedene Sichten </a:t>
            </a:r>
            <a:r>
              <a:rPr lang="de-DE" dirty="0"/>
              <a:t>auf die Daten bereitstellen, die </a:t>
            </a:r>
            <a:r>
              <a:rPr lang="de-DE" b="1" dirty="0" err="1"/>
              <a:t>annavigiert</a:t>
            </a:r>
            <a:r>
              <a:rPr lang="de-DE" dirty="0"/>
              <a:t> werden können.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 Sicht soll möglichst </a:t>
            </a:r>
            <a:r>
              <a:rPr lang="de-DE" b="1" dirty="0"/>
              <a:t>interaktiv</a:t>
            </a:r>
            <a:r>
              <a:rPr lang="de-DE" dirty="0"/>
              <a:t> sein, d.h. Möglichkeiten zum Filtern oder Aggregieren der Daten bereitstellen.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Es sollen sich Häufigkeiten als </a:t>
            </a:r>
            <a:r>
              <a:rPr lang="de-DE" b="1" dirty="0"/>
              <a:t>Histogramm</a:t>
            </a:r>
            <a:r>
              <a:rPr lang="de-DE" dirty="0"/>
              <a:t> darstellen lassen, also Verteilungen von:</a:t>
            </a:r>
          </a:p>
          <a:p>
            <a:r>
              <a:rPr lang="de-DE" dirty="0"/>
              <a:t>	  Alter, Einweisungsart, Dringlichkeit, Diagnose, Verweildauer (Ankunft bis Entlassung)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969678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r>
              <a:rPr lang="de-DE" dirty="0"/>
              <a:t>Die Histogramme sollen sich nach </a:t>
            </a:r>
            <a:r>
              <a:rPr lang="de-DE" b="1" dirty="0"/>
              <a:t>einem</a:t>
            </a:r>
            <a:r>
              <a:rPr lang="de-DE" dirty="0"/>
              <a:t> </a:t>
            </a:r>
            <a:r>
              <a:rPr lang="de-DE" b="1" dirty="0"/>
              <a:t>weiteren Merkmal aufteilen </a:t>
            </a:r>
            <a:r>
              <a:rPr lang="de-DE" dirty="0"/>
              <a:t>lassen</a:t>
            </a:r>
          </a:p>
          <a:p>
            <a:pPr lvl="1"/>
            <a:r>
              <a:rPr lang="de-DE" dirty="0"/>
              <a:t>	  (z.B. Altersverteilung in Abhängigkeit von Dringlichkeitsstufe, Altersverteilung bei Influenzafällen)</a:t>
            </a:r>
          </a:p>
          <a:p>
            <a:pPr marL="465750" lvl="1" indent="-285750">
              <a:buFontTx/>
              <a:buChar char="-"/>
            </a:pPr>
            <a:r>
              <a:rPr lang="de-DE" dirty="0"/>
              <a:t>Es soll eine Darstellung von Patientenhäufigkeiten als </a:t>
            </a:r>
            <a:r>
              <a:rPr lang="de-DE" b="1" dirty="0"/>
              <a:t>Choroplethenkarte</a:t>
            </a:r>
            <a:r>
              <a:rPr lang="de-DE" dirty="0"/>
              <a:t> möglich sein. Man soll nach Diagnosen, Dringlichkeit und Altersgruppen filtern können und den betrachteten Zeitraum einschränken können.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01101A4-C232-344F-8E92-3032932D5E3A}"/>
              </a:ext>
            </a:extLst>
          </p:cNvPr>
          <p:cNvGrpSpPr/>
          <p:nvPr/>
        </p:nvGrpSpPr>
        <p:grpSpPr>
          <a:xfrm>
            <a:off x="3481427" y="3770475"/>
            <a:ext cx="2850353" cy="2719225"/>
            <a:chOff x="4775201" y="3803818"/>
            <a:chExt cx="2850353" cy="2719225"/>
          </a:xfrm>
        </p:grpSpPr>
        <p:pic>
          <p:nvPicPr>
            <p:cNvPr id="7" name="Grafik 6" descr="Ein Bild, das Text, Karte enthält.&#10;&#10;&#10;&#10;Automatisch generierte Beschreibung">
              <a:extLst>
                <a:ext uri="{FF2B5EF4-FFF2-40B4-BE49-F238E27FC236}">
                  <a16:creationId xmlns:a16="http://schemas.microsoft.com/office/drawing/2014/main" id="{AE25166F-B752-374B-9275-1F99AB785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4000"/>
                      </a14:imgEffect>
                    </a14:imgLayer>
                  </a14:imgProps>
                </a:ext>
              </a:extLst>
            </a:blip>
            <a:srcRect l="7407" t="11049" r="48820"/>
            <a:stretch/>
          </p:blipFill>
          <p:spPr>
            <a:xfrm>
              <a:off x="4775201" y="3803818"/>
              <a:ext cx="2647950" cy="269042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920F0E-074A-1643-AFBE-FE041EC7012F}"/>
                </a:ext>
              </a:extLst>
            </p:cNvPr>
            <p:cNvSpPr txBox="1"/>
            <p:nvPr/>
          </p:nvSpPr>
          <p:spPr>
            <a:xfrm>
              <a:off x="6350846" y="6246044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/>
                <a:t>Quelle: </a:t>
              </a:r>
              <a:r>
                <a:rPr lang="de-DE" sz="600" dirty="0" err="1"/>
                <a:t>datenvisualisierung-r.de</a:t>
              </a:r>
              <a:br>
                <a:rPr lang="de-DE" sz="600" dirty="0"/>
              </a:br>
              <a:r>
                <a:rPr lang="de-DE" sz="600" dirty="0"/>
                <a:t>BIP der Bundesländer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6723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675169-5C8A-AA4F-ACFF-95DA397C3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27"/>
                    </a14:imgEffect>
                  </a14:imgLayer>
                </a14:imgProps>
              </a:ext>
            </a:extLst>
          </a:blip>
          <a:srcRect l="5790" t="14698" r="4872" b="5877"/>
          <a:stretch/>
        </p:blipFill>
        <p:spPr>
          <a:xfrm>
            <a:off x="-10510" y="2278181"/>
            <a:ext cx="9154510" cy="421083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DF8725D-7973-7D4A-83B8-5FF0488E3675}"/>
              </a:ext>
            </a:extLst>
          </p:cNvPr>
          <p:cNvSpPr/>
          <p:nvPr/>
        </p:nvSpPr>
        <p:spPr>
          <a:xfrm rot="10800000">
            <a:off x="-2" y="880641"/>
            <a:ext cx="9144001" cy="5144624"/>
          </a:xfrm>
          <a:prstGeom prst="rect">
            <a:avLst/>
          </a:prstGeom>
          <a:gradFill>
            <a:gsLst>
              <a:gs pos="56000">
                <a:srgbClr val="FFFFFF">
                  <a:alpha val="77000"/>
                </a:srgbClr>
              </a:gs>
              <a:gs pos="22000">
                <a:schemeClr val="bg1">
                  <a:lumMod val="0"/>
                  <a:lumOff val="10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Es soll der durchschnittliche, stundenweise Tagesverlauf der Patientenankünfte als Liniendiagramm dargestellt werden </a:t>
            </a:r>
          </a:p>
          <a:p>
            <a:r>
              <a:rPr lang="de-DE" dirty="0"/>
              <a:t>	  z.B.: Durchschnitt der eintreffenden Patienten 12-13 Uhr</a:t>
            </a:r>
          </a:p>
          <a:p>
            <a:r>
              <a:rPr lang="de-DE" dirty="0"/>
              <a:t>     Den Zeitraum soll der Benutzer einschränken können</a:t>
            </a:r>
          </a:p>
          <a:p>
            <a:r>
              <a:rPr lang="de-DE" dirty="0"/>
              <a:t>     Zusätzlich soll nach Alter und Diagnosen gefiltert werden können. Unterschiedliche 								 Dringlichkeitsstufen und Einweisungsarten sollen übereinander gelegt werden können.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14875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Optionale 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Es soll möglich sein, verschiedene Zeiträume in der Verlaufsdarstellung der Patientenankünfte zu vergleichen (also innerhalb des Diagramms übereinander zu legen)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Choroplethenkarte soll um die Bevölkerungsdichte normiert werden (geografische Bereiche sollen vergleichbar gemacht werden, %)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Verlaufsdarstellung wie für die Patientenankünfte mit:</a:t>
            </a:r>
          </a:p>
          <a:p>
            <a:r>
              <a:rPr lang="de-DE" dirty="0"/>
              <a:t>	   Verweildauern, Anzahl Patienten in Behandlung, Altersdurchschnitt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1634876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SOS Titelfolien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BCC"/>
      </a:lt2>
      <a:accent1>
        <a:srgbClr val="BD9BA4"/>
      </a:accent1>
      <a:accent2>
        <a:srgbClr val="CCA195"/>
      </a:accent2>
      <a:accent3>
        <a:srgbClr val="D6B85F"/>
      </a:accent3>
      <a:accent4>
        <a:srgbClr val="8CAF90"/>
      </a:accent4>
      <a:accent5>
        <a:srgbClr val="85A1B2"/>
      </a:accent5>
      <a:accent6>
        <a:srgbClr val="99BFC7"/>
      </a:accent6>
      <a:hlink>
        <a:srgbClr val="005F73"/>
      </a:hlink>
      <a:folHlink>
        <a:srgbClr val="005F80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SOS Inhaltsfolien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CCC"/>
      </a:lt2>
      <a:accent1>
        <a:srgbClr val="BD9BA4"/>
      </a:accent1>
      <a:accent2>
        <a:srgbClr val="CCA195"/>
      </a:accent2>
      <a:accent3>
        <a:srgbClr val="D6B85F"/>
      </a:accent3>
      <a:accent4>
        <a:srgbClr val="A1AC76"/>
      </a:accent4>
      <a:accent5>
        <a:srgbClr val="85A1B2"/>
      </a:accent5>
      <a:accent6>
        <a:srgbClr val="B2C5C3"/>
      </a:accent6>
      <a:hlink>
        <a:srgbClr val="009EE3"/>
      </a:hlink>
      <a:folHlink>
        <a:srgbClr val="009EE3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5760B021621C43891FF08C67F6C2B4" ma:contentTypeVersion="2" ma:contentTypeDescription="Ein neues Dokument erstellen." ma:contentTypeScope="" ma:versionID="9a781e8120ede2d03badcb187f2126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312f287972feabf67e0b4e74b8483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C3D82D-855A-4E37-97C8-E073C10EAF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EC849-5E69-4B09-AD6E-16EE79BC89D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1E8B2D-E62B-45E9-913B-66E87D71BC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</Words>
  <Application>Microsoft Macintosh PowerPoint</Application>
  <PresentationFormat>Bildschirmpräsentation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RobotoRemix-Regular</vt:lpstr>
      <vt:lpstr>HSOS Titelfolien</vt:lpstr>
      <vt:lpstr>HSOS Inhaltsfolien</vt:lpstr>
      <vt:lpstr>Gruppe Dashboard </vt:lpstr>
      <vt:lpstr>Projekt Notfallambulanz-Dashboard</vt:lpstr>
      <vt:lpstr>Projekt Notfallambulanz-Dashboard</vt:lpstr>
      <vt:lpstr>Ziel des Dashboards</vt:lpstr>
      <vt:lpstr>Patientenmerkmale sind:</vt:lpstr>
      <vt:lpstr>Anforderungen</vt:lpstr>
      <vt:lpstr>Anforderungen</vt:lpstr>
      <vt:lpstr>Anforderungen</vt:lpstr>
      <vt:lpstr>Optionale Anforderungen</vt:lpstr>
      <vt:lpstr>Umsetzung</vt:lpstr>
      <vt:lpstr>Umsetzung</vt:lpstr>
      <vt:lpstr>Live Demo</vt:lpstr>
      <vt:lpstr>PowerPoint-Präsentation</vt:lpstr>
      <vt:lpstr>Probleme</vt:lpstr>
      <vt:lpstr>Limitationen</vt:lpstr>
      <vt:lpstr>Lessons Learned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HSOS PowerPoint-Präsentation</dc:title>
  <dc:creator>ARTDB</dc:creator>
  <cp:lastModifiedBy>Johannes Bae</cp:lastModifiedBy>
  <cp:revision>226</cp:revision>
  <cp:lastPrinted>2018-01-09T14:31:30Z</cp:lastPrinted>
  <dcterms:created xsi:type="dcterms:W3CDTF">2016-01-20T17:10:16Z</dcterms:created>
  <dcterms:modified xsi:type="dcterms:W3CDTF">2019-01-08T09:02:48Z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0x010100DD5760B021621C43891FF08C67F6C2B4</vt:lpwstr>
  </property>
</Properties>
</file>