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648" r:id="rId5"/>
  </p:sldMasterIdLst>
  <p:notesMasterIdLst>
    <p:notesMasterId r:id="rId15"/>
  </p:notesMasterIdLst>
  <p:handoutMasterIdLst>
    <p:handoutMasterId r:id="rId16"/>
  </p:handoutMasterIdLst>
  <p:sldIdLst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shboard" id="{8373FAF2-09A7-4E07-A776-771B60935D0E}">
          <p14:sldIdLst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8E"/>
    <a:srgbClr val="009EE3"/>
    <a:srgbClr val="EFE97B"/>
    <a:srgbClr val="FFFFFF"/>
    <a:srgbClr val="000000"/>
    <a:srgbClr val="7030A0"/>
    <a:srgbClr val="2F2F2E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1" autoAdjust="0"/>
    <p:restoredTop sz="98949" autoAdjust="0"/>
  </p:normalViewPr>
  <p:slideViewPr>
    <p:cSldViewPr snapToGrid="0" snapToObjects="1" showGuides="1">
      <p:cViewPr>
        <p:scale>
          <a:sx n="91" d="100"/>
          <a:sy n="91" d="100"/>
        </p:scale>
        <p:origin x="344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F8049-1E74-954A-8B2A-B122F323CC87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6B8-70F5-5247-8E18-0666EA65D4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90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97AF3-96E2-3944-810B-1031649C78E0}" type="datetimeFigureOut">
              <a:rPr lang="de-DE" smtClean="0"/>
              <a:t>19.11.18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B9B4D-FD20-8A46-9B13-2C204668A6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559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8725"/>
            <a:ext cx="9144000" cy="45000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400" b="0" baseline="0"/>
            </a:lvl1pPr>
          </a:lstStyle>
          <a:p>
            <a:r>
              <a:rPr lang="de-DE"/>
              <a:t>1. Bild durch Klick auf Symbol einfügen</a:t>
            </a:r>
            <a:br>
              <a:rPr lang="de-DE"/>
            </a:br>
            <a:r>
              <a:rPr lang="de-DE"/>
              <a:t>2. Bild in den Hintergrund bringen, um den Titeltext wieder sichtbar zu machen</a:t>
            </a:r>
          </a:p>
        </p:txBody>
      </p:sp>
      <p:sp>
        <p:nvSpPr>
          <p:cNvPr id="38" name="Textplatzhalter 3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39750" y="6489700"/>
            <a:ext cx="8064500" cy="2254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cap="all" baseline="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8" name="Titel 11"/>
          <p:cNvSpPr>
            <a:spLocks noGrp="1"/>
          </p:cNvSpPr>
          <p:nvPr userDrawn="1">
            <p:ph type="title" hasCustomPrompt="1"/>
          </p:nvPr>
        </p:nvSpPr>
        <p:spPr>
          <a:xfrm>
            <a:off x="539750" y="2249805"/>
            <a:ext cx="4757464" cy="612776"/>
          </a:xfrm>
        </p:spPr>
        <p:txBody>
          <a:bodyPr anchor="b" anchorCtr="0"/>
          <a:lstStyle>
            <a:lvl1pPr>
              <a:defRPr>
                <a:ln w="3175" cmpd="sng">
                  <a:noFill/>
                  <a:bevel/>
                </a:ln>
                <a:solidFill>
                  <a:schemeClr val="tx1"/>
                </a:solidFill>
                <a:effectLst>
                  <a:glow rad="1524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</p:spTree>
    <p:extLst>
      <p:ext uri="{BB962C8B-B14F-4D97-AF65-F5344CB8AC3E}">
        <p14:creationId xmlns:p14="http://schemas.microsoft.com/office/powerpoint/2010/main" val="410373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 ohne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539751" y="1484313"/>
            <a:ext cx="3924299" cy="453707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Hier können Sie ganzseitigen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4679950" y="1484313"/>
            <a:ext cx="3924299" cy="452169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Hier können Sie ganzseitigen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3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233690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2577446"/>
            <a:ext cx="8064500" cy="59153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Vielen Dank für Ihre Aufmerksamkeit</a:t>
            </a:r>
          </a:p>
        </p:txBody>
      </p:sp>
      <p:sp>
        <p:nvSpPr>
          <p:cNvPr id="4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6" y="34079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Könnte noch eine Unterzeile Stehen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41116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Lay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D774A3D-166E-4517-990B-B5A927260F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05972"/>
            <a:ext cx="9144000" cy="4504944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750" y="3546475"/>
            <a:ext cx="8064500" cy="2582861"/>
          </a:xfrm>
          <a:prstGeom prst="rect">
            <a:avLst/>
          </a:prstGeom>
        </p:spPr>
        <p:txBody>
          <a:bodyPr bIns="108000" anchor="b" anchorCtr="0">
            <a:normAutofit/>
          </a:bodyPr>
          <a:lstStyle>
            <a:lvl1pPr>
              <a:spcAft>
                <a:spcPts val="1200"/>
              </a:spcAft>
              <a:defRPr sz="1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Inhaltsverzeichnis</a:t>
            </a:r>
          </a:p>
          <a:p>
            <a:pPr lvl="0"/>
            <a:r>
              <a:rPr lang="de-DE"/>
              <a:t>01 Kapitelname eins</a:t>
            </a:r>
          </a:p>
          <a:p>
            <a:pPr lvl="0"/>
            <a:r>
              <a:rPr lang="de-DE"/>
              <a:t>02 Kapitelname zwei</a:t>
            </a:r>
          </a:p>
          <a:p>
            <a:pPr lvl="0"/>
            <a:r>
              <a:rPr lang="de-DE"/>
              <a:t>03 Kapitelname drei</a:t>
            </a:r>
          </a:p>
          <a:p>
            <a:pPr lvl="0"/>
            <a:r>
              <a:rPr lang="de-DE"/>
              <a:t>04 Kapitelname vier</a:t>
            </a:r>
          </a:p>
          <a:p>
            <a:pPr lvl="0"/>
            <a:r>
              <a:rPr lang="de-DE"/>
              <a:t>05 Kapitelname fünf</a:t>
            </a:r>
          </a:p>
        </p:txBody>
      </p:sp>
      <p:sp>
        <p:nvSpPr>
          <p:cNvPr id="15" name="Textplatzhalter 3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39750" y="30686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6" name="Titel 11"/>
          <p:cNvSpPr>
            <a:spLocks noGrp="1"/>
          </p:cNvSpPr>
          <p:nvPr userDrawn="1">
            <p:ph type="title" hasCustomPrompt="1"/>
          </p:nvPr>
        </p:nvSpPr>
        <p:spPr>
          <a:xfrm>
            <a:off x="539750" y="2239645"/>
            <a:ext cx="8064500" cy="61277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40499" y="6594316"/>
            <a:ext cx="3188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7600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Blanko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6A79AAB-AF72-40AC-AEB9-619975E70D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89700"/>
            <a:ext cx="9144000" cy="365760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3546475"/>
            <a:ext cx="8064500" cy="258286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Aft>
                <a:spcPts val="1200"/>
              </a:spcAft>
              <a:defRPr sz="1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Inhaltsverzeichnis</a:t>
            </a:r>
          </a:p>
          <a:p>
            <a:pPr lvl="0"/>
            <a:r>
              <a:rPr lang="de-DE"/>
              <a:t>01 Kapitelname eins</a:t>
            </a:r>
          </a:p>
          <a:p>
            <a:pPr lvl="0"/>
            <a:r>
              <a:rPr lang="de-DE"/>
              <a:t>02 Kapitelname zwei</a:t>
            </a:r>
          </a:p>
          <a:p>
            <a:pPr lvl="0"/>
            <a:r>
              <a:rPr lang="de-DE"/>
              <a:t>03 Kapitelname drei</a:t>
            </a:r>
          </a:p>
          <a:p>
            <a:pPr lvl="0"/>
            <a:r>
              <a:rPr lang="de-DE"/>
              <a:t>04 Kapitelname vier</a:t>
            </a:r>
          </a:p>
          <a:p>
            <a:pPr lvl="0"/>
            <a:r>
              <a:rPr lang="de-DE"/>
              <a:t>05 Kapitelname fünf</a:t>
            </a:r>
          </a:p>
        </p:txBody>
      </p:sp>
      <p:sp>
        <p:nvSpPr>
          <p:cNvPr id="15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30686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6" name="Titel 11"/>
          <p:cNvSpPr>
            <a:spLocks noGrp="1"/>
          </p:cNvSpPr>
          <p:nvPr>
            <p:ph type="title" hasCustomPrompt="1"/>
          </p:nvPr>
        </p:nvSpPr>
        <p:spPr>
          <a:xfrm>
            <a:off x="539750" y="2239645"/>
            <a:ext cx="8064500" cy="61277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540499" y="6594316"/>
            <a:ext cx="3188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30552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750" y="2577446"/>
            <a:ext cx="8064500" cy="591538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der Kapitelname</a:t>
            </a:r>
          </a:p>
        </p:txBody>
      </p:sp>
      <p:sp>
        <p:nvSpPr>
          <p:cNvPr id="4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6" y="34079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Könnte noch eine Unterzeile Stehen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257143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eine Überschrift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539751" y="2565400"/>
            <a:ext cx="8064500" cy="3455988"/>
          </a:xfrm>
        </p:spPr>
        <p:txBody>
          <a:bodyPr numCol="1"/>
          <a:lstStyle>
            <a:lvl1pPr marL="0" indent="0" defTabSz="180000">
              <a:buFont typeface="Arial" panose="020B0604020202020204" pitchFamily="34" charset="0"/>
              <a:buNone/>
              <a:tabLst/>
              <a:defRPr baseline="0"/>
            </a:lvl1pPr>
            <a:lvl2pPr defTabSz="180000">
              <a:defRPr/>
            </a:lvl2pPr>
          </a:lstStyle>
          <a:p>
            <a:pPr lvl="0"/>
            <a:r>
              <a:rPr lang="de-DE"/>
              <a:t>Hier können Sie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2097088"/>
            <a:ext cx="8064500" cy="243656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Einspaltige Seite mit Text</a:t>
            </a:r>
          </a:p>
        </p:txBody>
      </p:sp>
    </p:spTree>
    <p:extLst>
      <p:ext uri="{BB962C8B-B14F-4D97-AF65-F5344CB8AC3E}">
        <p14:creationId xmlns:p14="http://schemas.microsoft.com/office/powerpoint/2010/main" val="27417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ohne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539751" y="1484313"/>
            <a:ext cx="8064500" cy="4537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Hier können Sie ganzseitigen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3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119664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Bild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eine Überschrift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549275" y="2565400"/>
            <a:ext cx="8064500" cy="3455988"/>
          </a:xfrm>
        </p:spPr>
        <p:txBody>
          <a:bodyPr anchor="ctr" anchorCtr="1"/>
          <a:lstStyle>
            <a:lvl1pPr marL="0" marR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Bild durch Klick auf Symbol einfügen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2097088"/>
            <a:ext cx="8064500" cy="243656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Einspaltige Seite mit einem Bild</a:t>
            </a:r>
          </a:p>
        </p:txBody>
      </p:sp>
    </p:spTree>
    <p:extLst>
      <p:ext uri="{BB962C8B-B14F-4D97-AF65-F5344CB8AC3E}">
        <p14:creationId xmlns:p14="http://schemas.microsoft.com/office/powerpoint/2010/main" val="178862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Bild ohne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160464"/>
            <a:ext cx="9144000" cy="4860924"/>
          </a:xfrm>
          <a:prstGeom prst="rect">
            <a:avLst/>
          </a:prstGeom>
        </p:spPr>
        <p:txBody>
          <a:bodyPr anchor="t" anchorCtr="0"/>
          <a:lstStyle>
            <a:lvl1pPr algn="ctr">
              <a:defRPr sz="1400" b="0" baseline="0"/>
            </a:lvl1pPr>
          </a:lstStyle>
          <a:p>
            <a:r>
              <a:rPr lang="de-DE"/>
              <a:t>1. Bild durch Klick auf Symbol einfügen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3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50941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 mit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Hier steht eine Überschrift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2097088"/>
            <a:ext cx="8064500" cy="243656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Unterüberschrift: Zweispaltige Seite mit Text oder mit Text und Grafik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539751" y="2565400"/>
            <a:ext cx="3924299" cy="3455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Hier können Sie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4679950" y="2565400"/>
            <a:ext cx="3924300" cy="3455988"/>
          </a:xfrm>
        </p:spPr>
        <p:txBody>
          <a:bodyPr/>
          <a:lstStyle>
            <a:lvl1pPr marL="0" marR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1800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Hier können Sie Text eingeben oder über einen Klick auf die Symbole andere Inhalte einfügen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29477" y="368300"/>
            <a:ext cx="4150474" cy="360363"/>
          </a:xfrm>
        </p:spPr>
        <p:txBody>
          <a:bodyPr wrap="square" anchor="b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100" cap="all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/>
              <a:t>Beispieltitel der Präsentation</a:t>
            </a:r>
            <a:br>
              <a:rPr lang="de-DE"/>
            </a:br>
            <a:r>
              <a:rPr lang="de-DE"/>
              <a:t>01 Kapitelname eins oder zwei oder …</a:t>
            </a:r>
          </a:p>
        </p:txBody>
      </p:sp>
    </p:spTree>
    <p:extLst>
      <p:ext uri="{BB962C8B-B14F-4D97-AF65-F5344CB8AC3E}">
        <p14:creationId xmlns:p14="http://schemas.microsoft.com/office/powerpoint/2010/main" val="220579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539750" y="2168525"/>
            <a:ext cx="8064500" cy="612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Mastertitelformat </a:t>
            </a:r>
            <a:r>
              <a:rPr lang="de-DE" dirty="0"/>
              <a:t>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0024" y="3068637"/>
            <a:ext cx="8054226" cy="30607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50024" y="6496408"/>
            <a:ext cx="8054226" cy="1333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algn="l">
              <a:lnSpc>
                <a:spcPts val="1200"/>
              </a:lnSpc>
            </a:pPr>
            <a:r>
              <a:rPr lang="de-DE" sz="900" cap="all"/>
              <a:t>Hier kann z.B. der Name des Vortragenden stehen</a:t>
            </a:r>
          </a:p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337" y="180000"/>
            <a:ext cx="4449600" cy="13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61" r:id="rId3"/>
  </p:sldLayoutIdLst>
  <p:hf sldNum="0" hdr="0" dt="0"/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300" kern="1200" cap="all" spc="50" baseline="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None/>
        <a:tabLst/>
        <a:defRPr sz="12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2pPr>
      <a:lvl3pPr marL="36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54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72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6" userDrawn="1">
          <p15:clr>
            <a:srgbClr val="F26B43"/>
          </p15:clr>
        </p15:guide>
        <p15:guide id="2" pos="340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420" userDrawn="1">
          <p15:clr>
            <a:srgbClr val="F26B43"/>
          </p15:clr>
        </p15:guide>
        <p15:guide id="5" orient="horz" pos="4088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1752" userDrawn="1">
          <p15:clr>
            <a:srgbClr val="F26B43"/>
          </p15:clr>
        </p15:guide>
        <p15:guide id="9" orient="horz" pos="3861" userDrawn="1">
          <p15:clr>
            <a:srgbClr val="F26B43"/>
          </p15:clr>
        </p15:guide>
        <p15:guide id="10" orient="horz" pos="19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A513299-5A5B-4A39-89AA-0A2BDC916E9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489700"/>
            <a:ext cx="9144000" cy="36576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50024" y="1193096"/>
            <a:ext cx="8064500" cy="5915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idx="1"/>
          </p:nvPr>
        </p:nvSpPr>
        <p:spPr>
          <a:xfrm>
            <a:off x="539750" y="2565401"/>
            <a:ext cx="8064500" cy="3455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540499" y="6594316"/>
            <a:ext cx="3188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298390" y="33897"/>
            <a:ext cx="3589554" cy="1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5" r:id="rId3"/>
    <p:sldLayoutId id="2147483667" r:id="rId4"/>
    <p:sldLayoutId id="2147483652" r:id="rId5"/>
    <p:sldLayoutId id="2147483664" r:id="rId6"/>
    <p:sldLayoutId id="2147483666" r:id="rId7"/>
    <p:sldLayoutId id="2147483668" r:id="rId8"/>
  </p:sldLayoutIdLst>
  <p:hf hdr="0" ftr="0" dt="0"/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300" kern="1200" cap="all" spc="50" baseline="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None/>
        <a:defRPr sz="1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6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54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720000" indent="-180000" algn="l" defTabSz="1800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Font typeface="Arial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40">
          <p15:clr>
            <a:srgbClr val="F26B43"/>
          </p15:clr>
        </p15:guide>
        <p15:guide id="3" pos="2880">
          <p15:clr>
            <a:srgbClr val="F26B43"/>
          </p15:clr>
        </p15:guide>
        <p15:guide id="4" pos="5420">
          <p15:clr>
            <a:srgbClr val="F26B43"/>
          </p15:clr>
        </p15:guide>
        <p15:guide id="5" orient="horz" pos="459">
          <p15:clr>
            <a:srgbClr val="F26B43"/>
          </p15:clr>
        </p15:guide>
        <p15:guide id="6" orient="horz" pos="731">
          <p15:clr>
            <a:srgbClr val="F26B43"/>
          </p15:clr>
        </p15:guide>
        <p15:guide id="7" orient="horz" pos="1321">
          <p15:clr>
            <a:srgbClr val="F26B43"/>
          </p15:clr>
        </p15:guide>
        <p15:guide id="8" orient="horz" pos="1616">
          <p15:clr>
            <a:srgbClr val="F26B43"/>
          </p15:clr>
        </p15:guide>
        <p15:guide id="9" orient="horz" pos="3793">
          <p15:clr>
            <a:srgbClr val="F26B43"/>
          </p15:clr>
        </p15:guide>
        <p15:guide id="10" orient="horz" pos="232">
          <p15:clr>
            <a:srgbClr val="F26B43"/>
          </p15:clr>
        </p15:guide>
        <p15:guide id="11" orient="horz" pos="4088">
          <p15:clr>
            <a:srgbClr val="F26B43"/>
          </p15:clr>
        </p15:guide>
        <p15:guide id="12" pos="2948">
          <p15:clr>
            <a:srgbClr val="F26B43"/>
          </p15:clr>
        </p15:guide>
        <p15:guide id="13" pos="2812">
          <p15:clr>
            <a:srgbClr val="F26B43"/>
          </p15:clr>
        </p15:guide>
        <p15:guide id="14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&#10;">
            <a:extLst>
              <a:ext uri="{FF2B5EF4-FFF2-40B4-BE49-F238E27FC236}">
                <a16:creationId xmlns:a16="http://schemas.microsoft.com/office/drawing/2014/main" id="{099111A3-F25D-444B-A35D-E1B70090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48000"/>
                    </a14:imgEffect>
                    <a14:imgEffect>
                      <a14:saturation sat="1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792" y="1320800"/>
            <a:ext cx="9222942" cy="515620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Kai </a:t>
            </a:r>
            <a:r>
              <a:rPr lang="de-DE" sz="1600" dirty="0" err="1"/>
              <a:t>Herlemann</a:t>
            </a:r>
            <a:endParaRPr lang="de-DE" sz="1600" dirty="0"/>
          </a:p>
          <a:p>
            <a:r>
              <a:rPr lang="de-DE" sz="1600" dirty="0" err="1"/>
              <a:t>Matyas</a:t>
            </a:r>
            <a:r>
              <a:rPr lang="de-DE" sz="1600" dirty="0"/>
              <a:t> Heins</a:t>
            </a:r>
          </a:p>
          <a:p>
            <a:r>
              <a:rPr lang="de-DE" sz="1600" dirty="0"/>
              <a:t>Johannes Bäuning 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39750" y="3068638"/>
            <a:ext cx="8064500" cy="252762"/>
          </a:xfrm>
        </p:spPr>
        <p:txBody>
          <a:bodyPr/>
          <a:lstStyle/>
          <a:p>
            <a:r>
              <a:rPr lang="de-DE" sz="2400" dirty="0"/>
              <a:t>Projekt Notfallambulanz-Dashboard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 Dashboard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4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Notfallambulanz-Dashboard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539751" y="2090057"/>
            <a:ext cx="8064500" cy="3931331"/>
          </a:xfrm>
        </p:spPr>
        <p:txBody>
          <a:bodyPr/>
          <a:lstStyle/>
          <a:p>
            <a:r>
              <a:rPr lang="de-DE" sz="1800" dirty="0"/>
              <a:t>interaktive Visualisierung von Daten aus einem klinischen Informationssystem</a:t>
            </a:r>
          </a:p>
          <a:p>
            <a:endParaRPr lang="de-DE" sz="1800" dirty="0"/>
          </a:p>
          <a:p>
            <a:r>
              <a:rPr lang="de-DE" sz="1800" dirty="0"/>
              <a:t>Zentrale Frage: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Welche Patienten 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kommen wann,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wie, 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woher,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mit welchen Diagnosen, 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welchen Schweregraden 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und bleiben wie lange?</a:t>
            </a:r>
          </a:p>
          <a:p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 Dashboard: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29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Ziel des Dashboards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sz="1800" dirty="0"/>
              <a:t>- Ergebnisse solcher Analysen dienen zur Bereitstellung von Ressourcen in der Notfallambulanz und für die Versorgungsinfrastruktur</a:t>
            </a:r>
          </a:p>
          <a:p>
            <a:endParaRPr lang="de-DE" sz="1800" dirty="0"/>
          </a:p>
          <a:p>
            <a:r>
              <a:rPr lang="de-DE" sz="1800" dirty="0"/>
              <a:t>- einzelnes Diagramm oder einzelne Tabelle sind nicht ausreichend, weshalb verschiedene interaktive Darstellungen entwickelt werden, die zum Beispiel zeitbezogene oder räumliche Auswertungen erlauben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61706-25E7-0C4F-85C4-B8150C83A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2097088"/>
            <a:ext cx="8064500" cy="243656"/>
          </a:xfrm>
        </p:spPr>
        <p:txBody>
          <a:bodyPr/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1768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73D42D9-C94D-7A40-87D3-D17B963A3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6000"/>
          </a:blip>
          <a:srcRect r="37500" b="23139"/>
          <a:stretch/>
        </p:blipFill>
        <p:spPr>
          <a:xfrm>
            <a:off x="3429000" y="2097088"/>
            <a:ext cx="5715000" cy="4392612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Patientenmerkmale sind: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1. Alter</a:t>
            </a:r>
          </a:p>
          <a:p>
            <a:r>
              <a:rPr lang="de-DE" dirty="0"/>
              <a:t>2. Postleitzahl</a:t>
            </a:r>
          </a:p>
          <a:p>
            <a:r>
              <a:rPr lang="de-DE" dirty="0"/>
              <a:t>3. Ankunftsdatum und -uhrzeit</a:t>
            </a:r>
          </a:p>
          <a:p>
            <a:r>
              <a:rPr lang="de-DE" dirty="0"/>
              <a:t>4. Entlassungsdatum und -uhrzeit</a:t>
            </a:r>
          </a:p>
          <a:p>
            <a:r>
              <a:rPr lang="de-DE" dirty="0"/>
              <a:t>5. Einweisungsart</a:t>
            </a:r>
          </a:p>
          <a:p>
            <a:r>
              <a:rPr lang="de-DE" dirty="0"/>
              <a:t>6. Dringlichkeit</a:t>
            </a:r>
          </a:p>
          <a:p>
            <a:r>
              <a:rPr lang="de-DE" dirty="0"/>
              <a:t>7. Diagnosen</a:t>
            </a:r>
          </a:p>
          <a:p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</p:spTree>
    <p:extLst>
      <p:ext uri="{BB962C8B-B14F-4D97-AF65-F5344CB8AC3E}">
        <p14:creationId xmlns:p14="http://schemas.microsoft.com/office/powerpoint/2010/main" val="87996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Das Dashboard soll als Webapplikation realisiert werden.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Applikation soll verschiedene Sichten auf die Daten bereitstellen, die </a:t>
            </a:r>
            <a:r>
              <a:rPr lang="de-DE" dirty="0" err="1"/>
              <a:t>annavigiert</a:t>
            </a:r>
            <a:r>
              <a:rPr lang="de-DE" dirty="0"/>
              <a:t> werden können.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 Sicht soll möglichst interaktiv sein, d.h. Möglichkeiten zum Filtern oder Aggregieren der Daten bereitstellen.</a:t>
            </a:r>
          </a:p>
          <a:p>
            <a:pPr marL="285750" indent="-285750">
              <a:buFontTx/>
              <a:buChar char="-"/>
            </a:pPr>
            <a:r>
              <a:rPr lang="de-DE" dirty="0"/>
              <a:t>Es sollen sich Häufigkeiten als Histogramm darstellen lassen, also Verteilungen von:</a:t>
            </a:r>
          </a:p>
          <a:p>
            <a:r>
              <a:rPr lang="de-DE" dirty="0"/>
              <a:t>	  Alter, Einweisungsart, Dringlichkeit, Diagnose, Verweildauer (Ankunft bis Entlassung)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61706-25E7-0C4F-85C4-B8150C83A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2097088"/>
            <a:ext cx="8064500" cy="243656"/>
          </a:xfrm>
        </p:spPr>
        <p:txBody>
          <a:bodyPr/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9696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Die Histogramme sollen sich nach einem weiteren Merkmal aufteilen lassen</a:t>
            </a:r>
          </a:p>
          <a:p>
            <a:r>
              <a:rPr lang="de-DE" dirty="0"/>
              <a:t>	  (z.B. Altersverteilung in Abhängigkeit von Dringlichkeitsstufe, Altersverteilung bei Influenzafällen)</a:t>
            </a:r>
          </a:p>
          <a:p>
            <a:pPr marL="285750" indent="-285750">
              <a:buFontTx/>
              <a:buChar char="-"/>
            </a:pPr>
            <a:r>
              <a:rPr lang="de-DE" dirty="0"/>
              <a:t>Es soll eine Darstellung von Patientenhäufigkeiten als Choroplethenkarte möglich sein. Man soll nach Diagnosen, Dringlichkeit und Altersgruppen filtern können und den betrachteten Zeitraum einschränken können.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pic>
        <p:nvPicPr>
          <p:cNvPr id="7" name="Grafik 6" descr="Ein Bild, das Text, Karte enthält.&#10;&#10;&#10;&#10;Automatisch generierte Beschreibung">
            <a:extLst>
              <a:ext uri="{FF2B5EF4-FFF2-40B4-BE49-F238E27FC236}">
                <a16:creationId xmlns:a16="http://schemas.microsoft.com/office/drawing/2014/main" id="{AE25166F-B752-374B-9275-1F99AB785B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4000"/>
                    </a14:imgEffect>
                  </a14:imgLayer>
                </a14:imgProps>
              </a:ext>
            </a:extLst>
          </a:blip>
          <a:srcRect l="7407" t="11049" r="48820"/>
          <a:stretch/>
        </p:blipFill>
        <p:spPr>
          <a:xfrm>
            <a:off x="4775201" y="3803818"/>
            <a:ext cx="2647950" cy="2690424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61706-25E7-0C4F-85C4-B8150C83A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2097088"/>
            <a:ext cx="8064500" cy="243656"/>
          </a:xfrm>
        </p:spPr>
        <p:txBody>
          <a:bodyPr/>
          <a:lstStyle/>
          <a:p>
            <a:endParaRPr lang="de-DE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20F0E-074A-1643-AFBE-FE041EC7012F}"/>
              </a:ext>
            </a:extLst>
          </p:cNvPr>
          <p:cNvSpPr txBox="1"/>
          <p:nvPr/>
        </p:nvSpPr>
        <p:spPr>
          <a:xfrm>
            <a:off x="6350846" y="6246044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Quelle: </a:t>
            </a:r>
            <a:r>
              <a:rPr lang="de-DE" sz="600" dirty="0" err="1"/>
              <a:t>datenvisualisierung-r.de</a:t>
            </a:r>
            <a:br>
              <a:rPr lang="de-DE" sz="600" dirty="0"/>
            </a:br>
            <a:r>
              <a:rPr lang="de-DE" sz="600" dirty="0"/>
              <a:t>BIP der Bundesländer 2015</a:t>
            </a:r>
          </a:p>
        </p:txBody>
      </p:sp>
    </p:spTree>
    <p:extLst>
      <p:ext uri="{BB962C8B-B14F-4D97-AF65-F5344CB8AC3E}">
        <p14:creationId xmlns:p14="http://schemas.microsoft.com/office/powerpoint/2010/main" val="209567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Es soll der durchschnittliche, stundenweise Tagesverlauf der Patientenankünfte als Liniendiagramm dargestellt werden </a:t>
            </a:r>
          </a:p>
          <a:p>
            <a:r>
              <a:rPr lang="de-DE" dirty="0"/>
              <a:t>	  z.B.: Durchschnitt der eintreffenden Patienten 12-13 Uhr</a:t>
            </a:r>
          </a:p>
          <a:p>
            <a:r>
              <a:rPr lang="de-DE" dirty="0"/>
              <a:t>     Den Zeitraum soll der Benutzer einschränken können</a:t>
            </a:r>
          </a:p>
          <a:p>
            <a:r>
              <a:rPr lang="de-DE" dirty="0"/>
              <a:t>     Zusätzlich soll nach Alter und Diagnosen gefiltert werden können. Unterschiedliche 								 Dringlichkeitsstufen und Einweisungsarten sollen übereinander gelegt werden können.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61706-25E7-0C4F-85C4-B8150C83A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2097088"/>
            <a:ext cx="8064500" cy="243656"/>
          </a:xfrm>
        </p:spPr>
        <p:txBody>
          <a:bodyPr/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6148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Optionale Anforderungen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9FF1-1812-434E-89E5-000C2BB9B3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Es soll möglich sein, verschiedene Zeiträume in der Verlaufsdarstellung der Patientenankünfte zu vergleichen (also innerhalb des Diagramms übereinander zu legen)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Die Choroplethenkarte soll um die Bevölkerungsdichte normiert werden (geografische Bereiche sollen vergleichbar gemacht werden, %)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Verlaufsdarstellung wie für die Patientenankünfte mit:</a:t>
            </a:r>
          </a:p>
          <a:p>
            <a:r>
              <a:rPr lang="de-DE" dirty="0"/>
              <a:t>	   Verweildauern, Anzahl Patienten in Behandlung, Altersdurchschnitt</a:t>
            </a:r>
          </a:p>
          <a:p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661706-25E7-0C4F-85C4-B8150C83A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2097088"/>
            <a:ext cx="8064500" cy="243656"/>
          </a:xfrm>
        </p:spPr>
        <p:txBody>
          <a:bodyPr/>
          <a:lstStyle/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1634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2C46FCA1-A099-D548-BDFE-3C43BAD5910D}"/>
              </a:ext>
            </a:extLst>
          </p:cNvPr>
          <p:cNvSpPr/>
          <p:nvPr/>
        </p:nvSpPr>
        <p:spPr>
          <a:xfrm>
            <a:off x="4983654" y="2932379"/>
            <a:ext cx="2368830" cy="3496826"/>
          </a:xfrm>
          <a:prstGeom prst="roundRect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links 35">
            <a:extLst>
              <a:ext uri="{FF2B5EF4-FFF2-40B4-BE49-F238E27FC236}">
                <a16:creationId xmlns:a16="http://schemas.microsoft.com/office/drawing/2014/main" id="{29978336-8CA6-614A-98B0-CEFB8E86A9B3}"/>
              </a:ext>
            </a:extLst>
          </p:cNvPr>
          <p:cNvSpPr/>
          <p:nvPr/>
        </p:nvSpPr>
        <p:spPr>
          <a:xfrm>
            <a:off x="2338999" y="3201255"/>
            <a:ext cx="2368830" cy="1045334"/>
          </a:xfrm>
          <a:prstGeom prst="leftArrow">
            <a:avLst>
              <a:gd name="adj1" fmla="val 56601"/>
              <a:gd name="adj2" fmla="val 41406"/>
            </a:avLst>
          </a:prstGeom>
          <a:gradFill flip="none" rotWithShape="1">
            <a:gsLst>
              <a:gs pos="0">
                <a:srgbClr val="FF878E"/>
              </a:gs>
              <a:gs pos="100000">
                <a:srgbClr val="FFC000">
                  <a:lumMod val="49000"/>
                  <a:lumOff val="51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4DA11AAA-7CB9-3541-807B-34DDA3115F53}"/>
              </a:ext>
            </a:extLst>
          </p:cNvPr>
          <p:cNvSpPr/>
          <p:nvPr/>
        </p:nvSpPr>
        <p:spPr>
          <a:xfrm>
            <a:off x="170822" y="2903241"/>
            <a:ext cx="2140299" cy="349682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Objekt enthält.&#10;&#10;&#10;&#10;Automatisch generierte Beschreibung">
            <a:extLst>
              <a:ext uri="{FF2B5EF4-FFF2-40B4-BE49-F238E27FC236}">
                <a16:creationId xmlns:a16="http://schemas.microsoft.com/office/drawing/2014/main" id="{A09664AB-E636-3948-ACDE-803A349A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683" y="3562107"/>
            <a:ext cx="1995587" cy="1038703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7A4B3FE-8166-0A4A-825A-1B9F6831184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81512" y="3054342"/>
            <a:ext cx="1477917" cy="155961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56DA8D-5006-6A4E-A183-513E9EC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Umsetzung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14BA9A-6E13-9248-8AF4-0492432D57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Gruppe Dashboard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79D7684-8681-5840-9EE8-CA2AE95DD85C}"/>
              </a:ext>
            </a:extLst>
          </p:cNvPr>
          <p:cNvGrpSpPr/>
          <p:nvPr/>
        </p:nvGrpSpPr>
        <p:grpSpPr>
          <a:xfrm>
            <a:off x="7903820" y="4991277"/>
            <a:ext cx="1134866" cy="1138144"/>
            <a:chOff x="7903820" y="4620221"/>
            <a:chExt cx="1134866" cy="113814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4D5424F4-4838-AF4B-BB41-C8B875403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41" t="4431" r="10590" b="7048"/>
            <a:stretch/>
          </p:blipFill>
          <p:spPr>
            <a:xfrm>
              <a:off x="7903821" y="4620221"/>
              <a:ext cx="1048748" cy="1138144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D9D906F-32BF-C14D-8B30-7E1F874031EA}"/>
                </a:ext>
              </a:extLst>
            </p:cNvPr>
            <p:cNvSpPr txBox="1"/>
            <p:nvPr/>
          </p:nvSpPr>
          <p:spPr>
            <a:xfrm>
              <a:off x="7903820" y="5029885"/>
              <a:ext cx="1134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diagnoses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A9B813E-D770-EC43-9877-2BD6F7A76AAF}"/>
              </a:ext>
            </a:extLst>
          </p:cNvPr>
          <p:cNvGrpSpPr/>
          <p:nvPr/>
        </p:nvGrpSpPr>
        <p:grpSpPr>
          <a:xfrm>
            <a:off x="7903821" y="3004412"/>
            <a:ext cx="1078808" cy="1138144"/>
            <a:chOff x="7903821" y="2633356"/>
            <a:chExt cx="1078808" cy="1138144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7AB24E78-9778-8E4E-93C2-2D23AE66F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41" t="4431" r="10590" b="7048"/>
            <a:stretch/>
          </p:blipFill>
          <p:spPr>
            <a:xfrm>
              <a:off x="7903821" y="2633356"/>
              <a:ext cx="1048748" cy="1138144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9E0128C-9C5B-0E4D-89BE-DF3B41648774}"/>
                </a:ext>
              </a:extLst>
            </p:cNvPr>
            <p:cNvSpPr txBox="1"/>
            <p:nvPr/>
          </p:nvSpPr>
          <p:spPr>
            <a:xfrm>
              <a:off x="7939781" y="3008556"/>
              <a:ext cx="1042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5A55055-7352-C645-BC24-04D244462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20" y="4777266"/>
            <a:ext cx="1485215" cy="124734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D634B76-BD7F-6744-8C38-428689653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940" y="4967075"/>
            <a:ext cx="3245703" cy="741643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E616DCA2-EDD4-0E4E-BA72-47DD045E375B}"/>
              </a:ext>
            </a:extLst>
          </p:cNvPr>
          <p:cNvSpPr txBox="1"/>
          <p:nvPr/>
        </p:nvSpPr>
        <p:spPr>
          <a:xfrm>
            <a:off x="2857520" y="3359306"/>
            <a:ext cx="217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{JS   N}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CEF238B-180A-D649-AF3E-B93B4054C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606" y="3509777"/>
            <a:ext cx="424297" cy="424297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7C21527-BB4C-8D49-9685-A3C7215ADF36}"/>
              </a:ext>
            </a:extLst>
          </p:cNvPr>
          <p:cNvSpPr txBox="1"/>
          <p:nvPr/>
        </p:nvSpPr>
        <p:spPr>
          <a:xfrm>
            <a:off x="6361043" y="2162433"/>
            <a:ext cx="177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Backend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7B7FA40-E217-BC4F-964A-CC175D3689A8}"/>
              </a:ext>
            </a:extLst>
          </p:cNvPr>
          <p:cNvSpPr txBox="1"/>
          <p:nvPr/>
        </p:nvSpPr>
        <p:spPr>
          <a:xfrm>
            <a:off x="335356" y="2173725"/>
            <a:ext cx="177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Frontend</a:t>
            </a:r>
          </a:p>
        </p:txBody>
      </p:sp>
      <p:sp>
        <p:nvSpPr>
          <p:cNvPr id="43" name="Pfeil nach links 42">
            <a:extLst>
              <a:ext uri="{FF2B5EF4-FFF2-40B4-BE49-F238E27FC236}">
                <a16:creationId xmlns:a16="http://schemas.microsoft.com/office/drawing/2014/main" id="{27912B87-4D9E-2D4F-B0F8-432CA3340B2A}"/>
              </a:ext>
            </a:extLst>
          </p:cNvPr>
          <p:cNvSpPr/>
          <p:nvPr/>
        </p:nvSpPr>
        <p:spPr>
          <a:xfrm>
            <a:off x="7414009" y="3583203"/>
            <a:ext cx="527195" cy="193500"/>
          </a:xfrm>
          <a:prstGeom prst="leftArrow">
            <a:avLst/>
          </a:prstGeom>
          <a:gradFill flip="none" rotWithShape="1">
            <a:gsLst>
              <a:gs pos="0">
                <a:srgbClr val="92D050">
                  <a:lumMod val="63000"/>
                  <a:lumOff val="37000"/>
                </a:srgb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 nach links 43">
            <a:extLst>
              <a:ext uri="{FF2B5EF4-FFF2-40B4-BE49-F238E27FC236}">
                <a16:creationId xmlns:a16="http://schemas.microsoft.com/office/drawing/2014/main" id="{4E0D8C5A-E139-3542-A913-72F287257C4F}"/>
              </a:ext>
            </a:extLst>
          </p:cNvPr>
          <p:cNvSpPr/>
          <p:nvPr/>
        </p:nvSpPr>
        <p:spPr>
          <a:xfrm>
            <a:off x="7412586" y="5400940"/>
            <a:ext cx="527195" cy="193500"/>
          </a:xfrm>
          <a:prstGeom prst="leftArrow">
            <a:avLst/>
          </a:prstGeom>
          <a:gradFill flip="none" rotWithShape="1">
            <a:gsLst>
              <a:gs pos="0">
                <a:srgbClr val="92D050">
                  <a:lumMod val="58000"/>
                  <a:lumOff val="42000"/>
                </a:srgb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214642"/>
      </p:ext>
    </p:extLst>
  </p:cSld>
  <p:clrMapOvr>
    <a:masterClrMapping/>
  </p:clrMapOvr>
</p:sld>
</file>

<file path=ppt/theme/theme1.xml><?xml version="1.0" encoding="utf-8"?>
<a:theme xmlns:a="http://schemas.openxmlformats.org/drawingml/2006/main" name="HSOS Titelfolien">
  <a:themeElements>
    <a:clrScheme name="HSOS">
      <a:dk1>
        <a:srgbClr val="5E5E5D"/>
      </a:dk1>
      <a:lt1>
        <a:sysClr val="window" lastClr="FFFFFF"/>
      </a:lt1>
      <a:dk2>
        <a:srgbClr val="009EE3"/>
      </a:dk2>
      <a:lt2>
        <a:srgbClr val="CBCBCC"/>
      </a:lt2>
      <a:accent1>
        <a:srgbClr val="BD9BA4"/>
      </a:accent1>
      <a:accent2>
        <a:srgbClr val="CCA195"/>
      </a:accent2>
      <a:accent3>
        <a:srgbClr val="D6B85F"/>
      </a:accent3>
      <a:accent4>
        <a:srgbClr val="8CAF90"/>
      </a:accent4>
      <a:accent5>
        <a:srgbClr val="85A1B2"/>
      </a:accent5>
      <a:accent6>
        <a:srgbClr val="99BFC7"/>
      </a:accent6>
      <a:hlink>
        <a:srgbClr val="005F73"/>
      </a:hlink>
      <a:folHlink>
        <a:srgbClr val="005F80"/>
      </a:folHlink>
    </a:clrScheme>
    <a:fontScheme name="HS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SOS Inhaltsfolien">
  <a:themeElements>
    <a:clrScheme name="HSOS">
      <a:dk1>
        <a:srgbClr val="5E5E5D"/>
      </a:dk1>
      <a:lt1>
        <a:sysClr val="window" lastClr="FFFFFF"/>
      </a:lt1>
      <a:dk2>
        <a:srgbClr val="009EE3"/>
      </a:dk2>
      <a:lt2>
        <a:srgbClr val="CBCCCC"/>
      </a:lt2>
      <a:accent1>
        <a:srgbClr val="BD9BA4"/>
      </a:accent1>
      <a:accent2>
        <a:srgbClr val="CCA195"/>
      </a:accent2>
      <a:accent3>
        <a:srgbClr val="D6B85F"/>
      </a:accent3>
      <a:accent4>
        <a:srgbClr val="A1AC76"/>
      </a:accent4>
      <a:accent5>
        <a:srgbClr val="85A1B2"/>
      </a:accent5>
      <a:accent6>
        <a:srgbClr val="B2C5C3"/>
      </a:accent6>
      <a:hlink>
        <a:srgbClr val="009EE3"/>
      </a:hlink>
      <a:folHlink>
        <a:srgbClr val="009EE3"/>
      </a:folHlink>
    </a:clrScheme>
    <a:fontScheme name="HS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D5760B021621C43891FF08C67F6C2B4" ma:contentTypeVersion="2" ma:contentTypeDescription="Ein neues Dokument erstellen." ma:contentTypeScope="" ma:versionID="9a781e8120ede2d03badcb187f2126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312f287972feabf67e0b4e74b8483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C3D82D-855A-4E37-97C8-E073C10EAF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EC849-5E69-4B09-AD6E-16EE79BC89D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E1E8B2D-E62B-45E9-913B-66E87D71BC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</Words>
  <Application>Microsoft Macintosh PowerPoint</Application>
  <PresentationFormat>Bildschirmpräsentation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RobotoRemix-Regular</vt:lpstr>
      <vt:lpstr>Wingdings</vt:lpstr>
      <vt:lpstr>HSOS Titelfolien</vt:lpstr>
      <vt:lpstr>HSOS Inhaltsfolien</vt:lpstr>
      <vt:lpstr>Gruppe Dashboard </vt:lpstr>
      <vt:lpstr>Projekt Notfallambulanz-Dashboard</vt:lpstr>
      <vt:lpstr>Ziel des Dashboards</vt:lpstr>
      <vt:lpstr>Patientenmerkmale sind:</vt:lpstr>
      <vt:lpstr>Anforderungen</vt:lpstr>
      <vt:lpstr>Anforderungen</vt:lpstr>
      <vt:lpstr>Anforderungen</vt:lpstr>
      <vt:lpstr>Optionale Anforderungen</vt:lpstr>
      <vt:lpstr>Umsetzung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HSOS PowerPoint-Präsentation</dc:title>
  <dc:creator>ARTDB</dc:creator>
  <cp:lastModifiedBy>Johannes Bae</cp:lastModifiedBy>
  <cp:revision>192</cp:revision>
  <cp:lastPrinted>2018-01-09T14:31:30Z</cp:lastPrinted>
  <dcterms:created xsi:type="dcterms:W3CDTF">2016-01-20T17:10:16Z</dcterms:created>
  <dcterms:modified xsi:type="dcterms:W3CDTF">2018-11-19T17:54:20Z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0x010100DD5760B021621C43891FF08C67F6C2B4</vt:lpwstr>
  </property>
</Properties>
</file>