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8" name="Τίτλος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l-GR" smtClean="0"/>
              <a:t>Στυλ κύριου τίτλου</a:t>
            </a:r>
            <a:endParaRPr kumimoji="0" lang="en-US"/>
          </a:p>
        </p:txBody>
      </p:sp>
      <p:sp>
        <p:nvSpPr>
          <p:cNvPr id="28" name="Θέση ημερομηνίας 27"/>
          <p:cNvSpPr>
            <a:spLocks noGrp="1"/>
          </p:cNvSpPr>
          <p:nvPr>
            <p:ph type="dt" sz="half" idx="10"/>
          </p:nvPr>
        </p:nvSpPr>
        <p:spPr/>
        <p:txBody>
          <a:bodyPr/>
          <a:lstStyle/>
          <a:p>
            <a:fld id="{F2853615-BFDE-46DE-814C-47EC6EF6D371}" type="datetimeFigureOut">
              <a:rPr lang="el-GR" smtClean="0"/>
              <a:t>30/11/2014</a:t>
            </a:fld>
            <a:endParaRPr lang="el-GR"/>
          </a:p>
        </p:txBody>
      </p:sp>
      <p:sp>
        <p:nvSpPr>
          <p:cNvPr id="17" name="Θέση υποσέλιδου 16"/>
          <p:cNvSpPr>
            <a:spLocks noGrp="1"/>
          </p:cNvSpPr>
          <p:nvPr>
            <p:ph type="ftr" sz="quarter" idx="11"/>
          </p:nvPr>
        </p:nvSpPr>
        <p:spPr/>
        <p:txBody>
          <a:bodyPr/>
          <a:lstStyle/>
          <a:p>
            <a:endParaRPr lang="el-GR"/>
          </a:p>
        </p:txBody>
      </p:sp>
      <p:sp>
        <p:nvSpPr>
          <p:cNvPr id="29" name="Θέση αριθμού διαφάνειας 28"/>
          <p:cNvSpPr>
            <a:spLocks noGrp="1"/>
          </p:cNvSpPr>
          <p:nvPr>
            <p:ph type="sldNum" sz="quarter" idx="12"/>
          </p:nvPr>
        </p:nvSpPr>
        <p:spPr/>
        <p:txBody>
          <a:bodyPr/>
          <a:lstStyle/>
          <a:p>
            <a:fld id="{3DF53439-851E-44AD-84B1-B6BFC3D0C743}" type="slidenum">
              <a:rPr lang="el-GR" smtClean="0"/>
              <a:t>‹#›</a:t>
            </a:fld>
            <a:endParaRPr lang="el-GR"/>
          </a:p>
        </p:txBody>
      </p:sp>
      <p:sp>
        <p:nvSpPr>
          <p:cNvPr id="9" name="Υπότιτλος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Στυλ κύριου υπότιτλου</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smtClean="0"/>
              <a:t>Στυλ κύριου τίτλου</a:t>
            </a:r>
            <a:endParaRPr kumimoji="0" lang="en-US"/>
          </a:p>
        </p:txBody>
      </p:sp>
      <p:sp>
        <p:nvSpPr>
          <p:cNvPr id="3" name="Θέση κατακόρυφου κειμένου 2"/>
          <p:cNvSpPr>
            <a:spLocks noGrp="1"/>
          </p:cNvSpPr>
          <p:nvPr>
            <p:ph type="body" orient="vert" idx="1"/>
          </p:nvPr>
        </p:nvSpPr>
        <p:spPr/>
        <p:txBody>
          <a:bodyPr vert="eaVert"/>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Θέση ημερομηνίας 3"/>
          <p:cNvSpPr>
            <a:spLocks noGrp="1"/>
          </p:cNvSpPr>
          <p:nvPr>
            <p:ph type="dt" sz="half" idx="10"/>
          </p:nvPr>
        </p:nvSpPr>
        <p:spPr/>
        <p:txBody>
          <a:bodyPr/>
          <a:lstStyle/>
          <a:p>
            <a:fld id="{F2853615-BFDE-46DE-814C-47EC6EF6D371}" type="datetimeFigureOut">
              <a:rPr lang="el-GR" smtClean="0"/>
              <a:t>30/11/2014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38"/>
            <a:ext cx="2057400" cy="5851525"/>
          </a:xfrm>
        </p:spPr>
        <p:txBody>
          <a:bodyPr vert="eaVert"/>
          <a:lstStyle/>
          <a:p>
            <a:r>
              <a:rPr kumimoji="0" lang="el-GR" smtClean="0"/>
              <a:t>Στυλ κύριου τίτλου</a:t>
            </a:r>
            <a:endParaRPr kumimoji="0" lang="en-US"/>
          </a:p>
        </p:txBody>
      </p:sp>
      <p:sp>
        <p:nvSpPr>
          <p:cNvPr id="3" name="Θέση κατακόρυφου κειμένου 2"/>
          <p:cNvSpPr>
            <a:spLocks noGrp="1"/>
          </p:cNvSpPr>
          <p:nvPr>
            <p:ph type="body" orient="vert" idx="1"/>
          </p:nvPr>
        </p:nvSpPr>
        <p:spPr>
          <a:xfrm>
            <a:off x="457200" y="274638"/>
            <a:ext cx="6019800" cy="5851525"/>
          </a:xfrm>
        </p:spPr>
        <p:txBody>
          <a:bodyPr vert="eaVert"/>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Θέση ημερομηνίας 3"/>
          <p:cNvSpPr>
            <a:spLocks noGrp="1"/>
          </p:cNvSpPr>
          <p:nvPr>
            <p:ph type="dt" sz="half" idx="10"/>
          </p:nvPr>
        </p:nvSpPr>
        <p:spPr/>
        <p:txBody>
          <a:bodyPr/>
          <a:lstStyle/>
          <a:p>
            <a:fld id="{F2853615-BFDE-46DE-814C-47EC6EF6D371}" type="datetimeFigureOut">
              <a:rPr lang="el-GR" smtClean="0"/>
              <a:t>30/11/2014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smtClean="0"/>
              <a:t>Στυλ κύριου τίτλου</a:t>
            </a:r>
            <a:endParaRPr kumimoji="0" lang="en-US"/>
          </a:p>
        </p:txBody>
      </p:sp>
      <p:sp>
        <p:nvSpPr>
          <p:cNvPr id="3" name="Θέση περιεχομένου 2"/>
          <p:cNvSpPr>
            <a:spLocks noGrp="1"/>
          </p:cNvSpPr>
          <p:nvPr>
            <p:ph idx="1"/>
          </p:nvPr>
        </p:nvSpPr>
        <p:spPr/>
        <p:txBody>
          <a:body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Θέση ημερομηνίας 3"/>
          <p:cNvSpPr>
            <a:spLocks noGrp="1"/>
          </p:cNvSpPr>
          <p:nvPr>
            <p:ph type="dt" sz="half" idx="10"/>
          </p:nvPr>
        </p:nvSpPr>
        <p:spPr/>
        <p:txBody>
          <a:bodyPr/>
          <a:lstStyle/>
          <a:p>
            <a:fld id="{F2853615-BFDE-46DE-814C-47EC6EF6D371}" type="datetimeFigureOut">
              <a:rPr lang="el-GR" smtClean="0"/>
              <a:t>30/11/2014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Ref idx="1003">
        <a:schemeClr val="bg2"/>
      </p:bgRef>
    </p:bg>
    <p:spTree>
      <p:nvGrpSpPr>
        <p:cNvPr id="1" name=""/>
        <p:cNvGrpSpPr/>
        <p:nvPr/>
      </p:nvGrpSpPr>
      <p:grpSpPr>
        <a:xfrm>
          <a:off x="0" y="0"/>
          <a:ext cx="0" cy="0"/>
          <a:chOff x="0" y="0"/>
          <a:chExt cx="0" cy="0"/>
        </a:xfrm>
      </p:grpSpPr>
      <p:sp>
        <p:nvSpPr>
          <p:cNvPr id="2" name="Τίτλος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l-GR" smtClean="0"/>
              <a:t>Στυλ κύριου τίτλου</a:t>
            </a:r>
            <a:endParaRPr kumimoji="0" lang="en-US"/>
          </a:p>
        </p:txBody>
      </p:sp>
      <p:sp>
        <p:nvSpPr>
          <p:cNvPr id="3" name="Θέση κειμένου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Στυλ υποδείγματος κειμένου</a:t>
            </a:r>
          </a:p>
        </p:txBody>
      </p:sp>
      <p:sp>
        <p:nvSpPr>
          <p:cNvPr id="4" name="Θέση ημερομηνίας 3"/>
          <p:cNvSpPr>
            <a:spLocks noGrp="1"/>
          </p:cNvSpPr>
          <p:nvPr>
            <p:ph type="dt" sz="half" idx="10"/>
          </p:nvPr>
        </p:nvSpPr>
        <p:spPr/>
        <p:txBody>
          <a:bodyPr/>
          <a:lstStyle/>
          <a:p>
            <a:fld id="{F2853615-BFDE-46DE-814C-47EC6EF6D371}" type="datetimeFigureOut">
              <a:rPr lang="el-GR" smtClean="0"/>
              <a:t>30/11/2014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a:xfrm>
            <a:off x="7924800" y="6416675"/>
            <a:ext cx="762000" cy="365125"/>
          </a:xfrm>
        </p:spPr>
        <p:txBody>
          <a:bodyPr/>
          <a:lstStyle/>
          <a:p>
            <a:fld id="{3DF53439-851E-44AD-84B1-B6BFC3D0C743}"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smtClean="0"/>
              <a:t>Στυλ κύριου τίτλου</a:t>
            </a:r>
            <a:endParaRPr kumimoji="0" lang="en-US"/>
          </a:p>
        </p:txBody>
      </p:sp>
      <p:sp>
        <p:nvSpPr>
          <p:cNvPr id="3" name="Θέση περιεχομένου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Θέση περιεχομένου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Θέση ημερομηνίας 4"/>
          <p:cNvSpPr>
            <a:spLocks noGrp="1"/>
          </p:cNvSpPr>
          <p:nvPr>
            <p:ph type="dt" sz="half" idx="10"/>
          </p:nvPr>
        </p:nvSpPr>
        <p:spPr/>
        <p:txBody>
          <a:bodyPr/>
          <a:lstStyle/>
          <a:p>
            <a:fld id="{F2853615-BFDE-46DE-814C-47EC6EF6D371}" type="datetimeFigureOut">
              <a:rPr lang="el-GR" smtClean="0"/>
              <a:t>30/11/2014</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273050"/>
            <a:ext cx="8229600" cy="1143000"/>
          </a:xfrm>
        </p:spPr>
        <p:txBody>
          <a:bodyPr anchor="ctr"/>
          <a:lstStyle>
            <a:lvl1pPr>
              <a:defRPr/>
            </a:lvl1pPr>
          </a:lstStyle>
          <a:p>
            <a:r>
              <a:rPr kumimoji="0" lang="el-GR" smtClean="0"/>
              <a:t>Στυλ κύριου τίτλου</a:t>
            </a:r>
            <a:endParaRPr kumimoji="0" lang="en-US"/>
          </a:p>
        </p:txBody>
      </p:sp>
      <p:sp>
        <p:nvSpPr>
          <p:cNvPr id="3" name="Θέση κειμένου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Στυλ υποδείγματος κειμένου</a:t>
            </a:r>
          </a:p>
        </p:txBody>
      </p:sp>
      <p:sp>
        <p:nvSpPr>
          <p:cNvPr id="4" name="Θέση κειμένου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Στυλ υποδείγματος κειμένου</a:t>
            </a:r>
          </a:p>
        </p:txBody>
      </p:sp>
      <p:sp>
        <p:nvSpPr>
          <p:cNvPr id="5" name="Θέση περιεχομένου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Θέση περιεχομένου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Θέση ημερομηνίας 6"/>
          <p:cNvSpPr>
            <a:spLocks noGrp="1"/>
          </p:cNvSpPr>
          <p:nvPr>
            <p:ph type="dt" sz="half" idx="10"/>
          </p:nvPr>
        </p:nvSpPr>
        <p:spPr/>
        <p:txBody>
          <a:bodyPr/>
          <a:lstStyle/>
          <a:p>
            <a:fld id="{F2853615-BFDE-46DE-814C-47EC6EF6D371}" type="datetimeFigureOut">
              <a:rPr lang="el-GR" smtClean="0"/>
              <a:t>30/11/2014</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smtClean="0"/>
              <a:t>Στυλ κύριου τίτλου</a:t>
            </a:r>
            <a:endParaRPr kumimoji="0" lang="en-US"/>
          </a:p>
        </p:txBody>
      </p:sp>
      <p:sp>
        <p:nvSpPr>
          <p:cNvPr id="3" name="Θέση ημερομηνίας 2"/>
          <p:cNvSpPr>
            <a:spLocks noGrp="1"/>
          </p:cNvSpPr>
          <p:nvPr>
            <p:ph type="dt" sz="half" idx="10"/>
          </p:nvPr>
        </p:nvSpPr>
        <p:spPr/>
        <p:txBody>
          <a:bodyPr/>
          <a:lstStyle/>
          <a:p>
            <a:fld id="{F2853615-BFDE-46DE-814C-47EC6EF6D371}" type="datetimeFigureOut">
              <a:rPr lang="el-GR" smtClean="0"/>
              <a:t>30/11/2014</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F2853615-BFDE-46DE-814C-47EC6EF6D371}" type="datetimeFigureOut">
              <a:rPr lang="el-GR" smtClean="0"/>
              <a:t>30/11/2014</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l-GR" smtClean="0"/>
              <a:t>Στυλ κύριου τίτλου</a:t>
            </a:r>
            <a:endParaRPr kumimoji="0" lang="en-US"/>
          </a:p>
        </p:txBody>
      </p:sp>
      <p:sp>
        <p:nvSpPr>
          <p:cNvPr id="3" name="Θέση κειμένου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l-GR" smtClean="0"/>
              <a:t>Στυλ υποδείγματος κειμένου</a:t>
            </a:r>
          </a:p>
        </p:txBody>
      </p:sp>
      <p:sp>
        <p:nvSpPr>
          <p:cNvPr id="4" name="Θέση περιεχομένου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Θέση ημερομηνίας 4"/>
          <p:cNvSpPr>
            <a:spLocks noGrp="1"/>
          </p:cNvSpPr>
          <p:nvPr>
            <p:ph type="dt" sz="half" idx="10"/>
          </p:nvPr>
        </p:nvSpPr>
        <p:spPr/>
        <p:txBody>
          <a:bodyPr/>
          <a:lstStyle/>
          <a:p>
            <a:fld id="{F2853615-BFDE-46DE-814C-47EC6EF6D371}" type="datetimeFigureOut">
              <a:rPr lang="el-GR" smtClean="0"/>
              <a:t>30/11/2014</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l-GR" smtClean="0"/>
              <a:t>Στυλ κύριου τίτλου</a:t>
            </a:r>
            <a:endParaRPr kumimoji="0" lang="en-US"/>
          </a:p>
        </p:txBody>
      </p:sp>
      <p:sp>
        <p:nvSpPr>
          <p:cNvPr id="3" name="Θέση εικόνας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l-GR" smtClean="0">
                <a:solidFill>
                  <a:schemeClr val="lt1"/>
                </a:solidFill>
                <a:latin typeface="+mn-lt"/>
                <a:ea typeface="+mn-ea"/>
                <a:cs typeface="+mn-cs"/>
              </a:rPr>
              <a:t>Κάντε κλικ στο εικονίδιο για να προσθέσετε μια εικόνα</a:t>
            </a:r>
            <a:endParaRPr kumimoji="0" lang="en-US" dirty="0">
              <a:solidFill>
                <a:schemeClr val="lt1"/>
              </a:solidFill>
              <a:latin typeface="+mn-lt"/>
              <a:ea typeface="+mn-ea"/>
              <a:cs typeface="+mn-cs"/>
            </a:endParaRPr>
          </a:p>
        </p:txBody>
      </p:sp>
      <p:sp>
        <p:nvSpPr>
          <p:cNvPr id="4" name="Θέση κειμένου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l-GR" smtClean="0"/>
              <a:t>Στυλ υποδείγματος κειμένου</a:t>
            </a:r>
          </a:p>
        </p:txBody>
      </p:sp>
      <p:sp>
        <p:nvSpPr>
          <p:cNvPr id="5" name="Θέση ημερομηνίας 4"/>
          <p:cNvSpPr>
            <a:spLocks noGrp="1"/>
          </p:cNvSpPr>
          <p:nvPr>
            <p:ph type="dt" sz="half" idx="10"/>
          </p:nvPr>
        </p:nvSpPr>
        <p:spPr/>
        <p:txBody>
          <a:bodyPr/>
          <a:lstStyle/>
          <a:p>
            <a:fld id="{F2853615-BFDE-46DE-814C-47EC6EF6D371}" type="datetimeFigureOut">
              <a:rPr lang="el-GR" smtClean="0"/>
              <a:t>30/11/2014</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Θέση τίτλου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l-GR" smtClean="0"/>
              <a:t>Στυλ κύριου τίτλου</a:t>
            </a:r>
            <a:endParaRPr kumimoji="0" lang="en-US"/>
          </a:p>
        </p:txBody>
      </p:sp>
      <p:sp>
        <p:nvSpPr>
          <p:cNvPr id="13" name="Θέση κειμένου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l-GR" smtClean="0"/>
              <a:t>Στυλ υποδείγματος κειμένου</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Θέση ημερομηνίας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2853615-BFDE-46DE-814C-47EC6EF6D371}" type="datetimeFigureOut">
              <a:rPr lang="el-GR" smtClean="0"/>
              <a:t>30/11/2014</a:t>
            </a:fld>
            <a:endParaRPr lang="el-GR"/>
          </a:p>
        </p:txBody>
      </p:sp>
      <p:sp>
        <p:nvSpPr>
          <p:cNvPr id="3" name="Θέση υποσέλιδου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l-GR"/>
          </a:p>
        </p:txBody>
      </p:sp>
      <p:sp>
        <p:nvSpPr>
          <p:cNvPr id="23" name="Θέση αριθμού διαφάνειας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DF53439-851E-44AD-84B1-B6BFC3D0C743}" type="slidenum">
              <a:rPr lang="el-GR" smtClean="0"/>
              <a:t>‹#›</a:t>
            </a:fld>
            <a:endParaRPr lang="el-G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yDXcW82lun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l-GR" dirty="0" smtClean="0"/>
              <a:t>Ο ΜΕΤΟΙΚΟΣ ΚΑΙ Η ΣΥΜΜΕΤΡΙΑ</a:t>
            </a:r>
            <a:endParaRPr lang="el-GR" dirty="0"/>
          </a:p>
        </p:txBody>
      </p:sp>
      <p:sp>
        <p:nvSpPr>
          <p:cNvPr id="3" name="Υπότιτλος 2"/>
          <p:cNvSpPr>
            <a:spLocks noGrp="1"/>
          </p:cNvSpPr>
          <p:nvPr>
            <p:ph type="subTitle" idx="1"/>
          </p:nvPr>
        </p:nvSpPr>
        <p:spPr/>
        <p:txBody>
          <a:bodyPr/>
          <a:lstStyle/>
          <a:p>
            <a:r>
              <a:rPr lang="el-GR" dirty="0" smtClean="0"/>
              <a:t>Η Ευρώπη από το 1920 έως το 1945: η αναζήτηση της συμμετρίας μέσα στο χάος </a:t>
            </a:r>
            <a:endParaRPr lang="el-GR" dirty="0"/>
          </a:p>
        </p:txBody>
      </p:sp>
    </p:spTree>
    <p:extLst>
      <p:ext uri="{BB962C8B-B14F-4D97-AF65-F5344CB8AC3E}">
        <p14:creationId xmlns:p14="http://schemas.microsoft.com/office/powerpoint/2010/main" val="22230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Η ξένη επέμβαση Ι</a:t>
            </a:r>
            <a:endParaRPr lang="el-GR" dirty="0"/>
          </a:p>
        </p:txBody>
      </p:sp>
      <p:sp>
        <p:nvSpPr>
          <p:cNvPr id="3" name="Θέση περιεχομένου 2"/>
          <p:cNvSpPr>
            <a:spLocks noGrp="1"/>
          </p:cNvSpPr>
          <p:nvPr>
            <p:ph idx="1"/>
          </p:nvPr>
        </p:nvSpPr>
        <p:spPr/>
        <p:txBody>
          <a:bodyPr>
            <a:normAutofit lnSpcReduction="10000"/>
          </a:bodyPr>
          <a:lstStyle/>
          <a:p>
            <a:pPr algn="just"/>
            <a:r>
              <a:rPr lang="el-GR" dirty="0" smtClean="0"/>
              <a:t>Αγγλία και Γαλλία κρατούν πολιτική ίσων αποστάσεων.</a:t>
            </a:r>
          </a:p>
          <a:p>
            <a:pPr algn="just"/>
            <a:r>
              <a:rPr lang="el-GR" dirty="0" smtClean="0"/>
              <a:t>Ιταλία και Γερμανία συνεργάζονται υπέρ του Φράνκο και δημιουργείται ο Άξονας Βερολίνου – Ρώμης.</a:t>
            </a:r>
          </a:p>
          <a:p>
            <a:pPr algn="just"/>
            <a:r>
              <a:rPr lang="el-GR" dirty="0" smtClean="0"/>
              <a:t>Κατέφτασαν </a:t>
            </a:r>
            <a:r>
              <a:rPr lang="el-GR" dirty="0"/>
              <a:t>από την Ιταλία 70.000 στρατιώτες, 800 αεροπλάνα και 7.500 οχήματα, ενώ ο Χίτλερ έστειλε την επίλεκτη μονάδα της </a:t>
            </a:r>
            <a:r>
              <a:rPr lang="el-GR" dirty="0" err="1"/>
              <a:t>Luftwaffe</a:t>
            </a:r>
            <a:r>
              <a:rPr lang="el-GR" dirty="0"/>
              <a:t> </a:t>
            </a:r>
            <a:r>
              <a:rPr lang="el-GR" b="1" i="1" dirty="0"/>
              <a:t>«Κόνδωρ»</a:t>
            </a:r>
            <a:r>
              <a:rPr lang="el-GR" dirty="0"/>
              <a:t>, αποτελούμενη από 10.000 άνδρες και αρκετά τελευταίας τεχνολογίας αεροσκάφη, όπως τα βομβαρδιστικά κάθετης εφόρμησης </a:t>
            </a:r>
            <a:r>
              <a:rPr lang="el-GR" b="1" i="1" dirty="0"/>
              <a:t>Ju-87 </a:t>
            </a:r>
            <a:r>
              <a:rPr lang="el-GR" b="1" i="1" dirty="0" err="1"/>
              <a:t>Stuka</a:t>
            </a:r>
            <a:r>
              <a:rPr lang="el-GR" dirty="0"/>
              <a:t>. </a:t>
            </a:r>
          </a:p>
        </p:txBody>
      </p:sp>
    </p:spTree>
    <p:extLst>
      <p:ext uri="{BB962C8B-B14F-4D97-AF65-F5344CB8AC3E}">
        <p14:creationId xmlns:p14="http://schemas.microsoft.com/office/powerpoint/2010/main" val="346546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Η ξένη επέμβαση ΙΙ</a:t>
            </a:r>
            <a:endParaRPr lang="el-GR" dirty="0"/>
          </a:p>
        </p:txBody>
      </p:sp>
      <p:sp>
        <p:nvSpPr>
          <p:cNvPr id="3" name="Θέση περιεχομένου 2"/>
          <p:cNvSpPr>
            <a:spLocks noGrp="1"/>
          </p:cNvSpPr>
          <p:nvPr>
            <p:ph idx="1"/>
          </p:nvPr>
        </p:nvSpPr>
        <p:spPr/>
        <p:txBody>
          <a:bodyPr>
            <a:normAutofit lnSpcReduction="10000"/>
          </a:bodyPr>
          <a:lstStyle/>
          <a:p>
            <a:pPr algn="just"/>
            <a:r>
              <a:rPr lang="el-GR" dirty="0"/>
              <a:t>Η </a:t>
            </a:r>
            <a:r>
              <a:rPr lang="el-GR" b="1" i="1" dirty="0"/>
              <a:t>Ε.Σ.Σ.Δ.</a:t>
            </a:r>
            <a:r>
              <a:rPr lang="el-GR" dirty="0"/>
              <a:t> από τη μεριά της παρενέβαινε στην ισπανική πολιτική σκηνή μέσω του Ισπανικού Κομμουνιστικού Κόμματος. Η απόφαση για εμπλοκή δεν προέκυπτε από κάποια επιθυμία του συντρόφου Στάλιν για διεθνοποίηση της επανάστασης, αλλά μάλλον για να προβληθεί η νέα εξωτερική πολιτική του, που επικεντρωνόταν στην απευθείας παρέμβαση με την προσφορά πολεμικού εξοπλισμού και την παράλληλη αύξηση της επιρροής του Κρεμλίνου στην Ισπανική Δημοκρατία.</a:t>
            </a:r>
          </a:p>
        </p:txBody>
      </p:sp>
    </p:spTree>
    <p:extLst>
      <p:ext uri="{BB962C8B-B14F-4D97-AF65-F5344CB8AC3E}">
        <p14:creationId xmlns:p14="http://schemas.microsoft.com/office/powerpoint/2010/main" val="108126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Πόλεμος και τέχνη</a:t>
            </a:r>
            <a:endParaRPr lang="el-GR" dirty="0"/>
          </a:p>
        </p:txBody>
      </p:sp>
      <p:sp>
        <p:nvSpPr>
          <p:cNvPr id="3" name="Θέση περιεχομένου 2"/>
          <p:cNvSpPr>
            <a:spLocks noGrp="1"/>
          </p:cNvSpPr>
          <p:nvPr>
            <p:ph idx="1"/>
          </p:nvPr>
        </p:nvSpPr>
        <p:spPr/>
        <p:txBody>
          <a:bodyPr/>
          <a:lstStyle/>
          <a:p>
            <a:pPr algn="just"/>
            <a:r>
              <a:rPr lang="el-GR" dirty="0" smtClean="0"/>
              <a:t>Μουσική, φωτογραφία και λογοτεχνία στην υπηρεσία του </a:t>
            </a:r>
            <a:r>
              <a:rPr lang="el-GR" dirty="0" smtClean="0">
                <a:hlinkClick r:id="rId2"/>
              </a:rPr>
              <a:t>ισπανικού εμφυλίου.</a:t>
            </a:r>
            <a:endParaRPr lang="el-GR" dirty="0"/>
          </a:p>
        </p:txBody>
      </p:sp>
    </p:spTree>
    <p:extLst>
      <p:ext uri="{BB962C8B-B14F-4D97-AF65-F5344CB8AC3E}">
        <p14:creationId xmlns:p14="http://schemas.microsoft.com/office/powerpoint/2010/main" val="109569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l-GR" dirty="0" smtClean="0"/>
              <a:t>Η Γαλλία κατά το Β΄ παγκόσμιο πόλεμο</a:t>
            </a:r>
            <a:endParaRPr lang="el-GR" dirty="0"/>
          </a:p>
        </p:txBody>
      </p:sp>
      <p:sp>
        <p:nvSpPr>
          <p:cNvPr id="3" name="Θέση περιεχομένου 2"/>
          <p:cNvSpPr>
            <a:spLocks noGrp="1"/>
          </p:cNvSpPr>
          <p:nvPr>
            <p:ph idx="1"/>
          </p:nvPr>
        </p:nvSpPr>
        <p:spPr/>
        <p:txBody>
          <a:bodyPr/>
          <a:lstStyle/>
          <a:p>
            <a:pPr algn="just"/>
            <a:r>
              <a:rPr lang="el-GR" dirty="0"/>
              <a:t>Στις 14 Ιουνίου οι Γερμανοί εισέρχονται στο Παρίσι. Τη θέση του προέδρου παίρνει ο, ηλικιωμένος τότε, στρατάρχης </a:t>
            </a:r>
            <a:r>
              <a:rPr lang="el-GR" dirty="0" err="1"/>
              <a:t>Philippe</a:t>
            </a:r>
            <a:r>
              <a:rPr lang="el-GR" dirty="0"/>
              <a:t> </a:t>
            </a:r>
            <a:r>
              <a:rPr lang="el-GR" dirty="0" err="1"/>
              <a:t>Pétain</a:t>
            </a:r>
            <a:r>
              <a:rPr lang="el-GR" dirty="0"/>
              <a:t>.</a:t>
            </a:r>
          </a:p>
          <a:p>
            <a:pPr algn="just"/>
            <a:r>
              <a:rPr lang="el-GR" dirty="0"/>
              <a:t>Στις 21 Ιουνίου ο </a:t>
            </a:r>
            <a:r>
              <a:rPr lang="el-GR" dirty="0" err="1"/>
              <a:t>Πεταίν</a:t>
            </a:r>
            <a:r>
              <a:rPr lang="el-GR" dirty="0"/>
              <a:t> ζητά ανακωχή από τους Γερμανούς,  η οποία έγινε δεκτή από τη γερμανική πλευρά. Συμφωνήθηκε το υπόλοιπο ελεύθερο τμήμα της Γαλλίας νοτίως του ποταμού Λίγηρα να διοικηθεί από τη Γαλλική Κυβέρνηση με έδρα την πόλη </a:t>
            </a:r>
            <a:r>
              <a:rPr lang="el-GR" dirty="0" err="1"/>
              <a:t>Vichy</a:t>
            </a:r>
            <a:r>
              <a:rPr lang="el-GR" dirty="0"/>
              <a:t>. </a:t>
            </a:r>
          </a:p>
        </p:txBody>
      </p:sp>
    </p:spTree>
    <p:extLst>
      <p:ext uri="{BB962C8B-B14F-4D97-AF65-F5344CB8AC3E}">
        <p14:creationId xmlns:p14="http://schemas.microsoft.com/office/powerpoint/2010/main" val="308809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l-GR" dirty="0" smtClean="0"/>
              <a:t>Πολιτική της κυβέρνησης του Βισύ</a:t>
            </a:r>
            <a:endParaRPr lang="el-GR" dirty="0"/>
          </a:p>
        </p:txBody>
      </p:sp>
      <p:sp>
        <p:nvSpPr>
          <p:cNvPr id="3" name="Θέση περιεχομένου 2"/>
          <p:cNvSpPr>
            <a:spLocks noGrp="1"/>
          </p:cNvSpPr>
          <p:nvPr>
            <p:ph idx="1"/>
          </p:nvPr>
        </p:nvSpPr>
        <p:spPr/>
        <p:txBody>
          <a:bodyPr>
            <a:normAutofit fontScale="92500"/>
          </a:bodyPr>
          <a:lstStyle/>
          <a:p>
            <a:pPr algn="just"/>
            <a:r>
              <a:rPr lang="el-GR" dirty="0" smtClean="0"/>
              <a:t>Ακολούθησε τα </a:t>
            </a:r>
            <a:r>
              <a:rPr lang="el-GR" dirty="0"/>
              <a:t>χνάρια των φασιστικών και ναζιστικών κυβερνήσεων του Άξονα, </a:t>
            </a:r>
            <a:endParaRPr lang="el-GR" dirty="0" smtClean="0"/>
          </a:p>
          <a:p>
            <a:pPr algn="just"/>
            <a:r>
              <a:rPr lang="el-GR" dirty="0" smtClean="0"/>
              <a:t>εγκαθίδρυσε </a:t>
            </a:r>
            <a:r>
              <a:rPr lang="el-GR" dirty="0"/>
              <a:t>ένα σκληρό και απολυταρχικό καθεστώς</a:t>
            </a:r>
            <a:r>
              <a:rPr lang="el-GR" dirty="0" smtClean="0"/>
              <a:t>,</a:t>
            </a:r>
          </a:p>
          <a:p>
            <a:pPr algn="just"/>
            <a:r>
              <a:rPr lang="el-GR" dirty="0" smtClean="0"/>
              <a:t> καταδίωξε κάθε </a:t>
            </a:r>
            <a:r>
              <a:rPr lang="el-GR" dirty="0"/>
              <a:t>είδους "συνωμοτικές οργανώσεις", όπως εκείνες των πολιτικών της Γ΄ Δημοκρατίας, των εργατικών σωματείων, των κομμουνιστών, των Εβραίων, </a:t>
            </a:r>
            <a:r>
              <a:rPr lang="el-GR" dirty="0" err="1"/>
              <a:t>κ.λ.π</a:t>
            </a:r>
            <a:r>
              <a:rPr lang="el-GR" dirty="0"/>
              <a:t>. </a:t>
            </a:r>
            <a:endParaRPr lang="el-GR" dirty="0" smtClean="0"/>
          </a:p>
          <a:p>
            <a:pPr algn="just"/>
            <a:r>
              <a:rPr lang="el-GR" dirty="0" smtClean="0"/>
              <a:t>Οργάνωσε </a:t>
            </a:r>
            <a:r>
              <a:rPr lang="el-GR" dirty="0"/>
              <a:t>επιπρόσθετα φασιστική γαλλική νεολαία με φασιστικά πρότυπα, παρέχοντας ιδιαίτερα ευνοϊκά μέτρα προσεταιρισμού και ένταξης μελών σ' αυτήν.</a:t>
            </a:r>
          </a:p>
          <a:p>
            <a:endParaRPr lang="el-GR" dirty="0"/>
          </a:p>
        </p:txBody>
      </p:sp>
    </p:spTree>
    <p:extLst>
      <p:ext uri="{BB962C8B-B14F-4D97-AF65-F5344CB8AC3E}">
        <p14:creationId xmlns:p14="http://schemas.microsoft.com/office/powerpoint/2010/main" val="375000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Στρατόπεδα συγκέντρωσης</a:t>
            </a:r>
            <a:endParaRPr lang="el-GR" dirty="0"/>
          </a:p>
        </p:txBody>
      </p:sp>
      <p:sp>
        <p:nvSpPr>
          <p:cNvPr id="3" name="Θέση περιεχομένου 2"/>
          <p:cNvSpPr>
            <a:spLocks noGrp="1"/>
          </p:cNvSpPr>
          <p:nvPr>
            <p:ph idx="1"/>
          </p:nvPr>
        </p:nvSpPr>
        <p:spPr/>
        <p:txBody>
          <a:bodyPr/>
          <a:lstStyle/>
          <a:p>
            <a:pPr algn="just"/>
            <a:r>
              <a:rPr lang="el-GR" dirty="0"/>
              <a:t>Τα πρώτα Ναζιστικά στρατόπεδα βρίσκονταν στο έδαφος της Γερμανίας και ήταν κυρίως στρατόπεδα εργασίας. Κατά τη διάρκεια του πολέμου, στα εκατομμύρια των κρατουμένων των στρατοπέδων συγκέντρωσης περιλαμβάνονταν Εβραίοι, </a:t>
            </a:r>
            <a:r>
              <a:rPr lang="el-GR" dirty="0" smtClean="0"/>
              <a:t>Πολωνοί</a:t>
            </a:r>
            <a:r>
              <a:rPr lang="el-GR" dirty="0"/>
              <a:t>, Σοβιετικοί, ομοφυλόφιλοι, τσιγγάνοι, κ.α.  Εκατομμύρια κρατούμενοι των στρατοπέδων συγκέντρωσης έχασαν τη ζωή τους λόγω κακομεταχείρισης, ασθενειών, ασιτίας και υπερβολικής εργασίας.</a:t>
            </a:r>
          </a:p>
          <a:p>
            <a:endParaRPr lang="el-GR" dirty="0"/>
          </a:p>
        </p:txBody>
      </p:sp>
    </p:spTree>
    <p:extLst>
      <p:ext uri="{BB962C8B-B14F-4D97-AF65-F5344CB8AC3E}">
        <p14:creationId xmlns:p14="http://schemas.microsoft.com/office/powerpoint/2010/main" val="127944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Στρατόπεδα εξόντωσης</a:t>
            </a:r>
            <a:endParaRPr lang="el-GR" dirty="0"/>
          </a:p>
        </p:txBody>
      </p:sp>
      <p:sp>
        <p:nvSpPr>
          <p:cNvPr id="3" name="Θέση περιεχομένου 2"/>
          <p:cNvSpPr>
            <a:spLocks noGrp="1"/>
          </p:cNvSpPr>
          <p:nvPr>
            <p:ph idx="1"/>
          </p:nvPr>
        </p:nvSpPr>
        <p:spPr/>
        <p:txBody>
          <a:bodyPr/>
          <a:lstStyle/>
          <a:p>
            <a:pPr algn="just"/>
            <a:r>
              <a:rPr lang="el-GR" dirty="0"/>
              <a:t>Από το 1941 οι ναζί άρχισαν να δημιουργούν τα στρατόπεδα εξόντωσης  με μόνο σκοπό την βιομηχανική δολοφονία των Εβραίων της Ευρώπης. Αυτά τα στρατόπεδα εγκαταστάθηκαν στις κατεχόμενες Πολωνία και Λευκορωσία όπου περισσότεροι από τρία εκατομμύρια Εβραίοι </a:t>
            </a:r>
            <a:r>
              <a:rPr lang="el-GR" dirty="0" smtClean="0"/>
              <a:t>επρόκειτο </a:t>
            </a:r>
            <a:r>
              <a:rPr lang="el-GR" dirty="0"/>
              <a:t>να βρουν το </a:t>
            </a:r>
            <a:r>
              <a:rPr lang="el-GR" dirty="0" smtClean="0"/>
              <a:t>θάνατο</a:t>
            </a:r>
          </a:p>
          <a:p>
            <a:pPr algn="just"/>
            <a:r>
              <a:rPr lang="el-GR" dirty="0"/>
              <a:t>Αυτά τα στρατόπεδα </a:t>
            </a:r>
            <a:r>
              <a:rPr lang="el-GR" dirty="0" smtClean="0"/>
              <a:t>θανάτου βρίσκονταν σε   </a:t>
            </a:r>
            <a:r>
              <a:rPr lang="el-GR" dirty="0" err="1"/>
              <a:t>Μπέλζεκ</a:t>
            </a:r>
            <a:r>
              <a:rPr lang="el-GR" dirty="0"/>
              <a:t>, </a:t>
            </a:r>
            <a:r>
              <a:rPr lang="el-GR" dirty="0" err="1"/>
              <a:t>Σομπιμπόρ</a:t>
            </a:r>
            <a:r>
              <a:rPr lang="el-GR" dirty="0"/>
              <a:t>, Τρεμπλίνκα, Άουσβιτς </a:t>
            </a:r>
          </a:p>
        </p:txBody>
      </p:sp>
    </p:spTree>
    <p:extLst>
      <p:ext uri="{BB962C8B-B14F-4D97-AF65-F5344CB8AC3E}">
        <p14:creationId xmlns:p14="http://schemas.microsoft.com/office/powerpoint/2010/main" val="266243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l-GR" dirty="0" smtClean="0"/>
              <a:t>Ο Μουσολίνι στον Α΄ παγκόσμιο πόλεμο</a:t>
            </a:r>
            <a:endParaRPr lang="el-GR" dirty="0"/>
          </a:p>
        </p:txBody>
      </p:sp>
      <p:sp>
        <p:nvSpPr>
          <p:cNvPr id="3" name="Θέση περιεχομένου 2"/>
          <p:cNvSpPr>
            <a:spLocks noGrp="1"/>
          </p:cNvSpPr>
          <p:nvPr>
            <p:ph idx="1"/>
          </p:nvPr>
        </p:nvSpPr>
        <p:spPr/>
        <p:txBody>
          <a:bodyPr>
            <a:normAutofit lnSpcReduction="10000"/>
          </a:bodyPr>
          <a:lstStyle/>
          <a:p>
            <a:r>
              <a:rPr lang="el-GR" dirty="0" smtClean="0"/>
              <a:t>1914: από αντιιμπεριαλιστής και θιασώτης των απόψεων του σοσιαλιστικού κόμματος περί μη επεκτατικών επεμβάσεων υποστηρίζει την είσοδο της Ιταλίας στον πόλεμο.</a:t>
            </a:r>
          </a:p>
          <a:p>
            <a:r>
              <a:rPr lang="el-GR" dirty="0" smtClean="0"/>
              <a:t>Ιδρύει την ομάδα </a:t>
            </a:r>
            <a:r>
              <a:rPr lang="el-GR" i="1" dirty="0"/>
              <a:t>Fasci d'azione rivoluzionaria internazionalista</a:t>
            </a:r>
            <a:r>
              <a:rPr lang="el-GR" dirty="0"/>
              <a:t> </a:t>
            </a:r>
            <a:endParaRPr lang="el-GR" dirty="0" smtClean="0"/>
          </a:p>
          <a:p>
            <a:r>
              <a:rPr lang="el-GR" dirty="0" smtClean="0"/>
              <a:t>Απολύεται εξαιτίας των θέσεών του από την </a:t>
            </a:r>
            <a:r>
              <a:rPr lang="en-US" dirty="0" smtClean="0"/>
              <a:t>Avanti </a:t>
            </a:r>
            <a:r>
              <a:rPr lang="el-GR" dirty="0" smtClean="0"/>
              <a:t>και το Νοέμβριο εκδίδει την </a:t>
            </a:r>
            <a:r>
              <a:rPr lang="el-GR" i="1" dirty="0"/>
              <a:t>Il popolo d' Italia</a:t>
            </a:r>
            <a:r>
              <a:rPr lang="el-GR" dirty="0"/>
              <a:t> </a:t>
            </a:r>
            <a:r>
              <a:rPr lang="el-GR" dirty="0" smtClean="0"/>
              <a:t> (εφημερίδα)</a:t>
            </a:r>
          </a:p>
          <a:p>
            <a:r>
              <a:rPr lang="el-GR" dirty="0" smtClean="0"/>
              <a:t>1915: επιστρατεύεται, τραυματίζεται κι επιστρέφει στο Μιλάνο</a:t>
            </a:r>
            <a:endParaRPr lang="el-GR" dirty="0"/>
          </a:p>
        </p:txBody>
      </p:sp>
    </p:spTree>
    <p:extLst>
      <p:ext uri="{BB962C8B-B14F-4D97-AF65-F5344CB8AC3E}">
        <p14:creationId xmlns:p14="http://schemas.microsoft.com/office/powerpoint/2010/main" val="401545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l-GR" dirty="0" smtClean="0"/>
              <a:t>Ίδρυση φασιστικού κόμματος 1919</a:t>
            </a:r>
            <a:endParaRPr lang="el-GR" dirty="0"/>
          </a:p>
        </p:txBody>
      </p:sp>
      <p:pic>
        <p:nvPicPr>
          <p:cNvPr id="4" name="Θέση περιεχομένου 3" descr="C:\Users\Hp\Desktop\National_Fascist_Party_logo_sv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2375" y="2806700"/>
            <a:ext cx="1619250" cy="2295525"/>
          </a:xfrm>
          <a:prstGeom prst="rect">
            <a:avLst/>
          </a:prstGeom>
          <a:noFill/>
          <a:ln>
            <a:noFill/>
          </a:ln>
        </p:spPr>
      </p:pic>
    </p:spTree>
    <p:extLst>
      <p:ext uri="{BB962C8B-B14F-4D97-AF65-F5344CB8AC3E}">
        <p14:creationId xmlns:p14="http://schemas.microsoft.com/office/powerpoint/2010/main" val="213083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Πολιτικές αρχές</a:t>
            </a:r>
            <a:endParaRPr lang="el-GR" dirty="0"/>
          </a:p>
        </p:txBody>
      </p:sp>
      <p:sp>
        <p:nvSpPr>
          <p:cNvPr id="3" name="Θέση περιεχομένου 2"/>
          <p:cNvSpPr>
            <a:spLocks noGrp="1"/>
          </p:cNvSpPr>
          <p:nvPr>
            <p:ph idx="1"/>
          </p:nvPr>
        </p:nvSpPr>
        <p:spPr/>
        <p:txBody>
          <a:bodyPr/>
          <a:lstStyle/>
          <a:p>
            <a:pPr algn="just"/>
            <a:r>
              <a:rPr lang="el-GR" dirty="0"/>
              <a:t>Η πολιτική θεώρηση του Μουσολίνι στηριζόταν στην υποτιθέμενη υπέρβαση των κατεστημένων πολιτικών οριοθετήσεων αριστεράς, δεξιάς, κέντρου, θέτοντας τον φασισμό πέρα και πάνω από αυτές. Επαγγελλόταν ριζοσπαστικές αλλαγές, χωρίς όμως ποτέ να παρουσιάζει επίσημο πρόγραμμα και τρόπους εφαρμογής τους. Γενικότερα, η πρακτική του είχε να κάνει με τον έντονο θεατρινισμό, που εκδήλωνε, και την οξεία ρητορεία του με τάσεις υπερβολής και εντυπωσιασμού.</a:t>
            </a:r>
          </a:p>
          <a:p>
            <a:endParaRPr lang="el-GR" dirty="0"/>
          </a:p>
        </p:txBody>
      </p:sp>
    </p:spTree>
    <p:extLst>
      <p:ext uri="{BB962C8B-B14F-4D97-AF65-F5344CB8AC3E}">
        <p14:creationId xmlns:p14="http://schemas.microsoft.com/office/powerpoint/2010/main" val="310967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Παρακρατικές οργανώσεις</a:t>
            </a:r>
            <a:endParaRPr lang="el-GR" dirty="0"/>
          </a:p>
        </p:txBody>
      </p:sp>
      <p:pic>
        <p:nvPicPr>
          <p:cNvPr id="4" name="Θέση περιεχομένου 3" descr="C:\Users\Hp\Desktop\220px-March_on_Rome[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988840"/>
            <a:ext cx="5184576" cy="4392488"/>
          </a:xfrm>
          <a:prstGeom prst="rect">
            <a:avLst/>
          </a:prstGeom>
          <a:noFill/>
          <a:ln>
            <a:noFill/>
          </a:ln>
        </p:spPr>
      </p:pic>
    </p:spTree>
    <p:extLst>
      <p:ext uri="{BB962C8B-B14F-4D97-AF65-F5344CB8AC3E}">
        <p14:creationId xmlns:p14="http://schemas.microsoft.com/office/powerpoint/2010/main" val="132521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Ισπανικός εμφύλιος</a:t>
            </a:r>
            <a:endParaRPr lang="el-GR" dirty="0"/>
          </a:p>
        </p:txBody>
      </p:sp>
      <p:sp>
        <p:nvSpPr>
          <p:cNvPr id="3" name="Θέση περιεχομένου 2"/>
          <p:cNvSpPr>
            <a:spLocks noGrp="1"/>
          </p:cNvSpPr>
          <p:nvPr>
            <p:ph idx="1"/>
          </p:nvPr>
        </p:nvSpPr>
        <p:spPr/>
        <p:txBody>
          <a:bodyPr/>
          <a:lstStyle/>
          <a:p>
            <a:pPr algn="just"/>
            <a:r>
              <a:rPr lang="el-GR" dirty="0"/>
              <a:t>Ήδη από το 1923 μέχρι και το 1930 την Ισπανία κυβερνούσε απολυταρχικά ο στρατηγός </a:t>
            </a:r>
            <a:r>
              <a:rPr lang="el-GR" b="1" i="1" dirty="0"/>
              <a:t>Μιγκέλ Πρίμο ντε Ριβέρα</a:t>
            </a:r>
            <a:r>
              <a:rPr lang="el-GR" dirty="0"/>
              <a:t>. Μετά τον θάνατο του ο βασιλιάς της Ισπανίας </a:t>
            </a:r>
            <a:r>
              <a:rPr lang="el-GR" b="1" i="1" dirty="0" err="1"/>
              <a:t>Αλφόνσος</a:t>
            </a:r>
            <a:r>
              <a:rPr lang="el-GR" b="1" i="1" dirty="0"/>
              <a:t> ΙΓ΄</a:t>
            </a:r>
            <a:r>
              <a:rPr lang="el-GR" dirty="0"/>
              <a:t> κήρυξε την αποκατάσταση της κοινοβουλευτικής δημοκρατίας και έτσι στις τοπικές εκλογές του Απριλίου του 1931 οι δημοκρατικές δυνάμεις επικράτησαν, η Ισπανία ανακηρύχτηκε αβασίλευτη δημοκρατία και ο βασιλιάς έφυγε από την χώρα. </a:t>
            </a:r>
          </a:p>
        </p:txBody>
      </p:sp>
    </p:spTree>
    <p:extLst>
      <p:ext uri="{BB962C8B-B14F-4D97-AF65-F5344CB8AC3E}">
        <p14:creationId xmlns:p14="http://schemas.microsoft.com/office/powerpoint/2010/main" val="381487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Εσωτερική κατάσταση Ισπανίας</a:t>
            </a:r>
            <a:endParaRPr lang="el-GR" dirty="0"/>
          </a:p>
        </p:txBody>
      </p:sp>
      <p:sp>
        <p:nvSpPr>
          <p:cNvPr id="3" name="Θέση περιεχομένου 2"/>
          <p:cNvSpPr>
            <a:spLocks noGrp="1"/>
          </p:cNvSpPr>
          <p:nvPr>
            <p:ph idx="1"/>
          </p:nvPr>
        </p:nvSpPr>
        <p:spPr/>
        <p:txBody>
          <a:bodyPr>
            <a:normAutofit fontScale="85000" lnSpcReduction="20000"/>
          </a:bodyPr>
          <a:lstStyle/>
          <a:p>
            <a:pPr algn="just"/>
            <a:r>
              <a:rPr lang="el-GR" dirty="0"/>
              <a:t>Η Ισπανία έπρεπε ταχύτατα να μπει σε μια διαδικασία εκσυγχρονισμού όλων των τομέων της κοινωνίας </a:t>
            </a:r>
            <a:r>
              <a:rPr lang="el-GR" dirty="0" smtClean="0"/>
              <a:t>της:</a:t>
            </a:r>
          </a:p>
          <a:p>
            <a:pPr algn="just"/>
            <a:r>
              <a:rPr lang="el-GR" dirty="0" smtClean="0"/>
              <a:t>στον </a:t>
            </a:r>
            <a:r>
              <a:rPr lang="el-GR" dirty="0"/>
              <a:t>αγροτικό </a:t>
            </a:r>
            <a:r>
              <a:rPr lang="el-GR" dirty="0" smtClean="0"/>
              <a:t>τομέα ισχύουν αναχρονιστικοί σχεδόν φεουδαρχικοί θεσμοί</a:t>
            </a:r>
          </a:p>
          <a:p>
            <a:pPr algn="just"/>
            <a:r>
              <a:rPr lang="el-GR" dirty="0" smtClean="0"/>
              <a:t>οι </a:t>
            </a:r>
            <a:r>
              <a:rPr lang="el-GR" dirty="0"/>
              <a:t>πολιτικές δυνάμεις έπρεπε να φέρουν σε πέρας την όλη διαδικασία μέσα σε ένα δημοκρατικό πλαίσιο, που προκαλούσε ρίγη τρόμου στους συντηρητικούς κύκλους των στρατιωτικών, των ιερωμένων και των </a:t>
            </a:r>
            <a:r>
              <a:rPr lang="el-GR" dirty="0" smtClean="0"/>
              <a:t>μεγαλοκτηματιών</a:t>
            </a:r>
          </a:p>
          <a:p>
            <a:pPr algn="just"/>
            <a:r>
              <a:rPr lang="el-GR" dirty="0" smtClean="0"/>
              <a:t>Κυρίαρχη </a:t>
            </a:r>
            <a:r>
              <a:rPr lang="el-GR" dirty="0"/>
              <a:t>από αιώνες η παρουσία της εκκλησίας στην Ισπανία ήλεγχε εξ ολοκλήρου την παιδεία του ισπανικού λαού και παρείχε αμέριστη υποστήριξη στους μεγαλοκτηματίες και στις στρατιωτικές ελίτ έχοντας ουσιαστικά αλυσοδέσει πνευματικά τον λαό στο άρμα του καθολικού εθνικισμού.</a:t>
            </a:r>
          </a:p>
        </p:txBody>
      </p:sp>
    </p:spTree>
    <p:extLst>
      <p:ext uri="{BB962C8B-B14F-4D97-AF65-F5344CB8AC3E}">
        <p14:creationId xmlns:p14="http://schemas.microsoft.com/office/powerpoint/2010/main" val="407415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err="1" smtClean="0"/>
              <a:t>Χρονολόγιο</a:t>
            </a:r>
            <a:r>
              <a:rPr lang="el-GR" dirty="0" smtClean="0"/>
              <a:t> </a:t>
            </a:r>
            <a:endParaRPr lang="el-GR" dirty="0"/>
          </a:p>
        </p:txBody>
      </p:sp>
      <p:sp>
        <p:nvSpPr>
          <p:cNvPr id="3" name="Θέση περιεχομένου 2"/>
          <p:cNvSpPr>
            <a:spLocks noGrp="1"/>
          </p:cNvSpPr>
          <p:nvPr>
            <p:ph idx="1"/>
          </p:nvPr>
        </p:nvSpPr>
        <p:spPr/>
        <p:txBody>
          <a:bodyPr/>
          <a:lstStyle/>
          <a:p>
            <a:pPr algn="just"/>
            <a:r>
              <a:rPr lang="el-GR" dirty="0" smtClean="0"/>
              <a:t>1933: νίκη δεξιάς σε εκλογές</a:t>
            </a:r>
          </a:p>
          <a:p>
            <a:pPr algn="just"/>
            <a:r>
              <a:rPr lang="el-GR" dirty="0" smtClean="0"/>
              <a:t>1934: βίαιη καταστολή απεργιακών κινητοποιήσεων</a:t>
            </a:r>
          </a:p>
          <a:p>
            <a:pPr algn="just"/>
            <a:r>
              <a:rPr lang="el-GR" dirty="0" smtClean="0"/>
              <a:t>1936: Φεβρουάριος, ένωση αριστερών κομμάτων σε Λαϊκό μέτωπο και νίκη αριστεράς σε εκλογές</a:t>
            </a:r>
          </a:p>
          <a:p>
            <a:pPr algn="just"/>
            <a:r>
              <a:rPr lang="el-GR" dirty="0"/>
              <a:t>Η αντίδραση των δεξιών κομμάτων δεν άργησε να εκδηλωθεί. Στρατεύματα που στάθμευαν στο Ισπανικό Μαρόκο μεταφέρθηκαν με ιταλικά και γερμανικά μεταγωγικά αεροπλάνα και πλοία στην Ισπανία και τέθηκαν κάτω από τις διαταγές του στρατηγού </a:t>
            </a:r>
            <a:r>
              <a:rPr lang="el-GR" b="1" i="1" dirty="0"/>
              <a:t>Φρανσίσκο Φράνκο</a:t>
            </a:r>
            <a:r>
              <a:rPr lang="el-GR" dirty="0"/>
              <a:t>. </a:t>
            </a:r>
          </a:p>
        </p:txBody>
      </p:sp>
    </p:spTree>
    <p:extLst>
      <p:ext uri="{BB962C8B-B14F-4D97-AF65-F5344CB8AC3E}">
        <p14:creationId xmlns:p14="http://schemas.microsoft.com/office/powerpoint/2010/main" val="235941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l-GR" dirty="0" smtClean="0"/>
              <a:t>Λαϊκή αντίδραση</a:t>
            </a:r>
            <a:br>
              <a:rPr lang="el-GR" dirty="0" smtClean="0"/>
            </a:br>
            <a:endParaRPr lang="el-GR" dirty="0"/>
          </a:p>
        </p:txBody>
      </p:sp>
      <p:sp>
        <p:nvSpPr>
          <p:cNvPr id="3" name="Θέση περιεχομένου 2"/>
          <p:cNvSpPr>
            <a:spLocks noGrp="1"/>
          </p:cNvSpPr>
          <p:nvPr>
            <p:ph idx="1"/>
          </p:nvPr>
        </p:nvSpPr>
        <p:spPr/>
        <p:txBody>
          <a:bodyPr>
            <a:normAutofit fontScale="85000" lnSpcReduction="20000"/>
          </a:bodyPr>
          <a:lstStyle/>
          <a:p>
            <a:pPr marL="137160" indent="0" algn="just">
              <a:buNone/>
            </a:pPr>
            <a:r>
              <a:rPr lang="el-GR" dirty="0" smtClean="0"/>
              <a:t>Το </a:t>
            </a:r>
            <a:r>
              <a:rPr lang="el-GR" dirty="0"/>
              <a:t>Λαϊκό Μέτωπο του </a:t>
            </a:r>
            <a:r>
              <a:rPr lang="el-GR" b="1" i="1" dirty="0" err="1"/>
              <a:t>Λάργκο</a:t>
            </a:r>
            <a:r>
              <a:rPr lang="el-GR" b="1" i="1" dirty="0"/>
              <a:t> </a:t>
            </a:r>
            <a:r>
              <a:rPr lang="el-GR" b="1" i="1" dirty="0" err="1"/>
              <a:t>Καμπαλέρα</a:t>
            </a:r>
            <a:r>
              <a:rPr lang="el-GR" dirty="0" smtClean="0"/>
              <a:t>, </a:t>
            </a:r>
            <a:r>
              <a:rPr lang="el-GR" dirty="0"/>
              <a:t>που μόλις είχε αναλάβει καθήκοντα προέδρου, αντέταξε πετυχημένη άμυνα και παρά το ότι η πόλη της Μαδρίτης πολιορκήθηκε για τέσσερις μήνες δεν έπεσε. Εδώ ακούστηκε και το περίφημο </a:t>
            </a:r>
            <a:r>
              <a:rPr lang="el-GR" b="1" i="1" dirty="0"/>
              <a:t>«</a:t>
            </a:r>
            <a:r>
              <a:rPr lang="el-GR" b="1" i="1" dirty="0" err="1"/>
              <a:t>No</a:t>
            </a:r>
            <a:r>
              <a:rPr lang="el-GR" b="1" i="1" dirty="0"/>
              <a:t> </a:t>
            </a:r>
            <a:r>
              <a:rPr lang="el-GR" b="1" i="1" dirty="0" err="1"/>
              <a:t>pasaran</a:t>
            </a:r>
            <a:r>
              <a:rPr lang="el-GR" b="1" i="1" dirty="0"/>
              <a:t>» </a:t>
            </a:r>
            <a:r>
              <a:rPr lang="el-GR" dirty="0"/>
              <a:t>από τους υπερασπιστές της δημοκρατικής Μαδρίτης. Ο συνασπισμός των δημοκρατών αποτελούταν από όλες τις αποχρώσεις της αριστεράς, από μετριοπαθείς μεταρρυθμιστές μέχρι αναρχικούς. Από στρατιωτική άποψη ο στρατός των δημοκρατών ήταν λιγότερο εξοικειωμένος με τον πόλεμο, αφού η πλειοψηφία των στρατιωτών ήταν απλοί δημοκρατικοί πολίτες που βρέθηκαν με ένα όπλο στο χέρι να υπερασπίζονται το πολίτευμα τους. Από τις πλέον αξιόμαχες μονάδες του δημοκρατικού στρατού ήταν οι </a:t>
            </a:r>
            <a:r>
              <a:rPr lang="el-GR" b="1" i="1" dirty="0"/>
              <a:t>«Διεθνείς Ταξιαρχίες»</a:t>
            </a:r>
            <a:r>
              <a:rPr lang="el-GR" dirty="0"/>
              <a:t>. Αυτές αποτελούνταν από ξένους εθελοντές που επιθυμούσαν να πολεμήσουν τον </a:t>
            </a:r>
            <a:r>
              <a:rPr lang="el-GR" dirty="0" smtClean="0"/>
              <a:t>φασισμό.</a:t>
            </a:r>
            <a:endParaRPr lang="el-GR" dirty="0"/>
          </a:p>
        </p:txBody>
      </p:sp>
    </p:spTree>
    <p:extLst>
      <p:ext uri="{BB962C8B-B14F-4D97-AF65-F5344CB8AC3E}">
        <p14:creationId xmlns:p14="http://schemas.microsoft.com/office/powerpoint/2010/main" val="3425091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Αποκορύφωμα">
  <a:themeElements>
    <a:clrScheme name="Αποκορύφωμα">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Αποκορύφωμα">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Αποκορύφωμα">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38</TotalTime>
  <Words>949</Words>
  <Application>Microsoft Office PowerPoint</Application>
  <PresentationFormat>Προβολή στην οθόνη (4:3)</PresentationFormat>
  <Paragraphs>46</Paragraphs>
  <Slides>16</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16</vt:i4>
      </vt:variant>
    </vt:vector>
  </HeadingPairs>
  <TitlesOfParts>
    <vt:vector size="17" baseType="lpstr">
      <vt:lpstr>Αποκορύφωμα</vt:lpstr>
      <vt:lpstr>Ο ΜΕΤΟΙΚΟΣ ΚΑΙ Η ΣΥΜΜΕΤΡΙΑ</vt:lpstr>
      <vt:lpstr>Ο Μουσολίνι στον Α΄ παγκόσμιο πόλεμο</vt:lpstr>
      <vt:lpstr>Ίδρυση φασιστικού κόμματος 1919</vt:lpstr>
      <vt:lpstr>Πολιτικές αρχές</vt:lpstr>
      <vt:lpstr>Παρακρατικές οργανώσεις</vt:lpstr>
      <vt:lpstr>Ισπανικός εμφύλιος</vt:lpstr>
      <vt:lpstr>Εσωτερική κατάσταση Ισπανίας</vt:lpstr>
      <vt:lpstr>Χρονολόγιο </vt:lpstr>
      <vt:lpstr>Λαϊκή αντίδραση </vt:lpstr>
      <vt:lpstr>Η ξένη επέμβαση Ι</vt:lpstr>
      <vt:lpstr>Η ξένη επέμβαση ΙΙ</vt:lpstr>
      <vt:lpstr>Πόλεμος και τέχνη</vt:lpstr>
      <vt:lpstr>Η Γαλλία κατά το Β΄ παγκόσμιο πόλεμο</vt:lpstr>
      <vt:lpstr>Πολιτική της κυβέρνησης του Βισύ</vt:lpstr>
      <vt:lpstr>Στρατόπεδα συγκέντρωσης</vt:lpstr>
      <vt:lpstr>Στρατόπεδα εξόντωσης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Ο ΜΕΤΟΙΚΟΣ ΚΑΙ Η ΣΥΜΜΕΤΡΙΑ</dc:title>
  <dc:creator>Hp</dc:creator>
  <cp:lastModifiedBy>Hp</cp:lastModifiedBy>
  <cp:revision>7</cp:revision>
  <dcterms:created xsi:type="dcterms:W3CDTF">2014-11-09T19:26:57Z</dcterms:created>
  <dcterms:modified xsi:type="dcterms:W3CDTF">2014-11-30T15:20:26Z</dcterms:modified>
</cp:coreProperties>
</file>