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61" r:id="rId4"/>
    <p:sldId id="257" r:id="rId5"/>
    <p:sldId id="259" r:id="rId6"/>
    <p:sldId id="260" r:id="rId7"/>
    <p:sldId id="262" r:id="rId8"/>
    <p:sldId id="263" r:id="rId9"/>
    <p:sldId id="264" r:id="rId10"/>
    <p:sldId id="265" r:id="rId11"/>
    <p:sldId id="266" r:id="rId12"/>
    <p:sldId id="271" r:id="rId13"/>
    <p:sldId id="268" r:id="rId14"/>
    <p:sldId id="269" r:id="rId15"/>
    <p:sldId id="273" r:id="rId16"/>
    <p:sldId id="267" r:id="rId17"/>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96" y="-3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sp>
        <p:nvSpPr>
          <p:cNvPr id="7" name="Ευθεία γραμμή σύνδεσης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Τίτλος 28"/>
          <p:cNvSpPr>
            <a:spLocks noGrp="1"/>
          </p:cNvSpPr>
          <p:nvPr>
            <p:ph type="ctrTitle"/>
          </p:nvPr>
        </p:nvSpPr>
        <p:spPr>
          <a:xfrm>
            <a:off x="381000" y="4853411"/>
            <a:ext cx="8458200" cy="1222375"/>
          </a:xfrm>
        </p:spPr>
        <p:txBody>
          <a:bodyPr anchor="t"/>
          <a:lstStyle/>
          <a:p>
            <a:r>
              <a:rPr kumimoji="0" lang="el-GR" smtClean="0"/>
              <a:t>Στυλ κύριου τίτλου</a:t>
            </a:r>
            <a:endParaRPr kumimoji="0" lang="en-US"/>
          </a:p>
        </p:txBody>
      </p:sp>
      <p:sp>
        <p:nvSpPr>
          <p:cNvPr id="9" name="Υπότιτλος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l-GR" smtClean="0"/>
              <a:t>Στυλ κύριου υπότιτλου</a:t>
            </a:r>
            <a:endParaRPr kumimoji="0" lang="en-US"/>
          </a:p>
        </p:txBody>
      </p:sp>
      <p:sp>
        <p:nvSpPr>
          <p:cNvPr id="16" name="Θέση ημερομηνίας 15"/>
          <p:cNvSpPr>
            <a:spLocks noGrp="1"/>
          </p:cNvSpPr>
          <p:nvPr>
            <p:ph type="dt" sz="half" idx="10"/>
          </p:nvPr>
        </p:nvSpPr>
        <p:spPr/>
        <p:txBody>
          <a:bodyPr/>
          <a:lstStyle/>
          <a:p>
            <a:fld id="{57C4065E-0FE8-49E6-ADF3-3FC775175180}" type="datetimeFigureOut">
              <a:rPr lang="el-GR" smtClean="0"/>
              <a:t>18/9/2016</a:t>
            </a:fld>
            <a:endParaRPr lang="el-GR"/>
          </a:p>
        </p:txBody>
      </p:sp>
      <p:sp>
        <p:nvSpPr>
          <p:cNvPr id="2" name="Θέση υποσέλιδου 1"/>
          <p:cNvSpPr>
            <a:spLocks noGrp="1"/>
          </p:cNvSpPr>
          <p:nvPr>
            <p:ph type="ftr" sz="quarter" idx="11"/>
          </p:nvPr>
        </p:nvSpPr>
        <p:spPr/>
        <p:txBody>
          <a:bodyPr/>
          <a:lstStyle/>
          <a:p>
            <a:endParaRPr lang="el-GR"/>
          </a:p>
        </p:txBody>
      </p:sp>
      <p:sp>
        <p:nvSpPr>
          <p:cNvPr id="15" name="Θέση αριθμού διαφάνειας 14"/>
          <p:cNvSpPr>
            <a:spLocks noGrp="1"/>
          </p:cNvSpPr>
          <p:nvPr>
            <p:ph type="sldNum" sz="quarter" idx="12"/>
          </p:nvPr>
        </p:nvSpPr>
        <p:spPr>
          <a:xfrm>
            <a:off x="8229600" y="6473952"/>
            <a:ext cx="758952" cy="246888"/>
          </a:xfrm>
        </p:spPr>
        <p:txBody>
          <a:bodyPr/>
          <a:lstStyle/>
          <a:p>
            <a:fld id="{CF65A6CB-1B84-4811-83D9-7C91580D4FCB}" type="slidenum">
              <a:rPr lang="el-GR" smtClean="0"/>
              <a:t>‹#›</a:t>
            </a:fld>
            <a:endParaRPr lang="el-G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kumimoji="0" lang="el-GR" smtClean="0"/>
              <a:t>Στυλ κύριου τίτλου</a:t>
            </a:r>
            <a:endParaRPr kumimoji="0" lang="en-US"/>
          </a:p>
        </p:txBody>
      </p:sp>
      <p:sp>
        <p:nvSpPr>
          <p:cNvPr id="3" name="Θέση κατακόρυφου κειμένου 2"/>
          <p:cNvSpPr>
            <a:spLocks noGrp="1"/>
          </p:cNvSpPr>
          <p:nvPr>
            <p:ph type="body" orient="vert" idx="1"/>
          </p:nvPr>
        </p:nvSpPr>
        <p:spPr/>
        <p:txBody>
          <a:bodyPr vert="eaVert"/>
          <a:lstStyle/>
          <a:p>
            <a:pPr lvl="0" eaLnBrk="1" latinLnBrk="0" hangingPunct="1"/>
            <a:r>
              <a:rPr lang="el-GR" smtClean="0"/>
              <a:t>Στυλ υποδείγματος κειμένου</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Θέση ημερομηνίας 3"/>
          <p:cNvSpPr>
            <a:spLocks noGrp="1"/>
          </p:cNvSpPr>
          <p:nvPr>
            <p:ph type="dt" sz="half" idx="10"/>
          </p:nvPr>
        </p:nvSpPr>
        <p:spPr/>
        <p:txBody>
          <a:bodyPr/>
          <a:lstStyle/>
          <a:p>
            <a:fld id="{57C4065E-0FE8-49E6-ADF3-3FC775175180}" type="datetimeFigureOut">
              <a:rPr lang="el-GR" smtClean="0"/>
              <a:t>18/9/2016</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CF65A6CB-1B84-4811-83D9-7C91580D4FCB}" type="slidenum">
              <a:rPr lang="el-GR" smtClean="0"/>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p:nvPr>
        </p:nvSpPr>
        <p:spPr>
          <a:xfrm>
            <a:off x="6858000" y="549276"/>
            <a:ext cx="1828800" cy="5851525"/>
          </a:xfrm>
        </p:spPr>
        <p:txBody>
          <a:bodyPr vert="eaVert"/>
          <a:lstStyle/>
          <a:p>
            <a:r>
              <a:rPr kumimoji="0" lang="el-GR" smtClean="0"/>
              <a:t>Στυλ κύριου τίτλου</a:t>
            </a:r>
            <a:endParaRPr kumimoji="0" lang="en-US"/>
          </a:p>
        </p:txBody>
      </p:sp>
      <p:sp>
        <p:nvSpPr>
          <p:cNvPr id="3" name="Θέση κατακόρυφου κειμένου 2"/>
          <p:cNvSpPr>
            <a:spLocks noGrp="1"/>
          </p:cNvSpPr>
          <p:nvPr>
            <p:ph type="body" orient="vert" idx="1"/>
          </p:nvPr>
        </p:nvSpPr>
        <p:spPr>
          <a:xfrm>
            <a:off x="457200" y="549276"/>
            <a:ext cx="6248400" cy="5851525"/>
          </a:xfrm>
        </p:spPr>
        <p:txBody>
          <a:bodyPr vert="eaVert"/>
          <a:lstStyle/>
          <a:p>
            <a:pPr lvl="0" eaLnBrk="1" latinLnBrk="0" hangingPunct="1"/>
            <a:r>
              <a:rPr lang="el-GR" smtClean="0"/>
              <a:t>Στυλ υποδείγματος κειμένου</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Θέση ημερομηνίας 3"/>
          <p:cNvSpPr>
            <a:spLocks noGrp="1"/>
          </p:cNvSpPr>
          <p:nvPr>
            <p:ph type="dt" sz="half" idx="10"/>
          </p:nvPr>
        </p:nvSpPr>
        <p:spPr/>
        <p:txBody>
          <a:bodyPr/>
          <a:lstStyle/>
          <a:p>
            <a:fld id="{57C4065E-0FE8-49E6-ADF3-3FC775175180}" type="datetimeFigureOut">
              <a:rPr lang="el-GR" smtClean="0"/>
              <a:t>18/9/2016</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CF65A6CB-1B84-4811-83D9-7C91580D4FCB}" type="slidenum">
              <a:rPr lang="el-GR" smtClean="0"/>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2" name="Τίτλος 21"/>
          <p:cNvSpPr>
            <a:spLocks noGrp="1"/>
          </p:cNvSpPr>
          <p:nvPr>
            <p:ph type="title"/>
          </p:nvPr>
        </p:nvSpPr>
        <p:spPr/>
        <p:txBody>
          <a:bodyPr/>
          <a:lstStyle/>
          <a:p>
            <a:r>
              <a:rPr kumimoji="0" lang="el-GR" smtClean="0"/>
              <a:t>Στυλ κύριου τίτλου</a:t>
            </a:r>
            <a:endParaRPr kumimoji="0" lang="en-US"/>
          </a:p>
        </p:txBody>
      </p:sp>
      <p:sp>
        <p:nvSpPr>
          <p:cNvPr id="27" name="Θέση περιεχομένου 26"/>
          <p:cNvSpPr>
            <a:spLocks noGrp="1"/>
          </p:cNvSpPr>
          <p:nvPr>
            <p:ph idx="1"/>
          </p:nvPr>
        </p:nvSpPr>
        <p:spPr/>
        <p:txBody>
          <a:bodyPr/>
          <a:lstStyle/>
          <a:p>
            <a:pPr lvl="0" eaLnBrk="1" latinLnBrk="0" hangingPunct="1"/>
            <a:r>
              <a:rPr lang="el-GR" smtClean="0"/>
              <a:t>Στυλ υποδείγματος κειμένου</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25" name="Θέση ημερομηνίας 24"/>
          <p:cNvSpPr>
            <a:spLocks noGrp="1"/>
          </p:cNvSpPr>
          <p:nvPr>
            <p:ph type="dt" sz="half" idx="10"/>
          </p:nvPr>
        </p:nvSpPr>
        <p:spPr/>
        <p:txBody>
          <a:bodyPr/>
          <a:lstStyle/>
          <a:p>
            <a:fld id="{57C4065E-0FE8-49E6-ADF3-3FC775175180}" type="datetimeFigureOut">
              <a:rPr lang="el-GR" smtClean="0"/>
              <a:t>18/9/2016</a:t>
            </a:fld>
            <a:endParaRPr lang="el-GR"/>
          </a:p>
        </p:txBody>
      </p:sp>
      <p:sp>
        <p:nvSpPr>
          <p:cNvPr id="19" name="Θέση υποσέλιδου 18"/>
          <p:cNvSpPr>
            <a:spLocks noGrp="1"/>
          </p:cNvSpPr>
          <p:nvPr>
            <p:ph type="ftr" sz="quarter" idx="11"/>
          </p:nvPr>
        </p:nvSpPr>
        <p:spPr>
          <a:xfrm>
            <a:off x="3581400" y="76200"/>
            <a:ext cx="2895600" cy="288925"/>
          </a:xfrm>
        </p:spPr>
        <p:txBody>
          <a:bodyPr/>
          <a:lstStyle/>
          <a:p>
            <a:endParaRPr lang="el-GR"/>
          </a:p>
        </p:txBody>
      </p:sp>
      <p:sp>
        <p:nvSpPr>
          <p:cNvPr id="16" name="Θέση αριθμού διαφάνειας 15"/>
          <p:cNvSpPr>
            <a:spLocks noGrp="1"/>
          </p:cNvSpPr>
          <p:nvPr>
            <p:ph type="sldNum" sz="quarter" idx="12"/>
          </p:nvPr>
        </p:nvSpPr>
        <p:spPr>
          <a:xfrm>
            <a:off x="8229600" y="6473952"/>
            <a:ext cx="758952" cy="246888"/>
          </a:xfrm>
        </p:spPr>
        <p:txBody>
          <a:bodyPr/>
          <a:lstStyle/>
          <a:p>
            <a:fld id="{CF65A6CB-1B84-4811-83D9-7C91580D4FCB}" type="slidenum">
              <a:rPr lang="el-GR" smtClean="0"/>
              <a:t>‹#›</a:t>
            </a:fld>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bg>
      <p:bgRef idx="1003">
        <a:schemeClr val="bg2"/>
      </p:bgRef>
    </p:bg>
    <p:spTree>
      <p:nvGrpSpPr>
        <p:cNvPr id="1" name=""/>
        <p:cNvGrpSpPr/>
        <p:nvPr/>
      </p:nvGrpSpPr>
      <p:grpSpPr>
        <a:xfrm>
          <a:off x="0" y="0"/>
          <a:ext cx="0" cy="0"/>
          <a:chOff x="0" y="0"/>
          <a:chExt cx="0" cy="0"/>
        </a:xfrm>
      </p:grpSpPr>
      <p:sp>
        <p:nvSpPr>
          <p:cNvPr id="7" name="Ευθεία γραμμή σύνδεσης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Θέση κειμένου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l-GR" smtClean="0"/>
              <a:t>Στυλ υποδείγματος κειμένου</a:t>
            </a:r>
          </a:p>
        </p:txBody>
      </p:sp>
      <p:sp>
        <p:nvSpPr>
          <p:cNvPr id="19" name="Θέση ημερομηνίας 18"/>
          <p:cNvSpPr>
            <a:spLocks noGrp="1"/>
          </p:cNvSpPr>
          <p:nvPr>
            <p:ph type="dt" sz="half" idx="10"/>
          </p:nvPr>
        </p:nvSpPr>
        <p:spPr/>
        <p:txBody>
          <a:bodyPr/>
          <a:lstStyle/>
          <a:p>
            <a:fld id="{57C4065E-0FE8-49E6-ADF3-3FC775175180}" type="datetimeFigureOut">
              <a:rPr lang="el-GR" smtClean="0"/>
              <a:t>18/9/2016</a:t>
            </a:fld>
            <a:endParaRPr lang="el-GR"/>
          </a:p>
        </p:txBody>
      </p:sp>
      <p:sp>
        <p:nvSpPr>
          <p:cNvPr id="11" name="Θέση υποσέλιδου 10"/>
          <p:cNvSpPr>
            <a:spLocks noGrp="1"/>
          </p:cNvSpPr>
          <p:nvPr>
            <p:ph type="ftr" sz="quarter" idx="11"/>
          </p:nvPr>
        </p:nvSpPr>
        <p:spPr/>
        <p:txBody>
          <a:bodyPr/>
          <a:lstStyle/>
          <a:p>
            <a:endParaRPr lang="el-GR"/>
          </a:p>
        </p:txBody>
      </p:sp>
      <p:sp>
        <p:nvSpPr>
          <p:cNvPr id="16" name="Θέση αριθμού διαφάνειας 15"/>
          <p:cNvSpPr>
            <a:spLocks noGrp="1"/>
          </p:cNvSpPr>
          <p:nvPr>
            <p:ph type="sldNum" sz="quarter" idx="12"/>
          </p:nvPr>
        </p:nvSpPr>
        <p:spPr/>
        <p:txBody>
          <a:bodyPr/>
          <a:lstStyle/>
          <a:p>
            <a:fld id="{CF65A6CB-1B84-4811-83D9-7C91580D4FCB}" type="slidenum">
              <a:rPr lang="el-GR" smtClean="0"/>
              <a:t>‹#›</a:t>
            </a:fld>
            <a:endParaRPr lang="el-GR"/>
          </a:p>
        </p:txBody>
      </p:sp>
      <p:sp>
        <p:nvSpPr>
          <p:cNvPr id="8" name="Τίτλος 7"/>
          <p:cNvSpPr>
            <a:spLocks noGrp="1"/>
          </p:cNvSpPr>
          <p:nvPr>
            <p:ph type="title"/>
          </p:nvPr>
        </p:nvSpPr>
        <p:spPr>
          <a:xfrm>
            <a:off x="180475" y="2947085"/>
            <a:ext cx="8686800" cy="1184825"/>
          </a:xfrm>
        </p:spPr>
        <p:txBody>
          <a:bodyPr rtlCol="0" anchor="t"/>
          <a:lstStyle>
            <a:lvl1pPr algn="r">
              <a:defRPr/>
            </a:lvl1pPr>
          </a:lstStyle>
          <a:p>
            <a:r>
              <a:rPr kumimoji="0" lang="el-GR" smtClean="0"/>
              <a:t>Στυλ κύριου τίτλου</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0" name="Τίτλος 19"/>
          <p:cNvSpPr>
            <a:spLocks noGrp="1"/>
          </p:cNvSpPr>
          <p:nvPr>
            <p:ph type="title"/>
          </p:nvPr>
        </p:nvSpPr>
        <p:spPr>
          <a:xfrm>
            <a:off x="301752" y="457200"/>
            <a:ext cx="8686800" cy="841248"/>
          </a:xfrm>
        </p:spPr>
        <p:txBody>
          <a:bodyPr/>
          <a:lstStyle/>
          <a:p>
            <a:r>
              <a:rPr kumimoji="0" lang="el-GR" smtClean="0"/>
              <a:t>Στυλ κύριου τίτλου</a:t>
            </a:r>
            <a:endParaRPr kumimoji="0" lang="en-US"/>
          </a:p>
        </p:txBody>
      </p:sp>
      <p:sp>
        <p:nvSpPr>
          <p:cNvPr id="14" name="Θέση περιεχομένου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l-GR" smtClean="0"/>
              <a:t>Στυλ υποδείγματος κειμένου</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3" name="Θέση περιεχομένου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l-GR" smtClean="0"/>
              <a:t>Στυλ υποδείγματος κειμένου</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21" name="Θέση ημερομηνίας 20"/>
          <p:cNvSpPr>
            <a:spLocks noGrp="1"/>
          </p:cNvSpPr>
          <p:nvPr>
            <p:ph type="dt" sz="half" idx="10"/>
          </p:nvPr>
        </p:nvSpPr>
        <p:spPr/>
        <p:txBody>
          <a:bodyPr/>
          <a:lstStyle/>
          <a:p>
            <a:fld id="{57C4065E-0FE8-49E6-ADF3-3FC775175180}" type="datetimeFigureOut">
              <a:rPr lang="el-GR" smtClean="0"/>
              <a:t>18/9/2016</a:t>
            </a:fld>
            <a:endParaRPr lang="el-GR"/>
          </a:p>
        </p:txBody>
      </p:sp>
      <p:sp>
        <p:nvSpPr>
          <p:cNvPr id="10" name="Θέση υποσέλιδου 9"/>
          <p:cNvSpPr>
            <a:spLocks noGrp="1"/>
          </p:cNvSpPr>
          <p:nvPr>
            <p:ph type="ftr" sz="quarter" idx="11"/>
          </p:nvPr>
        </p:nvSpPr>
        <p:spPr/>
        <p:txBody>
          <a:bodyPr/>
          <a:lstStyle/>
          <a:p>
            <a:endParaRPr lang="el-GR"/>
          </a:p>
        </p:txBody>
      </p:sp>
      <p:sp>
        <p:nvSpPr>
          <p:cNvPr id="31" name="Θέση αριθμού διαφάνειας 30"/>
          <p:cNvSpPr>
            <a:spLocks noGrp="1"/>
          </p:cNvSpPr>
          <p:nvPr>
            <p:ph type="sldNum" sz="quarter" idx="12"/>
          </p:nvPr>
        </p:nvSpPr>
        <p:spPr/>
        <p:txBody>
          <a:bodyPr/>
          <a:lstStyle/>
          <a:p>
            <a:fld id="{CF65A6CB-1B84-4811-83D9-7C91580D4FCB}" type="slidenum">
              <a:rPr lang="el-GR" smtClean="0"/>
              <a:t>‹#›</a:t>
            </a:fld>
            <a:endParaRPr lang="el-G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Σύγκριση">
    <p:spTree>
      <p:nvGrpSpPr>
        <p:cNvPr id="1" name=""/>
        <p:cNvGrpSpPr/>
        <p:nvPr/>
      </p:nvGrpSpPr>
      <p:grpSpPr>
        <a:xfrm>
          <a:off x="0" y="0"/>
          <a:ext cx="0" cy="0"/>
          <a:chOff x="0" y="0"/>
          <a:chExt cx="0" cy="0"/>
        </a:xfrm>
      </p:grpSpPr>
      <p:sp>
        <p:nvSpPr>
          <p:cNvPr id="29" name="Τίτλος 28"/>
          <p:cNvSpPr>
            <a:spLocks noGrp="1"/>
          </p:cNvSpPr>
          <p:nvPr>
            <p:ph type="title"/>
          </p:nvPr>
        </p:nvSpPr>
        <p:spPr>
          <a:xfrm>
            <a:off x="304800" y="5410200"/>
            <a:ext cx="8610600" cy="882650"/>
          </a:xfrm>
        </p:spPr>
        <p:txBody>
          <a:bodyPr anchor="ctr"/>
          <a:lstStyle>
            <a:lvl1pPr>
              <a:defRPr/>
            </a:lvl1pPr>
          </a:lstStyle>
          <a:p>
            <a:r>
              <a:rPr kumimoji="0" lang="el-GR" smtClean="0"/>
              <a:t>Στυλ κύριου τίτλου</a:t>
            </a:r>
            <a:endParaRPr kumimoji="0" lang="en-US"/>
          </a:p>
        </p:txBody>
      </p:sp>
      <p:sp>
        <p:nvSpPr>
          <p:cNvPr id="13" name="Θέση κειμένου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Στυλ υποδείγματος κειμένου</a:t>
            </a:r>
          </a:p>
        </p:txBody>
      </p:sp>
      <p:sp>
        <p:nvSpPr>
          <p:cNvPr id="25" name="Θέση κειμένου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Στυλ υποδείγματος κειμένου</a:t>
            </a:r>
          </a:p>
        </p:txBody>
      </p:sp>
      <p:sp>
        <p:nvSpPr>
          <p:cNvPr id="4" name="Θέση περιεχομένου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l-GR" smtClean="0"/>
              <a:t>Στυλ υποδείγματος κειμένου</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28" name="Θέση περιεχομένου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l-GR" smtClean="0"/>
              <a:t>Στυλ υποδείγματος κειμένου</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0" name="Θέση ημερομηνίας 9"/>
          <p:cNvSpPr>
            <a:spLocks noGrp="1"/>
          </p:cNvSpPr>
          <p:nvPr>
            <p:ph type="dt" sz="half" idx="10"/>
          </p:nvPr>
        </p:nvSpPr>
        <p:spPr/>
        <p:txBody>
          <a:bodyPr/>
          <a:lstStyle/>
          <a:p>
            <a:fld id="{57C4065E-0FE8-49E6-ADF3-3FC775175180}" type="datetimeFigureOut">
              <a:rPr lang="el-GR" smtClean="0"/>
              <a:t>18/9/2016</a:t>
            </a:fld>
            <a:endParaRPr lang="el-GR"/>
          </a:p>
        </p:txBody>
      </p:sp>
      <p:sp>
        <p:nvSpPr>
          <p:cNvPr id="6" name="Θέση υποσέλιδου 5"/>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a:xfrm>
            <a:off x="8229600" y="6477000"/>
            <a:ext cx="762000" cy="246888"/>
          </a:xfrm>
        </p:spPr>
        <p:txBody>
          <a:bodyPr/>
          <a:lstStyle/>
          <a:p>
            <a:fld id="{CF65A6CB-1B84-4811-83D9-7C91580D4FCB}" type="slidenum">
              <a:rPr lang="el-GR" smtClean="0"/>
              <a:t>‹#›</a:t>
            </a:fld>
            <a:endParaRPr lang="el-GR"/>
          </a:p>
        </p:txBody>
      </p:sp>
      <p:sp>
        <p:nvSpPr>
          <p:cNvPr id="11" name="Ευθεία γραμμή σύνδεσης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30" name="Τίτλος 29"/>
          <p:cNvSpPr>
            <a:spLocks noGrp="1"/>
          </p:cNvSpPr>
          <p:nvPr>
            <p:ph type="title"/>
          </p:nvPr>
        </p:nvSpPr>
        <p:spPr>
          <a:xfrm>
            <a:off x="301752" y="457200"/>
            <a:ext cx="8686800" cy="841248"/>
          </a:xfrm>
        </p:spPr>
        <p:txBody>
          <a:bodyPr/>
          <a:lstStyle/>
          <a:p>
            <a:r>
              <a:rPr kumimoji="0" lang="el-GR" smtClean="0"/>
              <a:t>Στυλ κύριου τίτλου</a:t>
            </a:r>
            <a:endParaRPr kumimoji="0" lang="en-US"/>
          </a:p>
        </p:txBody>
      </p:sp>
      <p:sp>
        <p:nvSpPr>
          <p:cNvPr id="12" name="Θέση ημερομηνίας 11"/>
          <p:cNvSpPr>
            <a:spLocks noGrp="1"/>
          </p:cNvSpPr>
          <p:nvPr>
            <p:ph type="dt" sz="half" idx="10"/>
          </p:nvPr>
        </p:nvSpPr>
        <p:spPr/>
        <p:txBody>
          <a:bodyPr/>
          <a:lstStyle/>
          <a:p>
            <a:fld id="{57C4065E-0FE8-49E6-ADF3-3FC775175180}" type="datetimeFigureOut">
              <a:rPr lang="el-GR" smtClean="0"/>
              <a:t>18/9/2016</a:t>
            </a:fld>
            <a:endParaRPr lang="el-GR"/>
          </a:p>
        </p:txBody>
      </p:sp>
      <p:sp>
        <p:nvSpPr>
          <p:cNvPr id="21" name="Θέση υποσέλιδου 20"/>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CF65A6CB-1B84-4811-83D9-7C91580D4FCB}" type="slidenum">
              <a:rPr lang="el-GR" smtClean="0"/>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Κενή">
    <p:spTree>
      <p:nvGrpSpPr>
        <p:cNvPr id="1" name=""/>
        <p:cNvGrpSpPr/>
        <p:nvPr/>
      </p:nvGrpSpPr>
      <p:grpSpPr>
        <a:xfrm>
          <a:off x="0" y="0"/>
          <a:ext cx="0" cy="0"/>
          <a:chOff x="0" y="0"/>
          <a:chExt cx="0" cy="0"/>
        </a:xfrm>
      </p:grpSpPr>
      <p:sp>
        <p:nvSpPr>
          <p:cNvPr id="3" name="Θέση ημερομηνίας 2"/>
          <p:cNvSpPr>
            <a:spLocks noGrp="1"/>
          </p:cNvSpPr>
          <p:nvPr>
            <p:ph type="dt" sz="half" idx="10"/>
          </p:nvPr>
        </p:nvSpPr>
        <p:spPr/>
        <p:txBody>
          <a:bodyPr/>
          <a:lstStyle/>
          <a:p>
            <a:fld id="{57C4065E-0FE8-49E6-ADF3-3FC775175180}" type="datetimeFigureOut">
              <a:rPr lang="el-GR" smtClean="0"/>
              <a:t>18/9/2016</a:t>
            </a:fld>
            <a:endParaRPr lang="el-GR"/>
          </a:p>
        </p:txBody>
      </p:sp>
      <p:sp>
        <p:nvSpPr>
          <p:cNvPr id="24" name="Θέση υποσέλιδου 23"/>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CF65A6CB-1B84-4811-83D9-7C91580D4FCB}" type="slidenum">
              <a:rPr lang="el-GR" smtClean="0"/>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spTree>
      <p:nvGrpSpPr>
        <p:cNvPr id="1" name=""/>
        <p:cNvGrpSpPr/>
        <p:nvPr/>
      </p:nvGrpSpPr>
      <p:grpSpPr>
        <a:xfrm>
          <a:off x="0" y="0"/>
          <a:ext cx="0" cy="0"/>
          <a:chOff x="0" y="0"/>
          <a:chExt cx="0" cy="0"/>
        </a:xfrm>
      </p:grpSpPr>
      <p:sp>
        <p:nvSpPr>
          <p:cNvPr id="8" name="Ευθεία γραμμή σύνδεσης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Τίτλος 11"/>
          <p:cNvSpPr>
            <a:spLocks noGrp="1"/>
          </p:cNvSpPr>
          <p:nvPr>
            <p:ph type="title"/>
          </p:nvPr>
        </p:nvSpPr>
        <p:spPr>
          <a:xfrm>
            <a:off x="457200" y="5486400"/>
            <a:ext cx="8458200" cy="520700"/>
          </a:xfrm>
        </p:spPr>
        <p:txBody>
          <a:bodyPr anchor="ctr"/>
          <a:lstStyle>
            <a:lvl1pPr algn="l">
              <a:buNone/>
              <a:defRPr sz="2000" b="1"/>
            </a:lvl1pPr>
          </a:lstStyle>
          <a:p>
            <a:r>
              <a:rPr kumimoji="0" lang="el-GR" smtClean="0"/>
              <a:t>Στυλ κύριου τίτλου</a:t>
            </a:r>
            <a:endParaRPr kumimoji="0" lang="en-US"/>
          </a:p>
        </p:txBody>
      </p:sp>
      <p:sp>
        <p:nvSpPr>
          <p:cNvPr id="26" name="Θέση κειμένου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l-GR" smtClean="0"/>
              <a:t>Στυλ υποδείγματος κειμένου</a:t>
            </a:r>
          </a:p>
        </p:txBody>
      </p:sp>
      <p:sp>
        <p:nvSpPr>
          <p:cNvPr id="14" name="Θέση περιεχομένου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l-GR" smtClean="0"/>
              <a:t>Στυλ υποδείγματος κειμένου</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25" name="Θέση ημερομηνίας 24"/>
          <p:cNvSpPr>
            <a:spLocks noGrp="1"/>
          </p:cNvSpPr>
          <p:nvPr>
            <p:ph type="dt" sz="half" idx="10"/>
          </p:nvPr>
        </p:nvSpPr>
        <p:spPr/>
        <p:txBody>
          <a:bodyPr/>
          <a:lstStyle/>
          <a:p>
            <a:fld id="{57C4065E-0FE8-49E6-ADF3-3FC775175180}" type="datetimeFigureOut">
              <a:rPr lang="el-GR" smtClean="0"/>
              <a:t>18/9/2016</a:t>
            </a:fld>
            <a:endParaRPr lang="el-GR"/>
          </a:p>
        </p:txBody>
      </p:sp>
      <p:sp>
        <p:nvSpPr>
          <p:cNvPr id="29" name="Θέση υποσέλιδου 28"/>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CF65A6CB-1B84-4811-83D9-7C91580D4FCB}" type="slidenum">
              <a:rPr lang="el-GR" smtClean="0"/>
              <a:t>‹#›</a:t>
            </a:fld>
            <a:endParaRPr lang="el-G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spTree>
      <p:nvGrpSpPr>
        <p:cNvPr id="1" name=""/>
        <p:cNvGrpSpPr/>
        <p:nvPr/>
      </p:nvGrpSpPr>
      <p:grpSpPr>
        <a:xfrm>
          <a:off x="0" y="0"/>
          <a:ext cx="0" cy="0"/>
          <a:chOff x="0" y="0"/>
          <a:chExt cx="0" cy="0"/>
        </a:xfrm>
      </p:grpSpPr>
      <p:sp>
        <p:nvSpPr>
          <p:cNvPr id="13" name="Θέση εικόνας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l-GR" smtClean="0"/>
              <a:t>Κάντε κλικ στο εικονίδιο για να προσθέσετε μια εικόνα</a:t>
            </a:r>
            <a:endParaRPr kumimoji="0" lang="en-US" dirty="0"/>
          </a:p>
        </p:txBody>
      </p:sp>
      <p:sp>
        <p:nvSpPr>
          <p:cNvPr id="7" name="Θέση ημερομηνίας 6"/>
          <p:cNvSpPr>
            <a:spLocks noGrp="1"/>
          </p:cNvSpPr>
          <p:nvPr>
            <p:ph type="dt" sz="half" idx="10"/>
          </p:nvPr>
        </p:nvSpPr>
        <p:spPr/>
        <p:txBody>
          <a:bodyPr/>
          <a:lstStyle/>
          <a:p>
            <a:fld id="{57C4065E-0FE8-49E6-ADF3-3FC775175180}" type="datetimeFigureOut">
              <a:rPr lang="el-GR" smtClean="0"/>
              <a:t>18/9/2016</a:t>
            </a:fld>
            <a:endParaRPr lang="el-GR"/>
          </a:p>
        </p:txBody>
      </p:sp>
      <p:sp>
        <p:nvSpPr>
          <p:cNvPr id="5" name="Θέση υποσέλιδου 4"/>
          <p:cNvSpPr>
            <a:spLocks noGrp="1"/>
          </p:cNvSpPr>
          <p:nvPr>
            <p:ph type="ftr" sz="quarter" idx="11"/>
          </p:nvPr>
        </p:nvSpPr>
        <p:spPr/>
        <p:txBody>
          <a:bodyPr/>
          <a:lstStyle/>
          <a:p>
            <a:endParaRPr lang="el-GR"/>
          </a:p>
        </p:txBody>
      </p:sp>
      <p:sp>
        <p:nvSpPr>
          <p:cNvPr id="31" name="Θέση αριθμού διαφάνειας 30"/>
          <p:cNvSpPr>
            <a:spLocks noGrp="1"/>
          </p:cNvSpPr>
          <p:nvPr>
            <p:ph type="sldNum" sz="quarter" idx="12"/>
          </p:nvPr>
        </p:nvSpPr>
        <p:spPr/>
        <p:txBody>
          <a:bodyPr/>
          <a:lstStyle/>
          <a:p>
            <a:fld id="{CF65A6CB-1B84-4811-83D9-7C91580D4FCB}" type="slidenum">
              <a:rPr lang="el-GR" smtClean="0"/>
              <a:t>‹#›</a:t>
            </a:fld>
            <a:endParaRPr lang="el-GR"/>
          </a:p>
        </p:txBody>
      </p:sp>
      <p:sp>
        <p:nvSpPr>
          <p:cNvPr id="17" name="Τίτλος 16"/>
          <p:cNvSpPr>
            <a:spLocks noGrp="1"/>
          </p:cNvSpPr>
          <p:nvPr>
            <p:ph type="title"/>
          </p:nvPr>
        </p:nvSpPr>
        <p:spPr>
          <a:xfrm>
            <a:off x="381000" y="4993760"/>
            <a:ext cx="5867400" cy="522288"/>
          </a:xfrm>
        </p:spPr>
        <p:txBody>
          <a:bodyPr anchor="ctr"/>
          <a:lstStyle>
            <a:lvl1pPr algn="l">
              <a:buNone/>
              <a:defRPr sz="2000" b="1"/>
            </a:lvl1pPr>
          </a:lstStyle>
          <a:p>
            <a:r>
              <a:rPr kumimoji="0" lang="el-GR" smtClean="0"/>
              <a:t>Στυλ κύριου τίτλου</a:t>
            </a:r>
            <a:endParaRPr kumimoji="0" lang="en-US"/>
          </a:p>
        </p:txBody>
      </p:sp>
      <p:sp>
        <p:nvSpPr>
          <p:cNvPr id="26" name="Θέση κειμένου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l-GR" smtClean="0"/>
              <a:t>Στυλ υποδείγματος κειμένου</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Ευθεία γραμμή σύνδεσης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Θέση κειμένου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l-GR" smtClean="0"/>
              <a:t>Στυλ υποδείγματος κειμένου</a:t>
            </a:r>
          </a:p>
          <a:p>
            <a:pPr lvl="1" eaLnBrk="1" latinLnBrk="0" hangingPunct="1"/>
            <a:r>
              <a:rPr kumimoji="0" lang="el-GR" smtClean="0"/>
              <a:t>Δεύτερου επιπέδου</a:t>
            </a:r>
          </a:p>
          <a:p>
            <a:pPr lvl="2" eaLnBrk="1" latinLnBrk="0" hangingPunct="1"/>
            <a:r>
              <a:rPr kumimoji="0" lang="el-GR" smtClean="0"/>
              <a:t>Τρίτου επιπέδου</a:t>
            </a:r>
          </a:p>
          <a:p>
            <a:pPr lvl="3" eaLnBrk="1" latinLnBrk="0" hangingPunct="1"/>
            <a:r>
              <a:rPr kumimoji="0" lang="el-GR" smtClean="0"/>
              <a:t>Τέταρτου επιπέδου</a:t>
            </a:r>
          </a:p>
          <a:p>
            <a:pPr lvl="4" eaLnBrk="1" latinLnBrk="0" hangingPunct="1"/>
            <a:r>
              <a:rPr kumimoji="0" lang="el-GR" smtClean="0"/>
              <a:t>Πέμπτου επιπέδου</a:t>
            </a:r>
            <a:endParaRPr kumimoji="0" lang="en-US"/>
          </a:p>
        </p:txBody>
      </p:sp>
      <p:sp>
        <p:nvSpPr>
          <p:cNvPr id="11" name="Θέση ημερομηνίας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7C4065E-0FE8-49E6-ADF3-3FC775175180}" type="datetimeFigureOut">
              <a:rPr lang="el-GR" smtClean="0"/>
              <a:t>18/9/2016</a:t>
            </a:fld>
            <a:endParaRPr lang="el-GR"/>
          </a:p>
        </p:txBody>
      </p:sp>
      <p:sp>
        <p:nvSpPr>
          <p:cNvPr id="28" name="Θέση υποσέλιδου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l-GR"/>
          </a:p>
        </p:txBody>
      </p:sp>
      <p:sp>
        <p:nvSpPr>
          <p:cNvPr id="5" name="Θέση αριθμού διαφάνειας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CF65A6CB-1B84-4811-83D9-7C91580D4FCB}" type="slidenum">
              <a:rPr lang="el-GR" smtClean="0"/>
              <a:t>‹#›</a:t>
            </a:fld>
            <a:endParaRPr lang="el-GR"/>
          </a:p>
        </p:txBody>
      </p:sp>
      <p:sp>
        <p:nvSpPr>
          <p:cNvPr id="10" name="Θέση τίτλου 9"/>
          <p:cNvSpPr>
            <a:spLocks noGrp="1"/>
          </p:cNvSpPr>
          <p:nvPr>
            <p:ph type="title"/>
          </p:nvPr>
        </p:nvSpPr>
        <p:spPr>
          <a:xfrm>
            <a:off x="304800" y="457200"/>
            <a:ext cx="8686800" cy="838200"/>
          </a:xfrm>
          <a:prstGeom prst="rect">
            <a:avLst/>
          </a:prstGeom>
        </p:spPr>
        <p:txBody>
          <a:bodyPr vert="horz" anchor="ctr">
            <a:normAutofit/>
          </a:bodyPr>
          <a:lstStyle/>
          <a:p>
            <a:r>
              <a:rPr kumimoji="0" lang="el-GR" smtClean="0"/>
              <a:t>Στυλ κύριου τίτλου</a:t>
            </a:r>
            <a:endParaRPr kumimoji="0" lang="en-US"/>
          </a:p>
        </p:txBody>
      </p:sp>
      <p:sp>
        <p:nvSpPr>
          <p:cNvPr id="9" name="Ευθεία γραμμή σύνδεσης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Ευθεία γραμμή σύνδεσης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ctrTitle"/>
          </p:nvPr>
        </p:nvSpPr>
        <p:spPr/>
        <p:txBody>
          <a:bodyPr/>
          <a:lstStyle/>
          <a:p>
            <a:pPr algn="ctr"/>
            <a:r>
              <a:rPr lang="el-GR" dirty="0" smtClean="0"/>
              <a:t>Ο ΜΕΤΟΙΚΟΣ ΚΑΙ Η ΣΥΜΜΕΤΡΙΑ</a:t>
            </a:r>
            <a:endParaRPr lang="el-GR" dirty="0"/>
          </a:p>
        </p:txBody>
      </p:sp>
      <p:sp>
        <p:nvSpPr>
          <p:cNvPr id="3" name="Υπότιτλος 2"/>
          <p:cNvSpPr>
            <a:spLocks noGrp="1"/>
          </p:cNvSpPr>
          <p:nvPr>
            <p:ph type="subTitle" idx="1"/>
          </p:nvPr>
        </p:nvSpPr>
        <p:spPr/>
        <p:txBody>
          <a:bodyPr/>
          <a:lstStyle/>
          <a:p>
            <a:pPr algn="ctr"/>
            <a:r>
              <a:rPr lang="el-GR" dirty="0" smtClean="0"/>
              <a:t>ΕΛΛΑΔΙΚΗ ΚΑΙ ΕΛΛΗΝΙΚΗ ΕΚΠΑΙΔΕΥΣΗ ΣΤΙΣ ΑΡΧΕΣ ΤΟΥ 20</a:t>
            </a:r>
            <a:r>
              <a:rPr lang="el-GR" baseline="30000" dirty="0" smtClean="0"/>
              <a:t>ΟΥ</a:t>
            </a:r>
            <a:r>
              <a:rPr lang="el-GR" dirty="0" smtClean="0"/>
              <a:t> ΑΙΩΝΑ</a:t>
            </a:r>
            <a:endParaRPr lang="el-GR" dirty="0"/>
          </a:p>
        </p:txBody>
      </p:sp>
    </p:spTree>
    <p:extLst>
      <p:ext uri="{BB962C8B-B14F-4D97-AF65-F5344CB8AC3E}">
        <p14:creationId xmlns:p14="http://schemas.microsoft.com/office/powerpoint/2010/main" val="2859515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normAutofit fontScale="90000"/>
          </a:bodyPr>
          <a:lstStyle/>
          <a:p>
            <a:pPr algn="ctr"/>
            <a:r>
              <a:rPr lang="el-GR" dirty="0" smtClean="0"/>
              <a:t>Εκπαιδευτικεσ σχεσεισ ελλαδασ - ποντου</a:t>
            </a:r>
            <a:endParaRPr lang="el-GR" dirty="0"/>
          </a:p>
        </p:txBody>
      </p:sp>
      <p:sp>
        <p:nvSpPr>
          <p:cNvPr id="3" name="Θέση περιεχομένου 2"/>
          <p:cNvSpPr>
            <a:spLocks noGrp="1"/>
          </p:cNvSpPr>
          <p:nvPr>
            <p:ph idx="1"/>
          </p:nvPr>
        </p:nvSpPr>
        <p:spPr/>
        <p:txBody>
          <a:bodyPr>
            <a:normAutofit fontScale="92500" lnSpcReduction="20000"/>
          </a:bodyPr>
          <a:lstStyle/>
          <a:p>
            <a:pPr algn="just"/>
            <a:r>
              <a:rPr lang="el-GR" dirty="0"/>
              <a:t>Ο φορέας </a:t>
            </a:r>
            <a:r>
              <a:rPr lang="el-GR" dirty="0" smtClean="0"/>
              <a:t>που </a:t>
            </a:r>
            <a:r>
              <a:rPr lang="el-GR" dirty="0"/>
              <a:t>φαίνεται να παίζει σημαντικότερο ρόλο στα εκπαιδευτικά πράγματα του Πόντου – αλλά και όλης της Μ. Ασίας – είναι ο Σύλλογος των Μικρασιατών “Η Ανατολή”. Ο Σύλλογος αυτός ιδρύεται στην Αθήνα το 1891 με μέλη του εξέχοντα στελέχη της ελληνικής </a:t>
            </a:r>
            <a:r>
              <a:rPr lang="el-GR" dirty="0" smtClean="0"/>
              <a:t>κοινωνίας</a:t>
            </a:r>
            <a:r>
              <a:rPr lang="el-GR" dirty="0"/>
              <a:t>,  κυρίως καθηγητές του Πανεπιστημίου, κατά κύριο λόγο μικρασιατικής καταγωγής, ενώ κύριος και αποκλειστικός του σκοπός είναι “</a:t>
            </a:r>
            <a:r>
              <a:rPr lang="el-GR" i="1" dirty="0"/>
              <a:t>η εμπέδωσις της Ορθοδοξίας και η διάδοσις των ελληνικών</a:t>
            </a:r>
            <a:r>
              <a:rPr lang="el-GR" dirty="0"/>
              <a:t> γραμμάτων </a:t>
            </a:r>
            <a:r>
              <a:rPr lang="el-GR" i="1" dirty="0"/>
              <a:t>εν τη Μικρά Ασία</a:t>
            </a:r>
            <a:r>
              <a:rPr lang="el-GR" dirty="0" smtClean="0"/>
              <a:t>”.</a:t>
            </a:r>
            <a:endParaRPr lang="el-GR" dirty="0"/>
          </a:p>
        </p:txBody>
      </p:sp>
    </p:spTree>
    <p:extLst>
      <p:ext uri="{BB962C8B-B14F-4D97-AF65-F5344CB8AC3E}">
        <p14:creationId xmlns:p14="http://schemas.microsoft.com/office/powerpoint/2010/main" val="229723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normAutofit fontScale="90000"/>
          </a:bodyPr>
          <a:lstStyle/>
          <a:p>
            <a:pPr algn="ctr"/>
            <a:r>
              <a:rPr lang="el-GR" dirty="0"/>
              <a:t>Εκπαιδευτικεσ σχεσεισ ελλαδασ - ποντου</a:t>
            </a:r>
          </a:p>
        </p:txBody>
      </p:sp>
      <p:sp>
        <p:nvSpPr>
          <p:cNvPr id="3" name="Θέση περιεχομένου 2"/>
          <p:cNvSpPr>
            <a:spLocks noGrp="1"/>
          </p:cNvSpPr>
          <p:nvPr>
            <p:ph idx="1"/>
          </p:nvPr>
        </p:nvSpPr>
        <p:spPr/>
        <p:txBody>
          <a:bodyPr/>
          <a:lstStyle/>
          <a:p>
            <a:pPr algn="just"/>
            <a:r>
              <a:rPr lang="el-GR" dirty="0"/>
              <a:t>Για τη στελέχωση των σχολείων δέχεται υποτρόφους των ελληνικών κοινοτήτων, τους οποίους προωθεί στη Ριζάρειο Εκκλησιαστική Σχολή και στο Ιεροδιδασκαλείο που από το  1900 ιδρύει στη Σάμο, στο Διδασκαλείο Αθηνών και στο Αρσάκειο Παρθεναγωγείο</a:t>
            </a:r>
          </a:p>
        </p:txBody>
      </p:sp>
    </p:spTree>
    <p:extLst>
      <p:ext uri="{BB962C8B-B14F-4D97-AF65-F5344CB8AC3E}">
        <p14:creationId xmlns:p14="http://schemas.microsoft.com/office/powerpoint/2010/main" val="2223715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just"/>
            <a:r>
              <a:rPr lang="el-GR" dirty="0" smtClean="0"/>
              <a:t>ΕΚΠΑΙΔΕΥΣΗ ΣΤΗ ΜΑΚΕΔΟΝΙΑ</a:t>
            </a:r>
            <a:endParaRPr lang="el-GR" dirty="0"/>
          </a:p>
        </p:txBody>
      </p:sp>
      <p:sp>
        <p:nvSpPr>
          <p:cNvPr id="3" name="Θέση περιεχομένου 2"/>
          <p:cNvSpPr>
            <a:spLocks noGrp="1"/>
          </p:cNvSpPr>
          <p:nvPr>
            <p:ph idx="1"/>
          </p:nvPr>
        </p:nvSpPr>
        <p:spPr/>
        <p:txBody>
          <a:bodyPr/>
          <a:lstStyle/>
          <a:p>
            <a:pPr algn="just"/>
            <a:r>
              <a:rPr lang="el-GR" dirty="0"/>
              <a:t>Τ</a:t>
            </a:r>
            <a:r>
              <a:rPr lang="el-GR" dirty="0" smtClean="0"/>
              <a:t>ο </a:t>
            </a:r>
            <a:r>
              <a:rPr lang="el-GR" dirty="0"/>
              <a:t>1903 υπήρχαν στα βιλαέτια της Θεσσαλονίκης και του </a:t>
            </a:r>
            <a:r>
              <a:rPr lang="el-GR" dirty="0" smtClean="0"/>
              <a:t>Μοναστηρίου </a:t>
            </a:r>
            <a:r>
              <a:rPr lang="el-GR" dirty="0"/>
              <a:t>998 ελληνικά σχολεία με 59.640 μαθητές, 561 βουλγαρικά με 18.311 μαθητές, 49 ρουμάνικα και 53 σερβικά σχολεία με 2.002 και 1.674 μαθητές αντίστοιχα. </a:t>
            </a:r>
          </a:p>
        </p:txBody>
      </p:sp>
    </p:spTree>
    <p:extLst>
      <p:ext uri="{BB962C8B-B14F-4D97-AF65-F5344CB8AC3E}">
        <p14:creationId xmlns:p14="http://schemas.microsoft.com/office/powerpoint/2010/main" val="1288261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normAutofit fontScale="90000"/>
          </a:bodyPr>
          <a:lstStyle/>
          <a:p>
            <a:pPr algn="just"/>
            <a:r>
              <a:rPr lang="el-GR" dirty="0" smtClean="0"/>
              <a:t>ΕΛΛΗΝΙΚΗ ΕΚΠΑΙΔΕΥΣΗ ΑΠΌ 1895 </a:t>
            </a:r>
            <a:r>
              <a:rPr lang="el-GR" dirty="0" err="1" smtClean="0"/>
              <a:t>ΕωΣ</a:t>
            </a:r>
            <a:r>
              <a:rPr lang="el-GR" dirty="0" smtClean="0"/>
              <a:t> 1929</a:t>
            </a:r>
            <a:endParaRPr lang="el-GR" dirty="0"/>
          </a:p>
        </p:txBody>
      </p:sp>
      <p:sp>
        <p:nvSpPr>
          <p:cNvPr id="3" name="Θέση περιεχομένου 2"/>
          <p:cNvSpPr>
            <a:spLocks noGrp="1"/>
          </p:cNvSpPr>
          <p:nvPr>
            <p:ph idx="1"/>
          </p:nvPr>
        </p:nvSpPr>
        <p:spPr/>
        <p:txBody>
          <a:bodyPr/>
          <a:lstStyle/>
          <a:p>
            <a:r>
              <a:rPr lang="el-GR" dirty="0"/>
              <a:t>Η στοιχειώδης εκπαίδευση διαρθρώθηκε σε </a:t>
            </a:r>
            <a:r>
              <a:rPr lang="el-GR" dirty="0" err="1"/>
              <a:t>γραμματοδιδασκαλεία</a:t>
            </a:r>
            <a:r>
              <a:rPr lang="el-GR" dirty="0"/>
              <a:t> (ιδρύθηκαν σε φτωχές αγροτικές περιοχές), κοινά δημοτικά σχολεία (ιδρύονταν σε χωριά και κωμοπόλεις και είχαν 4 τάξεις) και πλήρη εξατάξια (ιδρύονταν όπου μπορούσαν να συντηρηθούν από δημοτικούς πόρους). </a:t>
            </a:r>
          </a:p>
        </p:txBody>
      </p:sp>
    </p:spTree>
    <p:extLst>
      <p:ext uri="{BB962C8B-B14F-4D97-AF65-F5344CB8AC3E}">
        <p14:creationId xmlns:p14="http://schemas.microsoft.com/office/powerpoint/2010/main" val="1470619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l-GR" dirty="0" smtClean="0"/>
              <a:t>ΕΚΠΑΙΔΕΥΣΗ ΓΥΝΑΙΚΩΝ</a:t>
            </a:r>
            <a:endParaRPr lang="el-GR" dirty="0"/>
          </a:p>
        </p:txBody>
      </p:sp>
      <p:sp>
        <p:nvSpPr>
          <p:cNvPr id="3" name="Θέση περιεχομένου 2"/>
          <p:cNvSpPr>
            <a:spLocks noGrp="1"/>
          </p:cNvSpPr>
          <p:nvPr>
            <p:ph idx="1"/>
          </p:nvPr>
        </p:nvSpPr>
        <p:spPr/>
        <p:txBody>
          <a:bodyPr>
            <a:normAutofit fontScale="92500" lnSpcReduction="10000"/>
          </a:bodyPr>
          <a:lstStyle/>
          <a:p>
            <a:pPr algn="just"/>
            <a:r>
              <a:rPr lang="el-GR" dirty="0"/>
              <a:t>Σύμφωνα με την απογραφή του 1879, ο αναλφαβητισμός των γυναικών ανερχόταν στο 93% και υπήρχαν αρκετοί δήμοι της χώρας στους οποίους καμία γυναίκα δεν ήξερε γράμματα</a:t>
            </a:r>
            <a:r>
              <a:rPr lang="el-GR" dirty="0" smtClean="0"/>
              <a:t>.</a:t>
            </a:r>
          </a:p>
          <a:p>
            <a:pPr algn="just"/>
            <a:r>
              <a:rPr lang="el-GR" dirty="0" smtClean="0"/>
              <a:t>Φορέας </a:t>
            </a:r>
            <a:r>
              <a:rPr lang="el-GR" dirty="0"/>
              <a:t>δευτεροβάθμιας εκπαίδευσης των κοριτσιών κατά τον 19ο αιώνα ήταν η Φιλεκπαιδευτική Εταιρεία, η οποία στον τομέα αυτό αντικατέστησε εξολοκλήρου το κράτος, μέχρι τις πρώτες δεκαετίες του 20ου </a:t>
            </a:r>
            <a:r>
              <a:rPr lang="el-GR" dirty="0" smtClean="0"/>
              <a:t>αιώνα</a:t>
            </a:r>
            <a:endParaRPr lang="el-GR" dirty="0"/>
          </a:p>
        </p:txBody>
      </p:sp>
    </p:spTree>
    <p:extLst>
      <p:ext uri="{BB962C8B-B14F-4D97-AF65-F5344CB8AC3E}">
        <p14:creationId xmlns:p14="http://schemas.microsoft.com/office/powerpoint/2010/main" val="1470090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l-GR" dirty="0" smtClean="0"/>
              <a:t>ΜΕΤΑΡΡΥΘΜΙΣΗ 1929</a:t>
            </a:r>
            <a:endParaRPr lang="el-GR" dirty="0"/>
          </a:p>
        </p:txBody>
      </p:sp>
      <p:sp>
        <p:nvSpPr>
          <p:cNvPr id="3" name="Θέση περιεχομένου 2"/>
          <p:cNvSpPr>
            <a:spLocks noGrp="1"/>
          </p:cNvSpPr>
          <p:nvPr>
            <p:ph idx="1"/>
          </p:nvPr>
        </p:nvSpPr>
        <p:spPr/>
        <p:txBody>
          <a:bodyPr>
            <a:normAutofit fontScale="92500" lnSpcReduction="10000"/>
          </a:bodyPr>
          <a:lstStyle/>
          <a:p>
            <a:pPr algn="just"/>
            <a:r>
              <a:rPr lang="el-GR" dirty="0"/>
              <a:t>Με τη μεταρρύθμιση του 1929 ικανοποιήθηκε, μετά από έναν αιώνα προβληματισμού και συζητήσεων, το αίτημα για την ισότητα στις εκπαιδευτικές ευκαιρίες των δύο φύλων, καθώς καθιερώθηκε η εξάχρονη υποχρεωτική φοίτηση σε μικτά Δημοτικά σχολεία και η ισότιμη και ομοιόμορφη δευτεροβάθμια εκπαίδευση για τους μαθητές και τις μαθήτριες, με τη λειτουργία Γυμνασίων αρρένων και θηλέων στις πόλεις και μικτών στις </a:t>
            </a:r>
            <a:r>
              <a:rPr lang="el-GR" dirty="0" smtClean="0"/>
              <a:t>επαρχίες.</a:t>
            </a:r>
            <a:endParaRPr lang="el-GR" dirty="0"/>
          </a:p>
        </p:txBody>
      </p:sp>
    </p:spTree>
    <p:extLst>
      <p:ext uri="{BB962C8B-B14F-4D97-AF65-F5344CB8AC3E}">
        <p14:creationId xmlns:p14="http://schemas.microsoft.com/office/powerpoint/2010/main" val="3704474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l-GR" dirty="0" smtClean="0"/>
              <a:t>Συγκριση ελλαδασ - ποντου</a:t>
            </a:r>
            <a:endParaRPr lang="el-GR" dirty="0"/>
          </a:p>
        </p:txBody>
      </p:sp>
      <p:sp>
        <p:nvSpPr>
          <p:cNvPr id="3" name="Θέση περιεχομένου 2"/>
          <p:cNvSpPr>
            <a:spLocks noGrp="1"/>
          </p:cNvSpPr>
          <p:nvPr>
            <p:ph idx="1"/>
          </p:nvPr>
        </p:nvSpPr>
        <p:spPr/>
        <p:txBody>
          <a:bodyPr>
            <a:normAutofit fontScale="85000" lnSpcReduction="20000"/>
          </a:bodyPr>
          <a:lstStyle/>
          <a:p>
            <a:pPr algn="just"/>
            <a:r>
              <a:rPr lang="el-GR" dirty="0"/>
              <a:t>    0 Γυμνασιάρχης (του Α΄ Γυμνασίου Αρρένων)  στην ίδια συνέντευξη καταγγέλλει ότι το σχολείο εισπράττει από τους μαθητές του 180.000 δρχ. το χρόνο ως εκπαιδευτικά τέλη, ενώ τα πέντε δημόσια σχολεία της Θεσσαλονίκης συνολικά 1.000.000 δρχ. περίπου και ζητεί να χρησιμοποιηθούν τα χρήματα αυτά για το σκοπό για τον οποίο εισπράττονται: την ανέγερση δηλαδή και βελτίωση των σχολικών κτιρίων. Το Γυμνάσιο είχε μάλιστα παράρτημα, του οποίου η μίσθωση δεν ανανεώθηκε λόγω ελλείψεως χρημάτων και έτσι, οι 700 μαθητές του 1932 αρκούνται στα λίγα δωμάτια του παλιού αρχοντικού.</a:t>
            </a:r>
          </a:p>
          <a:p>
            <a:endParaRPr lang="el-GR" dirty="0"/>
          </a:p>
        </p:txBody>
      </p:sp>
    </p:spTree>
    <p:extLst>
      <p:ext uri="{BB962C8B-B14F-4D97-AF65-F5344CB8AC3E}">
        <p14:creationId xmlns:p14="http://schemas.microsoft.com/office/powerpoint/2010/main" val="132808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normAutofit fontScale="90000"/>
          </a:bodyPr>
          <a:lstStyle/>
          <a:p>
            <a:pPr algn="ctr"/>
            <a:r>
              <a:rPr lang="el-GR" b="1" dirty="0"/>
              <a:t>ΟΡΤΑΚΙΟΪ</a:t>
            </a:r>
            <a:r>
              <a:rPr lang="el-GR" dirty="0"/>
              <a:t/>
            </a:r>
            <a:br>
              <a:rPr lang="el-GR" dirty="0"/>
            </a:br>
            <a:endParaRPr lang="el-GR" dirty="0"/>
          </a:p>
        </p:txBody>
      </p:sp>
      <p:sp>
        <p:nvSpPr>
          <p:cNvPr id="3" name="Θέση περιεχομένου 2"/>
          <p:cNvSpPr>
            <a:spLocks noGrp="1"/>
          </p:cNvSpPr>
          <p:nvPr>
            <p:ph idx="1"/>
          </p:nvPr>
        </p:nvSpPr>
        <p:spPr/>
        <p:txBody>
          <a:bodyPr/>
          <a:lstStyle/>
          <a:p>
            <a:r>
              <a:rPr lang="el-GR" dirty="0" smtClean="0"/>
              <a:t>1650 </a:t>
            </a:r>
            <a:r>
              <a:rPr lang="el-GR" dirty="0"/>
              <a:t>-1920: 6.000 Αρμένιοι </a:t>
            </a:r>
            <a:r>
              <a:rPr lang="el-GR" dirty="0" smtClean="0"/>
              <a:t>και Έλληνες</a:t>
            </a:r>
            <a:endParaRPr lang="el-GR" dirty="0"/>
          </a:p>
          <a:p>
            <a:r>
              <a:rPr lang="el-GR" dirty="0" smtClean="0"/>
              <a:t>5 ατμοκίνητες </a:t>
            </a:r>
            <a:r>
              <a:rPr lang="el-GR" dirty="0"/>
              <a:t>μονάδες κλωστηρίων </a:t>
            </a:r>
            <a:r>
              <a:rPr lang="el-GR" dirty="0" err="1"/>
              <a:t>μετάξης</a:t>
            </a:r>
            <a:r>
              <a:rPr lang="el-GR" dirty="0"/>
              <a:t> (</a:t>
            </a:r>
            <a:r>
              <a:rPr lang="el-GR" dirty="0" err="1"/>
              <a:t>Ετκεκτζόγλου</a:t>
            </a:r>
            <a:r>
              <a:rPr lang="el-GR" dirty="0"/>
              <a:t>)</a:t>
            </a:r>
          </a:p>
          <a:p>
            <a:r>
              <a:rPr lang="el-GR" dirty="0"/>
              <a:t>Συντηρητικό. Εσωστρεφές, πιστό σε παραδόσεις, αμιγώς χριστιανικό με χρήση λογίων ελληνικών</a:t>
            </a:r>
          </a:p>
          <a:p>
            <a:endParaRPr lang="el-GR" dirty="0"/>
          </a:p>
        </p:txBody>
      </p:sp>
    </p:spTree>
    <p:extLst>
      <p:ext uri="{BB962C8B-B14F-4D97-AF65-F5344CB8AC3E}">
        <p14:creationId xmlns:p14="http://schemas.microsoft.com/office/powerpoint/2010/main" val="3091274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normAutofit fontScale="90000"/>
          </a:bodyPr>
          <a:lstStyle/>
          <a:p>
            <a:pPr algn="ctr"/>
            <a:r>
              <a:rPr lang="el-GR" b="1" dirty="0"/>
              <a:t>ΑΝΤΑΠΑΖΑΡ</a:t>
            </a:r>
            <a:r>
              <a:rPr lang="el-GR" dirty="0"/>
              <a:t/>
            </a:r>
            <a:br>
              <a:rPr lang="el-GR" dirty="0"/>
            </a:br>
            <a:endParaRPr lang="el-GR" dirty="0"/>
          </a:p>
        </p:txBody>
      </p:sp>
      <p:sp>
        <p:nvSpPr>
          <p:cNvPr id="3" name="Θέση περιεχομένου 2"/>
          <p:cNvSpPr>
            <a:spLocks noGrp="1"/>
          </p:cNvSpPr>
          <p:nvPr>
            <p:ph idx="1"/>
          </p:nvPr>
        </p:nvSpPr>
        <p:spPr/>
        <p:txBody>
          <a:bodyPr>
            <a:normAutofit fontScale="92500" lnSpcReduction="10000"/>
          </a:bodyPr>
          <a:lstStyle/>
          <a:p>
            <a:r>
              <a:rPr lang="el-GR" dirty="0" smtClean="0"/>
              <a:t>2.000 </a:t>
            </a:r>
            <a:r>
              <a:rPr lang="el-GR" dirty="0"/>
              <a:t>Έλληνες (30.000 Τούρκοι, Εβραίοι, Αρμένιοι, Πέρσες, Σύριοι)</a:t>
            </a:r>
          </a:p>
          <a:p>
            <a:r>
              <a:rPr lang="el-GR" dirty="0"/>
              <a:t>Κοσμοπολίτικο, πολυπολιτισμικό, κράμα θρησκειών, τουρκόφωνοι οι </a:t>
            </a:r>
            <a:r>
              <a:rPr lang="el-GR" dirty="0" smtClean="0"/>
              <a:t>Έλληνες </a:t>
            </a:r>
            <a:r>
              <a:rPr lang="el-GR" dirty="0"/>
              <a:t>(βιβλία </a:t>
            </a:r>
            <a:r>
              <a:rPr lang="el-GR" dirty="0" err="1"/>
              <a:t>καραμανλίδικα</a:t>
            </a:r>
            <a:r>
              <a:rPr lang="el-GR" dirty="0"/>
              <a:t> = τούρκικα γραμμένα στο ελληνικό αλφάβητο)</a:t>
            </a:r>
          </a:p>
          <a:p>
            <a:r>
              <a:rPr lang="el-GR" dirty="0"/>
              <a:t>3 ελληνικά σχολεία: νηπιαγωγείο, 2 δημοτικά (αρρένων και θηλέων)</a:t>
            </a:r>
          </a:p>
          <a:p>
            <a:r>
              <a:rPr lang="el-GR" dirty="0"/>
              <a:t>Ισχύει ο θεσμός της δημογεροντίας και των σχολικών εφορειών</a:t>
            </a:r>
          </a:p>
          <a:p>
            <a:endParaRPr lang="el-GR" dirty="0"/>
          </a:p>
        </p:txBody>
      </p:sp>
    </p:spTree>
    <p:extLst>
      <p:ext uri="{BB962C8B-B14F-4D97-AF65-F5344CB8AC3E}">
        <p14:creationId xmlns:p14="http://schemas.microsoft.com/office/powerpoint/2010/main" val="2850829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normAutofit fontScale="90000"/>
          </a:bodyPr>
          <a:lstStyle/>
          <a:p>
            <a:pPr algn="ctr"/>
            <a:r>
              <a:rPr lang="el-GR" dirty="0" smtClean="0"/>
              <a:t>ΣΧΟΛΕΙΑ ΤΟΥ ΠΟΝΤΟΥ: ΦΡΟΝΤΙΣΤΗΡΙΟ ΚΕΡΑΣΟΥΝΤΑΣ</a:t>
            </a:r>
            <a:endParaRPr lang="el-GR" dirty="0"/>
          </a:p>
        </p:txBody>
      </p:sp>
      <p:pic>
        <p:nvPicPr>
          <p:cNvPr id="4" name="Θέση περιεχομένου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0" y="2255044"/>
            <a:ext cx="4572000" cy="3124200"/>
          </a:xfrm>
        </p:spPr>
      </p:pic>
    </p:spTree>
    <p:extLst>
      <p:ext uri="{BB962C8B-B14F-4D97-AF65-F5344CB8AC3E}">
        <p14:creationId xmlns:p14="http://schemas.microsoft.com/office/powerpoint/2010/main" val="195145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normAutofit fontScale="90000"/>
          </a:bodyPr>
          <a:lstStyle/>
          <a:p>
            <a:pPr algn="ctr"/>
            <a:r>
              <a:rPr lang="el-GR" dirty="0" smtClean="0"/>
              <a:t>ΣΧΟΛΕΙΑ ΤΟΥ ΠΟΝΤΟΥ: ΤΣΙΝΕΚΕΙΟ ΓΥΜΝΑΣΙΟ ΑΜΙΣΟΥ</a:t>
            </a:r>
            <a:endParaRPr lang="el-GR" dirty="0"/>
          </a:p>
        </p:txBody>
      </p:sp>
      <p:pic>
        <p:nvPicPr>
          <p:cNvPr id="4" name="Θέση περιεχομένου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0" y="2288381"/>
            <a:ext cx="4572000" cy="3057525"/>
          </a:xfrm>
        </p:spPr>
      </p:pic>
    </p:spTree>
    <p:extLst>
      <p:ext uri="{BB962C8B-B14F-4D97-AF65-F5344CB8AC3E}">
        <p14:creationId xmlns:p14="http://schemas.microsoft.com/office/powerpoint/2010/main" val="880825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normAutofit fontScale="90000"/>
          </a:bodyPr>
          <a:lstStyle/>
          <a:p>
            <a:pPr algn="ctr"/>
            <a:r>
              <a:rPr lang="el-GR" dirty="0" smtClean="0"/>
              <a:t>ΣΧΟΛΕΙΑ ΤΟΥ ΠΟΝΤΟΥ: ΤΣΙΝΕΚΕΙΟ ΝΗΠΙΑΓΩΓΕΙΟ ΑΜΙΣΟΥ</a:t>
            </a:r>
            <a:endParaRPr lang="el-GR" dirty="0"/>
          </a:p>
        </p:txBody>
      </p:sp>
      <p:pic>
        <p:nvPicPr>
          <p:cNvPr id="4" name="Θέση περιεχομένου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0" y="2283619"/>
            <a:ext cx="4572000" cy="3067050"/>
          </a:xfrm>
        </p:spPr>
      </p:pic>
    </p:spTree>
    <p:extLst>
      <p:ext uri="{BB962C8B-B14F-4D97-AF65-F5344CB8AC3E}">
        <p14:creationId xmlns:p14="http://schemas.microsoft.com/office/powerpoint/2010/main" val="1478369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normAutofit fontScale="90000"/>
          </a:bodyPr>
          <a:lstStyle/>
          <a:p>
            <a:pPr algn="ctr"/>
            <a:r>
              <a:rPr lang="el-GR" dirty="0" smtClean="0"/>
              <a:t>Στατιστικα στοιχεια για σχολεια κατά τον 20</a:t>
            </a:r>
            <a:r>
              <a:rPr lang="el-GR" baseline="30000" dirty="0" smtClean="0"/>
              <a:t>ο</a:t>
            </a:r>
            <a:r>
              <a:rPr lang="el-GR" dirty="0" smtClean="0"/>
              <a:t> αιωνα</a:t>
            </a:r>
            <a:endParaRPr lang="el-GR" dirty="0"/>
          </a:p>
        </p:txBody>
      </p:sp>
      <p:sp>
        <p:nvSpPr>
          <p:cNvPr id="3" name="Θέση περιεχομένου 2"/>
          <p:cNvSpPr>
            <a:spLocks noGrp="1"/>
          </p:cNvSpPr>
          <p:nvPr>
            <p:ph idx="1"/>
          </p:nvPr>
        </p:nvSpPr>
        <p:spPr/>
        <p:txBody>
          <a:bodyPr>
            <a:normAutofit lnSpcReduction="10000"/>
          </a:bodyPr>
          <a:lstStyle/>
          <a:p>
            <a:pPr algn="just"/>
            <a:r>
              <a:rPr lang="el-GR" dirty="0"/>
              <a:t>Το 1914 στον Πόντο λειτουργούσαν 1047 δημοτικά και σχολαρχεία, 7 ημιγυμνάσια (Αργυρούπολης, </a:t>
            </a:r>
            <a:r>
              <a:rPr lang="el-GR" dirty="0" smtClean="0"/>
              <a:t>Κερασούντος, </a:t>
            </a:r>
            <a:r>
              <a:rPr lang="el-GR" dirty="0"/>
              <a:t>Σουρμένων, Κοτυώρων, Σινώπης, </a:t>
            </a:r>
            <a:r>
              <a:rPr lang="el-GR" dirty="0" smtClean="0"/>
              <a:t>Μπάφρας</a:t>
            </a:r>
            <a:r>
              <a:rPr lang="el-GR" dirty="0"/>
              <a:t>, Ακ </a:t>
            </a:r>
            <a:r>
              <a:rPr lang="el-GR" dirty="0" smtClean="0"/>
              <a:t>Νταγκ </a:t>
            </a:r>
            <a:r>
              <a:rPr lang="el-GR" dirty="0"/>
              <a:t>Μαντέν</a:t>
            </a:r>
            <a:r>
              <a:rPr lang="el-GR" dirty="0" smtClean="0"/>
              <a:t>)  </a:t>
            </a:r>
            <a:r>
              <a:rPr lang="el-GR" dirty="0"/>
              <a:t>και 3 γυμνάσια (2 Τραπεζούντας και 1 Αμισού) και δίδασκαν συνολικά 1247 εκπαιδευτικοί όλων των βαθμίδων. Σε σύνολο περίπου 700.000 Ελληνοποντίων φοιτούσαν 75.000 μαθητές, αναλογία εντυπωσιακή για τα δεδομένα της εποχής.</a:t>
            </a:r>
          </a:p>
        </p:txBody>
      </p:sp>
    </p:spTree>
    <p:extLst>
      <p:ext uri="{BB962C8B-B14F-4D97-AF65-F5344CB8AC3E}">
        <p14:creationId xmlns:p14="http://schemas.microsoft.com/office/powerpoint/2010/main" val="3995016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normAutofit fontScale="90000"/>
          </a:bodyPr>
          <a:lstStyle/>
          <a:p>
            <a:pPr algn="ctr"/>
            <a:r>
              <a:rPr lang="el-GR" dirty="0" smtClean="0"/>
              <a:t>Εκπαιδευτικεσ σχεσεισ ποντου - ελλαδασ</a:t>
            </a:r>
            <a:endParaRPr lang="el-GR" dirty="0"/>
          </a:p>
        </p:txBody>
      </p:sp>
      <p:sp>
        <p:nvSpPr>
          <p:cNvPr id="3" name="Θέση περιεχομένου 2"/>
          <p:cNvSpPr>
            <a:spLocks noGrp="1"/>
          </p:cNvSpPr>
          <p:nvPr>
            <p:ph idx="1"/>
          </p:nvPr>
        </p:nvSpPr>
        <p:spPr/>
        <p:txBody>
          <a:bodyPr/>
          <a:lstStyle/>
          <a:p>
            <a:pPr algn="just"/>
            <a:r>
              <a:rPr lang="el-GR" dirty="0" smtClean="0"/>
              <a:t>Έλευση </a:t>
            </a:r>
            <a:r>
              <a:rPr lang="el-GR" dirty="0"/>
              <a:t>ενός αριθμού Ποντίων μαθητών αποφοίτων σχολείων της πατρίδας τους στην Αθήνα για να σπουδάσουν στο </a:t>
            </a:r>
            <a:r>
              <a:rPr lang="el-GR" dirty="0" smtClean="0"/>
              <a:t> </a:t>
            </a:r>
            <a:r>
              <a:rPr lang="el-GR" dirty="0"/>
              <a:t>Πανεπιστήμιο ως υπότροφοι φιλεκπαιδευτικών συλλόγων της Τραπεζούντας και στη συνέχεια να επιστρέψουν εκεί για να στελεχώσουν τα εκεί σχολεία και κυρίως το Φροντιστήριο.</a:t>
            </a:r>
          </a:p>
          <a:p>
            <a:endParaRPr lang="el-GR" dirty="0"/>
          </a:p>
        </p:txBody>
      </p:sp>
    </p:spTree>
    <p:extLst>
      <p:ext uri="{BB962C8B-B14F-4D97-AF65-F5344CB8AC3E}">
        <p14:creationId xmlns:p14="http://schemas.microsoft.com/office/powerpoint/2010/main" val="1486428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normAutofit fontScale="90000"/>
          </a:bodyPr>
          <a:lstStyle/>
          <a:p>
            <a:pPr algn="ctr"/>
            <a:r>
              <a:rPr lang="el-GR" dirty="0"/>
              <a:t>Εκπαιδευτικεσ σχεσεισ ποντου - ελλαδασ</a:t>
            </a:r>
          </a:p>
        </p:txBody>
      </p:sp>
      <p:sp>
        <p:nvSpPr>
          <p:cNvPr id="3" name="Θέση περιεχομένου 2"/>
          <p:cNvSpPr>
            <a:spLocks noGrp="1"/>
          </p:cNvSpPr>
          <p:nvPr>
            <p:ph idx="1"/>
          </p:nvPr>
        </p:nvSpPr>
        <p:spPr/>
        <p:txBody>
          <a:bodyPr>
            <a:normAutofit lnSpcReduction="10000"/>
          </a:bodyPr>
          <a:lstStyle/>
          <a:p>
            <a:pPr algn="just"/>
            <a:r>
              <a:rPr lang="el-GR" dirty="0" smtClean="0"/>
              <a:t>Η έλλειψη </a:t>
            </a:r>
            <a:r>
              <a:rPr lang="el-GR" dirty="0"/>
              <a:t>αξιόλογων διδασκαλισσών για τα </a:t>
            </a:r>
            <a:r>
              <a:rPr lang="el-GR" dirty="0" smtClean="0"/>
              <a:t>σχολεία αντιμετωπίστηκε </a:t>
            </a:r>
            <a:r>
              <a:rPr lang="el-GR" dirty="0"/>
              <a:t>με την αποστολή ως υποτρόφων δύο ή τριών “ηθικών και σεμνών” κοριτσιών αποφοίτων του Παρθεναγωγείου Τραπεζούντας – το οποίο υπάγεται όπως και όλα τα υπόλοιπα σχολεία της πόλης στο Φροντιστήριο – στο Αρσάκειο της Αθήνας, ώστε αφού αποφοιτήσουν από εκεί “να επανέλθωσι διδασκάλισσαι διαρκείς και μόνιμοι” </a:t>
            </a:r>
          </a:p>
        </p:txBody>
      </p:sp>
    </p:spTree>
    <p:extLst>
      <p:ext uri="{BB962C8B-B14F-4D97-AF65-F5344CB8AC3E}">
        <p14:creationId xmlns:p14="http://schemas.microsoft.com/office/powerpoint/2010/main" val="55274997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Διαστημικό">
  <a:themeElements>
    <a:clrScheme name="Διαστημικό">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Διαστημικό">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Διαστημικό">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86</TotalTime>
  <Words>581</Words>
  <Application>Microsoft Office PowerPoint</Application>
  <PresentationFormat>On-screen Show (4:3)</PresentationFormat>
  <Paragraphs>35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Διαστημικό</vt:lpstr>
      <vt:lpstr>Ο ΜΕΤΟΙΚΟΣ ΚΑΙ Η ΣΥΜΜΕΤΡΙΑ</vt:lpstr>
      <vt:lpstr>ΟΡΤΑΚΙΟΪ </vt:lpstr>
      <vt:lpstr>ΑΝΤΑΠΑΖΑΡ </vt:lpstr>
      <vt:lpstr>ΣΧΟΛΕΙΑ ΤΟΥ ΠΟΝΤΟΥ: ΦΡΟΝΤΙΣΤΗΡΙΟ ΚΕΡΑΣΟΥΝΤΑΣ</vt:lpstr>
      <vt:lpstr>ΣΧΟΛΕΙΑ ΤΟΥ ΠΟΝΤΟΥ: ΤΣΙΝΕΚΕΙΟ ΓΥΜΝΑΣΙΟ ΑΜΙΣΟΥ</vt:lpstr>
      <vt:lpstr>ΣΧΟΛΕΙΑ ΤΟΥ ΠΟΝΤΟΥ: ΤΣΙΝΕΚΕΙΟ ΝΗΠΙΑΓΩΓΕΙΟ ΑΜΙΣΟΥ</vt:lpstr>
      <vt:lpstr>Στατιστικα στοιχεια για σχολεια κατά τον 20ο αιωνα</vt:lpstr>
      <vt:lpstr>Εκπαιδευτικεσ σχεσεισ ποντου - ελλαδασ</vt:lpstr>
      <vt:lpstr>Εκπαιδευτικεσ σχεσεισ ποντου - ελλαδασ</vt:lpstr>
      <vt:lpstr>Εκπαιδευτικεσ σχεσεισ ελλαδασ - ποντου</vt:lpstr>
      <vt:lpstr>Εκπαιδευτικεσ σχεσεισ ελλαδασ - ποντου</vt:lpstr>
      <vt:lpstr>ΕΚΠΑΙΔΕΥΣΗ ΣΤΗ ΜΑΚΕΔΟΝΙΑ</vt:lpstr>
      <vt:lpstr>ΕΛΛΗΝΙΚΗ ΕΚΠΑΙΔΕΥΣΗ ΑΠΌ 1895 ΕωΣ 1929</vt:lpstr>
      <vt:lpstr>ΕΚΠΑΙΔΕΥΣΗ ΓΥΝΑΙΚΩΝ</vt:lpstr>
      <vt:lpstr>ΜΕΤΑΡΡΥΘΜΙΣΗ 1929</vt:lpstr>
      <vt:lpstr>Συγκριση ελλαδασ - ποντου</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Ο ΜΕΤΟΙΚΟΣ ΚΑΙ Η ΣΥΜΜΕΤΡΙΑ</dc:title>
  <dc:creator>Hp</dc:creator>
  <cp:lastModifiedBy>Anastasia</cp:lastModifiedBy>
  <cp:revision>10</cp:revision>
  <dcterms:created xsi:type="dcterms:W3CDTF">2014-10-18T17:37:48Z</dcterms:created>
  <dcterms:modified xsi:type="dcterms:W3CDTF">2016-09-18T16:36:44Z</dcterms:modified>
</cp:coreProperties>
</file>