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56" r:id="rId2"/>
  </p:sldIdLst>
  <p:sldSz cx="18132425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9"/>
    <p:restoredTop sz="95748"/>
  </p:normalViewPr>
  <p:slideViewPr>
    <p:cSldViewPr snapToGrid="0" snapToObjects="1">
      <p:cViewPr>
        <p:scale>
          <a:sx n="67" d="100"/>
          <a:sy n="67" d="100"/>
        </p:scale>
        <p:origin x="62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6553" y="1346836"/>
            <a:ext cx="13599319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6553" y="4322446"/>
            <a:ext cx="13599319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6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8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76017" y="438150"/>
            <a:ext cx="3909804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6604" y="438150"/>
            <a:ext cx="11502757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0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7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160" y="2051686"/>
            <a:ext cx="15639217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160" y="5507356"/>
            <a:ext cx="15639217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4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6604" y="2190750"/>
            <a:ext cx="7706281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9540" y="2190750"/>
            <a:ext cx="7706281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2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966" y="438150"/>
            <a:ext cx="15639217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8967" y="2017396"/>
            <a:ext cx="7670865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8967" y="3006090"/>
            <a:ext cx="767086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79540" y="2017396"/>
            <a:ext cx="7708642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79540" y="3006090"/>
            <a:ext cx="7708642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2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5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966" y="548640"/>
            <a:ext cx="5848179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8642" y="1184911"/>
            <a:ext cx="91795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8966" y="2468880"/>
            <a:ext cx="5848179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966" y="548640"/>
            <a:ext cx="5848179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08642" y="1184911"/>
            <a:ext cx="91795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8966" y="2468880"/>
            <a:ext cx="5848179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1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6604" y="438150"/>
            <a:ext cx="15639217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6604" y="2190750"/>
            <a:ext cx="15639217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6604" y="7627621"/>
            <a:ext cx="40797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6366" y="7627621"/>
            <a:ext cx="611969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06025" y="7627621"/>
            <a:ext cx="40797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5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2276289-8BCE-8847-8DA6-1E643BEC2249}"/>
              </a:ext>
            </a:extLst>
          </p:cNvPr>
          <p:cNvSpPr/>
          <p:nvPr/>
        </p:nvSpPr>
        <p:spPr>
          <a:xfrm>
            <a:off x="784917" y="426968"/>
            <a:ext cx="16875051" cy="766074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3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6947D28-7711-494C-8879-87BECE405218}"/>
              </a:ext>
            </a:extLst>
          </p:cNvPr>
          <p:cNvSpPr/>
          <p:nvPr/>
        </p:nvSpPr>
        <p:spPr>
          <a:xfrm>
            <a:off x="1286223" y="782914"/>
            <a:ext cx="6826927" cy="1886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3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FF5547-E364-EA4B-8FCC-3017E72F01CD}"/>
              </a:ext>
            </a:extLst>
          </p:cNvPr>
          <p:cNvSpPr/>
          <p:nvPr/>
        </p:nvSpPr>
        <p:spPr>
          <a:xfrm>
            <a:off x="4945059" y="2883045"/>
            <a:ext cx="11021432" cy="2218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3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8913A46E-E0C8-344C-B4FB-0A37CCD065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49699" y="2963663"/>
            <a:ext cx="343654" cy="34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096" tIns="51548" rIns="103096" bIns="51548" numCol="1" anchor="t" anchorCtr="0" compatLnSpc="1">
            <a:prstTxWarp prst="textNoShape">
              <a:avLst/>
            </a:prstTxWarp>
          </a:bodyPr>
          <a:lstStyle/>
          <a:p>
            <a:endParaRPr lang="en-US" sz="203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94330C7-98E4-7C48-B929-ABB65406CB62}"/>
              </a:ext>
            </a:extLst>
          </p:cNvPr>
          <p:cNvSpPr/>
          <p:nvPr/>
        </p:nvSpPr>
        <p:spPr>
          <a:xfrm>
            <a:off x="5282766" y="3024942"/>
            <a:ext cx="3064655" cy="16370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GraphXAI Input: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GML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Node/graph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Ground-truth explanation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45E4B-A09F-264E-A4F1-7165049FD71F}"/>
              </a:ext>
            </a:extLst>
          </p:cNvPr>
          <p:cNvSpPr txBox="1"/>
          <p:nvPr/>
        </p:nvSpPr>
        <p:spPr>
          <a:xfrm>
            <a:off x="5135314" y="4762142"/>
            <a:ext cx="2218364" cy="404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30" dirty="0">
                <a:solidFill>
                  <a:schemeClr val="bg1">
                    <a:lumMod val="65000"/>
                  </a:schemeClr>
                </a:solidFill>
              </a:rPr>
              <a:t>GraphXAI Explainer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058126D-2962-7442-819B-825F08E82B11}"/>
              </a:ext>
            </a:extLst>
          </p:cNvPr>
          <p:cNvSpPr/>
          <p:nvPr/>
        </p:nvSpPr>
        <p:spPr>
          <a:xfrm>
            <a:off x="10881338" y="3451815"/>
            <a:ext cx="622914" cy="416412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096" tIns="51548" rIns="103096" bIns="515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3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0A96186-8FEC-DC41-BB46-661630F75971}"/>
              </a:ext>
            </a:extLst>
          </p:cNvPr>
          <p:cNvSpPr/>
          <p:nvPr/>
        </p:nvSpPr>
        <p:spPr>
          <a:xfrm>
            <a:off x="1558061" y="1316407"/>
            <a:ext cx="1775546" cy="8209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3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Input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93E4B12-BD65-0F4B-BB5D-150FD61F1349}"/>
              </a:ext>
            </a:extLst>
          </p:cNvPr>
          <p:cNvSpPr/>
          <p:nvPr/>
        </p:nvSpPr>
        <p:spPr>
          <a:xfrm>
            <a:off x="3705716" y="1316407"/>
            <a:ext cx="1987936" cy="8209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3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GML Model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68F3AC-2C8C-894B-AE2C-88ABF4D5DD2C}"/>
              </a:ext>
            </a:extLst>
          </p:cNvPr>
          <p:cNvSpPr/>
          <p:nvPr/>
        </p:nvSpPr>
        <p:spPr>
          <a:xfrm>
            <a:off x="6027960" y="1314502"/>
            <a:ext cx="1775546" cy="8209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3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GML model predictions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7538AF-75BF-AE4E-8BC0-B146F7E58FE6}"/>
              </a:ext>
            </a:extLst>
          </p:cNvPr>
          <p:cNvSpPr txBox="1"/>
          <p:nvPr/>
        </p:nvSpPr>
        <p:spPr>
          <a:xfrm>
            <a:off x="4122695" y="799136"/>
            <a:ext cx="3810530" cy="404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30" dirty="0">
                <a:solidFill>
                  <a:schemeClr val="bg1">
                    <a:lumMod val="65000"/>
                  </a:schemeClr>
                </a:solidFill>
              </a:rPr>
              <a:t>Graph Machine Learning Predictor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1E4F8E8-86F9-E54E-8D87-A7332C3E76A4}"/>
              </a:ext>
            </a:extLst>
          </p:cNvPr>
          <p:cNvSpPr/>
          <p:nvPr/>
        </p:nvSpPr>
        <p:spPr>
          <a:xfrm>
            <a:off x="8483949" y="1314502"/>
            <a:ext cx="1951445" cy="8209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3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GML predictor evaluator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3443BE4E-607E-DB42-A4BB-40A0CC6AD586}"/>
              </a:ext>
            </a:extLst>
          </p:cNvPr>
          <p:cNvSpPr/>
          <p:nvPr/>
        </p:nvSpPr>
        <p:spPr>
          <a:xfrm>
            <a:off x="3333611" y="1507668"/>
            <a:ext cx="567029" cy="416412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096" tIns="51548" rIns="103096" bIns="515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30" dirty="0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6116F0F5-8C19-354D-9D0B-EA090F53C9A0}"/>
              </a:ext>
            </a:extLst>
          </p:cNvPr>
          <p:cNvSpPr/>
          <p:nvPr/>
        </p:nvSpPr>
        <p:spPr>
          <a:xfrm>
            <a:off x="7803505" y="1501301"/>
            <a:ext cx="876670" cy="416412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096" tIns="51548" rIns="103096" bIns="515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30"/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2372C874-5FB7-4041-967B-04283096573E}"/>
              </a:ext>
            </a:extLst>
          </p:cNvPr>
          <p:cNvSpPr/>
          <p:nvPr/>
        </p:nvSpPr>
        <p:spPr>
          <a:xfrm>
            <a:off x="1583612" y="5110241"/>
            <a:ext cx="1734852" cy="936364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30" dirty="0">
                <a:solidFill>
                  <a:schemeClr val="tx1"/>
                </a:solidFill>
              </a:rPr>
              <a:t>Graph Dataset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5B9822CE-6141-1347-ACE2-A3945238B623}"/>
              </a:ext>
            </a:extLst>
          </p:cNvPr>
          <p:cNvSpPr/>
          <p:nvPr/>
        </p:nvSpPr>
        <p:spPr>
          <a:xfrm rot="16200000">
            <a:off x="1574190" y="2582625"/>
            <a:ext cx="1737360" cy="41148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096" tIns="51548" rIns="103096" bIns="515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30" dirty="0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C0251F77-4508-FD47-92D5-DB85FE442332}"/>
              </a:ext>
            </a:extLst>
          </p:cNvPr>
          <p:cNvSpPr/>
          <p:nvPr/>
        </p:nvSpPr>
        <p:spPr>
          <a:xfrm>
            <a:off x="3843991" y="3956792"/>
            <a:ext cx="1645920" cy="40119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096" tIns="51548" rIns="103096" bIns="515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30" dirty="0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ECA80860-B230-A249-B7FD-8C202A9EDCBF}"/>
              </a:ext>
            </a:extLst>
          </p:cNvPr>
          <p:cNvSpPr/>
          <p:nvPr/>
        </p:nvSpPr>
        <p:spPr>
          <a:xfrm>
            <a:off x="5692773" y="1521811"/>
            <a:ext cx="546410" cy="416412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096" tIns="51548" rIns="103096" bIns="515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30" dirty="0"/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139F6814-5A6E-6049-8C8B-D5290BAC37DC}"/>
              </a:ext>
            </a:extLst>
          </p:cNvPr>
          <p:cNvSpPr/>
          <p:nvPr/>
        </p:nvSpPr>
        <p:spPr>
          <a:xfrm>
            <a:off x="4531109" y="3206095"/>
            <a:ext cx="958802" cy="416412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096" tIns="51548" rIns="103096" bIns="515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30" dirty="0"/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34679CF8-D144-F14E-ACD2-87E148A6E82F}"/>
              </a:ext>
            </a:extLst>
          </p:cNvPr>
          <p:cNvSpPr/>
          <p:nvPr/>
        </p:nvSpPr>
        <p:spPr>
          <a:xfrm>
            <a:off x="15278833" y="1053854"/>
            <a:ext cx="711982" cy="1776632"/>
          </a:xfrm>
          <a:custGeom>
            <a:avLst/>
            <a:gdLst>
              <a:gd name="connsiteX0" fmla="*/ 711982 w 711982"/>
              <a:gd name="connsiteY0" fmla="*/ 1776632 h 1776632"/>
              <a:gd name="connsiteX1" fmla="*/ 355991 w 711982"/>
              <a:gd name="connsiteY1" fmla="*/ 1717303 h 1776632"/>
              <a:gd name="connsiteX2" fmla="*/ 355991 w 711982"/>
              <a:gd name="connsiteY2" fmla="*/ 947645 h 1776632"/>
              <a:gd name="connsiteX3" fmla="*/ 0 w 711982"/>
              <a:gd name="connsiteY3" fmla="*/ 888316 h 1776632"/>
              <a:gd name="connsiteX4" fmla="*/ 355991 w 711982"/>
              <a:gd name="connsiteY4" fmla="*/ 828987 h 1776632"/>
              <a:gd name="connsiteX5" fmla="*/ 355991 w 711982"/>
              <a:gd name="connsiteY5" fmla="*/ 59329 h 1776632"/>
              <a:gd name="connsiteX6" fmla="*/ 711982 w 711982"/>
              <a:gd name="connsiteY6" fmla="*/ 0 h 1776632"/>
              <a:gd name="connsiteX7" fmla="*/ 711982 w 711982"/>
              <a:gd name="connsiteY7" fmla="*/ 1776632 h 1776632"/>
              <a:gd name="connsiteX0" fmla="*/ 711982 w 711982"/>
              <a:gd name="connsiteY0" fmla="*/ 1776632 h 1776632"/>
              <a:gd name="connsiteX1" fmla="*/ 355991 w 711982"/>
              <a:gd name="connsiteY1" fmla="*/ 1717303 h 1776632"/>
              <a:gd name="connsiteX2" fmla="*/ 355991 w 711982"/>
              <a:gd name="connsiteY2" fmla="*/ 947645 h 1776632"/>
              <a:gd name="connsiteX3" fmla="*/ 0 w 711982"/>
              <a:gd name="connsiteY3" fmla="*/ 888316 h 1776632"/>
              <a:gd name="connsiteX4" fmla="*/ 355991 w 711982"/>
              <a:gd name="connsiteY4" fmla="*/ 828987 h 1776632"/>
              <a:gd name="connsiteX5" fmla="*/ 355991 w 711982"/>
              <a:gd name="connsiteY5" fmla="*/ 59329 h 1776632"/>
              <a:gd name="connsiteX6" fmla="*/ 711982 w 711982"/>
              <a:gd name="connsiteY6" fmla="*/ 0 h 177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982" h="1776632" stroke="0" extrusionOk="0">
                <a:moveTo>
                  <a:pt x="711982" y="1776632"/>
                </a:moveTo>
                <a:cubicBezTo>
                  <a:pt x="510537" y="1773648"/>
                  <a:pt x="350425" y="1752159"/>
                  <a:pt x="355991" y="1717303"/>
                </a:cubicBezTo>
                <a:cubicBezTo>
                  <a:pt x="331621" y="1486531"/>
                  <a:pt x="369453" y="1025154"/>
                  <a:pt x="355991" y="947645"/>
                </a:cubicBezTo>
                <a:cubicBezTo>
                  <a:pt x="353857" y="916962"/>
                  <a:pt x="193786" y="903916"/>
                  <a:pt x="0" y="888316"/>
                </a:cubicBezTo>
                <a:cubicBezTo>
                  <a:pt x="193835" y="886799"/>
                  <a:pt x="356859" y="862169"/>
                  <a:pt x="355991" y="828987"/>
                </a:cubicBezTo>
                <a:cubicBezTo>
                  <a:pt x="375436" y="630062"/>
                  <a:pt x="386137" y="375677"/>
                  <a:pt x="355991" y="59329"/>
                </a:cubicBezTo>
                <a:cubicBezTo>
                  <a:pt x="343184" y="24601"/>
                  <a:pt x="511404" y="3738"/>
                  <a:pt x="711982" y="0"/>
                </a:cubicBezTo>
                <a:cubicBezTo>
                  <a:pt x="689724" y="465878"/>
                  <a:pt x="638069" y="1059454"/>
                  <a:pt x="711982" y="1776632"/>
                </a:cubicBezTo>
                <a:close/>
              </a:path>
              <a:path w="711982" h="1776632" fill="none" extrusionOk="0">
                <a:moveTo>
                  <a:pt x="711982" y="1776632"/>
                </a:moveTo>
                <a:cubicBezTo>
                  <a:pt x="520612" y="1779564"/>
                  <a:pt x="360221" y="1751087"/>
                  <a:pt x="355991" y="1717303"/>
                </a:cubicBezTo>
                <a:cubicBezTo>
                  <a:pt x="290386" y="1345700"/>
                  <a:pt x="362020" y="1189567"/>
                  <a:pt x="355991" y="947645"/>
                </a:cubicBezTo>
                <a:cubicBezTo>
                  <a:pt x="373468" y="940895"/>
                  <a:pt x="197966" y="902380"/>
                  <a:pt x="0" y="888316"/>
                </a:cubicBezTo>
                <a:cubicBezTo>
                  <a:pt x="197643" y="889910"/>
                  <a:pt x="357956" y="864160"/>
                  <a:pt x="355991" y="828987"/>
                </a:cubicBezTo>
                <a:cubicBezTo>
                  <a:pt x="338316" y="522897"/>
                  <a:pt x="287471" y="178410"/>
                  <a:pt x="355991" y="59329"/>
                </a:cubicBezTo>
                <a:cubicBezTo>
                  <a:pt x="341772" y="28897"/>
                  <a:pt x="500580" y="-10208"/>
                  <a:pt x="711982" y="0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3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18B011B-B0CD-AA4E-81CF-AE4355750B89}"/>
              </a:ext>
            </a:extLst>
          </p:cNvPr>
          <p:cNvSpPr txBox="1"/>
          <p:nvPr/>
        </p:nvSpPr>
        <p:spPr>
          <a:xfrm>
            <a:off x="15863192" y="1001499"/>
            <a:ext cx="1796774" cy="1966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30" dirty="0"/>
              <a:t>Rank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30" dirty="0"/>
              <a:t>F1@k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30" dirty="0"/>
              <a:t>Faithfulness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30" dirty="0"/>
              <a:t>Stability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30" dirty="0"/>
              <a:t>Fairness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30" dirty="0"/>
              <a:t>…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58999A-9B07-9A41-9726-7A19A4506207}"/>
              </a:ext>
            </a:extLst>
          </p:cNvPr>
          <p:cNvSpPr/>
          <p:nvPr/>
        </p:nvSpPr>
        <p:spPr>
          <a:xfrm>
            <a:off x="4531109" y="2136093"/>
            <a:ext cx="210312" cy="137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4D2A1C53-932D-9D42-B955-215B96ED48FD}"/>
              </a:ext>
            </a:extLst>
          </p:cNvPr>
          <p:cNvSpPr/>
          <p:nvPr/>
        </p:nvSpPr>
        <p:spPr>
          <a:xfrm rot="5400000">
            <a:off x="6359615" y="2485213"/>
            <a:ext cx="1100347" cy="416412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096" tIns="51548" rIns="103096" bIns="515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3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8C9691-F1FF-6B4D-B801-451539106A93}"/>
              </a:ext>
            </a:extLst>
          </p:cNvPr>
          <p:cNvSpPr/>
          <p:nvPr/>
        </p:nvSpPr>
        <p:spPr>
          <a:xfrm>
            <a:off x="1006030" y="3531124"/>
            <a:ext cx="2890016" cy="1228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GraphXAI Data Loader {training, validation, testing, ground-truth explanation}</a:t>
            </a:r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73E740A6-2F5E-0540-B667-0F1933A2C764}"/>
              </a:ext>
            </a:extLst>
          </p:cNvPr>
          <p:cNvSpPr/>
          <p:nvPr/>
        </p:nvSpPr>
        <p:spPr>
          <a:xfrm rot="16200000">
            <a:off x="2176718" y="4621558"/>
            <a:ext cx="548640" cy="41148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096" tIns="51548" rIns="103096" bIns="515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30" dirty="0"/>
          </a:p>
        </p:txBody>
      </p:sp>
      <p:sp>
        <p:nvSpPr>
          <p:cNvPr id="85" name="Left Brace 84">
            <a:extLst>
              <a:ext uri="{FF2B5EF4-FFF2-40B4-BE49-F238E27FC236}">
                <a16:creationId xmlns:a16="http://schemas.microsoft.com/office/drawing/2014/main" id="{5BF5626E-C399-7C4A-B060-2788AD34E6A0}"/>
              </a:ext>
            </a:extLst>
          </p:cNvPr>
          <p:cNvSpPr/>
          <p:nvPr/>
        </p:nvSpPr>
        <p:spPr>
          <a:xfrm>
            <a:off x="10408924" y="698067"/>
            <a:ext cx="711982" cy="2079862"/>
          </a:xfrm>
          <a:custGeom>
            <a:avLst/>
            <a:gdLst>
              <a:gd name="connsiteX0" fmla="*/ 711982 w 711982"/>
              <a:gd name="connsiteY0" fmla="*/ 2079862 h 2079862"/>
              <a:gd name="connsiteX1" fmla="*/ 355991 w 711982"/>
              <a:gd name="connsiteY1" fmla="*/ 2020533 h 2079862"/>
              <a:gd name="connsiteX2" fmla="*/ 355991 w 711982"/>
              <a:gd name="connsiteY2" fmla="*/ 1099260 h 2079862"/>
              <a:gd name="connsiteX3" fmla="*/ 0 w 711982"/>
              <a:gd name="connsiteY3" fmla="*/ 1039931 h 2079862"/>
              <a:gd name="connsiteX4" fmla="*/ 355991 w 711982"/>
              <a:gd name="connsiteY4" fmla="*/ 980602 h 2079862"/>
              <a:gd name="connsiteX5" fmla="*/ 355991 w 711982"/>
              <a:gd name="connsiteY5" fmla="*/ 59329 h 2079862"/>
              <a:gd name="connsiteX6" fmla="*/ 711982 w 711982"/>
              <a:gd name="connsiteY6" fmla="*/ 0 h 2079862"/>
              <a:gd name="connsiteX7" fmla="*/ 711982 w 711982"/>
              <a:gd name="connsiteY7" fmla="*/ 2079862 h 2079862"/>
              <a:gd name="connsiteX0" fmla="*/ 711982 w 711982"/>
              <a:gd name="connsiteY0" fmla="*/ 2079862 h 2079862"/>
              <a:gd name="connsiteX1" fmla="*/ 355991 w 711982"/>
              <a:gd name="connsiteY1" fmla="*/ 2020533 h 2079862"/>
              <a:gd name="connsiteX2" fmla="*/ 355991 w 711982"/>
              <a:gd name="connsiteY2" fmla="*/ 1099260 h 2079862"/>
              <a:gd name="connsiteX3" fmla="*/ 0 w 711982"/>
              <a:gd name="connsiteY3" fmla="*/ 1039931 h 2079862"/>
              <a:gd name="connsiteX4" fmla="*/ 355991 w 711982"/>
              <a:gd name="connsiteY4" fmla="*/ 980602 h 2079862"/>
              <a:gd name="connsiteX5" fmla="*/ 355991 w 711982"/>
              <a:gd name="connsiteY5" fmla="*/ 59329 h 2079862"/>
              <a:gd name="connsiteX6" fmla="*/ 711982 w 711982"/>
              <a:gd name="connsiteY6" fmla="*/ 0 h 20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982" h="2079862" stroke="0" extrusionOk="0">
                <a:moveTo>
                  <a:pt x="711982" y="2079862"/>
                </a:moveTo>
                <a:cubicBezTo>
                  <a:pt x="510537" y="2076878"/>
                  <a:pt x="350425" y="2055389"/>
                  <a:pt x="355991" y="2020533"/>
                </a:cubicBezTo>
                <a:cubicBezTo>
                  <a:pt x="410419" y="1594706"/>
                  <a:pt x="348276" y="1207441"/>
                  <a:pt x="355991" y="1099260"/>
                </a:cubicBezTo>
                <a:cubicBezTo>
                  <a:pt x="353857" y="1068577"/>
                  <a:pt x="193786" y="1055531"/>
                  <a:pt x="0" y="1039931"/>
                </a:cubicBezTo>
                <a:cubicBezTo>
                  <a:pt x="193835" y="1038414"/>
                  <a:pt x="356859" y="1013784"/>
                  <a:pt x="355991" y="980602"/>
                </a:cubicBezTo>
                <a:cubicBezTo>
                  <a:pt x="431270" y="628330"/>
                  <a:pt x="280630" y="375514"/>
                  <a:pt x="355991" y="59329"/>
                </a:cubicBezTo>
                <a:cubicBezTo>
                  <a:pt x="343184" y="24601"/>
                  <a:pt x="511404" y="3738"/>
                  <a:pt x="711982" y="0"/>
                </a:cubicBezTo>
                <a:cubicBezTo>
                  <a:pt x="663751" y="976160"/>
                  <a:pt x="796437" y="1657279"/>
                  <a:pt x="711982" y="2079862"/>
                </a:cubicBezTo>
                <a:close/>
              </a:path>
              <a:path w="711982" h="2079862" fill="none" extrusionOk="0">
                <a:moveTo>
                  <a:pt x="711982" y="2079862"/>
                </a:moveTo>
                <a:cubicBezTo>
                  <a:pt x="520612" y="2082794"/>
                  <a:pt x="360221" y="2054317"/>
                  <a:pt x="355991" y="2020533"/>
                </a:cubicBezTo>
                <a:cubicBezTo>
                  <a:pt x="279159" y="1873872"/>
                  <a:pt x="335740" y="1305513"/>
                  <a:pt x="355991" y="1099260"/>
                </a:cubicBezTo>
                <a:cubicBezTo>
                  <a:pt x="373468" y="1092510"/>
                  <a:pt x="197966" y="1053995"/>
                  <a:pt x="0" y="1039931"/>
                </a:cubicBezTo>
                <a:cubicBezTo>
                  <a:pt x="197643" y="1041525"/>
                  <a:pt x="357956" y="1015775"/>
                  <a:pt x="355991" y="980602"/>
                </a:cubicBezTo>
                <a:cubicBezTo>
                  <a:pt x="305460" y="735432"/>
                  <a:pt x="318524" y="349458"/>
                  <a:pt x="355991" y="59329"/>
                </a:cubicBezTo>
                <a:cubicBezTo>
                  <a:pt x="341772" y="28897"/>
                  <a:pt x="500580" y="-10208"/>
                  <a:pt x="711982" y="0"/>
                </a:cubicBezTo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30" dirty="0">
              <a:highlight>
                <a:srgbClr val="000000"/>
              </a:highlight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0411696-C706-B44B-B3C7-4244ED698F52}"/>
              </a:ext>
            </a:extLst>
          </p:cNvPr>
          <p:cNvSpPr txBox="1"/>
          <p:nvPr/>
        </p:nvSpPr>
        <p:spPr>
          <a:xfrm>
            <a:off x="10833785" y="888726"/>
            <a:ext cx="1606530" cy="1654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30" dirty="0"/>
              <a:t>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30" dirty="0"/>
              <a:t>Sensitivity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30" dirty="0"/>
              <a:t>Specificity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30" dirty="0"/>
              <a:t>F1-score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30" dirty="0"/>
              <a:t>…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734A9A03-7826-E74C-9484-555DF4620A13}"/>
              </a:ext>
            </a:extLst>
          </p:cNvPr>
          <p:cNvSpPr/>
          <p:nvPr/>
        </p:nvSpPr>
        <p:spPr>
          <a:xfrm>
            <a:off x="8761371" y="3061529"/>
            <a:ext cx="3351993" cy="16370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GraphXAI explanation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gradient-based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perturbation-based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surrogate-based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walk-based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subgraph-based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22A1EA9-34EA-4449-8639-3E60E5CCFE21}"/>
              </a:ext>
            </a:extLst>
          </p:cNvPr>
          <p:cNvSpPr/>
          <p:nvPr/>
        </p:nvSpPr>
        <p:spPr>
          <a:xfrm>
            <a:off x="8347418" y="3638494"/>
            <a:ext cx="622914" cy="416412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096" tIns="51548" rIns="103096" bIns="515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30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26C63545-0B05-B642-8593-E20DE96931A4}"/>
              </a:ext>
            </a:extLst>
          </p:cNvPr>
          <p:cNvSpPr/>
          <p:nvPr/>
        </p:nvSpPr>
        <p:spPr>
          <a:xfrm>
            <a:off x="12525100" y="3061529"/>
            <a:ext cx="3109778" cy="16370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GraphXAI output explanations: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attribute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Edge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K-hop information</a:t>
            </a:r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2FD89E90-E730-8042-9FF4-93DF501B55CD}"/>
              </a:ext>
            </a:extLst>
          </p:cNvPr>
          <p:cNvSpPr/>
          <p:nvPr/>
        </p:nvSpPr>
        <p:spPr>
          <a:xfrm>
            <a:off x="12113361" y="3635106"/>
            <a:ext cx="622914" cy="416412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096" tIns="51548" rIns="103096" bIns="515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30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3F56895F-07B5-A44D-A577-35EF22467CA1}"/>
              </a:ext>
            </a:extLst>
          </p:cNvPr>
          <p:cNvSpPr/>
          <p:nvPr/>
        </p:nvSpPr>
        <p:spPr>
          <a:xfrm>
            <a:off x="12954079" y="5315664"/>
            <a:ext cx="2303232" cy="892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3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GraphXAI visualizer</a:t>
            </a:r>
          </a:p>
        </p:txBody>
      </p:sp>
      <p:sp>
        <p:nvSpPr>
          <p:cNvPr id="93" name="Right Arrow 92">
            <a:extLst>
              <a:ext uri="{FF2B5EF4-FFF2-40B4-BE49-F238E27FC236}">
                <a16:creationId xmlns:a16="http://schemas.microsoft.com/office/drawing/2014/main" id="{C70163B8-3D4C-764A-ADDB-009B1BEA188E}"/>
              </a:ext>
            </a:extLst>
          </p:cNvPr>
          <p:cNvSpPr/>
          <p:nvPr/>
        </p:nvSpPr>
        <p:spPr>
          <a:xfrm rot="5400000">
            <a:off x="13668509" y="4902035"/>
            <a:ext cx="822960" cy="416412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096" tIns="51548" rIns="103096" bIns="515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30" dirty="0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8FCF3C8-1E1D-6A4B-89AA-7BD1DE538903}"/>
              </a:ext>
            </a:extLst>
          </p:cNvPr>
          <p:cNvSpPr/>
          <p:nvPr/>
        </p:nvSpPr>
        <p:spPr>
          <a:xfrm>
            <a:off x="12954079" y="1551949"/>
            <a:ext cx="2303232" cy="8922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3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GraphXAI metrics</a:t>
            </a:r>
          </a:p>
        </p:txBody>
      </p:sp>
      <p:sp>
        <p:nvSpPr>
          <p:cNvPr id="92" name="Right Arrow 91">
            <a:extLst>
              <a:ext uri="{FF2B5EF4-FFF2-40B4-BE49-F238E27FC236}">
                <a16:creationId xmlns:a16="http://schemas.microsoft.com/office/drawing/2014/main" id="{942104B7-702E-DA49-AB3F-3EB5961C74A6}"/>
              </a:ext>
            </a:extLst>
          </p:cNvPr>
          <p:cNvSpPr/>
          <p:nvPr/>
        </p:nvSpPr>
        <p:spPr>
          <a:xfrm rot="16200000">
            <a:off x="13626859" y="2438053"/>
            <a:ext cx="822960" cy="416412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096" tIns="51548" rIns="103096" bIns="515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30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CCED3B83-C097-2340-ABF4-D5B192E43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8" t="11348" r="25418" b="5974"/>
          <a:stretch/>
        </p:blipFill>
        <p:spPr>
          <a:xfrm>
            <a:off x="12873947" y="6238426"/>
            <a:ext cx="1164392" cy="1716968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60F5651-4937-8F4E-AE27-FC45575E5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9989" y="6239575"/>
            <a:ext cx="1164392" cy="1716968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D6B3A858-768E-3F49-AE6A-59E70997AF50}"/>
              </a:ext>
            </a:extLst>
          </p:cNvPr>
          <p:cNvSpPr/>
          <p:nvPr/>
        </p:nvSpPr>
        <p:spPr>
          <a:xfrm>
            <a:off x="12583603" y="6262380"/>
            <a:ext cx="600596" cy="7053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71E3744-098B-DA42-83F5-44FED34DEAC5}"/>
              </a:ext>
            </a:extLst>
          </p:cNvPr>
          <p:cNvSpPr/>
          <p:nvPr/>
        </p:nvSpPr>
        <p:spPr>
          <a:xfrm>
            <a:off x="13858135" y="6282517"/>
            <a:ext cx="464893" cy="3709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F77F53-6BE8-874F-9DFE-428074F04444}"/>
              </a:ext>
            </a:extLst>
          </p:cNvPr>
          <p:cNvSpPr txBox="1"/>
          <p:nvPr/>
        </p:nvSpPr>
        <p:spPr>
          <a:xfrm>
            <a:off x="6365804" y="43059"/>
            <a:ext cx="709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mention actual class names (once finalized) in each GraphXAI component</a:t>
            </a:r>
          </a:p>
        </p:txBody>
      </p:sp>
    </p:spTree>
    <p:extLst>
      <p:ext uri="{BB962C8B-B14F-4D97-AF65-F5344CB8AC3E}">
        <p14:creationId xmlns:p14="http://schemas.microsoft.com/office/powerpoint/2010/main" val="113674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7012</TotalTime>
  <Words>96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Agarwal, Chirag</dc:creator>
  <cp:lastModifiedBy>Agarwal, Chirag</cp:lastModifiedBy>
  <cp:revision>2</cp:revision>
  <dcterms:created xsi:type="dcterms:W3CDTF">2021-08-13T21:59:14Z</dcterms:created>
  <dcterms:modified xsi:type="dcterms:W3CDTF">2021-08-18T18:52:04Z</dcterms:modified>
</cp:coreProperties>
</file>