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65" r:id="rId4"/>
    <p:sldId id="272" r:id="rId5"/>
    <p:sldId id="266" r:id="rId6"/>
    <p:sldId id="277" r:id="rId7"/>
    <p:sldId id="278" r:id="rId8"/>
    <p:sldId id="273" r:id="rId9"/>
    <p:sldId id="279" r:id="rId10"/>
    <p:sldId id="280" r:id="rId11"/>
    <p:sldId id="283" r:id="rId12"/>
    <p:sldId id="281" r:id="rId13"/>
    <p:sldId id="282" r:id="rId14"/>
    <p:sldId id="268" r:id="rId15"/>
    <p:sldId id="267" r:id="rId16"/>
    <p:sldId id="269" r:id="rId17"/>
    <p:sldId id="260" r:id="rId18"/>
  </p:sldIdLst>
  <p:sldSz cx="12192000" cy="6858000"/>
  <p:notesSz cx="6858000" cy="9144000"/>
  <p:custDataLst>
    <p:tags r:id="rId23"/>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extLst>
    <p:ext uri="{EFAFB233-063F-42B5-8137-9DF3F51BA10A}">
      <p15:sldGuideLst xmlns:p15="http://schemas.microsoft.com/office/powerpoint/2012/main">
        <p15:guide id="1" orient="horz" pos="2153" userDrawn="1">
          <p15:clr>
            <a:srgbClr val="A4A3A4"/>
          </p15:clr>
        </p15:guide>
        <p15:guide id="2" pos="37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showGuides="1">
      <p:cViewPr varScale="1">
        <p:scale>
          <a:sx n="62" d="100"/>
          <a:sy n="62" d="100"/>
        </p:scale>
        <p:origin x="804" y="52"/>
      </p:cViewPr>
      <p:guideLst>
        <p:guide orient="horz" pos="2153"/>
        <p:guide pos="3798"/>
      </p:guideLst>
    </p:cSldViewPr>
  </p:slideViewPr>
  <p:notesTextViewPr>
    <p:cViewPr>
      <p:scale>
        <a:sx n="1" d="1"/>
        <a:sy n="1" d="1"/>
      </p:scale>
      <p:origin x="0" y="0"/>
    </p:cViewPr>
  </p:notesTextViewPr>
  <p:notesViewPr>
    <p:cSldViewPr snapToGrid="0" snapToObject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59.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1143000" y="685800"/>
            <a:ext cx="4572000" cy="3429000"/>
          </a:xfrm>
          <a:prstGeom prst="rect">
            <a:avLst/>
          </a:prstGeom>
        </p:spPr>
        <p:txBody>
          <a:bodyPr/>
          <a:lstStyle/>
          <a:p/>
        </p:txBody>
      </p:sp>
      <p:sp>
        <p:nvSpPr>
          <p:cNvPr id="55" name="Shape 55"/>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pic>
        <p:nvPicPr>
          <p:cNvPr id="16" name="图片 11" descr="图片 11"/>
          <p:cNvPicPr>
            <a:picLocks noChangeAspect="1"/>
          </p:cNvPicPr>
          <p:nvPr userDrawn="1"/>
        </p:nvPicPr>
        <p:blipFill>
          <a:blip r:embed="rId2"/>
          <a:srcRect l="50028" b="13495"/>
          <a:stretch>
            <a:fillRect/>
          </a:stretch>
        </p:blipFill>
        <p:spPr>
          <a:xfrm>
            <a:off x="-812800" y="2149475"/>
            <a:ext cx="4159885" cy="3390266"/>
          </a:xfrm>
          <a:prstGeom prst="rect">
            <a:avLst/>
          </a:prstGeom>
          <a:ln w="12700">
            <a:miter lim="400000"/>
            <a:headEnd/>
            <a:tailEnd/>
          </a:ln>
        </p:spPr>
      </p:pic>
      <p:pic>
        <p:nvPicPr>
          <p:cNvPr id="17" name="图片 10" descr="图片 10"/>
          <p:cNvPicPr>
            <a:picLocks noChangeAspect="1"/>
          </p:cNvPicPr>
          <p:nvPr userDrawn="1"/>
        </p:nvPicPr>
        <p:blipFill>
          <a:blip r:embed="rId3"/>
          <a:srcRect b="3900"/>
          <a:stretch>
            <a:fillRect/>
          </a:stretch>
        </p:blipFill>
        <p:spPr>
          <a:xfrm>
            <a:off x="961389" y="3518093"/>
            <a:ext cx="10433686" cy="3660776"/>
          </a:xfrm>
          <a:prstGeom prst="rect">
            <a:avLst/>
          </a:prstGeom>
          <a:ln w="12700">
            <a:miter lim="400000"/>
            <a:headEnd/>
            <a:tailEnd/>
          </a:ln>
        </p:spPr>
      </p:pic>
      <p:pic>
        <p:nvPicPr>
          <p:cNvPr id="18" name="图片 9" descr="图片 9"/>
          <p:cNvPicPr>
            <a:picLocks noChangeAspect="1"/>
          </p:cNvPicPr>
          <p:nvPr userDrawn="1"/>
        </p:nvPicPr>
        <p:blipFill>
          <a:blip r:embed="rId4"/>
          <a:srcRect t="6678" b="1167"/>
          <a:stretch>
            <a:fillRect/>
          </a:stretch>
        </p:blipFill>
        <p:spPr>
          <a:xfrm>
            <a:off x="4766945" y="-391160"/>
            <a:ext cx="7797801" cy="3355976"/>
          </a:xfrm>
          <a:prstGeom prst="rect">
            <a:avLst/>
          </a:prstGeom>
          <a:ln w="12700">
            <a:miter lim="400000"/>
            <a:headEnd/>
            <a:tailEnd/>
          </a:ln>
        </p:spPr>
      </p:pic>
      <p:sp>
        <p:nvSpPr>
          <p:cNvPr id="20" name="标题 3"/>
          <p:cNvSpPr txBox="1"/>
          <p:nvPr userDrawn="1"/>
        </p:nvSpPr>
        <p:spPr>
          <a:xfrm>
            <a:off x="1196340" y="6416675"/>
            <a:ext cx="9799320" cy="359411"/>
          </a:xfrm>
          <a:prstGeom prst="rect">
            <a:avLst/>
          </a:prstGeom>
          <a:ln w="12700">
            <a:miter lim="400000"/>
          </a:ln>
        </p:spPr>
        <p:txBody>
          <a:bodyPr lIns="46799" tIns="46799" rIns="46799" bIns="46799" anchor="b">
            <a:normAutofit/>
          </a:bodyPr>
          <a:lstStyle>
            <a:lvl1pPr algn="ctr">
              <a:lnSpc>
                <a:spcPct val="90000"/>
              </a:lnSpc>
              <a:defRPr spc="200">
                <a:solidFill>
                  <a:srgbClr val="FFFFFF"/>
                </a:solidFill>
                <a:latin typeface="Arial" panose="020B0604020202020204"/>
                <a:ea typeface="Arial" panose="020B0604020202020204"/>
                <a:cs typeface="Arial" panose="020B0604020202020204"/>
                <a:sym typeface="Arial" panose="020B0604020202020204"/>
              </a:defRPr>
            </a:lvl1pPr>
          </a:lstStyle>
          <a:p>
            <a:r>
              <a:rPr dirty="0"/>
              <a:t>university.360.cn</a:t>
            </a:r>
            <a:endParaRPr dirty="0"/>
          </a:p>
        </p:txBody>
      </p:sp>
      <p:pic>
        <p:nvPicPr>
          <p:cNvPr id="2"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54121" y="550734"/>
            <a:ext cx="1585452" cy="63418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pic>
        <p:nvPicPr>
          <p:cNvPr id="45" name="图片 8" descr="图片 8"/>
          <p:cNvPicPr>
            <a:picLocks noChangeAspect="1"/>
          </p:cNvPicPr>
          <p:nvPr/>
        </p:nvPicPr>
        <p:blipFill>
          <a:blip r:embed="rId2"/>
          <a:stretch>
            <a:fillRect/>
          </a:stretch>
        </p:blipFill>
        <p:spPr>
          <a:xfrm>
            <a:off x="443969" y="6369050"/>
            <a:ext cx="11304001" cy="77074"/>
          </a:xfrm>
          <a:prstGeom prst="rect">
            <a:avLst/>
          </a:prstGeom>
          <a:ln w="12700">
            <a:miter lim="400000"/>
            <a:headEnd/>
            <a:tailEnd/>
          </a:ln>
        </p:spPr>
      </p:pic>
      <p:sp>
        <p:nvSpPr>
          <p:cNvPr id="5" name="标题 3"/>
          <p:cNvSpPr txBox="1"/>
          <p:nvPr userDrawn="1"/>
        </p:nvSpPr>
        <p:spPr>
          <a:xfrm>
            <a:off x="1196340" y="6463579"/>
            <a:ext cx="9799320" cy="359411"/>
          </a:xfrm>
          <a:prstGeom prst="rect">
            <a:avLst/>
          </a:prstGeom>
          <a:ln w="12700">
            <a:miter lim="400000"/>
          </a:ln>
        </p:spPr>
        <p:txBody>
          <a:bodyPr lIns="46799" tIns="46799" rIns="46799" bIns="46799" anchor="b">
            <a:normAutofit/>
          </a:bodyPr>
          <a:lstStyle>
            <a:lvl1pPr algn="ctr">
              <a:lnSpc>
                <a:spcPct val="90000"/>
              </a:lnSpc>
              <a:defRPr spc="200">
                <a:solidFill>
                  <a:srgbClr val="595959"/>
                </a:solidFill>
                <a:latin typeface="Arial" panose="020B0604020202020204"/>
                <a:ea typeface="Arial" panose="020B0604020202020204"/>
                <a:cs typeface="Arial" panose="020B0604020202020204"/>
                <a:sym typeface="Arial" panose="020B0604020202020204"/>
              </a:defRPr>
            </a:lvl1pPr>
          </a:lstStyle>
          <a:p>
            <a:r>
              <a:rPr sz="1600" dirty="0"/>
              <a:t>university.360.cn</a:t>
            </a:r>
            <a:endParaRPr sz="1600"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97117"/>
            <a:ext cx="12192000" cy="502848"/>
          </a:xfrm>
          <a:prstGeom prst="rect">
            <a:avLst/>
          </a:prstGeom>
          <a:gradFill>
            <a:gsLst>
              <a:gs pos="89000">
                <a:srgbClr val="00AB7A">
                  <a:alpha val="0"/>
                </a:srgbClr>
              </a:gs>
              <a:gs pos="45000">
                <a:srgbClr val="00AB7A"/>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baseline="-25000" dirty="0"/>
          </a:p>
        </p:txBody>
      </p:sp>
      <p:sp>
        <p:nvSpPr>
          <p:cNvPr id="4" name="日期占位符 3"/>
          <p:cNvSpPr>
            <a:spLocks noGrp="1"/>
          </p:cNvSpPr>
          <p:nvPr>
            <p:ph type="dt" sz="half" idx="10"/>
          </p:nvPr>
        </p:nvSpPr>
        <p:spPr>
          <a:xfrm>
            <a:off x="161739" y="6320292"/>
            <a:ext cx="1028887" cy="271009"/>
          </a:xfrm>
          <a:prstGeom prst="rect">
            <a:avLst/>
          </a:prstGeom>
        </p:spPr>
        <p:txBody>
          <a:bodyPr/>
          <a:lstStyle>
            <a:lvl1pPr>
              <a:defRPr sz="1100">
                <a:latin typeface="微软雅黑" panose="020B0503020204020204" charset="-122"/>
                <a:ea typeface="微软雅黑" panose="020B0503020204020204" charset="-122"/>
              </a:defRPr>
            </a:lvl1pPr>
          </a:lstStyle>
          <a:p>
            <a:fld id="{47817226-A4A8-4CA8-8499-073E4B5E2127}" type="datetimeFigureOut">
              <a:rPr lang="zh-CN" altLang="en-US" smtClean="0"/>
            </a:fld>
            <a:endParaRPr lang="zh-CN" altLang="en-US"/>
          </a:p>
        </p:txBody>
      </p:sp>
      <p:sp>
        <p:nvSpPr>
          <p:cNvPr id="6" name="灯片编号占位符 5"/>
          <p:cNvSpPr>
            <a:spLocks noGrp="1"/>
          </p:cNvSpPr>
          <p:nvPr>
            <p:ph type="sldNum" sz="quarter" idx="12"/>
          </p:nvPr>
        </p:nvSpPr>
        <p:spPr>
          <a:xfrm>
            <a:off x="11069579" y="6502853"/>
            <a:ext cx="789305" cy="278947"/>
          </a:xfrm>
          <a:prstGeom prst="rect">
            <a:avLst/>
          </a:prstGeom>
        </p:spPr>
        <p:txBody>
          <a:bodyPr/>
          <a:lstStyle>
            <a:lvl1pPr algn="ctr">
              <a:defRPr sz="1200">
                <a:latin typeface="微软雅黑" panose="020B0503020204020204" charset="-122"/>
                <a:ea typeface="微软雅黑" panose="020B0503020204020204" charset="-122"/>
              </a:defRPr>
            </a:lvl1pPr>
          </a:lstStyle>
          <a:p>
            <a:fld id="{CE3A6F2A-4BD1-4B71-A85C-4AC4B8E4C9A9}" type="slidenum">
              <a:rPr lang="zh-CN" altLang="en-US" smtClean="0"/>
            </a:fld>
            <a:endParaRPr lang="zh-CN" altLang="en-US" dirty="0"/>
          </a:p>
        </p:txBody>
      </p:sp>
      <p:sp>
        <p:nvSpPr>
          <p:cNvPr id="10" name="AutoShape 31"/>
          <p:cNvSpPr>
            <a:spLocks noChangeAspect="1" noChangeArrowheads="1" noTextEdit="1"/>
          </p:cNvSpPr>
          <p:nvPr/>
        </p:nvSpPr>
        <p:spPr bwMode="auto">
          <a:xfrm>
            <a:off x="564" y="236492"/>
            <a:ext cx="251119" cy="3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Freeform 34"/>
          <p:cNvSpPr/>
          <p:nvPr/>
        </p:nvSpPr>
        <p:spPr bwMode="auto">
          <a:xfrm>
            <a:off x="69031" y="219203"/>
            <a:ext cx="145443" cy="145443"/>
          </a:xfrm>
          <a:custGeom>
            <a:avLst/>
            <a:gdLst>
              <a:gd name="T0" fmla="*/ 58 w 65"/>
              <a:gd name="T1" fmla="*/ 25 h 65"/>
              <a:gd name="T2" fmla="*/ 40 w 65"/>
              <a:gd name="T3" fmla="*/ 25 h 65"/>
              <a:gd name="T4" fmla="*/ 40 w 65"/>
              <a:gd name="T5" fmla="*/ 7 h 65"/>
              <a:gd name="T6" fmla="*/ 33 w 65"/>
              <a:gd name="T7" fmla="*/ 0 h 65"/>
              <a:gd name="T8" fmla="*/ 25 w 65"/>
              <a:gd name="T9" fmla="*/ 7 h 65"/>
              <a:gd name="T10" fmla="*/ 25 w 65"/>
              <a:gd name="T11" fmla="*/ 11 h 65"/>
              <a:gd name="T12" fmla="*/ 25 w 65"/>
              <a:gd name="T13" fmla="*/ 25 h 65"/>
              <a:gd name="T14" fmla="*/ 7 w 65"/>
              <a:gd name="T15" fmla="*/ 25 h 65"/>
              <a:gd name="T16" fmla="*/ 0 w 65"/>
              <a:gd name="T17" fmla="*/ 32 h 65"/>
              <a:gd name="T18" fmla="*/ 7 w 65"/>
              <a:gd name="T19" fmla="*/ 40 h 65"/>
              <a:gd name="T20" fmla="*/ 25 w 65"/>
              <a:gd name="T21" fmla="*/ 40 h 65"/>
              <a:gd name="T22" fmla="*/ 25 w 65"/>
              <a:gd name="T23" fmla="*/ 57 h 65"/>
              <a:gd name="T24" fmla="*/ 33 w 65"/>
              <a:gd name="T25" fmla="*/ 65 h 65"/>
              <a:gd name="T26" fmla="*/ 40 w 65"/>
              <a:gd name="T27" fmla="*/ 57 h 65"/>
              <a:gd name="T28" fmla="*/ 40 w 65"/>
              <a:gd name="T29" fmla="*/ 40 h 65"/>
              <a:gd name="T30" fmla="*/ 45 w 65"/>
              <a:gd name="T31" fmla="*/ 40 h 65"/>
              <a:gd name="T32" fmla="*/ 58 w 65"/>
              <a:gd name="T33" fmla="*/ 40 h 65"/>
              <a:gd name="T34" fmla="*/ 65 w 65"/>
              <a:gd name="T35" fmla="*/ 32 h 65"/>
              <a:gd name="T36" fmla="*/ 58 w 65"/>
              <a:gd name="T37" fmla="*/ 2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 h="65">
                <a:moveTo>
                  <a:pt x="58" y="25"/>
                </a:moveTo>
                <a:cubicBezTo>
                  <a:pt x="40" y="25"/>
                  <a:pt x="40" y="25"/>
                  <a:pt x="40" y="25"/>
                </a:cubicBezTo>
                <a:cubicBezTo>
                  <a:pt x="40" y="7"/>
                  <a:pt x="40" y="7"/>
                  <a:pt x="40" y="7"/>
                </a:cubicBezTo>
                <a:cubicBezTo>
                  <a:pt x="40" y="3"/>
                  <a:pt x="37" y="0"/>
                  <a:pt x="33" y="0"/>
                </a:cubicBezTo>
                <a:cubicBezTo>
                  <a:pt x="28" y="0"/>
                  <a:pt x="25" y="3"/>
                  <a:pt x="25" y="7"/>
                </a:cubicBezTo>
                <a:cubicBezTo>
                  <a:pt x="25" y="11"/>
                  <a:pt x="25" y="11"/>
                  <a:pt x="25" y="11"/>
                </a:cubicBezTo>
                <a:cubicBezTo>
                  <a:pt x="25" y="25"/>
                  <a:pt x="25" y="25"/>
                  <a:pt x="25" y="25"/>
                </a:cubicBezTo>
                <a:cubicBezTo>
                  <a:pt x="7" y="25"/>
                  <a:pt x="7" y="25"/>
                  <a:pt x="7" y="25"/>
                </a:cubicBezTo>
                <a:cubicBezTo>
                  <a:pt x="3" y="25"/>
                  <a:pt x="0" y="28"/>
                  <a:pt x="0" y="32"/>
                </a:cubicBezTo>
                <a:cubicBezTo>
                  <a:pt x="0" y="36"/>
                  <a:pt x="3" y="40"/>
                  <a:pt x="7" y="40"/>
                </a:cubicBezTo>
                <a:cubicBezTo>
                  <a:pt x="25" y="40"/>
                  <a:pt x="25" y="40"/>
                  <a:pt x="25" y="40"/>
                </a:cubicBezTo>
                <a:cubicBezTo>
                  <a:pt x="25" y="57"/>
                  <a:pt x="25" y="57"/>
                  <a:pt x="25" y="57"/>
                </a:cubicBezTo>
                <a:cubicBezTo>
                  <a:pt x="25" y="61"/>
                  <a:pt x="28" y="65"/>
                  <a:pt x="33" y="65"/>
                </a:cubicBezTo>
                <a:cubicBezTo>
                  <a:pt x="37" y="65"/>
                  <a:pt x="40" y="61"/>
                  <a:pt x="40" y="57"/>
                </a:cubicBezTo>
                <a:cubicBezTo>
                  <a:pt x="40" y="40"/>
                  <a:pt x="40" y="40"/>
                  <a:pt x="40" y="40"/>
                </a:cubicBezTo>
                <a:cubicBezTo>
                  <a:pt x="45" y="40"/>
                  <a:pt x="45" y="40"/>
                  <a:pt x="45" y="40"/>
                </a:cubicBezTo>
                <a:cubicBezTo>
                  <a:pt x="58" y="40"/>
                  <a:pt x="58" y="40"/>
                  <a:pt x="58" y="40"/>
                </a:cubicBezTo>
                <a:cubicBezTo>
                  <a:pt x="62" y="40"/>
                  <a:pt x="65" y="36"/>
                  <a:pt x="65" y="32"/>
                </a:cubicBezTo>
                <a:cubicBezTo>
                  <a:pt x="65" y="28"/>
                  <a:pt x="62" y="25"/>
                  <a:pt x="58" y="2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34"/>
          <p:cNvSpPr/>
          <p:nvPr userDrawn="1"/>
        </p:nvSpPr>
        <p:spPr bwMode="auto">
          <a:xfrm>
            <a:off x="226448" y="341831"/>
            <a:ext cx="77055" cy="77055"/>
          </a:xfrm>
          <a:custGeom>
            <a:avLst/>
            <a:gdLst>
              <a:gd name="T0" fmla="*/ 58 w 65"/>
              <a:gd name="T1" fmla="*/ 25 h 65"/>
              <a:gd name="T2" fmla="*/ 40 w 65"/>
              <a:gd name="T3" fmla="*/ 25 h 65"/>
              <a:gd name="T4" fmla="*/ 40 w 65"/>
              <a:gd name="T5" fmla="*/ 7 h 65"/>
              <a:gd name="T6" fmla="*/ 33 w 65"/>
              <a:gd name="T7" fmla="*/ 0 h 65"/>
              <a:gd name="T8" fmla="*/ 25 w 65"/>
              <a:gd name="T9" fmla="*/ 7 h 65"/>
              <a:gd name="T10" fmla="*/ 25 w 65"/>
              <a:gd name="T11" fmla="*/ 11 h 65"/>
              <a:gd name="T12" fmla="*/ 25 w 65"/>
              <a:gd name="T13" fmla="*/ 25 h 65"/>
              <a:gd name="T14" fmla="*/ 7 w 65"/>
              <a:gd name="T15" fmla="*/ 25 h 65"/>
              <a:gd name="T16" fmla="*/ 0 w 65"/>
              <a:gd name="T17" fmla="*/ 32 h 65"/>
              <a:gd name="T18" fmla="*/ 7 w 65"/>
              <a:gd name="T19" fmla="*/ 40 h 65"/>
              <a:gd name="T20" fmla="*/ 25 w 65"/>
              <a:gd name="T21" fmla="*/ 40 h 65"/>
              <a:gd name="T22" fmla="*/ 25 w 65"/>
              <a:gd name="T23" fmla="*/ 57 h 65"/>
              <a:gd name="T24" fmla="*/ 33 w 65"/>
              <a:gd name="T25" fmla="*/ 65 h 65"/>
              <a:gd name="T26" fmla="*/ 40 w 65"/>
              <a:gd name="T27" fmla="*/ 57 h 65"/>
              <a:gd name="T28" fmla="*/ 40 w 65"/>
              <a:gd name="T29" fmla="*/ 40 h 65"/>
              <a:gd name="T30" fmla="*/ 45 w 65"/>
              <a:gd name="T31" fmla="*/ 40 h 65"/>
              <a:gd name="T32" fmla="*/ 58 w 65"/>
              <a:gd name="T33" fmla="*/ 40 h 65"/>
              <a:gd name="T34" fmla="*/ 65 w 65"/>
              <a:gd name="T35" fmla="*/ 32 h 65"/>
              <a:gd name="T36" fmla="*/ 58 w 65"/>
              <a:gd name="T37" fmla="*/ 2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 h="65">
                <a:moveTo>
                  <a:pt x="58" y="25"/>
                </a:moveTo>
                <a:cubicBezTo>
                  <a:pt x="40" y="25"/>
                  <a:pt x="40" y="25"/>
                  <a:pt x="40" y="25"/>
                </a:cubicBezTo>
                <a:cubicBezTo>
                  <a:pt x="40" y="7"/>
                  <a:pt x="40" y="7"/>
                  <a:pt x="40" y="7"/>
                </a:cubicBezTo>
                <a:cubicBezTo>
                  <a:pt x="40" y="3"/>
                  <a:pt x="37" y="0"/>
                  <a:pt x="33" y="0"/>
                </a:cubicBezTo>
                <a:cubicBezTo>
                  <a:pt x="28" y="0"/>
                  <a:pt x="25" y="3"/>
                  <a:pt x="25" y="7"/>
                </a:cubicBezTo>
                <a:cubicBezTo>
                  <a:pt x="25" y="11"/>
                  <a:pt x="25" y="11"/>
                  <a:pt x="25" y="11"/>
                </a:cubicBezTo>
                <a:cubicBezTo>
                  <a:pt x="25" y="25"/>
                  <a:pt x="25" y="25"/>
                  <a:pt x="25" y="25"/>
                </a:cubicBezTo>
                <a:cubicBezTo>
                  <a:pt x="7" y="25"/>
                  <a:pt x="7" y="25"/>
                  <a:pt x="7" y="25"/>
                </a:cubicBezTo>
                <a:cubicBezTo>
                  <a:pt x="3" y="25"/>
                  <a:pt x="0" y="28"/>
                  <a:pt x="0" y="32"/>
                </a:cubicBezTo>
                <a:cubicBezTo>
                  <a:pt x="0" y="36"/>
                  <a:pt x="3" y="40"/>
                  <a:pt x="7" y="40"/>
                </a:cubicBezTo>
                <a:cubicBezTo>
                  <a:pt x="25" y="40"/>
                  <a:pt x="25" y="40"/>
                  <a:pt x="25" y="40"/>
                </a:cubicBezTo>
                <a:cubicBezTo>
                  <a:pt x="25" y="57"/>
                  <a:pt x="25" y="57"/>
                  <a:pt x="25" y="57"/>
                </a:cubicBezTo>
                <a:cubicBezTo>
                  <a:pt x="25" y="61"/>
                  <a:pt x="28" y="65"/>
                  <a:pt x="33" y="65"/>
                </a:cubicBezTo>
                <a:cubicBezTo>
                  <a:pt x="37" y="65"/>
                  <a:pt x="40" y="61"/>
                  <a:pt x="40" y="57"/>
                </a:cubicBezTo>
                <a:cubicBezTo>
                  <a:pt x="40" y="40"/>
                  <a:pt x="40" y="40"/>
                  <a:pt x="40" y="40"/>
                </a:cubicBezTo>
                <a:cubicBezTo>
                  <a:pt x="45" y="40"/>
                  <a:pt x="45" y="40"/>
                  <a:pt x="45" y="40"/>
                </a:cubicBezTo>
                <a:cubicBezTo>
                  <a:pt x="58" y="40"/>
                  <a:pt x="58" y="40"/>
                  <a:pt x="58" y="40"/>
                </a:cubicBezTo>
                <a:cubicBezTo>
                  <a:pt x="62" y="40"/>
                  <a:pt x="65" y="36"/>
                  <a:pt x="65" y="32"/>
                </a:cubicBezTo>
                <a:cubicBezTo>
                  <a:pt x="65" y="28"/>
                  <a:pt x="62" y="25"/>
                  <a:pt x="58" y="25"/>
                </a:cubicBezTo>
                <a:close/>
              </a:path>
            </a:pathLst>
          </a:custGeom>
          <a:solidFill>
            <a:schemeClr val="bg1">
              <a:alpha val="55000"/>
            </a:schemeClr>
          </a:solidFill>
          <a:ln>
            <a:noFill/>
          </a:ln>
        </p:spPr>
        <p:txBody>
          <a:bodyPr vert="horz" wrap="square" lIns="91440" tIns="45720" rIns="91440" bIns="45720" numCol="1" anchor="t" anchorCtr="0" compatLnSpc="1"/>
          <a:lstStyle/>
          <a:p>
            <a:endParaRPr lang="zh-CN" altLang="en-US"/>
          </a:p>
        </p:txBody>
      </p:sp>
      <p:grpSp>
        <p:nvGrpSpPr>
          <p:cNvPr id="42" name="组合 41"/>
          <p:cNvGrpSpPr/>
          <p:nvPr userDrawn="1"/>
        </p:nvGrpSpPr>
        <p:grpSpPr>
          <a:xfrm>
            <a:off x="10482901" y="170733"/>
            <a:ext cx="1375983" cy="344775"/>
            <a:chOff x="7550392" y="-466606"/>
            <a:chExt cx="1031987" cy="258581"/>
          </a:xfrm>
          <a:solidFill>
            <a:srgbClr val="555963"/>
          </a:solidFill>
        </p:grpSpPr>
        <p:sp>
          <p:nvSpPr>
            <p:cNvPr id="19" name="Freeform 5"/>
            <p:cNvSpPr/>
            <p:nvPr userDrawn="1"/>
          </p:nvSpPr>
          <p:spPr bwMode="auto">
            <a:xfrm>
              <a:off x="7591672" y="-422211"/>
              <a:ext cx="66982" cy="65424"/>
            </a:xfrm>
            <a:custGeom>
              <a:avLst/>
              <a:gdLst>
                <a:gd name="T0" fmla="*/ 35 w 40"/>
                <a:gd name="T1" fmla="*/ 15 h 39"/>
                <a:gd name="T2" fmla="*/ 25 w 40"/>
                <a:gd name="T3" fmla="*/ 15 h 39"/>
                <a:gd name="T4" fmla="*/ 25 w 40"/>
                <a:gd name="T5" fmla="*/ 4 h 39"/>
                <a:gd name="T6" fmla="*/ 20 w 40"/>
                <a:gd name="T7" fmla="*/ 0 h 39"/>
                <a:gd name="T8" fmla="*/ 16 w 40"/>
                <a:gd name="T9" fmla="*/ 4 h 39"/>
                <a:gd name="T10" fmla="*/ 16 w 40"/>
                <a:gd name="T11" fmla="*/ 15 h 39"/>
                <a:gd name="T12" fmla="*/ 5 w 40"/>
                <a:gd name="T13" fmla="*/ 15 h 39"/>
                <a:gd name="T14" fmla="*/ 0 w 40"/>
                <a:gd name="T15" fmla="*/ 20 h 39"/>
                <a:gd name="T16" fmla="*/ 0 w 40"/>
                <a:gd name="T17" fmla="*/ 20 h 39"/>
                <a:gd name="T18" fmla="*/ 5 w 40"/>
                <a:gd name="T19" fmla="*/ 24 h 39"/>
                <a:gd name="T20" fmla="*/ 16 w 40"/>
                <a:gd name="T21" fmla="*/ 24 h 39"/>
                <a:gd name="T22" fmla="*/ 16 w 40"/>
                <a:gd name="T23" fmla="*/ 35 h 39"/>
                <a:gd name="T24" fmla="*/ 20 w 40"/>
                <a:gd name="T25" fmla="*/ 39 h 39"/>
                <a:gd name="T26" fmla="*/ 25 w 40"/>
                <a:gd name="T27" fmla="*/ 35 h 39"/>
                <a:gd name="T28" fmla="*/ 25 w 40"/>
                <a:gd name="T29" fmla="*/ 24 h 39"/>
                <a:gd name="T30" fmla="*/ 35 w 40"/>
                <a:gd name="T31" fmla="*/ 24 h 39"/>
                <a:gd name="T32" fmla="*/ 40 w 40"/>
                <a:gd name="T33" fmla="*/ 20 h 39"/>
                <a:gd name="T34" fmla="*/ 40 w 40"/>
                <a:gd name="T35" fmla="*/ 20 h 39"/>
                <a:gd name="T36" fmla="*/ 35 w 40"/>
                <a:gd name="T37"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9">
                  <a:moveTo>
                    <a:pt x="35" y="15"/>
                  </a:moveTo>
                  <a:cubicBezTo>
                    <a:pt x="25" y="15"/>
                    <a:pt x="25" y="15"/>
                    <a:pt x="25" y="15"/>
                  </a:cubicBezTo>
                  <a:cubicBezTo>
                    <a:pt x="25" y="4"/>
                    <a:pt x="25" y="4"/>
                    <a:pt x="25" y="4"/>
                  </a:cubicBezTo>
                  <a:cubicBezTo>
                    <a:pt x="25" y="2"/>
                    <a:pt x="23" y="0"/>
                    <a:pt x="20" y="0"/>
                  </a:cubicBezTo>
                  <a:cubicBezTo>
                    <a:pt x="18" y="0"/>
                    <a:pt x="16" y="2"/>
                    <a:pt x="16" y="4"/>
                  </a:cubicBezTo>
                  <a:cubicBezTo>
                    <a:pt x="16" y="15"/>
                    <a:pt x="16" y="15"/>
                    <a:pt x="16" y="15"/>
                  </a:cubicBezTo>
                  <a:cubicBezTo>
                    <a:pt x="5" y="15"/>
                    <a:pt x="5" y="15"/>
                    <a:pt x="5" y="15"/>
                  </a:cubicBezTo>
                  <a:cubicBezTo>
                    <a:pt x="2" y="15"/>
                    <a:pt x="0" y="17"/>
                    <a:pt x="0" y="20"/>
                  </a:cubicBezTo>
                  <a:cubicBezTo>
                    <a:pt x="0" y="20"/>
                    <a:pt x="0" y="20"/>
                    <a:pt x="0" y="20"/>
                  </a:cubicBezTo>
                  <a:cubicBezTo>
                    <a:pt x="0" y="22"/>
                    <a:pt x="2" y="24"/>
                    <a:pt x="5" y="24"/>
                  </a:cubicBezTo>
                  <a:cubicBezTo>
                    <a:pt x="16" y="24"/>
                    <a:pt x="16" y="24"/>
                    <a:pt x="16" y="24"/>
                  </a:cubicBezTo>
                  <a:cubicBezTo>
                    <a:pt x="16" y="35"/>
                    <a:pt x="16" y="35"/>
                    <a:pt x="16" y="35"/>
                  </a:cubicBezTo>
                  <a:cubicBezTo>
                    <a:pt x="16" y="37"/>
                    <a:pt x="18" y="39"/>
                    <a:pt x="20" y="39"/>
                  </a:cubicBezTo>
                  <a:cubicBezTo>
                    <a:pt x="23" y="39"/>
                    <a:pt x="25" y="37"/>
                    <a:pt x="25" y="35"/>
                  </a:cubicBezTo>
                  <a:cubicBezTo>
                    <a:pt x="25" y="24"/>
                    <a:pt x="25" y="24"/>
                    <a:pt x="25" y="24"/>
                  </a:cubicBezTo>
                  <a:cubicBezTo>
                    <a:pt x="35" y="24"/>
                    <a:pt x="35" y="24"/>
                    <a:pt x="35" y="24"/>
                  </a:cubicBezTo>
                  <a:cubicBezTo>
                    <a:pt x="38" y="24"/>
                    <a:pt x="40" y="22"/>
                    <a:pt x="40" y="20"/>
                  </a:cubicBezTo>
                  <a:cubicBezTo>
                    <a:pt x="40" y="20"/>
                    <a:pt x="40" y="20"/>
                    <a:pt x="40" y="20"/>
                  </a:cubicBezTo>
                  <a:cubicBezTo>
                    <a:pt x="40" y="17"/>
                    <a:pt x="38" y="15"/>
                    <a:pt x="3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6"/>
            <p:cNvSpPr>
              <a:spLocks noEditPoints="1"/>
            </p:cNvSpPr>
            <p:nvPr userDrawn="1"/>
          </p:nvSpPr>
          <p:spPr bwMode="auto">
            <a:xfrm>
              <a:off x="7550392" y="-466606"/>
              <a:ext cx="151098" cy="154214"/>
            </a:xfrm>
            <a:custGeom>
              <a:avLst/>
              <a:gdLst>
                <a:gd name="T0" fmla="*/ 84 w 91"/>
                <a:gd name="T1" fmla="*/ 22 h 91"/>
                <a:gd name="T2" fmla="*/ 83 w 91"/>
                <a:gd name="T3" fmla="*/ 20 h 91"/>
                <a:gd name="T4" fmla="*/ 60 w 91"/>
                <a:gd name="T5" fmla="*/ 3 h 91"/>
                <a:gd name="T6" fmla="*/ 59 w 91"/>
                <a:gd name="T7" fmla="*/ 2 h 91"/>
                <a:gd name="T8" fmla="*/ 58 w 91"/>
                <a:gd name="T9" fmla="*/ 2 h 91"/>
                <a:gd name="T10" fmla="*/ 56 w 91"/>
                <a:gd name="T11" fmla="*/ 1 h 91"/>
                <a:gd name="T12" fmla="*/ 55 w 91"/>
                <a:gd name="T13" fmla="*/ 1 h 91"/>
                <a:gd name="T14" fmla="*/ 51 w 91"/>
                <a:gd name="T15" fmla="*/ 1 h 91"/>
                <a:gd name="T16" fmla="*/ 50 w 91"/>
                <a:gd name="T17" fmla="*/ 0 h 91"/>
                <a:gd name="T18" fmla="*/ 48 w 91"/>
                <a:gd name="T19" fmla="*/ 0 h 91"/>
                <a:gd name="T20" fmla="*/ 47 w 91"/>
                <a:gd name="T21" fmla="*/ 0 h 91"/>
                <a:gd name="T22" fmla="*/ 45 w 91"/>
                <a:gd name="T23" fmla="*/ 0 h 91"/>
                <a:gd name="T24" fmla="*/ 8 w 91"/>
                <a:gd name="T25" fmla="*/ 20 h 91"/>
                <a:gd name="T26" fmla="*/ 7 w 91"/>
                <a:gd name="T27" fmla="*/ 21 h 91"/>
                <a:gd name="T28" fmla="*/ 6 w 91"/>
                <a:gd name="T29" fmla="*/ 23 h 91"/>
                <a:gd name="T30" fmla="*/ 5 w 91"/>
                <a:gd name="T31" fmla="*/ 24 h 91"/>
                <a:gd name="T32" fmla="*/ 5 w 91"/>
                <a:gd name="T33" fmla="*/ 25 h 91"/>
                <a:gd name="T34" fmla="*/ 4 w 91"/>
                <a:gd name="T35" fmla="*/ 26 h 91"/>
                <a:gd name="T36" fmla="*/ 0 w 91"/>
                <a:gd name="T37" fmla="*/ 46 h 91"/>
                <a:gd name="T38" fmla="*/ 5 w 91"/>
                <a:gd name="T39" fmla="*/ 66 h 91"/>
                <a:gd name="T40" fmla="*/ 31 w 91"/>
                <a:gd name="T41" fmla="*/ 88 h 91"/>
                <a:gd name="T42" fmla="*/ 32 w 91"/>
                <a:gd name="T43" fmla="*/ 89 h 91"/>
                <a:gd name="T44" fmla="*/ 34 w 91"/>
                <a:gd name="T45" fmla="*/ 89 h 91"/>
                <a:gd name="T46" fmla="*/ 36 w 91"/>
                <a:gd name="T47" fmla="*/ 90 h 91"/>
                <a:gd name="T48" fmla="*/ 45 w 91"/>
                <a:gd name="T49" fmla="*/ 91 h 91"/>
                <a:gd name="T50" fmla="*/ 48 w 91"/>
                <a:gd name="T51" fmla="*/ 91 h 91"/>
                <a:gd name="T52" fmla="*/ 53 w 91"/>
                <a:gd name="T53" fmla="*/ 90 h 91"/>
                <a:gd name="T54" fmla="*/ 54 w 91"/>
                <a:gd name="T55" fmla="*/ 90 h 91"/>
                <a:gd name="T56" fmla="*/ 58 w 91"/>
                <a:gd name="T57" fmla="*/ 89 h 91"/>
                <a:gd name="T58" fmla="*/ 59 w 91"/>
                <a:gd name="T59" fmla="*/ 89 h 91"/>
                <a:gd name="T60" fmla="*/ 61 w 91"/>
                <a:gd name="T61" fmla="*/ 88 h 91"/>
                <a:gd name="T62" fmla="*/ 62 w 91"/>
                <a:gd name="T63" fmla="*/ 88 h 91"/>
                <a:gd name="T64" fmla="*/ 64 w 91"/>
                <a:gd name="T65" fmla="*/ 87 h 91"/>
                <a:gd name="T66" fmla="*/ 65 w 91"/>
                <a:gd name="T67" fmla="*/ 86 h 91"/>
                <a:gd name="T68" fmla="*/ 67 w 91"/>
                <a:gd name="T69" fmla="*/ 85 h 91"/>
                <a:gd name="T70" fmla="*/ 68 w 91"/>
                <a:gd name="T71" fmla="*/ 85 h 91"/>
                <a:gd name="T72" fmla="*/ 91 w 91"/>
                <a:gd name="T73" fmla="*/ 46 h 91"/>
                <a:gd name="T74" fmla="*/ 72 w 91"/>
                <a:gd name="T75" fmla="*/ 77 h 91"/>
                <a:gd name="T76" fmla="*/ 24 w 91"/>
                <a:gd name="T77" fmla="*/ 64 h 91"/>
                <a:gd name="T78" fmla="*/ 8 w 91"/>
                <a:gd name="T79" fmla="*/ 62 h 91"/>
                <a:gd name="T80" fmla="*/ 8 w 91"/>
                <a:gd name="T81" fmla="*/ 62 h 91"/>
                <a:gd name="T82" fmla="*/ 18 w 91"/>
                <a:gd name="T83" fmla="*/ 14 h 91"/>
                <a:gd name="T84" fmla="*/ 67 w 91"/>
                <a:gd name="T85" fmla="*/ 27 h 91"/>
                <a:gd name="T86" fmla="*/ 83 w 91"/>
                <a:gd name="T87" fmla="*/ 29 h 91"/>
                <a:gd name="T88" fmla="*/ 83 w 91"/>
                <a:gd name="T89" fmla="*/ 29 h 91"/>
                <a:gd name="T90" fmla="*/ 72 w 91"/>
                <a:gd name="T91" fmla="*/ 7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91">
                  <a:moveTo>
                    <a:pt x="84" y="22"/>
                  </a:moveTo>
                  <a:cubicBezTo>
                    <a:pt x="84" y="22"/>
                    <a:pt x="84" y="22"/>
                    <a:pt x="84" y="22"/>
                  </a:cubicBezTo>
                  <a:cubicBezTo>
                    <a:pt x="84" y="22"/>
                    <a:pt x="84" y="21"/>
                    <a:pt x="83" y="21"/>
                  </a:cubicBezTo>
                  <a:cubicBezTo>
                    <a:pt x="83" y="21"/>
                    <a:pt x="83" y="20"/>
                    <a:pt x="83" y="20"/>
                  </a:cubicBezTo>
                  <a:cubicBezTo>
                    <a:pt x="83" y="20"/>
                    <a:pt x="83" y="20"/>
                    <a:pt x="83" y="20"/>
                  </a:cubicBezTo>
                  <a:cubicBezTo>
                    <a:pt x="77" y="12"/>
                    <a:pt x="69" y="6"/>
                    <a:pt x="60" y="3"/>
                  </a:cubicBezTo>
                  <a:cubicBezTo>
                    <a:pt x="60" y="3"/>
                    <a:pt x="60" y="3"/>
                    <a:pt x="60" y="3"/>
                  </a:cubicBezTo>
                  <a:cubicBezTo>
                    <a:pt x="59" y="2"/>
                    <a:pt x="59" y="2"/>
                    <a:pt x="59" y="2"/>
                  </a:cubicBezTo>
                  <a:cubicBezTo>
                    <a:pt x="59" y="2"/>
                    <a:pt x="59" y="2"/>
                    <a:pt x="58" y="2"/>
                  </a:cubicBezTo>
                  <a:cubicBezTo>
                    <a:pt x="58" y="2"/>
                    <a:pt x="58" y="2"/>
                    <a:pt x="58" y="2"/>
                  </a:cubicBezTo>
                  <a:cubicBezTo>
                    <a:pt x="57" y="2"/>
                    <a:pt x="57" y="2"/>
                    <a:pt x="56" y="2"/>
                  </a:cubicBezTo>
                  <a:cubicBezTo>
                    <a:pt x="56" y="2"/>
                    <a:pt x="56" y="2"/>
                    <a:pt x="56" y="1"/>
                  </a:cubicBezTo>
                  <a:cubicBezTo>
                    <a:pt x="56" y="1"/>
                    <a:pt x="55" y="1"/>
                    <a:pt x="55" y="1"/>
                  </a:cubicBezTo>
                  <a:cubicBezTo>
                    <a:pt x="55" y="1"/>
                    <a:pt x="55" y="1"/>
                    <a:pt x="55" y="1"/>
                  </a:cubicBezTo>
                  <a:cubicBezTo>
                    <a:pt x="54" y="1"/>
                    <a:pt x="53" y="1"/>
                    <a:pt x="52" y="1"/>
                  </a:cubicBezTo>
                  <a:cubicBezTo>
                    <a:pt x="52" y="1"/>
                    <a:pt x="52" y="1"/>
                    <a:pt x="51" y="1"/>
                  </a:cubicBezTo>
                  <a:cubicBezTo>
                    <a:pt x="51" y="1"/>
                    <a:pt x="51" y="0"/>
                    <a:pt x="50" y="0"/>
                  </a:cubicBezTo>
                  <a:cubicBezTo>
                    <a:pt x="50" y="0"/>
                    <a:pt x="50" y="0"/>
                    <a:pt x="50" y="0"/>
                  </a:cubicBezTo>
                  <a:cubicBezTo>
                    <a:pt x="49" y="0"/>
                    <a:pt x="49" y="0"/>
                    <a:pt x="49" y="0"/>
                  </a:cubicBezTo>
                  <a:cubicBezTo>
                    <a:pt x="48" y="0"/>
                    <a:pt x="48" y="0"/>
                    <a:pt x="48" y="0"/>
                  </a:cubicBezTo>
                  <a:cubicBezTo>
                    <a:pt x="48" y="0"/>
                    <a:pt x="47" y="0"/>
                    <a:pt x="47" y="0"/>
                  </a:cubicBezTo>
                  <a:cubicBezTo>
                    <a:pt x="47" y="0"/>
                    <a:pt x="47" y="0"/>
                    <a:pt x="47" y="0"/>
                  </a:cubicBezTo>
                  <a:cubicBezTo>
                    <a:pt x="46" y="0"/>
                    <a:pt x="46" y="0"/>
                    <a:pt x="46" y="0"/>
                  </a:cubicBezTo>
                  <a:cubicBezTo>
                    <a:pt x="46" y="0"/>
                    <a:pt x="45" y="0"/>
                    <a:pt x="45" y="0"/>
                  </a:cubicBezTo>
                  <a:cubicBezTo>
                    <a:pt x="44" y="0"/>
                    <a:pt x="44" y="0"/>
                    <a:pt x="43" y="0"/>
                  </a:cubicBezTo>
                  <a:cubicBezTo>
                    <a:pt x="28" y="1"/>
                    <a:pt x="15" y="9"/>
                    <a:pt x="8" y="20"/>
                  </a:cubicBezTo>
                  <a:cubicBezTo>
                    <a:pt x="8" y="20"/>
                    <a:pt x="8" y="20"/>
                    <a:pt x="8" y="20"/>
                  </a:cubicBezTo>
                  <a:cubicBezTo>
                    <a:pt x="7" y="20"/>
                    <a:pt x="7" y="21"/>
                    <a:pt x="7" y="21"/>
                  </a:cubicBezTo>
                  <a:cubicBezTo>
                    <a:pt x="7" y="21"/>
                    <a:pt x="7" y="21"/>
                    <a:pt x="7" y="21"/>
                  </a:cubicBezTo>
                  <a:cubicBezTo>
                    <a:pt x="7" y="22"/>
                    <a:pt x="6" y="22"/>
                    <a:pt x="6" y="23"/>
                  </a:cubicBezTo>
                  <a:cubicBezTo>
                    <a:pt x="6" y="23"/>
                    <a:pt x="6" y="23"/>
                    <a:pt x="6" y="23"/>
                  </a:cubicBezTo>
                  <a:cubicBezTo>
                    <a:pt x="6" y="23"/>
                    <a:pt x="6" y="23"/>
                    <a:pt x="5" y="24"/>
                  </a:cubicBezTo>
                  <a:cubicBezTo>
                    <a:pt x="5" y="24"/>
                    <a:pt x="5" y="24"/>
                    <a:pt x="5" y="24"/>
                  </a:cubicBezTo>
                  <a:cubicBezTo>
                    <a:pt x="5" y="24"/>
                    <a:pt x="5" y="25"/>
                    <a:pt x="5" y="25"/>
                  </a:cubicBezTo>
                  <a:cubicBezTo>
                    <a:pt x="5" y="25"/>
                    <a:pt x="5" y="25"/>
                    <a:pt x="4" y="26"/>
                  </a:cubicBezTo>
                  <a:cubicBezTo>
                    <a:pt x="4" y="26"/>
                    <a:pt x="4" y="26"/>
                    <a:pt x="4" y="26"/>
                  </a:cubicBezTo>
                  <a:cubicBezTo>
                    <a:pt x="4" y="26"/>
                    <a:pt x="4" y="26"/>
                    <a:pt x="4" y="26"/>
                  </a:cubicBezTo>
                  <a:cubicBezTo>
                    <a:pt x="1" y="32"/>
                    <a:pt x="0" y="39"/>
                    <a:pt x="0" y="46"/>
                  </a:cubicBezTo>
                  <a:cubicBezTo>
                    <a:pt x="0" y="53"/>
                    <a:pt x="2" y="60"/>
                    <a:pt x="5" y="66"/>
                  </a:cubicBezTo>
                  <a:cubicBezTo>
                    <a:pt x="5" y="66"/>
                    <a:pt x="5" y="66"/>
                    <a:pt x="5" y="66"/>
                  </a:cubicBezTo>
                  <a:cubicBezTo>
                    <a:pt x="10" y="77"/>
                    <a:pt x="19" y="85"/>
                    <a:pt x="31" y="88"/>
                  </a:cubicBezTo>
                  <a:cubicBezTo>
                    <a:pt x="31" y="88"/>
                    <a:pt x="31" y="88"/>
                    <a:pt x="31" y="88"/>
                  </a:cubicBezTo>
                  <a:cubicBezTo>
                    <a:pt x="31" y="89"/>
                    <a:pt x="31" y="89"/>
                    <a:pt x="31" y="89"/>
                  </a:cubicBezTo>
                  <a:cubicBezTo>
                    <a:pt x="32" y="89"/>
                    <a:pt x="32" y="89"/>
                    <a:pt x="32" y="89"/>
                  </a:cubicBezTo>
                  <a:cubicBezTo>
                    <a:pt x="32" y="89"/>
                    <a:pt x="32" y="89"/>
                    <a:pt x="33" y="89"/>
                  </a:cubicBezTo>
                  <a:cubicBezTo>
                    <a:pt x="33" y="89"/>
                    <a:pt x="34" y="89"/>
                    <a:pt x="34" y="89"/>
                  </a:cubicBezTo>
                  <a:cubicBezTo>
                    <a:pt x="34" y="89"/>
                    <a:pt x="34" y="90"/>
                    <a:pt x="34" y="90"/>
                  </a:cubicBezTo>
                  <a:cubicBezTo>
                    <a:pt x="35" y="90"/>
                    <a:pt x="35" y="90"/>
                    <a:pt x="36" y="90"/>
                  </a:cubicBezTo>
                  <a:cubicBezTo>
                    <a:pt x="36" y="90"/>
                    <a:pt x="36" y="90"/>
                    <a:pt x="36" y="90"/>
                  </a:cubicBezTo>
                  <a:cubicBezTo>
                    <a:pt x="39" y="91"/>
                    <a:pt x="42" y="91"/>
                    <a:pt x="45" y="91"/>
                  </a:cubicBezTo>
                  <a:cubicBezTo>
                    <a:pt x="46" y="91"/>
                    <a:pt x="46" y="91"/>
                    <a:pt x="47" y="91"/>
                  </a:cubicBezTo>
                  <a:cubicBezTo>
                    <a:pt x="47" y="91"/>
                    <a:pt x="47" y="91"/>
                    <a:pt x="48" y="91"/>
                  </a:cubicBezTo>
                  <a:cubicBezTo>
                    <a:pt x="49" y="91"/>
                    <a:pt x="51" y="90"/>
                    <a:pt x="53" y="90"/>
                  </a:cubicBezTo>
                  <a:cubicBezTo>
                    <a:pt x="53" y="90"/>
                    <a:pt x="53" y="90"/>
                    <a:pt x="53" y="90"/>
                  </a:cubicBezTo>
                  <a:cubicBezTo>
                    <a:pt x="54" y="90"/>
                    <a:pt x="54" y="90"/>
                    <a:pt x="54" y="90"/>
                  </a:cubicBezTo>
                  <a:cubicBezTo>
                    <a:pt x="54" y="90"/>
                    <a:pt x="54" y="90"/>
                    <a:pt x="54" y="90"/>
                  </a:cubicBezTo>
                  <a:cubicBezTo>
                    <a:pt x="55" y="90"/>
                    <a:pt x="56" y="89"/>
                    <a:pt x="57" y="89"/>
                  </a:cubicBezTo>
                  <a:cubicBezTo>
                    <a:pt x="58" y="89"/>
                    <a:pt x="58" y="89"/>
                    <a:pt x="58" y="89"/>
                  </a:cubicBezTo>
                  <a:cubicBezTo>
                    <a:pt x="58" y="89"/>
                    <a:pt x="58" y="89"/>
                    <a:pt x="59" y="89"/>
                  </a:cubicBezTo>
                  <a:cubicBezTo>
                    <a:pt x="59" y="89"/>
                    <a:pt x="59" y="89"/>
                    <a:pt x="59" y="89"/>
                  </a:cubicBezTo>
                  <a:cubicBezTo>
                    <a:pt x="59" y="89"/>
                    <a:pt x="60" y="88"/>
                    <a:pt x="60" y="88"/>
                  </a:cubicBezTo>
                  <a:cubicBezTo>
                    <a:pt x="61" y="88"/>
                    <a:pt x="61" y="88"/>
                    <a:pt x="61" y="88"/>
                  </a:cubicBezTo>
                  <a:cubicBezTo>
                    <a:pt x="61" y="88"/>
                    <a:pt x="61" y="88"/>
                    <a:pt x="62" y="88"/>
                  </a:cubicBezTo>
                  <a:cubicBezTo>
                    <a:pt x="62" y="88"/>
                    <a:pt x="62" y="88"/>
                    <a:pt x="62" y="88"/>
                  </a:cubicBezTo>
                  <a:cubicBezTo>
                    <a:pt x="62" y="87"/>
                    <a:pt x="63" y="87"/>
                    <a:pt x="63" y="87"/>
                  </a:cubicBezTo>
                  <a:cubicBezTo>
                    <a:pt x="63" y="87"/>
                    <a:pt x="64" y="87"/>
                    <a:pt x="64" y="87"/>
                  </a:cubicBezTo>
                  <a:cubicBezTo>
                    <a:pt x="64" y="87"/>
                    <a:pt x="64" y="87"/>
                    <a:pt x="64" y="87"/>
                  </a:cubicBezTo>
                  <a:cubicBezTo>
                    <a:pt x="65" y="87"/>
                    <a:pt x="65" y="86"/>
                    <a:pt x="65" y="86"/>
                  </a:cubicBezTo>
                  <a:cubicBezTo>
                    <a:pt x="65" y="86"/>
                    <a:pt x="65" y="86"/>
                    <a:pt x="66" y="86"/>
                  </a:cubicBezTo>
                  <a:cubicBezTo>
                    <a:pt x="66" y="86"/>
                    <a:pt x="66" y="86"/>
                    <a:pt x="67" y="85"/>
                  </a:cubicBezTo>
                  <a:cubicBezTo>
                    <a:pt x="67" y="85"/>
                    <a:pt x="67" y="85"/>
                    <a:pt x="67" y="85"/>
                  </a:cubicBezTo>
                  <a:cubicBezTo>
                    <a:pt x="67" y="85"/>
                    <a:pt x="68" y="85"/>
                    <a:pt x="68" y="85"/>
                  </a:cubicBezTo>
                  <a:cubicBezTo>
                    <a:pt x="68" y="85"/>
                    <a:pt x="68" y="85"/>
                    <a:pt x="68" y="85"/>
                  </a:cubicBezTo>
                  <a:cubicBezTo>
                    <a:pt x="82" y="77"/>
                    <a:pt x="91" y="62"/>
                    <a:pt x="91" y="46"/>
                  </a:cubicBezTo>
                  <a:cubicBezTo>
                    <a:pt x="91" y="37"/>
                    <a:pt x="88" y="29"/>
                    <a:pt x="84" y="22"/>
                  </a:cubicBezTo>
                  <a:close/>
                  <a:moveTo>
                    <a:pt x="72" y="77"/>
                  </a:moveTo>
                  <a:cubicBezTo>
                    <a:pt x="69" y="78"/>
                    <a:pt x="65" y="80"/>
                    <a:pt x="61" y="80"/>
                  </a:cubicBezTo>
                  <a:cubicBezTo>
                    <a:pt x="46" y="82"/>
                    <a:pt x="35" y="76"/>
                    <a:pt x="24" y="64"/>
                  </a:cubicBezTo>
                  <a:cubicBezTo>
                    <a:pt x="22" y="63"/>
                    <a:pt x="19" y="61"/>
                    <a:pt x="18" y="61"/>
                  </a:cubicBezTo>
                  <a:cubicBezTo>
                    <a:pt x="13" y="59"/>
                    <a:pt x="9" y="61"/>
                    <a:pt x="8" y="62"/>
                  </a:cubicBezTo>
                  <a:cubicBezTo>
                    <a:pt x="8" y="62"/>
                    <a:pt x="8" y="62"/>
                    <a:pt x="8" y="62"/>
                  </a:cubicBezTo>
                  <a:cubicBezTo>
                    <a:pt x="8" y="62"/>
                    <a:pt x="8" y="62"/>
                    <a:pt x="8" y="62"/>
                  </a:cubicBezTo>
                  <a:cubicBezTo>
                    <a:pt x="5" y="57"/>
                    <a:pt x="4" y="52"/>
                    <a:pt x="4" y="46"/>
                  </a:cubicBezTo>
                  <a:cubicBezTo>
                    <a:pt x="4" y="33"/>
                    <a:pt x="10" y="22"/>
                    <a:pt x="18" y="14"/>
                  </a:cubicBezTo>
                  <a:cubicBezTo>
                    <a:pt x="21" y="13"/>
                    <a:pt x="25" y="11"/>
                    <a:pt x="29" y="11"/>
                  </a:cubicBezTo>
                  <a:cubicBezTo>
                    <a:pt x="45" y="9"/>
                    <a:pt x="55" y="15"/>
                    <a:pt x="67" y="27"/>
                  </a:cubicBezTo>
                  <a:cubicBezTo>
                    <a:pt x="68" y="28"/>
                    <a:pt x="71" y="30"/>
                    <a:pt x="72" y="30"/>
                  </a:cubicBezTo>
                  <a:cubicBezTo>
                    <a:pt x="77" y="32"/>
                    <a:pt x="81" y="30"/>
                    <a:pt x="83" y="29"/>
                  </a:cubicBezTo>
                  <a:cubicBezTo>
                    <a:pt x="83" y="29"/>
                    <a:pt x="83" y="29"/>
                    <a:pt x="83" y="29"/>
                  </a:cubicBezTo>
                  <a:cubicBezTo>
                    <a:pt x="83" y="29"/>
                    <a:pt x="83" y="29"/>
                    <a:pt x="83" y="29"/>
                  </a:cubicBezTo>
                  <a:cubicBezTo>
                    <a:pt x="85" y="34"/>
                    <a:pt x="86" y="40"/>
                    <a:pt x="86" y="46"/>
                  </a:cubicBezTo>
                  <a:cubicBezTo>
                    <a:pt x="86" y="58"/>
                    <a:pt x="81" y="69"/>
                    <a:pt x="7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1" name="Freeform 7"/>
            <p:cNvSpPr/>
            <p:nvPr userDrawn="1"/>
          </p:nvSpPr>
          <p:spPr bwMode="auto">
            <a:xfrm>
              <a:off x="7717068" y="-437788"/>
              <a:ext cx="111377" cy="96578"/>
            </a:xfrm>
            <a:custGeom>
              <a:avLst/>
              <a:gdLst>
                <a:gd name="T0" fmla="*/ 67 w 67"/>
                <a:gd name="T1" fmla="*/ 20 h 57"/>
                <a:gd name="T2" fmla="*/ 47 w 67"/>
                <a:gd name="T3" fmla="*/ 0 h 57"/>
                <a:gd name="T4" fmla="*/ 0 w 67"/>
                <a:gd name="T5" fmla="*/ 0 h 57"/>
                <a:gd name="T6" fmla="*/ 0 w 67"/>
                <a:gd name="T7" fmla="*/ 3 h 57"/>
                <a:gd name="T8" fmla="*/ 5 w 67"/>
                <a:gd name="T9" fmla="*/ 8 h 57"/>
                <a:gd name="T10" fmla="*/ 47 w 67"/>
                <a:gd name="T11" fmla="*/ 8 h 57"/>
                <a:gd name="T12" fmla="*/ 58 w 67"/>
                <a:gd name="T13" fmla="*/ 20 h 57"/>
                <a:gd name="T14" fmla="*/ 58 w 67"/>
                <a:gd name="T15" fmla="*/ 22 h 57"/>
                <a:gd name="T16" fmla="*/ 58 w 67"/>
                <a:gd name="T17" fmla="*/ 23 h 57"/>
                <a:gd name="T18" fmla="*/ 57 w 67"/>
                <a:gd name="T19" fmla="*/ 23 h 57"/>
                <a:gd name="T20" fmla="*/ 6 w 67"/>
                <a:gd name="T21" fmla="*/ 23 h 57"/>
                <a:gd name="T22" fmla="*/ 6 w 67"/>
                <a:gd name="T23" fmla="*/ 32 h 57"/>
                <a:gd name="T24" fmla="*/ 57 w 67"/>
                <a:gd name="T25" fmla="*/ 32 h 57"/>
                <a:gd name="T26" fmla="*/ 58 w 67"/>
                <a:gd name="T27" fmla="*/ 32 h 57"/>
                <a:gd name="T28" fmla="*/ 58 w 67"/>
                <a:gd name="T29" fmla="*/ 32 h 57"/>
                <a:gd name="T30" fmla="*/ 58 w 67"/>
                <a:gd name="T31" fmla="*/ 37 h 57"/>
                <a:gd name="T32" fmla="*/ 47 w 67"/>
                <a:gd name="T33" fmla="*/ 48 h 57"/>
                <a:gd name="T34" fmla="*/ 5 w 67"/>
                <a:gd name="T35" fmla="*/ 48 h 57"/>
                <a:gd name="T36" fmla="*/ 0 w 67"/>
                <a:gd name="T37" fmla="*/ 53 h 57"/>
                <a:gd name="T38" fmla="*/ 0 w 67"/>
                <a:gd name="T39" fmla="*/ 57 h 57"/>
                <a:gd name="T40" fmla="*/ 46 w 67"/>
                <a:gd name="T41" fmla="*/ 57 h 57"/>
                <a:gd name="T42" fmla="*/ 60 w 67"/>
                <a:gd name="T43" fmla="*/ 52 h 57"/>
                <a:gd name="T44" fmla="*/ 67 w 67"/>
                <a:gd name="T45" fmla="*/ 37 h 57"/>
                <a:gd name="T46" fmla="*/ 67 w 67"/>
                <a:gd name="T47" fmla="*/ 2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57">
                  <a:moveTo>
                    <a:pt x="67" y="20"/>
                  </a:moveTo>
                  <a:cubicBezTo>
                    <a:pt x="67" y="9"/>
                    <a:pt x="58" y="0"/>
                    <a:pt x="47" y="0"/>
                  </a:cubicBezTo>
                  <a:cubicBezTo>
                    <a:pt x="0" y="0"/>
                    <a:pt x="0" y="0"/>
                    <a:pt x="0" y="0"/>
                  </a:cubicBezTo>
                  <a:cubicBezTo>
                    <a:pt x="0" y="3"/>
                    <a:pt x="0" y="3"/>
                    <a:pt x="0" y="3"/>
                  </a:cubicBezTo>
                  <a:cubicBezTo>
                    <a:pt x="0" y="6"/>
                    <a:pt x="2" y="8"/>
                    <a:pt x="5" y="8"/>
                  </a:cubicBezTo>
                  <a:cubicBezTo>
                    <a:pt x="47" y="8"/>
                    <a:pt x="47" y="8"/>
                    <a:pt x="47" y="8"/>
                  </a:cubicBezTo>
                  <a:cubicBezTo>
                    <a:pt x="53" y="8"/>
                    <a:pt x="58" y="13"/>
                    <a:pt x="58" y="20"/>
                  </a:cubicBezTo>
                  <a:cubicBezTo>
                    <a:pt x="58" y="22"/>
                    <a:pt x="58" y="22"/>
                    <a:pt x="58" y="22"/>
                  </a:cubicBezTo>
                  <a:cubicBezTo>
                    <a:pt x="58" y="23"/>
                    <a:pt x="58" y="23"/>
                    <a:pt x="58" y="23"/>
                  </a:cubicBezTo>
                  <a:cubicBezTo>
                    <a:pt x="57" y="23"/>
                    <a:pt x="57" y="23"/>
                    <a:pt x="57" y="23"/>
                  </a:cubicBezTo>
                  <a:cubicBezTo>
                    <a:pt x="6" y="23"/>
                    <a:pt x="6" y="23"/>
                    <a:pt x="6" y="23"/>
                  </a:cubicBezTo>
                  <a:cubicBezTo>
                    <a:pt x="6" y="32"/>
                    <a:pt x="6" y="32"/>
                    <a:pt x="6" y="32"/>
                  </a:cubicBezTo>
                  <a:cubicBezTo>
                    <a:pt x="57" y="32"/>
                    <a:pt x="57" y="32"/>
                    <a:pt x="57" y="32"/>
                  </a:cubicBezTo>
                  <a:cubicBezTo>
                    <a:pt x="58" y="32"/>
                    <a:pt x="58" y="32"/>
                    <a:pt x="58" y="32"/>
                  </a:cubicBezTo>
                  <a:cubicBezTo>
                    <a:pt x="58" y="32"/>
                    <a:pt x="58" y="32"/>
                    <a:pt x="58" y="32"/>
                  </a:cubicBezTo>
                  <a:cubicBezTo>
                    <a:pt x="58" y="37"/>
                    <a:pt x="58" y="37"/>
                    <a:pt x="58" y="37"/>
                  </a:cubicBezTo>
                  <a:cubicBezTo>
                    <a:pt x="58" y="43"/>
                    <a:pt x="53" y="48"/>
                    <a:pt x="47" y="48"/>
                  </a:cubicBezTo>
                  <a:cubicBezTo>
                    <a:pt x="5" y="48"/>
                    <a:pt x="5" y="48"/>
                    <a:pt x="5" y="48"/>
                  </a:cubicBezTo>
                  <a:cubicBezTo>
                    <a:pt x="2" y="48"/>
                    <a:pt x="0" y="51"/>
                    <a:pt x="0" y="53"/>
                  </a:cubicBezTo>
                  <a:cubicBezTo>
                    <a:pt x="0" y="57"/>
                    <a:pt x="0" y="57"/>
                    <a:pt x="0" y="57"/>
                  </a:cubicBezTo>
                  <a:cubicBezTo>
                    <a:pt x="46" y="57"/>
                    <a:pt x="46" y="57"/>
                    <a:pt x="46" y="57"/>
                  </a:cubicBezTo>
                  <a:cubicBezTo>
                    <a:pt x="51" y="57"/>
                    <a:pt x="56" y="55"/>
                    <a:pt x="60" y="52"/>
                  </a:cubicBezTo>
                  <a:cubicBezTo>
                    <a:pt x="64" y="48"/>
                    <a:pt x="67" y="41"/>
                    <a:pt x="67" y="37"/>
                  </a:cubicBezTo>
                  <a:lnTo>
                    <a:pt x="67"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2" name="Freeform 8"/>
            <p:cNvSpPr>
              <a:spLocks noEditPoints="1"/>
            </p:cNvSpPr>
            <p:nvPr userDrawn="1"/>
          </p:nvSpPr>
          <p:spPr bwMode="auto">
            <a:xfrm>
              <a:off x="7840127" y="-439346"/>
              <a:ext cx="109819" cy="98136"/>
            </a:xfrm>
            <a:custGeom>
              <a:avLst/>
              <a:gdLst>
                <a:gd name="T0" fmla="*/ 0 w 66"/>
                <a:gd name="T1" fmla="*/ 21 h 58"/>
                <a:gd name="T2" fmla="*/ 0 w 66"/>
                <a:gd name="T3" fmla="*/ 38 h 58"/>
                <a:gd name="T4" fmla="*/ 20 w 66"/>
                <a:gd name="T5" fmla="*/ 58 h 58"/>
                <a:gd name="T6" fmla="*/ 51 w 66"/>
                <a:gd name="T7" fmla="*/ 58 h 58"/>
                <a:gd name="T8" fmla="*/ 66 w 66"/>
                <a:gd name="T9" fmla="*/ 43 h 58"/>
                <a:gd name="T10" fmla="*/ 66 w 66"/>
                <a:gd name="T11" fmla="*/ 39 h 58"/>
                <a:gd name="T12" fmla="*/ 51 w 66"/>
                <a:gd name="T13" fmla="*/ 24 h 58"/>
                <a:gd name="T14" fmla="*/ 9 w 66"/>
                <a:gd name="T15" fmla="*/ 24 h 58"/>
                <a:gd name="T16" fmla="*/ 9 w 66"/>
                <a:gd name="T17" fmla="*/ 24 h 58"/>
                <a:gd name="T18" fmla="*/ 9 w 66"/>
                <a:gd name="T19" fmla="*/ 23 h 58"/>
                <a:gd name="T20" fmla="*/ 9 w 66"/>
                <a:gd name="T21" fmla="*/ 21 h 58"/>
                <a:gd name="T22" fmla="*/ 20 w 66"/>
                <a:gd name="T23" fmla="*/ 9 h 58"/>
                <a:gd name="T24" fmla="*/ 61 w 66"/>
                <a:gd name="T25" fmla="*/ 9 h 58"/>
                <a:gd name="T26" fmla="*/ 66 w 66"/>
                <a:gd name="T27" fmla="*/ 4 h 58"/>
                <a:gd name="T28" fmla="*/ 66 w 66"/>
                <a:gd name="T29" fmla="*/ 0 h 58"/>
                <a:gd name="T30" fmla="*/ 20 w 66"/>
                <a:gd name="T31" fmla="*/ 0 h 58"/>
                <a:gd name="T32" fmla="*/ 0 w 66"/>
                <a:gd name="T33" fmla="*/ 21 h 58"/>
                <a:gd name="T34" fmla="*/ 9 w 66"/>
                <a:gd name="T35" fmla="*/ 33 h 58"/>
                <a:gd name="T36" fmla="*/ 51 w 66"/>
                <a:gd name="T37" fmla="*/ 33 h 58"/>
                <a:gd name="T38" fmla="*/ 57 w 66"/>
                <a:gd name="T39" fmla="*/ 39 h 58"/>
                <a:gd name="T40" fmla="*/ 57 w 66"/>
                <a:gd name="T41" fmla="*/ 43 h 58"/>
                <a:gd name="T42" fmla="*/ 51 w 66"/>
                <a:gd name="T43" fmla="*/ 49 h 58"/>
                <a:gd name="T44" fmla="*/ 20 w 66"/>
                <a:gd name="T45" fmla="*/ 49 h 58"/>
                <a:gd name="T46" fmla="*/ 9 w 66"/>
                <a:gd name="T47" fmla="*/ 38 h 58"/>
                <a:gd name="T48" fmla="*/ 9 w 66"/>
                <a:gd name="T49" fmla="*/ 33 h 58"/>
                <a:gd name="T50" fmla="*/ 9 w 66"/>
                <a:gd name="T51" fmla="*/ 3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0" y="21"/>
                  </a:moveTo>
                  <a:cubicBezTo>
                    <a:pt x="0" y="38"/>
                    <a:pt x="0" y="38"/>
                    <a:pt x="0" y="38"/>
                  </a:cubicBezTo>
                  <a:cubicBezTo>
                    <a:pt x="0" y="49"/>
                    <a:pt x="9" y="58"/>
                    <a:pt x="20" y="58"/>
                  </a:cubicBezTo>
                  <a:cubicBezTo>
                    <a:pt x="51" y="58"/>
                    <a:pt x="51" y="58"/>
                    <a:pt x="51" y="58"/>
                  </a:cubicBezTo>
                  <a:cubicBezTo>
                    <a:pt x="59" y="58"/>
                    <a:pt x="66" y="51"/>
                    <a:pt x="66" y="43"/>
                  </a:cubicBezTo>
                  <a:cubicBezTo>
                    <a:pt x="66" y="39"/>
                    <a:pt x="66" y="39"/>
                    <a:pt x="66" y="39"/>
                  </a:cubicBezTo>
                  <a:cubicBezTo>
                    <a:pt x="66" y="31"/>
                    <a:pt x="59" y="24"/>
                    <a:pt x="51" y="24"/>
                  </a:cubicBezTo>
                  <a:cubicBezTo>
                    <a:pt x="9" y="24"/>
                    <a:pt x="9" y="24"/>
                    <a:pt x="9" y="24"/>
                  </a:cubicBezTo>
                  <a:cubicBezTo>
                    <a:pt x="9" y="24"/>
                    <a:pt x="9" y="24"/>
                    <a:pt x="9" y="24"/>
                  </a:cubicBezTo>
                  <a:cubicBezTo>
                    <a:pt x="9" y="23"/>
                    <a:pt x="9" y="23"/>
                    <a:pt x="9" y="23"/>
                  </a:cubicBezTo>
                  <a:cubicBezTo>
                    <a:pt x="9" y="21"/>
                    <a:pt x="9" y="21"/>
                    <a:pt x="9" y="21"/>
                  </a:cubicBezTo>
                  <a:cubicBezTo>
                    <a:pt x="9" y="14"/>
                    <a:pt x="14" y="9"/>
                    <a:pt x="20" y="9"/>
                  </a:cubicBezTo>
                  <a:cubicBezTo>
                    <a:pt x="61" y="9"/>
                    <a:pt x="61" y="9"/>
                    <a:pt x="61" y="9"/>
                  </a:cubicBezTo>
                  <a:cubicBezTo>
                    <a:pt x="63" y="9"/>
                    <a:pt x="66" y="7"/>
                    <a:pt x="66" y="4"/>
                  </a:cubicBezTo>
                  <a:cubicBezTo>
                    <a:pt x="66" y="0"/>
                    <a:pt x="66" y="0"/>
                    <a:pt x="66" y="0"/>
                  </a:cubicBezTo>
                  <a:cubicBezTo>
                    <a:pt x="20" y="0"/>
                    <a:pt x="20" y="0"/>
                    <a:pt x="20" y="0"/>
                  </a:cubicBezTo>
                  <a:cubicBezTo>
                    <a:pt x="9" y="0"/>
                    <a:pt x="0" y="9"/>
                    <a:pt x="0" y="21"/>
                  </a:cubicBezTo>
                  <a:close/>
                  <a:moveTo>
                    <a:pt x="9" y="33"/>
                  </a:moveTo>
                  <a:cubicBezTo>
                    <a:pt x="51" y="33"/>
                    <a:pt x="51" y="33"/>
                    <a:pt x="51" y="33"/>
                  </a:cubicBezTo>
                  <a:cubicBezTo>
                    <a:pt x="54" y="33"/>
                    <a:pt x="57" y="35"/>
                    <a:pt x="57" y="39"/>
                  </a:cubicBezTo>
                  <a:cubicBezTo>
                    <a:pt x="57" y="43"/>
                    <a:pt x="57" y="43"/>
                    <a:pt x="57" y="43"/>
                  </a:cubicBezTo>
                  <a:cubicBezTo>
                    <a:pt x="57" y="47"/>
                    <a:pt x="54" y="49"/>
                    <a:pt x="51" y="49"/>
                  </a:cubicBezTo>
                  <a:cubicBezTo>
                    <a:pt x="20" y="49"/>
                    <a:pt x="20" y="49"/>
                    <a:pt x="20" y="49"/>
                  </a:cubicBezTo>
                  <a:cubicBezTo>
                    <a:pt x="14" y="49"/>
                    <a:pt x="9" y="44"/>
                    <a:pt x="9" y="38"/>
                  </a:cubicBezTo>
                  <a:cubicBezTo>
                    <a:pt x="9" y="33"/>
                    <a:pt x="9" y="33"/>
                    <a:pt x="9" y="33"/>
                  </a:cubicBezTo>
                  <a:cubicBezTo>
                    <a:pt x="9" y="33"/>
                    <a:pt x="9" y="33"/>
                    <a:pt x="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3" name="Freeform 9"/>
            <p:cNvSpPr>
              <a:spLocks noEditPoints="1"/>
            </p:cNvSpPr>
            <p:nvPr userDrawn="1"/>
          </p:nvSpPr>
          <p:spPr bwMode="auto">
            <a:xfrm>
              <a:off x="7961629" y="-439346"/>
              <a:ext cx="109819" cy="98136"/>
            </a:xfrm>
            <a:custGeom>
              <a:avLst/>
              <a:gdLst>
                <a:gd name="T0" fmla="*/ 0 w 66"/>
                <a:gd name="T1" fmla="*/ 38 h 58"/>
                <a:gd name="T2" fmla="*/ 20 w 66"/>
                <a:gd name="T3" fmla="*/ 58 h 58"/>
                <a:gd name="T4" fmla="*/ 46 w 66"/>
                <a:gd name="T5" fmla="*/ 58 h 58"/>
                <a:gd name="T6" fmla="*/ 66 w 66"/>
                <a:gd name="T7" fmla="*/ 38 h 58"/>
                <a:gd name="T8" fmla="*/ 66 w 66"/>
                <a:gd name="T9" fmla="*/ 21 h 58"/>
                <a:gd name="T10" fmla="*/ 46 w 66"/>
                <a:gd name="T11" fmla="*/ 0 h 58"/>
                <a:gd name="T12" fmla="*/ 20 w 66"/>
                <a:gd name="T13" fmla="*/ 0 h 58"/>
                <a:gd name="T14" fmla="*/ 0 w 66"/>
                <a:gd name="T15" fmla="*/ 21 h 58"/>
                <a:gd name="T16" fmla="*/ 0 w 66"/>
                <a:gd name="T17" fmla="*/ 38 h 58"/>
                <a:gd name="T18" fmla="*/ 9 w 66"/>
                <a:gd name="T19" fmla="*/ 21 h 58"/>
                <a:gd name="T20" fmla="*/ 20 w 66"/>
                <a:gd name="T21" fmla="*/ 9 h 58"/>
                <a:gd name="T22" fmla="*/ 46 w 66"/>
                <a:gd name="T23" fmla="*/ 9 h 58"/>
                <a:gd name="T24" fmla="*/ 57 w 66"/>
                <a:gd name="T25" fmla="*/ 21 h 58"/>
                <a:gd name="T26" fmla="*/ 57 w 66"/>
                <a:gd name="T27" fmla="*/ 38 h 58"/>
                <a:gd name="T28" fmla="*/ 46 w 66"/>
                <a:gd name="T29" fmla="*/ 49 h 58"/>
                <a:gd name="T30" fmla="*/ 20 w 66"/>
                <a:gd name="T31" fmla="*/ 49 h 58"/>
                <a:gd name="T32" fmla="*/ 9 w 66"/>
                <a:gd name="T33" fmla="*/ 38 h 58"/>
                <a:gd name="T34" fmla="*/ 9 w 66"/>
                <a:gd name="T35" fmla="*/ 2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58">
                  <a:moveTo>
                    <a:pt x="0" y="38"/>
                  </a:moveTo>
                  <a:cubicBezTo>
                    <a:pt x="0" y="49"/>
                    <a:pt x="9" y="58"/>
                    <a:pt x="20" y="58"/>
                  </a:cubicBezTo>
                  <a:cubicBezTo>
                    <a:pt x="46" y="58"/>
                    <a:pt x="46" y="58"/>
                    <a:pt x="46" y="58"/>
                  </a:cubicBezTo>
                  <a:cubicBezTo>
                    <a:pt x="57" y="58"/>
                    <a:pt x="66" y="49"/>
                    <a:pt x="66" y="38"/>
                  </a:cubicBezTo>
                  <a:cubicBezTo>
                    <a:pt x="66" y="21"/>
                    <a:pt x="66" y="21"/>
                    <a:pt x="66" y="21"/>
                  </a:cubicBezTo>
                  <a:cubicBezTo>
                    <a:pt x="66" y="9"/>
                    <a:pt x="57" y="0"/>
                    <a:pt x="46" y="0"/>
                  </a:cubicBezTo>
                  <a:cubicBezTo>
                    <a:pt x="20" y="0"/>
                    <a:pt x="20" y="0"/>
                    <a:pt x="20" y="0"/>
                  </a:cubicBezTo>
                  <a:cubicBezTo>
                    <a:pt x="9" y="0"/>
                    <a:pt x="0" y="9"/>
                    <a:pt x="0" y="21"/>
                  </a:cubicBezTo>
                  <a:lnTo>
                    <a:pt x="0" y="38"/>
                  </a:lnTo>
                  <a:close/>
                  <a:moveTo>
                    <a:pt x="9" y="21"/>
                  </a:moveTo>
                  <a:cubicBezTo>
                    <a:pt x="9" y="14"/>
                    <a:pt x="14" y="9"/>
                    <a:pt x="20" y="9"/>
                  </a:cubicBezTo>
                  <a:cubicBezTo>
                    <a:pt x="46" y="9"/>
                    <a:pt x="46" y="9"/>
                    <a:pt x="46" y="9"/>
                  </a:cubicBezTo>
                  <a:cubicBezTo>
                    <a:pt x="52" y="9"/>
                    <a:pt x="57" y="14"/>
                    <a:pt x="57" y="21"/>
                  </a:cubicBezTo>
                  <a:cubicBezTo>
                    <a:pt x="57" y="38"/>
                    <a:pt x="57" y="38"/>
                    <a:pt x="57" y="38"/>
                  </a:cubicBezTo>
                  <a:cubicBezTo>
                    <a:pt x="57" y="44"/>
                    <a:pt x="52" y="49"/>
                    <a:pt x="46" y="49"/>
                  </a:cubicBezTo>
                  <a:cubicBezTo>
                    <a:pt x="20" y="49"/>
                    <a:pt x="20" y="49"/>
                    <a:pt x="20" y="49"/>
                  </a:cubicBezTo>
                  <a:cubicBezTo>
                    <a:pt x="14" y="49"/>
                    <a:pt x="9" y="44"/>
                    <a:pt x="9" y="38"/>
                  </a:cubicBezTo>
                  <a:lnTo>
                    <a:pt x="9"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10"/>
            <p:cNvSpPr/>
            <p:nvPr userDrawn="1"/>
          </p:nvSpPr>
          <p:spPr bwMode="auto">
            <a:xfrm>
              <a:off x="8465550" y="-439346"/>
              <a:ext cx="115271" cy="30376"/>
            </a:xfrm>
            <a:custGeom>
              <a:avLst/>
              <a:gdLst>
                <a:gd name="T0" fmla="*/ 6 w 69"/>
                <a:gd name="T1" fmla="*/ 18 h 18"/>
                <a:gd name="T2" fmla="*/ 13 w 69"/>
                <a:gd name="T3" fmla="*/ 15 h 18"/>
                <a:gd name="T4" fmla="*/ 17 w 69"/>
                <a:gd name="T5" fmla="*/ 11 h 18"/>
                <a:gd name="T6" fmla="*/ 19 w 69"/>
                <a:gd name="T7" fmla="*/ 9 h 18"/>
                <a:gd name="T8" fmla="*/ 26 w 69"/>
                <a:gd name="T9" fmla="*/ 8 h 18"/>
                <a:gd name="T10" fmla="*/ 45 w 69"/>
                <a:gd name="T11" fmla="*/ 8 h 18"/>
                <a:gd name="T12" fmla="*/ 49 w 69"/>
                <a:gd name="T13" fmla="*/ 9 h 18"/>
                <a:gd name="T14" fmla="*/ 52 w 69"/>
                <a:gd name="T15" fmla="*/ 11 h 18"/>
                <a:gd name="T16" fmla="*/ 56 w 69"/>
                <a:gd name="T17" fmla="*/ 15 h 18"/>
                <a:gd name="T18" fmla="*/ 63 w 69"/>
                <a:gd name="T19" fmla="*/ 18 h 18"/>
                <a:gd name="T20" fmla="*/ 68 w 69"/>
                <a:gd name="T21" fmla="*/ 18 h 18"/>
                <a:gd name="T22" fmla="*/ 69 w 69"/>
                <a:gd name="T23" fmla="*/ 18 h 18"/>
                <a:gd name="T24" fmla="*/ 69 w 69"/>
                <a:gd name="T25" fmla="*/ 11 h 18"/>
                <a:gd name="T26" fmla="*/ 68 w 69"/>
                <a:gd name="T27" fmla="*/ 11 h 18"/>
                <a:gd name="T28" fmla="*/ 63 w 69"/>
                <a:gd name="T29" fmla="*/ 11 h 18"/>
                <a:gd name="T30" fmla="*/ 60 w 69"/>
                <a:gd name="T31" fmla="*/ 9 h 18"/>
                <a:gd name="T32" fmla="*/ 57 w 69"/>
                <a:gd name="T33" fmla="*/ 4 h 18"/>
                <a:gd name="T34" fmla="*/ 54 w 69"/>
                <a:gd name="T35" fmla="*/ 2 h 18"/>
                <a:gd name="T36" fmla="*/ 45 w 69"/>
                <a:gd name="T37" fmla="*/ 0 h 18"/>
                <a:gd name="T38" fmla="*/ 22 w 69"/>
                <a:gd name="T39" fmla="*/ 0 h 18"/>
                <a:gd name="T40" fmla="*/ 12 w 69"/>
                <a:gd name="T41" fmla="*/ 4 h 18"/>
                <a:gd name="T42" fmla="*/ 8 w 69"/>
                <a:gd name="T43" fmla="*/ 9 h 18"/>
                <a:gd name="T44" fmla="*/ 1 w 69"/>
                <a:gd name="T45" fmla="*/ 11 h 18"/>
                <a:gd name="T46" fmla="*/ 0 w 69"/>
                <a:gd name="T47" fmla="*/ 11 h 18"/>
                <a:gd name="T48" fmla="*/ 0 w 69"/>
                <a:gd name="T49" fmla="*/ 18 h 18"/>
                <a:gd name="T50" fmla="*/ 1 w 69"/>
                <a:gd name="T51" fmla="*/ 18 h 18"/>
                <a:gd name="T52" fmla="*/ 6 w 69"/>
                <a:gd name="T5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18">
                  <a:moveTo>
                    <a:pt x="6" y="18"/>
                  </a:moveTo>
                  <a:cubicBezTo>
                    <a:pt x="9" y="18"/>
                    <a:pt x="11" y="17"/>
                    <a:pt x="13" y="15"/>
                  </a:cubicBezTo>
                  <a:cubicBezTo>
                    <a:pt x="17" y="11"/>
                    <a:pt x="17" y="11"/>
                    <a:pt x="17" y="11"/>
                  </a:cubicBezTo>
                  <a:cubicBezTo>
                    <a:pt x="17" y="10"/>
                    <a:pt x="18" y="9"/>
                    <a:pt x="19" y="9"/>
                  </a:cubicBezTo>
                  <a:cubicBezTo>
                    <a:pt x="20" y="8"/>
                    <a:pt x="22" y="8"/>
                    <a:pt x="26" y="8"/>
                  </a:cubicBezTo>
                  <a:cubicBezTo>
                    <a:pt x="45" y="8"/>
                    <a:pt x="45" y="8"/>
                    <a:pt x="45" y="8"/>
                  </a:cubicBezTo>
                  <a:cubicBezTo>
                    <a:pt x="46" y="8"/>
                    <a:pt x="48" y="8"/>
                    <a:pt x="49" y="9"/>
                  </a:cubicBezTo>
                  <a:cubicBezTo>
                    <a:pt x="50" y="9"/>
                    <a:pt x="51" y="10"/>
                    <a:pt x="52" y="11"/>
                  </a:cubicBezTo>
                  <a:cubicBezTo>
                    <a:pt x="56" y="15"/>
                    <a:pt x="56" y="15"/>
                    <a:pt x="56" y="15"/>
                  </a:cubicBezTo>
                  <a:cubicBezTo>
                    <a:pt x="58" y="17"/>
                    <a:pt x="60" y="18"/>
                    <a:pt x="63" y="18"/>
                  </a:cubicBezTo>
                  <a:cubicBezTo>
                    <a:pt x="64" y="18"/>
                    <a:pt x="66" y="18"/>
                    <a:pt x="68" y="18"/>
                  </a:cubicBezTo>
                  <a:cubicBezTo>
                    <a:pt x="69" y="18"/>
                    <a:pt x="69" y="18"/>
                    <a:pt x="69" y="18"/>
                  </a:cubicBezTo>
                  <a:cubicBezTo>
                    <a:pt x="69" y="11"/>
                    <a:pt x="69" y="11"/>
                    <a:pt x="69" y="11"/>
                  </a:cubicBezTo>
                  <a:cubicBezTo>
                    <a:pt x="68" y="11"/>
                    <a:pt x="68" y="11"/>
                    <a:pt x="68" y="11"/>
                  </a:cubicBezTo>
                  <a:cubicBezTo>
                    <a:pt x="66" y="11"/>
                    <a:pt x="64" y="11"/>
                    <a:pt x="63" y="11"/>
                  </a:cubicBezTo>
                  <a:cubicBezTo>
                    <a:pt x="62" y="10"/>
                    <a:pt x="61" y="10"/>
                    <a:pt x="60" y="9"/>
                  </a:cubicBezTo>
                  <a:cubicBezTo>
                    <a:pt x="57" y="4"/>
                    <a:pt x="57" y="4"/>
                    <a:pt x="57" y="4"/>
                  </a:cubicBezTo>
                  <a:cubicBezTo>
                    <a:pt x="56" y="3"/>
                    <a:pt x="55" y="2"/>
                    <a:pt x="54" y="2"/>
                  </a:cubicBezTo>
                  <a:cubicBezTo>
                    <a:pt x="52" y="1"/>
                    <a:pt x="49" y="0"/>
                    <a:pt x="45" y="0"/>
                  </a:cubicBezTo>
                  <a:cubicBezTo>
                    <a:pt x="22" y="0"/>
                    <a:pt x="22" y="0"/>
                    <a:pt x="22" y="0"/>
                  </a:cubicBezTo>
                  <a:cubicBezTo>
                    <a:pt x="17" y="0"/>
                    <a:pt x="14" y="2"/>
                    <a:pt x="12" y="4"/>
                  </a:cubicBezTo>
                  <a:cubicBezTo>
                    <a:pt x="8" y="9"/>
                    <a:pt x="8" y="9"/>
                    <a:pt x="8" y="9"/>
                  </a:cubicBezTo>
                  <a:cubicBezTo>
                    <a:pt x="7" y="11"/>
                    <a:pt x="5" y="11"/>
                    <a:pt x="1" y="11"/>
                  </a:cubicBezTo>
                  <a:cubicBezTo>
                    <a:pt x="0" y="11"/>
                    <a:pt x="0" y="11"/>
                    <a:pt x="0" y="11"/>
                  </a:cubicBezTo>
                  <a:cubicBezTo>
                    <a:pt x="0" y="18"/>
                    <a:pt x="0" y="18"/>
                    <a:pt x="0" y="18"/>
                  </a:cubicBezTo>
                  <a:cubicBezTo>
                    <a:pt x="1" y="18"/>
                    <a:pt x="1" y="18"/>
                    <a:pt x="1" y="18"/>
                  </a:cubicBezTo>
                  <a:cubicBezTo>
                    <a:pt x="3" y="18"/>
                    <a:pt x="4"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5" name="Freeform 11"/>
            <p:cNvSpPr/>
            <p:nvPr userDrawn="1"/>
          </p:nvSpPr>
          <p:spPr bwMode="auto">
            <a:xfrm>
              <a:off x="8465550" y="-407413"/>
              <a:ext cx="115271" cy="69319"/>
            </a:xfrm>
            <a:custGeom>
              <a:avLst/>
              <a:gdLst>
                <a:gd name="T0" fmla="*/ 38 w 69"/>
                <a:gd name="T1" fmla="*/ 33 h 41"/>
                <a:gd name="T2" fmla="*/ 38 w 69"/>
                <a:gd name="T3" fmla="*/ 23 h 41"/>
                <a:gd name="T4" fmla="*/ 62 w 69"/>
                <a:gd name="T5" fmla="*/ 23 h 41"/>
                <a:gd name="T6" fmla="*/ 67 w 69"/>
                <a:gd name="T7" fmla="*/ 19 h 41"/>
                <a:gd name="T8" fmla="*/ 67 w 69"/>
                <a:gd name="T9" fmla="*/ 15 h 41"/>
                <a:gd name="T10" fmla="*/ 38 w 69"/>
                <a:gd name="T11" fmla="*/ 15 h 41"/>
                <a:gd name="T12" fmla="*/ 38 w 69"/>
                <a:gd name="T13" fmla="*/ 8 h 41"/>
                <a:gd name="T14" fmla="*/ 62 w 69"/>
                <a:gd name="T15" fmla="*/ 8 h 41"/>
                <a:gd name="T16" fmla="*/ 67 w 69"/>
                <a:gd name="T17" fmla="*/ 3 h 41"/>
                <a:gd name="T18" fmla="*/ 67 w 69"/>
                <a:gd name="T19" fmla="*/ 0 h 41"/>
                <a:gd name="T20" fmla="*/ 2 w 69"/>
                <a:gd name="T21" fmla="*/ 0 h 41"/>
                <a:gd name="T22" fmla="*/ 2 w 69"/>
                <a:gd name="T23" fmla="*/ 8 h 41"/>
                <a:gd name="T24" fmla="*/ 30 w 69"/>
                <a:gd name="T25" fmla="*/ 8 h 41"/>
                <a:gd name="T26" fmla="*/ 30 w 69"/>
                <a:gd name="T27" fmla="*/ 15 h 41"/>
                <a:gd name="T28" fmla="*/ 2 w 69"/>
                <a:gd name="T29" fmla="*/ 15 h 41"/>
                <a:gd name="T30" fmla="*/ 2 w 69"/>
                <a:gd name="T31" fmla="*/ 23 h 41"/>
                <a:gd name="T32" fmla="*/ 30 w 69"/>
                <a:gd name="T33" fmla="*/ 23 h 41"/>
                <a:gd name="T34" fmla="*/ 30 w 69"/>
                <a:gd name="T35" fmla="*/ 33 h 41"/>
                <a:gd name="T36" fmla="*/ 0 w 69"/>
                <a:gd name="T37" fmla="*/ 33 h 41"/>
                <a:gd name="T38" fmla="*/ 0 w 69"/>
                <a:gd name="T39" fmla="*/ 41 h 41"/>
                <a:gd name="T40" fmla="*/ 65 w 69"/>
                <a:gd name="T41" fmla="*/ 41 h 41"/>
                <a:gd name="T42" fmla="*/ 69 w 69"/>
                <a:gd name="T43" fmla="*/ 37 h 41"/>
                <a:gd name="T44" fmla="*/ 69 w 69"/>
                <a:gd name="T45" fmla="*/ 33 h 41"/>
                <a:gd name="T46" fmla="*/ 38 w 69"/>
                <a:gd name="T47"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41">
                  <a:moveTo>
                    <a:pt x="38" y="33"/>
                  </a:moveTo>
                  <a:cubicBezTo>
                    <a:pt x="38" y="23"/>
                    <a:pt x="38" y="23"/>
                    <a:pt x="38" y="23"/>
                  </a:cubicBezTo>
                  <a:cubicBezTo>
                    <a:pt x="62" y="23"/>
                    <a:pt x="62" y="23"/>
                    <a:pt x="62" y="23"/>
                  </a:cubicBezTo>
                  <a:cubicBezTo>
                    <a:pt x="65" y="23"/>
                    <a:pt x="67" y="21"/>
                    <a:pt x="67" y="19"/>
                  </a:cubicBezTo>
                  <a:cubicBezTo>
                    <a:pt x="67" y="15"/>
                    <a:pt x="67" y="15"/>
                    <a:pt x="67" y="15"/>
                  </a:cubicBezTo>
                  <a:cubicBezTo>
                    <a:pt x="38" y="15"/>
                    <a:pt x="38" y="15"/>
                    <a:pt x="38" y="15"/>
                  </a:cubicBezTo>
                  <a:cubicBezTo>
                    <a:pt x="38" y="8"/>
                    <a:pt x="38" y="8"/>
                    <a:pt x="38" y="8"/>
                  </a:cubicBezTo>
                  <a:cubicBezTo>
                    <a:pt x="62" y="8"/>
                    <a:pt x="62" y="8"/>
                    <a:pt x="62" y="8"/>
                  </a:cubicBezTo>
                  <a:cubicBezTo>
                    <a:pt x="65" y="8"/>
                    <a:pt x="67" y="6"/>
                    <a:pt x="67" y="3"/>
                  </a:cubicBezTo>
                  <a:cubicBezTo>
                    <a:pt x="67" y="0"/>
                    <a:pt x="67" y="0"/>
                    <a:pt x="67" y="0"/>
                  </a:cubicBezTo>
                  <a:cubicBezTo>
                    <a:pt x="2" y="0"/>
                    <a:pt x="2" y="0"/>
                    <a:pt x="2" y="0"/>
                  </a:cubicBezTo>
                  <a:cubicBezTo>
                    <a:pt x="2" y="8"/>
                    <a:pt x="2" y="8"/>
                    <a:pt x="2" y="8"/>
                  </a:cubicBezTo>
                  <a:cubicBezTo>
                    <a:pt x="30" y="8"/>
                    <a:pt x="30" y="8"/>
                    <a:pt x="30" y="8"/>
                  </a:cubicBezTo>
                  <a:cubicBezTo>
                    <a:pt x="30" y="15"/>
                    <a:pt x="30" y="15"/>
                    <a:pt x="30" y="15"/>
                  </a:cubicBezTo>
                  <a:cubicBezTo>
                    <a:pt x="2" y="15"/>
                    <a:pt x="2" y="15"/>
                    <a:pt x="2" y="15"/>
                  </a:cubicBezTo>
                  <a:cubicBezTo>
                    <a:pt x="2" y="23"/>
                    <a:pt x="2" y="23"/>
                    <a:pt x="2" y="23"/>
                  </a:cubicBezTo>
                  <a:cubicBezTo>
                    <a:pt x="30" y="23"/>
                    <a:pt x="30" y="23"/>
                    <a:pt x="30" y="23"/>
                  </a:cubicBezTo>
                  <a:cubicBezTo>
                    <a:pt x="30" y="33"/>
                    <a:pt x="30" y="33"/>
                    <a:pt x="30" y="33"/>
                  </a:cubicBezTo>
                  <a:cubicBezTo>
                    <a:pt x="0" y="33"/>
                    <a:pt x="0" y="33"/>
                    <a:pt x="0" y="33"/>
                  </a:cubicBezTo>
                  <a:cubicBezTo>
                    <a:pt x="0" y="41"/>
                    <a:pt x="0" y="41"/>
                    <a:pt x="0" y="41"/>
                  </a:cubicBezTo>
                  <a:cubicBezTo>
                    <a:pt x="65" y="41"/>
                    <a:pt x="65" y="41"/>
                    <a:pt x="65" y="41"/>
                  </a:cubicBezTo>
                  <a:cubicBezTo>
                    <a:pt x="67" y="41"/>
                    <a:pt x="69" y="39"/>
                    <a:pt x="69" y="37"/>
                  </a:cubicBezTo>
                  <a:cubicBezTo>
                    <a:pt x="69" y="33"/>
                    <a:pt x="69" y="33"/>
                    <a:pt x="69" y="33"/>
                  </a:cubicBezTo>
                  <a:lnTo>
                    <a:pt x="38"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6" name="Freeform 12"/>
            <p:cNvSpPr/>
            <p:nvPr userDrawn="1"/>
          </p:nvSpPr>
          <p:spPr bwMode="auto">
            <a:xfrm>
              <a:off x="8339375" y="-439346"/>
              <a:ext cx="112935" cy="27260"/>
            </a:xfrm>
            <a:custGeom>
              <a:avLst/>
              <a:gdLst>
                <a:gd name="T0" fmla="*/ 7 w 68"/>
                <a:gd name="T1" fmla="*/ 13 h 16"/>
                <a:gd name="T2" fmla="*/ 8 w 68"/>
                <a:gd name="T3" fmla="*/ 11 h 16"/>
                <a:gd name="T4" fmla="*/ 13 w 68"/>
                <a:gd name="T5" fmla="*/ 10 h 16"/>
                <a:gd name="T6" fmla="*/ 57 w 68"/>
                <a:gd name="T7" fmla="*/ 10 h 16"/>
                <a:gd name="T8" fmla="*/ 60 w 68"/>
                <a:gd name="T9" fmla="*/ 12 h 16"/>
                <a:gd name="T10" fmla="*/ 61 w 68"/>
                <a:gd name="T11" fmla="*/ 13 h 16"/>
                <a:gd name="T12" fmla="*/ 61 w 68"/>
                <a:gd name="T13" fmla="*/ 16 h 16"/>
                <a:gd name="T14" fmla="*/ 68 w 68"/>
                <a:gd name="T15" fmla="*/ 16 h 16"/>
                <a:gd name="T16" fmla="*/ 68 w 68"/>
                <a:gd name="T17" fmla="*/ 12 h 16"/>
                <a:gd name="T18" fmla="*/ 65 w 68"/>
                <a:gd name="T19" fmla="*/ 6 h 16"/>
                <a:gd name="T20" fmla="*/ 57 w 68"/>
                <a:gd name="T21" fmla="*/ 4 h 16"/>
                <a:gd name="T22" fmla="*/ 38 w 68"/>
                <a:gd name="T23" fmla="*/ 4 h 16"/>
                <a:gd name="T24" fmla="*/ 38 w 68"/>
                <a:gd name="T25" fmla="*/ 0 h 16"/>
                <a:gd name="T26" fmla="*/ 30 w 68"/>
                <a:gd name="T27" fmla="*/ 0 h 16"/>
                <a:gd name="T28" fmla="*/ 30 w 68"/>
                <a:gd name="T29" fmla="*/ 4 h 16"/>
                <a:gd name="T30" fmla="*/ 10 w 68"/>
                <a:gd name="T31" fmla="*/ 4 h 16"/>
                <a:gd name="T32" fmla="*/ 3 w 68"/>
                <a:gd name="T33" fmla="*/ 6 h 16"/>
                <a:gd name="T34" fmla="*/ 0 w 68"/>
                <a:gd name="T35" fmla="*/ 12 h 16"/>
                <a:gd name="T36" fmla="*/ 0 w 68"/>
                <a:gd name="T37" fmla="*/ 16 h 16"/>
                <a:gd name="T38" fmla="*/ 7 w 68"/>
                <a:gd name="T39" fmla="*/ 16 h 16"/>
                <a:gd name="T40" fmla="*/ 7 w 68"/>
                <a:gd name="T4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6">
                  <a:moveTo>
                    <a:pt x="7" y="13"/>
                  </a:moveTo>
                  <a:cubicBezTo>
                    <a:pt x="7" y="12"/>
                    <a:pt x="8" y="11"/>
                    <a:pt x="8" y="11"/>
                  </a:cubicBezTo>
                  <a:cubicBezTo>
                    <a:pt x="9" y="11"/>
                    <a:pt x="11" y="10"/>
                    <a:pt x="13" y="10"/>
                  </a:cubicBezTo>
                  <a:cubicBezTo>
                    <a:pt x="57" y="10"/>
                    <a:pt x="57" y="10"/>
                    <a:pt x="57" y="10"/>
                  </a:cubicBezTo>
                  <a:cubicBezTo>
                    <a:pt x="58" y="10"/>
                    <a:pt x="59" y="11"/>
                    <a:pt x="60" y="12"/>
                  </a:cubicBezTo>
                  <a:cubicBezTo>
                    <a:pt x="61" y="12"/>
                    <a:pt x="61" y="13"/>
                    <a:pt x="61" y="13"/>
                  </a:cubicBezTo>
                  <a:cubicBezTo>
                    <a:pt x="61" y="16"/>
                    <a:pt x="61" y="16"/>
                    <a:pt x="61" y="16"/>
                  </a:cubicBezTo>
                  <a:cubicBezTo>
                    <a:pt x="68" y="16"/>
                    <a:pt x="68" y="16"/>
                    <a:pt x="68" y="16"/>
                  </a:cubicBezTo>
                  <a:cubicBezTo>
                    <a:pt x="68" y="12"/>
                    <a:pt x="68" y="12"/>
                    <a:pt x="68" y="12"/>
                  </a:cubicBezTo>
                  <a:cubicBezTo>
                    <a:pt x="68" y="9"/>
                    <a:pt x="67" y="7"/>
                    <a:pt x="65" y="6"/>
                  </a:cubicBezTo>
                  <a:cubicBezTo>
                    <a:pt x="63" y="4"/>
                    <a:pt x="61" y="4"/>
                    <a:pt x="57" y="4"/>
                  </a:cubicBezTo>
                  <a:cubicBezTo>
                    <a:pt x="38" y="4"/>
                    <a:pt x="38" y="4"/>
                    <a:pt x="38" y="4"/>
                  </a:cubicBezTo>
                  <a:cubicBezTo>
                    <a:pt x="38" y="0"/>
                    <a:pt x="38" y="0"/>
                    <a:pt x="38" y="0"/>
                  </a:cubicBezTo>
                  <a:cubicBezTo>
                    <a:pt x="30" y="0"/>
                    <a:pt x="30" y="0"/>
                    <a:pt x="30" y="0"/>
                  </a:cubicBezTo>
                  <a:cubicBezTo>
                    <a:pt x="30" y="4"/>
                    <a:pt x="30" y="4"/>
                    <a:pt x="30" y="4"/>
                  </a:cubicBezTo>
                  <a:cubicBezTo>
                    <a:pt x="10" y="4"/>
                    <a:pt x="10" y="4"/>
                    <a:pt x="10" y="4"/>
                  </a:cubicBezTo>
                  <a:cubicBezTo>
                    <a:pt x="7" y="4"/>
                    <a:pt x="5" y="4"/>
                    <a:pt x="3" y="6"/>
                  </a:cubicBezTo>
                  <a:cubicBezTo>
                    <a:pt x="1" y="7"/>
                    <a:pt x="0" y="9"/>
                    <a:pt x="0" y="12"/>
                  </a:cubicBezTo>
                  <a:cubicBezTo>
                    <a:pt x="0" y="16"/>
                    <a:pt x="0" y="16"/>
                    <a:pt x="0" y="16"/>
                  </a:cubicBezTo>
                  <a:cubicBezTo>
                    <a:pt x="7" y="16"/>
                    <a:pt x="7" y="16"/>
                    <a:pt x="7" y="16"/>
                  </a:cubicBezTo>
                  <a:lnTo>
                    <a:pt x="7"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7" name="Freeform 13"/>
            <p:cNvSpPr>
              <a:spLocks noEditPoints="1"/>
            </p:cNvSpPr>
            <p:nvPr userDrawn="1"/>
          </p:nvSpPr>
          <p:spPr bwMode="auto">
            <a:xfrm>
              <a:off x="8339375" y="-410528"/>
              <a:ext cx="112935" cy="70876"/>
            </a:xfrm>
            <a:custGeom>
              <a:avLst/>
              <a:gdLst>
                <a:gd name="T0" fmla="*/ 64 w 68"/>
                <a:gd name="T1" fmla="*/ 36 h 42"/>
                <a:gd name="T2" fmla="*/ 53 w 68"/>
                <a:gd name="T3" fmla="*/ 35 h 42"/>
                <a:gd name="T4" fmla="*/ 43 w 68"/>
                <a:gd name="T5" fmla="*/ 33 h 42"/>
                <a:gd name="T6" fmla="*/ 55 w 68"/>
                <a:gd name="T7" fmla="*/ 29 h 42"/>
                <a:gd name="T8" fmla="*/ 58 w 68"/>
                <a:gd name="T9" fmla="*/ 26 h 42"/>
                <a:gd name="T10" fmla="*/ 62 w 68"/>
                <a:gd name="T11" fmla="*/ 16 h 42"/>
                <a:gd name="T12" fmla="*/ 62 w 68"/>
                <a:gd name="T13" fmla="*/ 12 h 42"/>
                <a:gd name="T14" fmla="*/ 65 w 68"/>
                <a:gd name="T15" fmla="*/ 12 h 42"/>
                <a:gd name="T16" fmla="*/ 68 w 68"/>
                <a:gd name="T17" fmla="*/ 8 h 42"/>
                <a:gd name="T18" fmla="*/ 68 w 68"/>
                <a:gd name="T19" fmla="*/ 5 h 42"/>
                <a:gd name="T20" fmla="*/ 62 w 68"/>
                <a:gd name="T21" fmla="*/ 5 h 42"/>
                <a:gd name="T22" fmla="*/ 62 w 68"/>
                <a:gd name="T23" fmla="*/ 0 h 42"/>
                <a:gd name="T24" fmla="*/ 55 w 68"/>
                <a:gd name="T25" fmla="*/ 0 h 42"/>
                <a:gd name="T26" fmla="*/ 55 w 68"/>
                <a:gd name="T27" fmla="*/ 5 h 42"/>
                <a:gd name="T28" fmla="*/ 13 w 68"/>
                <a:gd name="T29" fmla="*/ 5 h 42"/>
                <a:gd name="T30" fmla="*/ 13 w 68"/>
                <a:gd name="T31" fmla="*/ 0 h 42"/>
                <a:gd name="T32" fmla="*/ 6 w 68"/>
                <a:gd name="T33" fmla="*/ 0 h 42"/>
                <a:gd name="T34" fmla="*/ 6 w 68"/>
                <a:gd name="T35" fmla="*/ 5 h 42"/>
                <a:gd name="T36" fmla="*/ 0 w 68"/>
                <a:gd name="T37" fmla="*/ 5 h 42"/>
                <a:gd name="T38" fmla="*/ 0 w 68"/>
                <a:gd name="T39" fmla="*/ 12 h 42"/>
                <a:gd name="T40" fmla="*/ 6 w 68"/>
                <a:gd name="T41" fmla="*/ 12 h 42"/>
                <a:gd name="T42" fmla="*/ 6 w 68"/>
                <a:gd name="T43" fmla="*/ 18 h 42"/>
                <a:gd name="T44" fmla="*/ 9 w 68"/>
                <a:gd name="T45" fmla="*/ 25 h 42"/>
                <a:gd name="T46" fmla="*/ 16 w 68"/>
                <a:gd name="T47" fmla="*/ 30 h 42"/>
                <a:gd name="T48" fmla="*/ 25 w 68"/>
                <a:gd name="T49" fmla="*/ 33 h 42"/>
                <a:gd name="T50" fmla="*/ 12 w 68"/>
                <a:gd name="T51" fmla="*/ 35 h 42"/>
                <a:gd name="T52" fmla="*/ 0 w 68"/>
                <a:gd name="T53" fmla="*/ 36 h 42"/>
                <a:gd name="T54" fmla="*/ 0 w 68"/>
                <a:gd name="T55" fmla="*/ 36 h 42"/>
                <a:gd name="T56" fmla="*/ 0 w 68"/>
                <a:gd name="T57" fmla="*/ 42 h 42"/>
                <a:gd name="T58" fmla="*/ 0 w 68"/>
                <a:gd name="T59" fmla="*/ 42 h 42"/>
                <a:gd name="T60" fmla="*/ 27 w 68"/>
                <a:gd name="T61" fmla="*/ 39 h 42"/>
                <a:gd name="T62" fmla="*/ 34 w 68"/>
                <a:gd name="T63" fmla="*/ 37 h 42"/>
                <a:gd name="T64" fmla="*/ 41 w 68"/>
                <a:gd name="T65" fmla="*/ 39 h 42"/>
                <a:gd name="T66" fmla="*/ 54 w 68"/>
                <a:gd name="T67" fmla="*/ 42 h 42"/>
                <a:gd name="T68" fmla="*/ 68 w 68"/>
                <a:gd name="T69" fmla="*/ 42 h 42"/>
                <a:gd name="T70" fmla="*/ 68 w 68"/>
                <a:gd name="T71" fmla="*/ 42 h 42"/>
                <a:gd name="T72" fmla="*/ 68 w 68"/>
                <a:gd name="T73" fmla="*/ 36 h 42"/>
                <a:gd name="T74" fmla="*/ 68 w 68"/>
                <a:gd name="T75" fmla="*/ 36 h 42"/>
                <a:gd name="T76" fmla="*/ 64 w 68"/>
                <a:gd name="T77" fmla="*/ 36 h 42"/>
                <a:gd name="T78" fmla="*/ 55 w 68"/>
                <a:gd name="T79" fmla="*/ 16 h 42"/>
                <a:gd name="T80" fmla="*/ 49 w 68"/>
                <a:gd name="T81" fmla="*/ 24 h 42"/>
                <a:gd name="T82" fmla="*/ 34 w 68"/>
                <a:gd name="T83" fmla="*/ 30 h 42"/>
                <a:gd name="T84" fmla="*/ 19 w 68"/>
                <a:gd name="T85" fmla="*/ 24 h 42"/>
                <a:gd name="T86" fmla="*/ 15 w 68"/>
                <a:gd name="T87" fmla="*/ 21 h 42"/>
                <a:gd name="T88" fmla="*/ 14 w 68"/>
                <a:gd name="T89" fmla="*/ 17 h 42"/>
                <a:gd name="T90" fmla="*/ 13 w 68"/>
                <a:gd name="T91" fmla="*/ 12 h 42"/>
                <a:gd name="T92" fmla="*/ 55 w 68"/>
                <a:gd name="T93" fmla="*/ 12 h 42"/>
                <a:gd name="T94" fmla="*/ 55 w 68"/>
                <a:gd name="T95"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8" h="42">
                  <a:moveTo>
                    <a:pt x="64" y="36"/>
                  </a:moveTo>
                  <a:cubicBezTo>
                    <a:pt x="59" y="36"/>
                    <a:pt x="56" y="35"/>
                    <a:pt x="53" y="35"/>
                  </a:cubicBezTo>
                  <a:cubicBezTo>
                    <a:pt x="50" y="35"/>
                    <a:pt x="47" y="34"/>
                    <a:pt x="43" y="33"/>
                  </a:cubicBezTo>
                  <a:cubicBezTo>
                    <a:pt x="50" y="30"/>
                    <a:pt x="54" y="29"/>
                    <a:pt x="55" y="29"/>
                  </a:cubicBezTo>
                  <a:cubicBezTo>
                    <a:pt x="56" y="28"/>
                    <a:pt x="57" y="27"/>
                    <a:pt x="58" y="26"/>
                  </a:cubicBezTo>
                  <a:cubicBezTo>
                    <a:pt x="61" y="24"/>
                    <a:pt x="62" y="21"/>
                    <a:pt x="62" y="16"/>
                  </a:cubicBezTo>
                  <a:cubicBezTo>
                    <a:pt x="62" y="12"/>
                    <a:pt x="62" y="12"/>
                    <a:pt x="62" y="12"/>
                  </a:cubicBezTo>
                  <a:cubicBezTo>
                    <a:pt x="65" y="12"/>
                    <a:pt x="65" y="12"/>
                    <a:pt x="65" y="12"/>
                  </a:cubicBezTo>
                  <a:cubicBezTo>
                    <a:pt x="67" y="12"/>
                    <a:pt x="68" y="10"/>
                    <a:pt x="68" y="8"/>
                  </a:cubicBezTo>
                  <a:cubicBezTo>
                    <a:pt x="68" y="5"/>
                    <a:pt x="68" y="5"/>
                    <a:pt x="68" y="5"/>
                  </a:cubicBezTo>
                  <a:cubicBezTo>
                    <a:pt x="62" y="5"/>
                    <a:pt x="62" y="5"/>
                    <a:pt x="62" y="5"/>
                  </a:cubicBezTo>
                  <a:cubicBezTo>
                    <a:pt x="62" y="0"/>
                    <a:pt x="62" y="0"/>
                    <a:pt x="62" y="0"/>
                  </a:cubicBezTo>
                  <a:cubicBezTo>
                    <a:pt x="55" y="0"/>
                    <a:pt x="55" y="0"/>
                    <a:pt x="55" y="0"/>
                  </a:cubicBezTo>
                  <a:cubicBezTo>
                    <a:pt x="55" y="5"/>
                    <a:pt x="55" y="5"/>
                    <a:pt x="55" y="5"/>
                  </a:cubicBezTo>
                  <a:cubicBezTo>
                    <a:pt x="13" y="5"/>
                    <a:pt x="13" y="5"/>
                    <a:pt x="13" y="5"/>
                  </a:cubicBezTo>
                  <a:cubicBezTo>
                    <a:pt x="13" y="0"/>
                    <a:pt x="13" y="0"/>
                    <a:pt x="13" y="0"/>
                  </a:cubicBezTo>
                  <a:cubicBezTo>
                    <a:pt x="6" y="0"/>
                    <a:pt x="6" y="0"/>
                    <a:pt x="6" y="0"/>
                  </a:cubicBezTo>
                  <a:cubicBezTo>
                    <a:pt x="6" y="5"/>
                    <a:pt x="6" y="5"/>
                    <a:pt x="6" y="5"/>
                  </a:cubicBezTo>
                  <a:cubicBezTo>
                    <a:pt x="0" y="5"/>
                    <a:pt x="0" y="5"/>
                    <a:pt x="0" y="5"/>
                  </a:cubicBezTo>
                  <a:cubicBezTo>
                    <a:pt x="0" y="12"/>
                    <a:pt x="0" y="12"/>
                    <a:pt x="0" y="12"/>
                  </a:cubicBezTo>
                  <a:cubicBezTo>
                    <a:pt x="6" y="12"/>
                    <a:pt x="6" y="12"/>
                    <a:pt x="6" y="12"/>
                  </a:cubicBezTo>
                  <a:cubicBezTo>
                    <a:pt x="6" y="18"/>
                    <a:pt x="6" y="18"/>
                    <a:pt x="6" y="18"/>
                  </a:cubicBezTo>
                  <a:cubicBezTo>
                    <a:pt x="6" y="21"/>
                    <a:pt x="7" y="24"/>
                    <a:pt x="9" y="25"/>
                  </a:cubicBezTo>
                  <a:cubicBezTo>
                    <a:pt x="11" y="27"/>
                    <a:pt x="14" y="29"/>
                    <a:pt x="16" y="30"/>
                  </a:cubicBezTo>
                  <a:cubicBezTo>
                    <a:pt x="25" y="33"/>
                    <a:pt x="25" y="33"/>
                    <a:pt x="25" y="33"/>
                  </a:cubicBezTo>
                  <a:cubicBezTo>
                    <a:pt x="21" y="34"/>
                    <a:pt x="17" y="35"/>
                    <a:pt x="12" y="35"/>
                  </a:cubicBezTo>
                  <a:cubicBezTo>
                    <a:pt x="9" y="35"/>
                    <a:pt x="5" y="36"/>
                    <a:pt x="0" y="36"/>
                  </a:cubicBezTo>
                  <a:cubicBezTo>
                    <a:pt x="0" y="36"/>
                    <a:pt x="0" y="36"/>
                    <a:pt x="0" y="36"/>
                  </a:cubicBezTo>
                  <a:cubicBezTo>
                    <a:pt x="0" y="42"/>
                    <a:pt x="0" y="42"/>
                    <a:pt x="0" y="42"/>
                  </a:cubicBezTo>
                  <a:cubicBezTo>
                    <a:pt x="0" y="42"/>
                    <a:pt x="0" y="42"/>
                    <a:pt x="0" y="42"/>
                  </a:cubicBezTo>
                  <a:cubicBezTo>
                    <a:pt x="12" y="42"/>
                    <a:pt x="21" y="41"/>
                    <a:pt x="27" y="39"/>
                  </a:cubicBezTo>
                  <a:cubicBezTo>
                    <a:pt x="28" y="39"/>
                    <a:pt x="31" y="38"/>
                    <a:pt x="34" y="37"/>
                  </a:cubicBezTo>
                  <a:cubicBezTo>
                    <a:pt x="37" y="38"/>
                    <a:pt x="39" y="39"/>
                    <a:pt x="41" y="39"/>
                  </a:cubicBezTo>
                  <a:cubicBezTo>
                    <a:pt x="44" y="40"/>
                    <a:pt x="49" y="41"/>
                    <a:pt x="54" y="42"/>
                  </a:cubicBezTo>
                  <a:cubicBezTo>
                    <a:pt x="58" y="42"/>
                    <a:pt x="63" y="42"/>
                    <a:pt x="68" y="42"/>
                  </a:cubicBezTo>
                  <a:cubicBezTo>
                    <a:pt x="68" y="42"/>
                    <a:pt x="68" y="42"/>
                    <a:pt x="68" y="42"/>
                  </a:cubicBezTo>
                  <a:cubicBezTo>
                    <a:pt x="68" y="36"/>
                    <a:pt x="68" y="36"/>
                    <a:pt x="68" y="36"/>
                  </a:cubicBezTo>
                  <a:cubicBezTo>
                    <a:pt x="68" y="36"/>
                    <a:pt x="68" y="36"/>
                    <a:pt x="68" y="36"/>
                  </a:cubicBezTo>
                  <a:cubicBezTo>
                    <a:pt x="66" y="36"/>
                    <a:pt x="64" y="36"/>
                    <a:pt x="64" y="36"/>
                  </a:cubicBezTo>
                  <a:close/>
                  <a:moveTo>
                    <a:pt x="55" y="16"/>
                  </a:moveTo>
                  <a:cubicBezTo>
                    <a:pt x="55" y="20"/>
                    <a:pt x="53" y="22"/>
                    <a:pt x="49" y="24"/>
                  </a:cubicBezTo>
                  <a:cubicBezTo>
                    <a:pt x="34" y="30"/>
                    <a:pt x="34" y="30"/>
                    <a:pt x="34" y="30"/>
                  </a:cubicBezTo>
                  <a:cubicBezTo>
                    <a:pt x="19" y="24"/>
                    <a:pt x="19" y="24"/>
                    <a:pt x="19" y="24"/>
                  </a:cubicBezTo>
                  <a:cubicBezTo>
                    <a:pt x="17" y="23"/>
                    <a:pt x="16" y="22"/>
                    <a:pt x="15" y="21"/>
                  </a:cubicBezTo>
                  <a:cubicBezTo>
                    <a:pt x="14" y="20"/>
                    <a:pt x="14" y="19"/>
                    <a:pt x="14" y="17"/>
                  </a:cubicBezTo>
                  <a:cubicBezTo>
                    <a:pt x="13" y="12"/>
                    <a:pt x="13" y="12"/>
                    <a:pt x="13" y="12"/>
                  </a:cubicBezTo>
                  <a:cubicBezTo>
                    <a:pt x="55" y="12"/>
                    <a:pt x="55" y="12"/>
                    <a:pt x="55" y="12"/>
                  </a:cubicBezTo>
                  <a:lnTo>
                    <a:pt x="55"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8" name="Freeform 14"/>
            <p:cNvSpPr/>
            <p:nvPr userDrawn="1"/>
          </p:nvSpPr>
          <p:spPr bwMode="auto">
            <a:xfrm>
              <a:off x="8081573" y="-437788"/>
              <a:ext cx="56078" cy="98136"/>
            </a:xfrm>
            <a:custGeom>
              <a:avLst/>
              <a:gdLst>
                <a:gd name="T0" fmla="*/ 0 w 34"/>
                <a:gd name="T1" fmla="*/ 7 h 58"/>
                <a:gd name="T2" fmla="*/ 14 w 34"/>
                <a:gd name="T3" fmla="*/ 7 h 58"/>
                <a:gd name="T4" fmla="*/ 14 w 34"/>
                <a:gd name="T5" fmla="*/ 51 h 58"/>
                <a:gd name="T6" fmla="*/ 9 w 34"/>
                <a:gd name="T7" fmla="*/ 51 h 58"/>
                <a:gd name="T8" fmla="*/ 9 w 34"/>
                <a:gd name="T9" fmla="*/ 15 h 58"/>
                <a:gd name="T10" fmla="*/ 2 w 34"/>
                <a:gd name="T11" fmla="*/ 15 h 58"/>
                <a:gd name="T12" fmla="*/ 2 w 34"/>
                <a:gd name="T13" fmla="*/ 51 h 58"/>
                <a:gd name="T14" fmla="*/ 0 w 34"/>
                <a:gd name="T15" fmla="*/ 51 h 58"/>
                <a:gd name="T16" fmla="*/ 0 w 34"/>
                <a:gd name="T17" fmla="*/ 58 h 58"/>
                <a:gd name="T18" fmla="*/ 27 w 34"/>
                <a:gd name="T19" fmla="*/ 58 h 58"/>
                <a:gd name="T20" fmla="*/ 34 w 34"/>
                <a:gd name="T21" fmla="*/ 51 h 58"/>
                <a:gd name="T22" fmla="*/ 34 w 34"/>
                <a:gd name="T23" fmla="*/ 51 h 58"/>
                <a:gd name="T24" fmla="*/ 21 w 34"/>
                <a:gd name="T25" fmla="*/ 51 h 58"/>
                <a:gd name="T26" fmla="*/ 21 w 34"/>
                <a:gd name="T27" fmla="*/ 29 h 58"/>
                <a:gd name="T28" fmla="*/ 34 w 34"/>
                <a:gd name="T29" fmla="*/ 29 h 58"/>
                <a:gd name="T30" fmla="*/ 34 w 34"/>
                <a:gd name="T31" fmla="*/ 22 h 58"/>
                <a:gd name="T32" fmla="*/ 21 w 34"/>
                <a:gd name="T33" fmla="*/ 22 h 58"/>
                <a:gd name="T34" fmla="*/ 21 w 34"/>
                <a:gd name="T35" fmla="*/ 7 h 58"/>
                <a:gd name="T36" fmla="*/ 27 w 34"/>
                <a:gd name="T37" fmla="*/ 7 h 58"/>
                <a:gd name="T38" fmla="*/ 34 w 34"/>
                <a:gd name="T39" fmla="*/ 1 h 58"/>
                <a:gd name="T40" fmla="*/ 34 w 34"/>
                <a:gd name="T41" fmla="*/ 0 h 58"/>
                <a:gd name="T42" fmla="*/ 0 w 34"/>
                <a:gd name="T43" fmla="*/ 0 h 58"/>
                <a:gd name="T44" fmla="*/ 0 w 34"/>
                <a:gd name="T45"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58">
                  <a:moveTo>
                    <a:pt x="0" y="7"/>
                  </a:moveTo>
                  <a:cubicBezTo>
                    <a:pt x="14" y="7"/>
                    <a:pt x="14" y="7"/>
                    <a:pt x="14" y="7"/>
                  </a:cubicBezTo>
                  <a:cubicBezTo>
                    <a:pt x="14" y="51"/>
                    <a:pt x="14" y="51"/>
                    <a:pt x="14" y="51"/>
                  </a:cubicBezTo>
                  <a:cubicBezTo>
                    <a:pt x="9" y="51"/>
                    <a:pt x="9" y="51"/>
                    <a:pt x="9" y="51"/>
                  </a:cubicBezTo>
                  <a:cubicBezTo>
                    <a:pt x="9" y="15"/>
                    <a:pt x="9" y="15"/>
                    <a:pt x="9" y="15"/>
                  </a:cubicBezTo>
                  <a:cubicBezTo>
                    <a:pt x="2" y="15"/>
                    <a:pt x="2" y="15"/>
                    <a:pt x="2" y="15"/>
                  </a:cubicBezTo>
                  <a:cubicBezTo>
                    <a:pt x="2" y="51"/>
                    <a:pt x="2" y="51"/>
                    <a:pt x="2" y="51"/>
                  </a:cubicBezTo>
                  <a:cubicBezTo>
                    <a:pt x="0" y="51"/>
                    <a:pt x="0" y="51"/>
                    <a:pt x="0" y="51"/>
                  </a:cubicBezTo>
                  <a:cubicBezTo>
                    <a:pt x="0" y="58"/>
                    <a:pt x="0" y="58"/>
                    <a:pt x="0" y="58"/>
                  </a:cubicBezTo>
                  <a:cubicBezTo>
                    <a:pt x="27" y="58"/>
                    <a:pt x="27" y="58"/>
                    <a:pt x="27" y="58"/>
                  </a:cubicBezTo>
                  <a:cubicBezTo>
                    <a:pt x="31" y="58"/>
                    <a:pt x="34" y="55"/>
                    <a:pt x="34" y="51"/>
                  </a:cubicBezTo>
                  <a:cubicBezTo>
                    <a:pt x="34" y="51"/>
                    <a:pt x="34" y="51"/>
                    <a:pt x="34" y="51"/>
                  </a:cubicBezTo>
                  <a:cubicBezTo>
                    <a:pt x="21" y="51"/>
                    <a:pt x="21" y="51"/>
                    <a:pt x="21" y="51"/>
                  </a:cubicBezTo>
                  <a:cubicBezTo>
                    <a:pt x="21" y="29"/>
                    <a:pt x="21" y="29"/>
                    <a:pt x="21" y="29"/>
                  </a:cubicBezTo>
                  <a:cubicBezTo>
                    <a:pt x="34" y="29"/>
                    <a:pt x="34" y="29"/>
                    <a:pt x="34" y="29"/>
                  </a:cubicBezTo>
                  <a:cubicBezTo>
                    <a:pt x="34" y="22"/>
                    <a:pt x="34" y="22"/>
                    <a:pt x="34" y="22"/>
                  </a:cubicBezTo>
                  <a:cubicBezTo>
                    <a:pt x="21" y="22"/>
                    <a:pt x="21" y="22"/>
                    <a:pt x="21" y="22"/>
                  </a:cubicBezTo>
                  <a:cubicBezTo>
                    <a:pt x="21" y="7"/>
                    <a:pt x="21" y="7"/>
                    <a:pt x="21" y="7"/>
                  </a:cubicBezTo>
                  <a:cubicBezTo>
                    <a:pt x="27" y="7"/>
                    <a:pt x="27" y="7"/>
                    <a:pt x="27" y="7"/>
                  </a:cubicBezTo>
                  <a:cubicBezTo>
                    <a:pt x="31" y="7"/>
                    <a:pt x="34" y="4"/>
                    <a:pt x="34" y="1"/>
                  </a:cubicBezTo>
                  <a:cubicBezTo>
                    <a:pt x="34" y="0"/>
                    <a:pt x="34" y="0"/>
                    <a:pt x="34" y="0"/>
                  </a:cubicBezTo>
                  <a:cubicBezTo>
                    <a:pt x="0" y="0"/>
                    <a:pt x="0" y="0"/>
                    <a:pt x="0" y="0"/>
                  </a:cubicBez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9" name="Freeform 15"/>
            <p:cNvSpPr/>
            <p:nvPr userDrawn="1"/>
          </p:nvSpPr>
          <p:spPr bwMode="auto">
            <a:xfrm>
              <a:off x="8137651" y="-440903"/>
              <a:ext cx="58415" cy="101252"/>
            </a:xfrm>
            <a:custGeom>
              <a:avLst/>
              <a:gdLst>
                <a:gd name="T0" fmla="*/ 30 w 35"/>
                <a:gd name="T1" fmla="*/ 29 h 60"/>
                <a:gd name="T2" fmla="*/ 32 w 35"/>
                <a:gd name="T3" fmla="*/ 12 h 60"/>
                <a:gd name="T4" fmla="*/ 35 w 35"/>
                <a:gd name="T5" fmla="*/ 12 h 60"/>
                <a:gd name="T6" fmla="*/ 35 w 35"/>
                <a:gd name="T7" fmla="*/ 5 h 60"/>
                <a:gd name="T8" fmla="*/ 14 w 35"/>
                <a:gd name="T9" fmla="*/ 5 h 60"/>
                <a:gd name="T10" fmla="*/ 15 w 35"/>
                <a:gd name="T11" fmla="*/ 0 h 60"/>
                <a:gd name="T12" fmla="*/ 7 w 35"/>
                <a:gd name="T13" fmla="*/ 0 h 60"/>
                <a:gd name="T14" fmla="*/ 7 w 35"/>
                <a:gd name="T15" fmla="*/ 1 h 60"/>
                <a:gd name="T16" fmla="*/ 3 w 35"/>
                <a:gd name="T17" fmla="*/ 12 h 60"/>
                <a:gd name="T18" fmla="*/ 1 w 35"/>
                <a:gd name="T19" fmla="*/ 14 h 60"/>
                <a:gd name="T20" fmla="*/ 0 w 35"/>
                <a:gd name="T21" fmla="*/ 14 h 60"/>
                <a:gd name="T22" fmla="*/ 0 w 35"/>
                <a:gd name="T23" fmla="*/ 21 h 60"/>
                <a:gd name="T24" fmla="*/ 1 w 35"/>
                <a:gd name="T25" fmla="*/ 21 h 60"/>
                <a:gd name="T26" fmla="*/ 8 w 35"/>
                <a:gd name="T27" fmla="*/ 18 h 60"/>
                <a:gd name="T28" fmla="*/ 12 w 35"/>
                <a:gd name="T29" fmla="*/ 12 h 60"/>
                <a:gd name="T30" fmla="*/ 24 w 35"/>
                <a:gd name="T31" fmla="*/ 12 h 60"/>
                <a:gd name="T32" fmla="*/ 23 w 35"/>
                <a:gd name="T33" fmla="*/ 29 h 60"/>
                <a:gd name="T34" fmla="*/ 19 w 35"/>
                <a:gd name="T35" fmla="*/ 40 h 60"/>
                <a:gd name="T36" fmla="*/ 15 w 35"/>
                <a:gd name="T37" fmla="*/ 32 h 60"/>
                <a:gd name="T38" fmla="*/ 12 w 35"/>
                <a:gd name="T39" fmla="*/ 20 h 60"/>
                <a:gd name="T40" fmla="*/ 12 w 35"/>
                <a:gd name="T41" fmla="*/ 20 h 60"/>
                <a:gd name="T42" fmla="*/ 5 w 35"/>
                <a:gd name="T43" fmla="*/ 20 h 60"/>
                <a:gd name="T44" fmla="*/ 5 w 35"/>
                <a:gd name="T45" fmla="*/ 20 h 60"/>
                <a:gd name="T46" fmla="*/ 11 w 35"/>
                <a:gd name="T47" fmla="*/ 40 h 60"/>
                <a:gd name="T48" fmla="*/ 14 w 35"/>
                <a:gd name="T49" fmla="*/ 46 h 60"/>
                <a:gd name="T50" fmla="*/ 3 w 35"/>
                <a:gd name="T51" fmla="*/ 53 h 60"/>
                <a:gd name="T52" fmla="*/ 3 w 35"/>
                <a:gd name="T53" fmla="*/ 53 h 60"/>
                <a:gd name="T54" fmla="*/ 3 w 35"/>
                <a:gd name="T55" fmla="*/ 60 h 60"/>
                <a:gd name="T56" fmla="*/ 3 w 35"/>
                <a:gd name="T57" fmla="*/ 60 h 60"/>
                <a:gd name="T58" fmla="*/ 11 w 35"/>
                <a:gd name="T59" fmla="*/ 57 h 60"/>
                <a:gd name="T60" fmla="*/ 19 w 35"/>
                <a:gd name="T61" fmla="*/ 51 h 60"/>
                <a:gd name="T62" fmla="*/ 25 w 35"/>
                <a:gd name="T63" fmla="*/ 55 h 60"/>
                <a:gd name="T64" fmla="*/ 34 w 35"/>
                <a:gd name="T65" fmla="*/ 60 h 60"/>
                <a:gd name="T66" fmla="*/ 35 w 35"/>
                <a:gd name="T67" fmla="*/ 60 h 60"/>
                <a:gd name="T68" fmla="*/ 35 w 35"/>
                <a:gd name="T69" fmla="*/ 53 h 60"/>
                <a:gd name="T70" fmla="*/ 35 w 35"/>
                <a:gd name="T71" fmla="*/ 53 h 60"/>
                <a:gd name="T72" fmla="*/ 24 w 35"/>
                <a:gd name="T73" fmla="*/ 46 h 60"/>
                <a:gd name="T74" fmla="*/ 28 w 35"/>
                <a:gd name="T75" fmla="*/ 38 h 60"/>
                <a:gd name="T76" fmla="*/ 30 w 35"/>
                <a:gd name="T77" fmla="*/ 2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 h="60">
                  <a:moveTo>
                    <a:pt x="30" y="29"/>
                  </a:moveTo>
                  <a:cubicBezTo>
                    <a:pt x="31" y="24"/>
                    <a:pt x="31" y="18"/>
                    <a:pt x="32" y="12"/>
                  </a:cubicBezTo>
                  <a:cubicBezTo>
                    <a:pt x="35" y="12"/>
                    <a:pt x="35" y="12"/>
                    <a:pt x="35" y="12"/>
                  </a:cubicBezTo>
                  <a:cubicBezTo>
                    <a:pt x="35" y="5"/>
                    <a:pt x="35" y="5"/>
                    <a:pt x="35" y="5"/>
                  </a:cubicBezTo>
                  <a:cubicBezTo>
                    <a:pt x="14" y="5"/>
                    <a:pt x="14" y="5"/>
                    <a:pt x="14" y="5"/>
                  </a:cubicBezTo>
                  <a:cubicBezTo>
                    <a:pt x="15" y="0"/>
                    <a:pt x="15" y="0"/>
                    <a:pt x="15" y="0"/>
                  </a:cubicBezTo>
                  <a:cubicBezTo>
                    <a:pt x="7" y="0"/>
                    <a:pt x="7" y="0"/>
                    <a:pt x="7" y="0"/>
                  </a:cubicBezTo>
                  <a:cubicBezTo>
                    <a:pt x="7" y="1"/>
                    <a:pt x="7" y="1"/>
                    <a:pt x="7" y="1"/>
                  </a:cubicBezTo>
                  <a:cubicBezTo>
                    <a:pt x="6" y="7"/>
                    <a:pt x="4" y="11"/>
                    <a:pt x="3" y="12"/>
                  </a:cubicBezTo>
                  <a:cubicBezTo>
                    <a:pt x="3" y="13"/>
                    <a:pt x="2" y="14"/>
                    <a:pt x="1" y="14"/>
                  </a:cubicBezTo>
                  <a:cubicBezTo>
                    <a:pt x="0" y="14"/>
                    <a:pt x="0" y="14"/>
                    <a:pt x="0" y="14"/>
                  </a:cubicBezTo>
                  <a:cubicBezTo>
                    <a:pt x="0" y="21"/>
                    <a:pt x="0" y="21"/>
                    <a:pt x="0" y="21"/>
                  </a:cubicBezTo>
                  <a:cubicBezTo>
                    <a:pt x="1" y="21"/>
                    <a:pt x="1" y="21"/>
                    <a:pt x="1" y="21"/>
                  </a:cubicBezTo>
                  <a:cubicBezTo>
                    <a:pt x="4" y="21"/>
                    <a:pt x="6" y="19"/>
                    <a:pt x="8" y="18"/>
                  </a:cubicBezTo>
                  <a:cubicBezTo>
                    <a:pt x="9" y="16"/>
                    <a:pt x="11" y="14"/>
                    <a:pt x="12" y="12"/>
                  </a:cubicBezTo>
                  <a:cubicBezTo>
                    <a:pt x="24" y="12"/>
                    <a:pt x="24" y="12"/>
                    <a:pt x="24" y="12"/>
                  </a:cubicBezTo>
                  <a:cubicBezTo>
                    <a:pt x="23" y="21"/>
                    <a:pt x="23" y="26"/>
                    <a:pt x="23" y="29"/>
                  </a:cubicBezTo>
                  <a:cubicBezTo>
                    <a:pt x="22" y="32"/>
                    <a:pt x="21" y="36"/>
                    <a:pt x="19" y="40"/>
                  </a:cubicBezTo>
                  <a:cubicBezTo>
                    <a:pt x="17" y="37"/>
                    <a:pt x="16" y="35"/>
                    <a:pt x="15" y="32"/>
                  </a:cubicBezTo>
                  <a:cubicBezTo>
                    <a:pt x="14" y="29"/>
                    <a:pt x="13" y="25"/>
                    <a:pt x="12" y="20"/>
                  </a:cubicBezTo>
                  <a:cubicBezTo>
                    <a:pt x="12" y="20"/>
                    <a:pt x="12" y="20"/>
                    <a:pt x="12" y="20"/>
                  </a:cubicBezTo>
                  <a:cubicBezTo>
                    <a:pt x="5" y="20"/>
                    <a:pt x="5" y="20"/>
                    <a:pt x="5" y="20"/>
                  </a:cubicBezTo>
                  <a:cubicBezTo>
                    <a:pt x="5" y="20"/>
                    <a:pt x="5" y="20"/>
                    <a:pt x="5" y="20"/>
                  </a:cubicBezTo>
                  <a:cubicBezTo>
                    <a:pt x="7" y="29"/>
                    <a:pt x="9" y="36"/>
                    <a:pt x="11" y="40"/>
                  </a:cubicBezTo>
                  <a:cubicBezTo>
                    <a:pt x="12" y="41"/>
                    <a:pt x="13" y="43"/>
                    <a:pt x="14" y="46"/>
                  </a:cubicBezTo>
                  <a:cubicBezTo>
                    <a:pt x="11" y="49"/>
                    <a:pt x="7" y="51"/>
                    <a:pt x="3" y="53"/>
                  </a:cubicBezTo>
                  <a:cubicBezTo>
                    <a:pt x="3" y="53"/>
                    <a:pt x="3" y="53"/>
                    <a:pt x="3" y="53"/>
                  </a:cubicBezTo>
                  <a:cubicBezTo>
                    <a:pt x="3" y="60"/>
                    <a:pt x="3" y="60"/>
                    <a:pt x="3" y="60"/>
                  </a:cubicBezTo>
                  <a:cubicBezTo>
                    <a:pt x="3" y="60"/>
                    <a:pt x="3" y="60"/>
                    <a:pt x="3" y="60"/>
                  </a:cubicBezTo>
                  <a:cubicBezTo>
                    <a:pt x="6" y="59"/>
                    <a:pt x="9" y="58"/>
                    <a:pt x="11" y="57"/>
                  </a:cubicBezTo>
                  <a:cubicBezTo>
                    <a:pt x="14" y="55"/>
                    <a:pt x="16" y="54"/>
                    <a:pt x="19" y="51"/>
                  </a:cubicBezTo>
                  <a:cubicBezTo>
                    <a:pt x="21" y="53"/>
                    <a:pt x="23" y="54"/>
                    <a:pt x="25" y="55"/>
                  </a:cubicBezTo>
                  <a:cubicBezTo>
                    <a:pt x="27" y="57"/>
                    <a:pt x="30" y="58"/>
                    <a:pt x="34" y="60"/>
                  </a:cubicBezTo>
                  <a:cubicBezTo>
                    <a:pt x="35" y="60"/>
                    <a:pt x="35" y="60"/>
                    <a:pt x="35" y="60"/>
                  </a:cubicBezTo>
                  <a:cubicBezTo>
                    <a:pt x="35" y="53"/>
                    <a:pt x="35" y="53"/>
                    <a:pt x="35" y="53"/>
                  </a:cubicBezTo>
                  <a:cubicBezTo>
                    <a:pt x="35" y="53"/>
                    <a:pt x="35" y="53"/>
                    <a:pt x="35" y="53"/>
                  </a:cubicBezTo>
                  <a:cubicBezTo>
                    <a:pt x="30" y="51"/>
                    <a:pt x="27" y="49"/>
                    <a:pt x="24" y="46"/>
                  </a:cubicBezTo>
                  <a:cubicBezTo>
                    <a:pt x="26" y="43"/>
                    <a:pt x="27" y="40"/>
                    <a:pt x="28" y="38"/>
                  </a:cubicBezTo>
                  <a:cubicBezTo>
                    <a:pt x="29" y="35"/>
                    <a:pt x="30" y="32"/>
                    <a:pt x="3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0" name="Freeform 16"/>
            <p:cNvSpPr/>
            <p:nvPr userDrawn="1"/>
          </p:nvSpPr>
          <p:spPr bwMode="auto">
            <a:xfrm>
              <a:off x="8209306" y="-414422"/>
              <a:ext cx="113713" cy="74770"/>
            </a:xfrm>
            <a:custGeom>
              <a:avLst/>
              <a:gdLst>
                <a:gd name="T0" fmla="*/ 39 w 68"/>
                <a:gd name="T1" fmla="*/ 21 h 44"/>
                <a:gd name="T2" fmla="*/ 62 w 68"/>
                <a:gd name="T3" fmla="*/ 21 h 44"/>
                <a:gd name="T4" fmla="*/ 68 w 68"/>
                <a:gd name="T5" fmla="*/ 15 h 44"/>
                <a:gd name="T6" fmla="*/ 68 w 68"/>
                <a:gd name="T7" fmla="*/ 13 h 44"/>
                <a:gd name="T8" fmla="*/ 39 w 68"/>
                <a:gd name="T9" fmla="*/ 13 h 44"/>
                <a:gd name="T10" fmla="*/ 39 w 68"/>
                <a:gd name="T11" fmla="*/ 0 h 44"/>
                <a:gd name="T12" fmla="*/ 31 w 68"/>
                <a:gd name="T13" fmla="*/ 0 h 44"/>
                <a:gd name="T14" fmla="*/ 31 w 68"/>
                <a:gd name="T15" fmla="*/ 36 h 44"/>
                <a:gd name="T16" fmla="*/ 16 w 68"/>
                <a:gd name="T17" fmla="*/ 36 h 44"/>
                <a:gd name="T18" fmla="*/ 16 w 68"/>
                <a:gd name="T19" fmla="*/ 10 h 44"/>
                <a:gd name="T20" fmla="*/ 8 w 68"/>
                <a:gd name="T21" fmla="*/ 10 h 44"/>
                <a:gd name="T22" fmla="*/ 8 w 68"/>
                <a:gd name="T23" fmla="*/ 36 h 44"/>
                <a:gd name="T24" fmla="*/ 0 w 68"/>
                <a:gd name="T25" fmla="*/ 36 h 44"/>
                <a:gd name="T26" fmla="*/ 0 w 68"/>
                <a:gd name="T27" fmla="*/ 44 h 44"/>
                <a:gd name="T28" fmla="*/ 62 w 68"/>
                <a:gd name="T29" fmla="*/ 44 h 44"/>
                <a:gd name="T30" fmla="*/ 68 w 68"/>
                <a:gd name="T31" fmla="*/ 38 h 44"/>
                <a:gd name="T32" fmla="*/ 68 w 68"/>
                <a:gd name="T33" fmla="*/ 36 h 44"/>
                <a:gd name="T34" fmla="*/ 39 w 68"/>
                <a:gd name="T35" fmla="*/ 36 h 44"/>
                <a:gd name="T36" fmla="*/ 39 w 68"/>
                <a:gd name="T37"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4">
                  <a:moveTo>
                    <a:pt x="39" y="21"/>
                  </a:moveTo>
                  <a:cubicBezTo>
                    <a:pt x="62" y="21"/>
                    <a:pt x="62" y="21"/>
                    <a:pt x="62" y="21"/>
                  </a:cubicBezTo>
                  <a:cubicBezTo>
                    <a:pt x="65" y="21"/>
                    <a:pt x="68" y="18"/>
                    <a:pt x="68" y="15"/>
                  </a:cubicBezTo>
                  <a:cubicBezTo>
                    <a:pt x="68" y="13"/>
                    <a:pt x="68" y="13"/>
                    <a:pt x="68" y="13"/>
                  </a:cubicBezTo>
                  <a:cubicBezTo>
                    <a:pt x="39" y="13"/>
                    <a:pt x="39" y="13"/>
                    <a:pt x="39" y="13"/>
                  </a:cubicBezTo>
                  <a:cubicBezTo>
                    <a:pt x="39" y="0"/>
                    <a:pt x="39" y="0"/>
                    <a:pt x="39" y="0"/>
                  </a:cubicBezTo>
                  <a:cubicBezTo>
                    <a:pt x="31" y="0"/>
                    <a:pt x="31" y="0"/>
                    <a:pt x="31" y="0"/>
                  </a:cubicBezTo>
                  <a:cubicBezTo>
                    <a:pt x="31" y="36"/>
                    <a:pt x="31" y="36"/>
                    <a:pt x="31" y="36"/>
                  </a:cubicBezTo>
                  <a:cubicBezTo>
                    <a:pt x="16" y="36"/>
                    <a:pt x="16" y="36"/>
                    <a:pt x="16" y="36"/>
                  </a:cubicBezTo>
                  <a:cubicBezTo>
                    <a:pt x="16" y="10"/>
                    <a:pt x="16" y="10"/>
                    <a:pt x="16" y="10"/>
                  </a:cubicBezTo>
                  <a:cubicBezTo>
                    <a:pt x="8" y="10"/>
                    <a:pt x="8" y="10"/>
                    <a:pt x="8" y="10"/>
                  </a:cubicBezTo>
                  <a:cubicBezTo>
                    <a:pt x="8" y="36"/>
                    <a:pt x="8" y="36"/>
                    <a:pt x="8" y="36"/>
                  </a:cubicBezTo>
                  <a:cubicBezTo>
                    <a:pt x="0" y="36"/>
                    <a:pt x="0" y="36"/>
                    <a:pt x="0" y="36"/>
                  </a:cubicBezTo>
                  <a:cubicBezTo>
                    <a:pt x="0" y="44"/>
                    <a:pt x="0" y="44"/>
                    <a:pt x="0" y="44"/>
                  </a:cubicBezTo>
                  <a:cubicBezTo>
                    <a:pt x="62" y="44"/>
                    <a:pt x="62" y="44"/>
                    <a:pt x="62" y="44"/>
                  </a:cubicBezTo>
                  <a:cubicBezTo>
                    <a:pt x="65" y="44"/>
                    <a:pt x="68" y="41"/>
                    <a:pt x="68" y="38"/>
                  </a:cubicBezTo>
                  <a:cubicBezTo>
                    <a:pt x="68" y="36"/>
                    <a:pt x="68" y="36"/>
                    <a:pt x="68" y="36"/>
                  </a:cubicBezTo>
                  <a:cubicBezTo>
                    <a:pt x="39" y="36"/>
                    <a:pt x="39" y="36"/>
                    <a:pt x="39" y="36"/>
                  </a:cubicBezTo>
                  <a:lnTo>
                    <a:pt x="39"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1" name="Freeform 17"/>
            <p:cNvSpPr/>
            <p:nvPr userDrawn="1"/>
          </p:nvSpPr>
          <p:spPr bwMode="auto">
            <a:xfrm>
              <a:off x="8209306" y="-440903"/>
              <a:ext cx="115271" cy="40501"/>
            </a:xfrm>
            <a:custGeom>
              <a:avLst/>
              <a:gdLst>
                <a:gd name="T0" fmla="*/ 68 w 69"/>
                <a:gd name="T1" fmla="*/ 17 h 24"/>
                <a:gd name="T2" fmla="*/ 63 w 69"/>
                <a:gd name="T3" fmla="*/ 16 h 24"/>
                <a:gd name="T4" fmla="*/ 60 w 69"/>
                <a:gd name="T5" fmla="*/ 13 h 24"/>
                <a:gd name="T6" fmla="*/ 56 w 69"/>
                <a:gd name="T7" fmla="*/ 7 h 24"/>
                <a:gd name="T8" fmla="*/ 52 w 69"/>
                <a:gd name="T9" fmla="*/ 2 h 24"/>
                <a:gd name="T10" fmla="*/ 44 w 69"/>
                <a:gd name="T11" fmla="*/ 0 h 24"/>
                <a:gd name="T12" fmla="*/ 22 w 69"/>
                <a:gd name="T13" fmla="*/ 0 h 24"/>
                <a:gd name="T14" fmla="*/ 11 w 69"/>
                <a:gd name="T15" fmla="*/ 7 h 24"/>
                <a:gd name="T16" fmla="*/ 8 w 69"/>
                <a:gd name="T17" fmla="*/ 13 h 24"/>
                <a:gd name="T18" fmla="*/ 4 w 69"/>
                <a:gd name="T19" fmla="*/ 17 h 24"/>
                <a:gd name="T20" fmla="*/ 0 w 69"/>
                <a:gd name="T21" fmla="*/ 17 h 24"/>
                <a:gd name="T22" fmla="*/ 0 w 69"/>
                <a:gd name="T23" fmla="*/ 17 h 24"/>
                <a:gd name="T24" fmla="*/ 0 w 69"/>
                <a:gd name="T25" fmla="*/ 24 h 24"/>
                <a:gd name="T26" fmla="*/ 0 w 69"/>
                <a:gd name="T27" fmla="*/ 24 h 24"/>
                <a:gd name="T28" fmla="*/ 8 w 69"/>
                <a:gd name="T29" fmla="*/ 23 h 24"/>
                <a:gd name="T30" fmla="*/ 15 w 69"/>
                <a:gd name="T31" fmla="*/ 17 h 24"/>
                <a:gd name="T32" fmla="*/ 18 w 69"/>
                <a:gd name="T33" fmla="*/ 10 h 24"/>
                <a:gd name="T34" fmla="*/ 20 w 69"/>
                <a:gd name="T35" fmla="*/ 8 h 24"/>
                <a:gd name="T36" fmla="*/ 23 w 69"/>
                <a:gd name="T37" fmla="*/ 8 h 24"/>
                <a:gd name="T38" fmla="*/ 44 w 69"/>
                <a:gd name="T39" fmla="*/ 8 h 24"/>
                <a:gd name="T40" fmla="*/ 48 w 69"/>
                <a:gd name="T41" fmla="*/ 8 h 24"/>
                <a:gd name="T42" fmla="*/ 50 w 69"/>
                <a:gd name="T43" fmla="*/ 10 h 24"/>
                <a:gd name="T44" fmla="*/ 54 w 69"/>
                <a:gd name="T45" fmla="*/ 18 h 24"/>
                <a:gd name="T46" fmla="*/ 59 w 69"/>
                <a:gd name="T47" fmla="*/ 23 h 24"/>
                <a:gd name="T48" fmla="*/ 68 w 69"/>
                <a:gd name="T49" fmla="*/ 24 h 24"/>
                <a:gd name="T50" fmla="*/ 69 w 69"/>
                <a:gd name="T51" fmla="*/ 24 h 24"/>
                <a:gd name="T52" fmla="*/ 69 w 69"/>
                <a:gd name="T53" fmla="*/ 17 h 24"/>
                <a:gd name="T54" fmla="*/ 68 w 69"/>
                <a:gd name="T55"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 h="24">
                  <a:moveTo>
                    <a:pt x="68" y="17"/>
                  </a:moveTo>
                  <a:cubicBezTo>
                    <a:pt x="66" y="17"/>
                    <a:pt x="64" y="17"/>
                    <a:pt x="63" y="16"/>
                  </a:cubicBezTo>
                  <a:cubicBezTo>
                    <a:pt x="61" y="16"/>
                    <a:pt x="60" y="15"/>
                    <a:pt x="60" y="13"/>
                  </a:cubicBezTo>
                  <a:cubicBezTo>
                    <a:pt x="56" y="7"/>
                    <a:pt x="56" y="7"/>
                    <a:pt x="56" y="7"/>
                  </a:cubicBezTo>
                  <a:cubicBezTo>
                    <a:pt x="55" y="4"/>
                    <a:pt x="54" y="3"/>
                    <a:pt x="52" y="2"/>
                  </a:cubicBezTo>
                  <a:cubicBezTo>
                    <a:pt x="51" y="1"/>
                    <a:pt x="48" y="0"/>
                    <a:pt x="44" y="0"/>
                  </a:cubicBezTo>
                  <a:cubicBezTo>
                    <a:pt x="22" y="0"/>
                    <a:pt x="22" y="0"/>
                    <a:pt x="22" y="0"/>
                  </a:cubicBezTo>
                  <a:cubicBezTo>
                    <a:pt x="17" y="0"/>
                    <a:pt x="13" y="3"/>
                    <a:pt x="11" y="7"/>
                  </a:cubicBezTo>
                  <a:cubicBezTo>
                    <a:pt x="8" y="13"/>
                    <a:pt x="8" y="13"/>
                    <a:pt x="8" y="13"/>
                  </a:cubicBezTo>
                  <a:cubicBezTo>
                    <a:pt x="7" y="15"/>
                    <a:pt x="6" y="16"/>
                    <a:pt x="4" y="17"/>
                  </a:cubicBezTo>
                  <a:cubicBezTo>
                    <a:pt x="4" y="17"/>
                    <a:pt x="2" y="17"/>
                    <a:pt x="0" y="17"/>
                  </a:cubicBezTo>
                  <a:cubicBezTo>
                    <a:pt x="0" y="17"/>
                    <a:pt x="0" y="17"/>
                    <a:pt x="0" y="17"/>
                  </a:cubicBezTo>
                  <a:cubicBezTo>
                    <a:pt x="0" y="24"/>
                    <a:pt x="0" y="24"/>
                    <a:pt x="0" y="24"/>
                  </a:cubicBezTo>
                  <a:cubicBezTo>
                    <a:pt x="0" y="24"/>
                    <a:pt x="0" y="24"/>
                    <a:pt x="0" y="24"/>
                  </a:cubicBezTo>
                  <a:cubicBezTo>
                    <a:pt x="3" y="24"/>
                    <a:pt x="6" y="24"/>
                    <a:pt x="8" y="23"/>
                  </a:cubicBezTo>
                  <a:cubicBezTo>
                    <a:pt x="11" y="22"/>
                    <a:pt x="13" y="20"/>
                    <a:pt x="15" y="17"/>
                  </a:cubicBezTo>
                  <a:cubicBezTo>
                    <a:pt x="18" y="10"/>
                    <a:pt x="18" y="10"/>
                    <a:pt x="18" y="10"/>
                  </a:cubicBezTo>
                  <a:cubicBezTo>
                    <a:pt x="19" y="9"/>
                    <a:pt x="19" y="9"/>
                    <a:pt x="20" y="8"/>
                  </a:cubicBezTo>
                  <a:cubicBezTo>
                    <a:pt x="21" y="8"/>
                    <a:pt x="21" y="8"/>
                    <a:pt x="23" y="8"/>
                  </a:cubicBezTo>
                  <a:cubicBezTo>
                    <a:pt x="44" y="8"/>
                    <a:pt x="44" y="8"/>
                    <a:pt x="44" y="8"/>
                  </a:cubicBezTo>
                  <a:cubicBezTo>
                    <a:pt x="46" y="8"/>
                    <a:pt x="47" y="8"/>
                    <a:pt x="48" y="8"/>
                  </a:cubicBezTo>
                  <a:cubicBezTo>
                    <a:pt x="49" y="8"/>
                    <a:pt x="49" y="9"/>
                    <a:pt x="50" y="10"/>
                  </a:cubicBezTo>
                  <a:cubicBezTo>
                    <a:pt x="54" y="18"/>
                    <a:pt x="54" y="18"/>
                    <a:pt x="54" y="18"/>
                  </a:cubicBezTo>
                  <a:cubicBezTo>
                    <a:pt x="55" y="20"/>
                    <a:pt x="57" y="22"/>
                    <a:pt x="59" y="23"/>
                  </a:cubicBezTo>
                  <a:cubicBezTo>
                    <a:pt x="61" y="24"/>
                    <a:pt x="64" y="24"/>
                    <a:pt x="68" y="24"/>
                  </a:cubicBezTo>
                  <a:cubicBezTo>
                    <a:pt x="69" y="24"/>
                    <a:pt x="69" y="24"/>
                    <a:pt x="69" y="24"/>
                  </a:cubicBezTo>
                  <a:cubicBezTo>
                    <a:pt x="69" y="17"/>
                    <a:pt x="69" y="17"/>
                    <a:pt x="69" y="17"/>
                  </a:cubicBezTo>
                  <a:lnTo>
                    <a:pt x="6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2" name="Freeform 18"/>
            <p:cNvSpPr>
              <a:spLocks noEditPoints="1"/>
            </p:cNvSpPr>
            <p:nvPr userDrawn="1"/>
          </p:nvSpPr>
          <p:spPr bwMode="auto">
            <a:xfrm>
              <a:off x="7600239" y="-267218"/>
              <a:ext cx="59972" cy="59193"/>
            </a:xfrm>
            <a:custGeom>
              <a:avLst/>
              <a:gdLst>
                <a:gd name="T0" fmla="*/ 6 w 36"/>
                <a:gd name="T1" fmla="*/ 20 h 35"/>
                <a:gd name="T2" fmla="*/ 10 w 36"/>
                <a:gd name="T3" fmla="*/ 19 h 35"/>
                <a:gd name="T4" fmla="*/ 18 w 36"/>
                <a:gd name="T5" fmla="*/ 20 h 35"/>
                <a:gd name="T6" fmla="*/ 14 w 36"/>
                <a:gd name="T7" fmla="*/ 29 h 35"/>
                <a:gd name="T8" fmla="*/ 16 w 36"/>
                <a:gd name="T9" fmla="*/ 33 h 35"/>
                <a:gd name="T10" fmla="*/ 2 w 36"/>
                <a:gd name="T11" fmla="*/ 35 h 35"/>
                <a:gd name="T12" fmla="*/ 9 w 36"/>
                <a:gd name="T13" fmla="*/ 29 h 35"/>
                <a:gd name="T14" fmla="*/ 5 w 36"/>
                <a:gd name="T15" fmla="*/ 23 h 35"/>
                <a:gd name="T16" fmla="*/ 1 w 36"/>
                <a:gd name="T17" fmla="*/ 20 h 35"/>
                <a:gd name="T18" fmla="*/ 9 w 36"/>
                <a:gd name="T19" fmla="*/ 8 h 35"/>
                <a:gd name="T20" fmla="*/ 12 w 36"/>
                <a:gd name="T21" fmla="*/ 0 h 35"/>
                <a:gd name="T22" fmla="*/ 19 w 36"/>
                <a:gd name="T23" fmla="*/ 8 h 35"/>
                <a:gd name="T24" fmla="*/ 12 w 36"/>
                <a:gd name="T25" fmla="*/ 11 h 35"/>
                <a:gd name="T26" fmla="*/ 13 w 36"/>
                <a:gd name="T27" fmla="*/ 12 h 35"/>
                <a:gd name="T28" fmla="*/ 17 w 36"/>
                <a:gd name="T29" fmla="*/ 18 h 35"/>
                <a:gd name="T30" fmla="*/ 12 w 36"/>
                <a:gd name="T31" fmla="*/ 18 h 35"/>
                <a:gd name="T32" fmla="*/ 9 w 36"/>
                <a:gd name="T33" fmla="*/ 13 h 35"/>
                <a:gd name="T34" fmla="*/ 0 w 36"/>
                <a:gd name="T35" fmla="*/ 17 h 35"/>
                <a:gd name="T36" fmla="*/ 1 w 36"/>
                <a:gd name="T37" fmla="*/ 11 h 35"/>
                <a:gd name="T38" fmla="*/ 2 w 36"/>
                <a:gd name="T39" fmla="*/ 3 h 35"/>
                <a:gd name="T40" fmla="*/ 7 w 36"/>
                <a:gd name="T41" fmla="*/ 6 h 35"/>
                <a:gd name="T42" fmla="*/ 2 w 36"/>
                <a:gd name="T43" fmla="*/ 3 h 35"/>
                <a:gd name="T44" fmla="*/ 11 w 36"/>
                <a:gd name="T45" fmla="*/ 28 h 35"/>
                <a:gd name="T46" fmla="*/ 8 w 36"/>
                <a:gd name="T47" fmla="*/ 23 h 35"/>
                <a:gd name="T48" fmla="*/ 17 w 36"/>
                <a:gd name="T49" fmla="*/ 1 h 35"/>
                <a:gd name="T50" fmla="*/ 15 w 36"/>
                <a:gd name="T51" fmla="*/ 7 h 35"/>
                <a:gd name="T52" fmla="*/ 17 w 36"/>
                <a:gd name="T53" fmla="*/ 1 h 35"/>
                <a:gd name="T54" fmla="*/ 26 w 36"/>
                <a:gd name="T55" fmla="*/ 1 h 35"/>
                <a:gd name="T56" fmla="*/ 35 w 36"/>
                <a:gd name="T57" fmla="*/ 7 h 35"/>
                <a:gd name="T58" fmla="*/ 33 w 36"/>
                <a:gd name="T59" fmla="*/ 9 h 35"/>
                <a:gd name="T60" fmla="*/ 36 w 36"/>
                <a:gd name="T61" fmla="*/ 32 h 35"/>
                <a:gd name="T62" fmla="*/ 27 w 36"/>
                <a:gd name="T63" fmla="*/ 28 h 35"/>
                <a:gd name="T64" fmla="*/ 17 w 36"/>
                <a:gd name="T65" fmla="*/ 33 h 35"/>
                <a:gd name="T66" fmla="*/ 21 w 36"/>
                <a:gd name="T67" fmla="*/ 14 h 35"/>
                <a:gd name="T68" fmla="*/ 18 w 36"/>
                <a:gd name="T69" fmla="*/ 14 h 35"/>
                <a:gd name="T70" fmla="*/ 30 w 36"/>
                <a:gd name="T71" fmla="*/ 9 h 35"/>
                <a:gd name="T72" fmla="*/ 23 w 36"/>
                <a:gd name="T73" fmla="*/ 10 h 35"/>
                <a:gd name="T74" fmla="*/ 30 w 36"/>
                <a:gd name="T75"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35">
                  <a:moveTo>
                    <a:pt x="1" y="20"/>
                  </a:moveTo>
                  <a:cubicBezTo>
                    <a:pt x="6" y="20"/>
                    <a:pt x="6" y="20"/>
                    <a:pt x="6" y="20"/>
                  </a:cubicBezTo>
                  <a:cubicBezTo>
                    <a:pt x="7" y="20"/>
                    <a:pt x="7" y="19"/>
                    <a:pt x="8" y="18"/>
                  </a:cubicBezTo>
                  <a:cubicBezTo>
                    <a:pt x="10" y="19"/>
                    <a:pt x="10" y="19"/>
                    <a:pt x="10" y="19"/>
                  </a:cubicBezTo>
                  <a:cubicBezTo>
                    <a:pt x="10" y="19"/>
                    <a:pt x="9" y="20"/>
                    <a:pt x="9" y="20"/>
                  </a:cubicBezTo>
                  <a:cubicBezTo>
                    <a:pt x="18" y="20"/>
                    <a:pt x="18" y="20"/>
                    <a:pt x="18" y="20"/>
                  </a:cubicBezTo>
                  <a:cubicBezTo>
                    <a:pt x="18" y="23"/>
                    <a:pt x="18" y="23"/>
                    <a:pt x="18" y="23"/>
                  </a:cubicBezTo>
                  <a:cubicBezTo>
                    <a:pt x="17" y="25"/>
                    <a:pt x="15" y="27"/>
                    <a:pt x="14" y="29"/>
                  </a:cubicBezTo>
                  <a:cubicBezTo>
                    <a:pt x="15" y="29"/>
                    <a:pt x="16" y="30"/>
                    <a:pt x="18" y="31"/>
                  </a:cubicBezTo>
                  <a:cubicBezTo>
                    <a:pt x="16" y="33"/>
                    <a:pt x="16" y="33"/>
                    <a:pt x="16" y="33"/>
                  </a:cubicBezTo>
                  <a:cubicBezTo>
                    <a:pt x="15" y="32"/>
                    <a:pt x="13" y="31"/>
                    <a:pt x="12" y="31"/>
                  </a:cubicBezTo>
                  <a:cubicBezTo>
                    <a:pt x="9" y="32"/>
                    <a:pt x="6" y="34"/>
                    <a:pt x="2" y="35"/>
                  </a:cubicBezTo>
                  <a:cubicBezTo>
                    <a:pt x="1" y="34"/>
                    <a:pt x="1" y="33"/>
                    <a:pt x="0" y="33"/>
                  </a:cubicBezTo>
                  <a:cubicBezTo>
                    <a:pt x="4" y="32"/>
                    <a:pt x="7" y="31"/>
                    <a:pt x="9" y="29"/>
                  </a:cubicBezTo>
                  <a:cubicBezTo>
                    <a:pt x="7" y="28"/>
                    <a:pt x="5" y="27"/>
                    <a:pt x="3" y="26"/>
                  </a:cubicBezTo>
                  <a:cubicBezTo>
                    <a:pt x="3" y="25"/>
                    <a:pt x="4" y="24"/>
                    <a:pt x="5" y="23"/>
                  </a:cubicBezTo>
                  <a:cubicBezTo>
                    <a:pt x="1" y="23"/>
                    <a:pt x="1" y="23"/>
                    <a:pt x="1" y="23"/>
                  </a:cubicBezTo>
                  <a:lnTo>
                    <a:pt x="1" y="20"/>
                  </a:lnTo>
                  <a:close/>
                  <a:moveTo>
                    <a:pt x="1" y="8"/>
                  </a:moveTo>
                  <a:cubicBezTo>
                    <a:pt x="9" y="8"/>
                    <a:pt x="9" y="8"/>
                    <a:pt x="9" y="8"/>
                  </a:cubicBezTo>
                  <a:cubicBezTo>
                    <a:pt x="9" y="0"/>
                    <a:pt x="9" y="0"/>
                    <a:pt x="9" y="0"/>
                  </a:cubicBezTo>
                  <a:cubicBezTo>
                    <a:pt x="12" y="0"/>
                    <a:pt x="12" y="0"/>
                    <a:pt x="12" y="0"/>
                  </a:cubicBezTo>
                  <a:cubicBezTo>
                    <a:pt x="12" y="8"/>
                    <a:pt x="12" y="8"/>
                    <a:pt x="12" y="8"/>
                  </a:cubicBezTo>
                  <a:cubicBezTo>
                    <a:pt x="19" y="8"/>
                    <a:pt x="19" y="8"/>
                    <a:pt x="19" y="8"/>
                  </a:cubicBezTo>
                  <a:cubicBezTo>
                    <a:pt x="19" y="11"/>
                    <a:pt x="19" y="11"/>
                    <a:pt x="19" y="11"/>
                  </a:cubicBezTo>
                  <a:cubicBezTo>
                    <a:pt x="12" y="11"/>
                    <a:pt x="12" y="11"/>
                    <a:pt x="12" y="11"/>
                  </a:cubicBezTo>
                  <a:cubicBezTo>
                    <a:pt x="12" y="13"/>
                    <a:pt x="12" y="13"/>
                    <a:pt x="12" y="13"/>
                  </a:cubicBezTo>
                  <a:cubicBezTo>
                    <a:pt x="13" y="12"/>
                    <a:pt x="13" y="12"/>
                    <a:pt x="13" y="12"/>
                  </a:cubicBezTo>
                  <a:cubicBezTo>
                    <a:pt x="15" y="13"/>
                    <a:pt x="17" y="15"/>
                    <a:pt x="18" y="16"/>
                  </a:cubicBezTo>
                  <a:cubicBezTo>
                    <a:pt x="17" y="18"/>
                    <a:pt x="17" y="18"/>
                    <a:pt x="17" y="18"/>
                  </a:cubicBezTo>
                  <a:cubicBezTo>
                    <a:pt x="15" y="17"/>
                    <a:pt x="14" y="15"/>
                    <a:pt x="12" y="14"/>
                  </a:cubicBezTo>
                  <a:cubicBezTo>
                    <a:pt x="12" y="18"/>
                    <a:pt x="12" y="18"/>
                    <a:pt x="12" y="18"/>
                  </a:cubicBezTo>
                  <a:cubicBezTo>
                    <a:pt x="9" y="18"/>
                    <a:pt x="9" y="18"/>
                    <a:pt x="9" y="18"/>
                  </a:cubicBezTo>
                  <a:cubicBezTo>
                    <a:pt x="9" y="13"/>
                    <a:pt x="9" y="13"/>
                    <a:pt x="9" y="13"/>
                  </a:cubicBezTo>
                  <a:cubicBezTo>
                    <a:pt x="7" y="15"/>
                    <a:pt x="5" y="17"/>
                    <a:pt x="2" y="19"/>
                  </a:cubicBezTo>
                  <a:cubicBezTo>
                    <a:pt x="1" y="18"/>
                    <a:pt x="1" y="17"/>
                    <a:pt x="0" y="17"/>
                  </a:cubicBezTo>
                  <a:cubicBezTo>
                    <a:pt x="3" y="15"/>
                    <a:pt x="6" y="13"/>
                    <a:pt x="8" y="11"/>
                  </a:cubicBezTo>
                  <a:cubicBezTo>
                    <a:pt x="1" y="11"/>
                    <a:pt x="1" y="11"/>
                    <a:pt x="1" y="11"/>
                  </a:cubicBezTo>
                  <a:lnTo>
                    <a:pt x="1" y="8"/>
                  </a:lnTo>
                  <a:close/>
                  <a:moveTo>
                    <a:pt x="2" y="3"/>
                  </a:moveTo>
                  <a:cubicBezTo>
                    <a:pt x="4" y="2"/>
                    <a:pt x="4" y="2"/>
                    <a:pt x="4" y="2"/>
                  </a:cubicBezTo>
                  <a:cubicBezTo>
                    <a:pt x="5" y="3"/>
                    <a:pt x="6" y="4"/>
                    <a:pt x="7" y="6"/>
                  </a:cubicBezTo>
                  <a:cubicBezTo>
                    <a:pt x="5" y="7"/>
                    <a:pt x="5" y="7"/>
                    <a:pt x="5" y="7"/>
                  </a:cubicBezTo>
                  <a:cubicBezTo>
                    <a:pt x="4" y="6"/>
                    <a:pt x="3" y="4"/>
                    <a:pt x="2" y="3"/>
                  </a:cubicBezTo>
                  <a:close/>
                  <a:moveTo>
                    <a:pt x="6" y="25"/>
                  </a:moveTo>
                  <a:cubicBezTo>
                    <a:pt x="8" y="26"/>
                    <a:pt x="9" y="27"/>
                    <a:pt x="11" y="28"/>
                  </a:cubicBezTo>
                  <a:cubicBezTo>
                    <a:pt x="13" y="26"/>
                    <a:pt x="14" y="25"/>
                    <a:pt x="15" y="23"/>
                  </a:cubicBezTo>
                  <a:cubicBezTo>
                    <a:pt x="8" y="23"/>
                    <a:pt x="8" y="23"/>
                    <a:pt x="8" y="23"/>
                  </a:cubicBezTo>
                  <a:cubicBezTo>
                    <a:pt x="7" y="24"/>
                    <a:pt x="7" y="24"/>
                    <a:pt x="6" y="25"/>
                  </a:cubicBezTo>
                  <a:close/>
                  <a:moveTo>
                    <a:pt x="17" y="1"/>
                  </a:moveTo>
                  <a:cubicBezTo>
                    <a:pt x="19" y="3"/>
                    <a:pt x="19" y="3"/>
                    <a:pt x="19" y="3"/>
                  </a:cubicBezTo>
                  <a:cubicBezTo>
                    <a:pt x="18" y="4"/>
                    <a:pt x="17" y="6"/>
                    <a:pt x="15" y="7"/>
                  </a:cubicBezTo>
                  <a:cubicBezTo>
                    <a:pt x="15" y="7"/>
                    <a:pt x="14" y="7"/>
                    <a:pt x="14" y="6"/>
                  </a:cubicBezTo>
                  <a:cubicBezTo>
                    <a:pt x="15" y="5"/>
                    <a:pt x="16" y="3"/>
                    <a:pt x="17" y="1"/>
                  </a:cubicBezTo>
                  <a:close/>
                  <a:moveTo>
                    <a:pt x="23" y="0"/>
                  </a:moveTo>
                  <a:cubicBezTo>
                    <a:pt x="26" y="1"/>
                    <a:pt x="26" y="1"/>
                    <a:pt x="26" y="1"/>
                  </a:cubicBezTo>
                  <a:cubicBezTo>
                    <a:pt x="26" y="3"/>
                    <a:pt x="25" y="5"/>
                    <a:pt x="25" y="7"/>
                  </a:cubicBezTo>
                  <a:cubicBezTo>
                    <a:pt x="35" y="7"/>
                    <a:pt x="35" y="7"/>
                    <a:pt x="35" y="7"/>
                  </a:cubicBezTo>
                  <a:cubicBezTo>
                    <a:pt x="35" y="9"/>
                    <a:pt x="35" y="9"/>
                    <a:pt x="35" y="9"/>
                  </a:cubicBezTo>
                  <a:cubicBezTo>
                    <a:pt x="33" y="9"/>
                    <a:pt x="33" y="9"/>
                    <a:pt x="33" y="9"/>
                  </a:cubicBezTo>
                  <a:cubicBezTo>
                    <a:pt x="33" y="16"/>
                    <a:pt x="31" y="22"/>
                    <a:pt x="29" y="26"/>
                  </a:cubicBezTo>
                  <a:cubicBezTo>
                    <a:pt x="31" y="28"/>
                    <a:pt x="33" y="30"/>
                    <a:pt x="36" y="32"/>
                  </a:cubicBezTo>
                  <a:cubicBezTo>
                    <a:pt x="35" y="33"/>
                    <a:pt x="34" y="34"/>
                    <a:pt x="34" y="35"/>
                  </a:cubicBezTo>
                  <a:cubicBezTo>
                    <a:pt x="31" y="33"/>
                    <a:pt x="29" y="31"/>
                    <a:pt x="27" y="28"/>
                  </a:cubicBezTo>
                  <a:cubicBezTo>
                    <a:pt x="25" y="31"/>
                    <a:pt x="22" y="33"/>
                    <a:pt x="19" y="35"/>
                  </a:cubicBezTo>
                  <a:cubicBezTo>
                    <a:pt x="19" y="35"/>
                    <a:pt x="18" y="34"/>
                    <a:pt x="17" y="33"/>
                  </a:cubicBezTo>
                  <a:cubicBezTo>
                    <a:pt x="20" y="31"/>
                    <a:pt x="23" y="28"/>
                    <a:pt x="25" y="26"/>
                  </a:cubicBezTo>
                  <a:cubicBezTo>
                    <a:pt x="23" y="22"/>
                    <a:pt x="22" y="19"/>
                    <a:pt x="21" y="14"/>
                  </a:cubicBezTo>
                  <a:cubicBezTo>
                    <a:pt x="21" y="15"/>
                    <a:pt x="20" y="16"/>
                    <a:pt x="20" y="17"/>
                  </a:cubicBezTo>
                  <a:cubicBezTo>
                    <a:pt x="19" y="16"/>
                    <a:pt x="19" y="15"/>
                    <a:pt x="18" y="14"/>
                  </a:cubicBezTo>
                  <a:cubicBezTo>
                    <a:pt x="21" y="11"/>
                    <a:pt x="23" y="6"/>
                    <a:pt x="23" y="0"/>
                  </a:cubicBezTo>
                  <a:close/>
                  <a:moveTo>
                    <a:pt x="30" y="9"/>
                  </a:moveTo>
                  <a:cubicBezTo>
                    <a:pt x="24" y="9"/>
                    <a:pt x="24" y="9"/>
                    <a:pt x="24" y="9"/>
                  </a:cubicBezTo>
                  <a:cubicBezTo>
                    <a:pt x="24" y="10"/>
                    <a:pt x="23" y="10"/>
                    <a:pt x="23" y="10"/>
                  </a:cubicBezTo>
                  <a:cubicBezTo>
                    <a:pt x="24" y="15"/>
                    <a:pt x="25" y="19"/>
                    <a:pt x="27" y="23"/>
                  </a:cubicBezTo>
                  <a:cubicBezTo>
                    <a:pt x="29" y="20"/>
                    <a:pt x="30" y="15"/>
                    <a:pt x="3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3" name="Freeform 19"/>
            <p:cNvSpPr>
              <a:spLocks noEditPoints="1"/>
            </p:cNvSpPr>
            <p:nvPr userDrawn="1"/>
          </p:nvSpPr>
          <p:spPr bwMode="auto">
            <a:xfrm>
              <a:off x="7717068" y="-267218"/>
              <a:ext cx="57635" cy="57636"/>
            </a:xfrm>
            <a:custGeom>
              <a:avLst/>
              <a:gdLst>
                <a:gd name="T0" fmla="*/ 0 w 35"/>
                <a:gd name="T1" fmla="*/ 21 h 34"/>
                <a:gd name="T2" fmla="*/ 17 w 35"/>
                <a:gd name="T3" fmla="*/ 21 h 34"/>
                <a:gd name="T4" fmla="*/ 17 w 35"/>
                <a:gd name="T5" fmla="*/ 19 h 34"/>
                <a:gd name="T6" fmla="*/ 23 w 35"/>
                <a:gd name="T7" fmla="*/ 14 h 34"/>
                <a:gd name="T8" fmla="*/ 6 w 35"/>
                <a:gd name="T9" fmla="*/ 14 h 34"/>
                <a:gd name="T10" fmla="*/ 6 w 35"/>
                <a:gd name="T11" fmla="*/ 12 h 34"/>
                <a:gd name="T12" fmla="*/ 28 w 35"/>
                <a:gd name="T13" fmla="*/ 12 h 34"/>
                <a:gd name="T14" fmla="*/ 28 w 35"/>
                <a:gd name="T15" fmla="*/ 15 h 34"/>
                <a:gd name="T16" fmla="*/ 19 w 35"/>
                <a:gd name="T17" fmla="*/ 20 h 34"/>
                <a:gd name="T18" fmla="*/ 19 w 35"/>
                <a:gd name="T19" fmla="*/ 21 h 34"/>
                <a:gd name="T20" fmla="*/ 35 w 35"/>
                <a:gd name="T21" fmla="*/ 21 h 34"/>
                <a:gd name="T22" fmla="*/ 35 w 35"/>
                <a:gd name="T23" fmla="*/ 23 h 34"/>
                <a:gd name="T24" fmla="*/ 19 w 35"/>
                <a:gd name="T25" fmla="*/ 23 h 34"/>
                <a:gd name="T26" fmla="*/ 19 w 35"/>
                <a:gd name="T27" fmla="*/ 30 h 34"/>
                <a:gd name="T28" fmla="*/ 15 w 35"/>
                <a:gd name="T29" fmla="*/ 34 h 34"/>
                <a:gd name="T30" fmla="*/ 10 w 35"/>
                <a:gd name="T31" fmla="*/ 34 h 34"/>
                <a:gd name="T32" fmla="*/ 9 w 35"/>
                <a:gd name="T33" fmla="*/ 31 h 34"/>
                <a:gd name="T34" fmla="*/ 14 w 35"/>
                <a:gd name="T35" fmla="*/ 32 h 34"/>
                <a:gd name="T36" fmla="*/ 17 w 35"/>
                <a:gd name="T37" fmla="*/ 29 h 34"/>
                <a:gd name="T38" fmla="*/ 17 w 35"/>
                <a:gd name="T39" fmla="*/ 23 h 34"/>
                <a:gd name="T40" fmla="*/ 0 w 35"/>
                <a:gd name="T41" fmla="*/ 23 h 34"/>
                <a:gd name="T42" fmla="*/ 0 w 35"/>
                <a:gd name="T43" fmla="*/ 21 h 34"/>
                <a:gd name="T44" fmla="*/ 1 w 35"/>
                <a:gd name="T45" fmla="*/ 5 h 34"/>
                <a:gd name="T46" fmla="*/ 18 w 35"/>
                <a:gd name="T47" fmla="*/ 5 h 34"/>
                <a:gd name="T48" fmla="*/ 14 w 35"/>
                <a:gd name="T49" fmla="*/ 1 h 34"/>
                <a:gd name="T50" fmla="*/ 17 w 35"/>
                <a:gd name="T51" fmla="*/ 0 h 34"/>
                <a:gd name="T52" fmla="*/ 20 w 35"/>
                <a:gd name="T53" fmla="*/ 4 h 34"/>
                <a:gd name="T54" fmla="*/ 19 w 35"/>
                <a:gd name="T55" fmla="*/ 5 h 34"/>
                <a:gd name="T56" fmla="*/ 34 w 35"/>
                <a:gd name="T57" fmla="*/ 5 h 34"/>
                <a:gd name="T58" fmla="*/ 34 w 35"/>
                <a:gd name="T59" fmla="*/ 12 h 34"/>
                <a:gd name="T60" fmla="*/ 31 w 35"/>
                <a:gd name="T61" fmla="*/ 12 h 34"/>
                <a:gd name="T62" fmla="*/ 31 w 35"/>
                <a:gd name="T63" fmla="*/ 8 h 34"/>
                <a:gd name="T64" fmla="*/ 4 w 35"/>
                <a:gd name="T65" fmla="*/ 8 h 34"/>
                <a:gd name="T66" fmla="*/ 4 w 35"/>
                <a:gd name="T67" fmla="*/ 12 h 34"/>
                <a:gd name="T68" fmla="*/ 1 w 35"/>
                <a:gd name="T69" fmla="*/ 12 h 34"/>
                <a:gd name="T70" fmla="*/ 1 w 35"/>
                <a:gd name="T71"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 h="34">
                  <a:moveTo>
                    <a:pt x="0" y="21"/>
                  </a:moveTo>
                  <a:cubicBezTo>
                    <a:pt x="17" y="21"/>
                    <a:pt x="17" y="21"/>
                    <a:pt x="17" y="21"/>
                  </a:cubicBezTo>
                  <a:cubicBezTo>
                    <a:pt x="17" y="19"/>
                    <a:pt x="17" y="19"/>
                    <a:pt x="17" y="19"/>
                  </a:cubicBezTo>
                  <a:cubicBezTo>
                    <a:pt x="23" y="14"/>
                    <a:pt x="23" y="14"/>
                    <a:pt x="23" y="14"/>
                  </a:cubicBezTo>
                  <a:cubicBezTo>
                    <a:pt x="6" y="14"/>
                    <a:pt x="6" y="14"/>
                    <a:pt x="6" y="14"/>
                  </a:cubicBezTo>
                  <a:cubicBezTo>
                    <a:pt x="6" y="12"/>
                    <a:pt x="6" y="12"/>
                    <a:pt x="6" y="12"/>
                  </a:cubicBezTo>
                  <a:cubicBezTo>
                    <a:pt x="28" y="12"/>
                    <a:pt x="28" y="12"/>
                    <a:pt x="28" y="12"/>
                  </a:cubicBezTo>
                  <a:cubicBezTo>
                    <a:pt x="28" y="15"/>
                    <a:pt x="28" y="15"/>
                    <a:pt x="28" y="15"/>
                  </a:cubicBezTo>
                  <a:cubicBezTo>
                    <a:pt x="19" y="20"/>
                    <a:pt x="19" y="20"/>
                    <a:pt x="19" y="20"/>
                  </a:cubicBezTo>
                  <a:cubicBezTo>
                    <a:pt x="19" y="21"/>
                    <a:pt x="19" y="21"/>
                    <a:pt x="19" y="21"/>
                  </a:cubicBezTo>
                  <a:cubicBezTo>
                    <a:pt x="35" y="21"/>
                    <a:pt x="35" y="21"/>
                    <a:pt x="35" y="21"/>
                  </a:cubicBezTo>
                  <a:cubicBezTo>
                    <a:pt x="35" y="23"/>
                    <a:pt x="35" y="23"/>
                    <a:pt x="35" y="23"/>
                  </a:cubicBezTo>
                  <a:cubicBezTo>
                    <a:pt x="19" y="23"/>
                    <a:pt x="19" y="23"/>
                    <a:pt x="19" y="23"/>
                  </a:cubicBezTo>
                  <a:cubicBezTo>
                    <a:pt x="19" y="30"/>
                    <a:pt x="19" y="30"/>
                    <a:pt x="19" y="30"/>
                  </a:cubicBezTo>
                  <a:cubicBezTo>
                    <a:pt x="19" y="33"/>
                    <a:pt x="18" y="34"/>
                    <a:pt x="15" y="34"/>
                  </a:cubicBezTo>
                  <a:cubicBezTo>
                    <a:pt x="14" y="34"/>
                    <a:pt x="12" y="34"/>
                    <a:pt x="10" y="34"/>
                  </a:cubicBezTo>
                  <a:cubicBezTo>
                    <a:pt x="10" y="33"/>
                    <a:pt x="9" y="32"/>
                    <a:pt x="9" y="31"/>
                  </a:cubicBezTo>
                  <a:cubicBezTo>
                    <a:pt x="11" y="31"/>
                    <a:pt x="13" y="32"/>
                    <a:pt x="14" y="32"/>
                  </a:cubicBezTo>
                  <a:cubicBezTo>
                    <a:pt x="16" y="32"/>
                    <a:pt x="17" y="31"/>
                    <a:pt x="17" y="29"/>
                  </a:cubicBezTo>
                  <a:cubicBezTo>
                    <a:pt x="17" y="23"/>
                    <a:pt x="17" y="23"/>
                    <a:pt x="17" y="23"/>
                  </a:cubicBezTo>
                  <a:cubicBezTo>
                    <a:pt x="0" y="23"/>
                    <a:pt x="0" y="23"/>
                    <a:pt x="0" y="23"/>
                  </a:cubicBezTo>
                  <a:lnTo>
                    <a:pt x="0" y="21"/>
                  </a:lnTo>
                  <a:close/>
                  <a:moveTo>
                    <a:pt x="1" y="5"/>
                  </a:moveTo>
                  <a:cubicBezTo>
                    <a:pt x="18" y="5"/>
                    <a:pt x="18" y="5"/>
                    <a:pt x="18" y="5"/>
                  </a:cubicBezTo>
                  <a:cubicBezTo>
                    <a:pt x="17" y="4"/>
                    <a:pt x="16" y="3"/>
                    <a:pt x="14" y="1"/>
                  </a:cubicBezTo>
                  <a:cubicBezTo>
                    <a:pt x="17" y="0"/>
                    <a:pt x="17" y="0"/>
                    <a:pt x="17" y="0"/>
                  </a:cubicBezTo>
                  <a:cubicBezTo>
                    <a:pt x="18" y="1"/>
                    <a:pt x="19" y="3"/>
                    <a:pt x="20" y="4"/>
                  </a:cubicBezTo>
                  <a:cubicBezTo>
                    <a:pt x="19" y="5"/>
                    <a:pt x="19" y="5"/>
                    <a:pt x="19" y="5"/>
                  </a:cubicBezTo>
                  <a:cubicBezTo>
                    <a:pt x="34" y="5"/>
                    <a:pt x="34" y="5"/>
                    <a:pt x="34" y="5"/>
                  </a:cubicBezTo>
                  <a:cubicBezTo>
                    <a:pt x="34" y="12"/>
                    <a:pt x="34" y="12"/>
                    <a:pt x="34" y="12"/>
                  </a:cubicBezTo>
                  <a:cubicBezTo>
                    <a:pt x="31" y="12"/>
                    <a:pt x="31" y="12"/>
                    <a:pt x="31" y="12"/>
                  </a:cubicBezTo>
                  <a:cubicBezTo>
                    <a:pt x="31" y="8"/>
                    <a:pt x="31" y="8"/>
                    <a:pt x="31" y="8"/>
                  </a:cubicBezTo>
                  <a:cubicBezTo>
                    <a:pt x="4" y="8"/>
                    <a:pt x="4" y="8"/>
                    <a:pt x="4" y="8"/>
                  </a:cubicBezTo>
                  <a:cubicBezTo>
                    <a:pt x="4" y="12"/>
                    <a:pt x="4" y="12"/>
                    <a:pt x="4" y="12"/>
                  </a:cubicBezTo>
                  <a:cubicBezTo>
                    <a:pt x="1" y="12"/>
                    <a:pt x="1" y="12"/>
                    <a:pt x="1" y="12"/>
                  </a:cubicBezTo>
                  <a:lnTo>
                    <a:pt x="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Freeform 20"/>
            <p:cNvSpPr>
              <a:spLocks noEditPoints="1"/>
            </p:cNvSpPr>
            <p:nvPr userDrawn="1"/>
          </p:nvSpPr>
          <p:spPr bwMode="auto">
            <a:xfrm>
              <a:off x="7831560" y="-267218"/>
              <a:ext cx="58415" cy="57636"/>
            </a:xfrm>
            <a:custGeom>
              <a:avLst/>
              <a:gdLst>
                <a:gd name="T0" fmla="*/ 0 w 35"/>
                <a:gd name="T1" fmla="*/ 17 h 34"/>
                <a:gd name="T2" fmla="*/ 9 w 35"/>
                <a:gd name="T3" fmla="*/ 0 h 34"/>
                <a:gd name="T4" fmla="*/ 12 w 35"/>
                <a:gd name="T5" fmla="*/ 1 h 34"/>
                <a:gd name="T6" fmla="*/ 9 w 35"/>
                <a:gd name="T7" fmla="*/ 9 h 34"/>
                <a:gd name="T8" fmla="*/ 9 w 35"/>
                <a:gd name="T9" fmla="*/ 34 h 34"/>
                <a:gd name="T10" fmla="*/ 6 w 35"/>
                <a:gd name="T11" fmla="*/ 34 h 34"/>
                <a:gd name="T12" fmla="*/ 6 w 35"/>
                <a:gd name="T13" fmla="*/ 15 h 34"/>
                <a:gd name="T14" fmla="*/ 1 w 35"/>
                <a:gd name="T15" fmla="*/ 21 h 34"/>
                <a:gd name="T16" fmla="*/ 0 w 35"/>
                <a:gd name="T17" fmla="*/ 17 h 34"/>
                <a:gd name="T18" fmla="*/ 10 w 35"/>
                <a:gd name="T19" fmla="*/ 22 h 34"/>
                <a:gd name="T20" fmla="*/ 19 w 35"/>
                <a:gd name="T21" fmla="*/ 17 h 34"/>
                <a:gd name="T22" fmla="*/ 19 w 35"/>
                <a:gd name="T23" fmla="*/ 1 h 34"/>
                <a:gd name="T24" fmla="*/ 22 w 35"/>
                <a:gd name="T25" fmla="*/ 1 h 34"/>
                <a:gd name="T26" fmla="*/ 22 w 35"/>
                <a:gd name="T27" fmla="*/ 15 h 34"/>
                <a:gd name="T28" fmla="*/ 31 w 35"/>
                <a:gd name="T29" fmla="*/ 5 h 34"/>
                <a:gd name="T30" fmla="*/ 34 w 35"/>
                <a:gd name="T31" fmla="*/ 6 h 34"/>
                <a:gd name="T32" fmla="*/ 22 w 35"/>
                <a:gd name="T33" fmla="*/ 18 h 34"/>
                <a:gd name="T34" fmla="*/ 22 w 35"/>
                <a:gd name="T35" fmla="*/ 28 h 34"/>
                <a:gd name="T36" fmla="*/ 24 w 35"/>
                <a:gd name="T37" fmla="*/ 31 h 34"/>
                <a:gd name="T38" fmla="*/ 29 w 35"/>
                <a:gd name="T39" fmla="*/ 31 h 34"/>
                <a:gd name="T40" fmla="*/ 31 w 35"/>
                <a:gd name="T41" fmla="*/ 28 h 34"/>
                <a:gd name="T42" fmla="*/ 32 w 35"/>
                <a:gd name="T43" fmla="*/ 23 h 34"/>
                <a:gd name="T44" fmla="*/ 35 w 35"/>
                <a:gd name="T45" fmla="*/ 24 h 34"/>
                <a:gd name="T46" fmla="*/ 34 w 35"/>
                <a:gd name="T47" fmla="*/ 29 h 34"/>
                <a:gd name="T48" fmla="*/ 29 w 35"/>
                <a:gd name="T49" fmla="*/ 33 h 34"/>
                <a:gd name="T50" fmla="*/ 23 w 35"/>
                <a:gd name="T51" fmla="*/ 33 h 34"/>
                <a:gd name="T52" fmla="*/ 19 w 35"/>
                <a:gd name="T53" fmla="*/ 29 h 34"/>
                <a:gd name="T54" fmla="*/ 19 w 35"/>
                <a:gd name="T55" fmla="*/ 20 h 34"/>
                <a:gd name="T56" fmla="*/ 12 w 35"/>
                <a:gd name="T57" fmla="*/ 24 h 34"/>
                <a:gd name="T58" fmla="*/ 10 w 35"/>
                <a:gd name="T59"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4">
                  <a:moveTo>
                    <a:pt x="0" y="17"/>
                  </a:moveTo>
                  <a:cubicBezTo>
                    <a:pt x="4" y="12"/>
                    <a:pt x="7" y="6"/>
                    <a:pt x="9" y="0"/>
                  </a:cubicBezTo>
                  <a:cubicBezTo>
                    <a:pt x="12" y="1"/>
                    <a:pt x="12" y="1"/>
                    <a:pt x="12" y="1"/>
                  </a:cubicBezTo>
                  <a:cubicBezTo>
                    <a:pt x="11" y="4"/>
                    <a:pt x="10" y="7"/>
                    <a:pt x="9" y="9"/>
                  </a:cubicBezTo>
                  <a:cubicBezTo>
                    <a:pt x="9" y="34"/>
                    <a:pt x="9" y="34"/>
                    <a:pt x="9" y="34"/>
                  </a:cubicBezTo>
                  <a:cubicBezTo>
                    <a:pt x="6" y="34"/>
                    <a:pt x="6" y="34"/>
                    <a:pt x="6" y="34"/>
                  </a:cubicBezTo>
                  <a:cubicBezTo>
                    <a:pt x="6" y="15"/>
                    <a:pt x="6" y="15"/>
                    <a:pt x="6" y="15"/>
                  </a:cubicBezTo>
                  <a:cubicBezTo>
                    <a:pt x="4" y="17"/>
                    <a:pt x="3" y="19"/>
                    <a:pt x="1" y="21"/>
                  </a:cubicBezTo>
                  <a:cubicBezTo>
                    <a:pt x="1" y="20"/>
                    <a:pt x="1" y="19"/>
                    <a:pt x="0" y="17"/>
                  </a:cubicBezTo>
                  <a:close/>
                  <a:moveTo>
                    <a:pt x="10" y="22"/>
                  </a:moveTo>
                  <a:cubicBezTo>
                    <a:pt x="13" y="20"/>
                    <a:pt x="16" y="19"/>
                    <a:pt x="19" y="17"/>
                  </a:cubicBezTo>
                  <a:cubicBezTo>
                    <a:pt x="19" y="1"/>
                    <a:pt x="19" y="1"/>
                    <a:pt x="19" y="1"/>
                  </a:cubicBezTo>
                  <a:cubicBezTo>
                    <a:pt x="22" y="1"/>
                    <a:pt x="22" y="1"/>
                    <a:pt x="22" y="1"/>
                  </a:cubicBezTo>
                  <a:cubicBezTo>
                    <a:pt x="22" y="15"/>
                    <a:pt x="22" y="15"/>
                    <a:pt x="22" y="15"/>
                  </a:cubicBezTo>
                  <a:cubicBezTo>
                    <a:pt x="25" y="12"/>
                    <a:pt x="28" y="8"/>
                    <a:pt x="31" y="5"/>
                  </a:cubicBezTo>
                  <a:cubicBezTo>
                    <a:pt x="34" y="6"/>
                    <a:pt x="34" y="6"/>
                    <a:pt x="34" y="6"/>
                  </a:cubicBezTo>
                  <a:cubicBezTo>
                    <a:pt x="30" y="11"/>
                    <a:pt x="26" y="15"/>
                    <a:pt x="22" y="18"/>
                  </a:cubicBezTo>
                  <a:cubicBezTo>
                    <a:pt x="22" y="28"/>
                    <a:pt x="22" y="28"/>
                    <a:pt x="22" y="28"/>
                  </a:cubicBezTo>
                  <a:cubicBezTo>
                    <a:pt x="22" y="30"/>
                    <a:pt x="23" y="31"/>
                    <a:pt x="24" y="31"/>
                  </a:cubicBezTo>
                  <a:cubicBezTo>
                    <a:pt x="29" y="31"/>
                    <a:pt x="29" y="31"/>
                    <a:pt x="29" y="31"/>
                  </a:cubicBezTo>
                  <a:cubicBezTo>
                    <a:pt x="30" y="31"/>
                    <a:pt x="31" y="30"/>
                    <a:pt x="31" y="28"/>
                  </a:cubicBezTo>
                  <a:cubicBezTo>
                    <a:pt x="32" y="27"/>
                    <a:pt x="32" y="25"/>
                    <a:pt x="32" y="23"/>
                  </a:cubicBezTo>
                  <a:cubicBezTo>
                    <a:pt x="33" y="23"/>
                    <a:pt x="34" y="24"/>
                    <a:pt x="35" y="24"/>
                  </a:cubicBezTo>
                  <a:cubicBezTo>
                    <a:pt x="35" y="26"/>
                    <a:pt x="35" y="28"/>
                    <a:pt x="34" y="29"/>
                  </a:cubicBezTo>
                  <a:cubicBezTo>
                    <a:pt x="34" y="32"/>
                    <a:pt x="32" y="33"/>
                    <a:pt x="29" y="33"/>
                  </a:cubicBezTo>
                  <a:cubicBezTo>
                    <a:pt x="23" y="33"/>
                    <a:pt x="23" y="33"/>
                    <a:pt x="23" y="33"/>
                  </a:cubicBezTo>
                  <a:cubicBezTo>
                    <a:pt x="20" y="33"/>
                    <a:pt x="19" y="32"/>
                    <a:pt x="19" y="29"/>
                  </a:cubicBezTo>
                  <a:cubicBezTo>
                    <a:pt x="19" y="20"/>
                    <a:pt x="19" y="20"/>
                    <a:pt x="19" y="20"/>
                  </a:cubicBezTo>
                  <a:cubicBezTo>
                    <a:pt x="16" y="22"/>
                    <a:pt x="14" y="23"/>
                    <a:pt x="12" y="24"/>
                  </a:cubicBezTo>
                  <a:cubicBezTo>
                    <a:pt x="11" y="24"/>
                    <a:pt x="11" y="23"/>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5" name="Freeform 21"/>
            <p:cNvSpPr>
              <a:spLocks noEditPoints="1"/>
            </p:cNvSpPr>
            <p:nvPr userDrawn="1"/>
          </p:nvSpPr>
          <p:spPr bwMode="auto">
            <a:xfrm>
              <a:off x="7948389" y="-267218"/>
              <a:ext cx="56078" cy="59193"/>
            </a:xfrm>
            <a:custGeom>
              <a:avLst/>
              <a:gdLst>
                <a:gd name="T0" fmla="*/ 1 w 34"/>
                <a:gd name="T1" fmla="*/ 32 h 35"/>
                <a:gd name="T2" fmla="*/ 15 w 34"/>
                <a:gd name="T3" fmla="*/ 27 h 35"/>
                <a:gd name="T4" fmla="*/ 6 w 34"/>
                <a:gd name="T5" fmla="*/ 23 h 35"/>
                <a:gd name="T6" fmla="*/ 9 w 34"/>
                <a:gd name="T7" fmla="*/ 18 h 35"/>
                <a:gd name="T8" fmla="*/ 0 w 34"/>
                <a:gd name="T9" fmla="*/ 18 h 35"/>
                <a:gd name="T10" fmla="*/ 0 w 34"/>
                <a:gd name="T11" fmla="*/ 15 h 35"/>
                <a:gd name="T12" fmla="*/ 10 w 34"/>
                <a:gd name="T13" fmla="*/ 15 h 35"/>
                <a:gd name="T14" fmla="*/ 14 w 34"/>
                <a:gd name="T15" fmla="*/ 9 h 35"/>
                <a:gd name="T16" fmla="*/ 17 w 34"/>
                <a:gd name="T17" fmla="*/ 10 h 35"/>
                <a:gd name="T18" fmla="*/ 14 w 34"/>
                <a:gd name="T19" fmla="*/ 15 h 35"/>
                <a:gd name="T20" fmla="*/ 34 w 34"/>
                <a:gd name="T21" fmla="*/ 15 h 35"/>
                <a:gd name="T22" fmla="*/ 34 w 34"/>
                <a:gd name="T23" fmla="*/ 18 h 35"/>
                <a:gd name="T24" fmla="*/ 27 w 34"/>
                <a:gd name="T25" fmla="*/ 18 h 35"/>
                <a:gd name="T26" fmla="*/ 21 w 34"/>
                <a:gd name="T27" fmla="*/ 27 h 35"/>
                <a:gd name="T28" fmla="*/ 32 w 34"/>
                <a:gd name="T29" fmla="*/ 32 h 35"/>
                <a:gd name="T30" fmla="*/ 30 w 34"/>
                <a:gd name="T31" fmla="*/ 35 h 35"/>
                <a:gd name="T32" fmla="*/ 18 w 34"/>
                <a:gd name="T33" fmla="*/ 29 h 35"/>
                <a:gd name="T34" fmla="*/ 2 w 34"/>
                <a:gd name="T35" fmla="*/ 35 h 35"/>
                <a:gd name="T36" fmla="*/ 1 w 34"/>
                <a:gd name="T37" fmla="*/ 32 h 35"/>
                <a:gd name="T38" fmla="*/ 1 w 34"/>
                <a:gd name="T39" fmla="*/ 5 h 35"/>
                <a:gd name="T40" fmla="*/ 17 w 34"/>
                <a:gd name="T41" fmla="*/ 5 h 35"/>
                <a:gd name="T42" fmla="*/ 14 w 34"/>
                <a:gd name="T43" fmla="*/ 1 h 35"/>
                <a:gd name="T44" fmla="*/ 16 w 34"/>
                <a:gd name="T45" fmla="*/ 0 h 35"/>
                <a:gd name="T46" fmla="*/ 20 w 34"/>
                <a:gd name="T47" fmla="*/ 4 h 35"/>
                <a:gd name="T48" fmla="*/ 18 w 34"/>
                <a:gd name="T49" fmla="*/ 5 h 35"/>
                <a:gd name="T50" fmla="*/ 33 w 34"/>
                <a:gd name="T51" fmla="*/ 5 h 35"/>
                <a:gd name="T52" fmla="*/ 33 w 34"/>
                <a:gd name="T53" fmla="*/ 12 h 35"/>
                <a:gd name="T54" fmla="*/ 30 w 34"/>
                <a:gd name="T55" fmla="*/ 12 h 35"/>
                <a:gd name="T56" fmla="*/ 30 w 34"/>
                <a:gd name="T57" fmla="*/ 8 h 35"/>
                <a:gd name="T58" fmla="*/ 4 w 34"/>
                <a:gd name="T59" fmla="*/ 8 h 35"/>
                <a:gd name="T60" fmla="*/ 4 w 34"/>
                <a:gd name="T61" fmla="*/ 12 h 35"/>
                <a:gd name="T62" fmla="*/ 1 w 34"/>
                <a:gd name="T63" fmla="*/ 12 h 35"/>
                <a:gd name="T64" fmla="*/ 1 w 34"/>
                <a:gd name="T65" fmla="*/ 5 h 35"/>
                <a:gd name="T66" fmla="*/ 10 w 34"/>
                <a:gd name="T67" fmla="*/ 22 h 35"/>
                <a:gd name="T68" fmla="*/ 18 w 34"/>
                <a:gd name="T69" fmla="*/ 25 h 35"/>
                <a:gd name="T70" fmla="*/ 24 w 34"/>
                <a:gd name="T71" fmla="*/ 18 h 35"/>
                <a:gd name="T72" fmla="*/ 12 w 34"/>
                <a:gd name="T73" fmla="*/ 18 h 35"/>
                <a:gd name="T74" fmla="*/ 10 w 34"/>
                <a:gd name="T7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5">
                  <a:moveTo>
                    <a:pt x="1" y="32"/>
                  </a:moveTo>
                  <a:cubicBezTo>
                    <a:pt x="7" y="31"/>
                    <a:pt x="12" y="29"/>
                    <a:pt x="15" y="27"/>
                  </a:cubicBezTo>
                  <a:cubicBezTo>
                    <a:pt x="12" y="26"/>
                    <a:pt x="9" y="24"/>
                    <a:pt x="6" y="23"/>
                  </a:cubicBezTo>
                  <a:cubicBezTo>
                    <a:pt x="7" y="21"/>
                    <a:pt x="8" y="19"/>
                    <a:pt x="9" y="18"/>
                  </a:cubicBezTo>
                  <a:cubicBezTo>
                    <a:pt x="0" y="18"/>
                    <a:pt x="0" y="18"/>
                    <a:pt x="0" y="18"/>
                  </a:cubicBezTo>
                  <a:cubicBezTo>
                    <a:pt x="0" y="15"/>
                    <a:pt x="0" y="15"/>
                    <a:pt x="0" y="15"/>
                  </a:cubicBezTo>
                  <a:cubicBezTo>
                    <a:pt x="10" y="15"/>
                    <a:pt x="10" y="15"/>
                    <a:pt x="10" y="15"/>
                  </a:cubicBezTo>
                  <a:cubicBezTo>
                    <a:pt x="12" y="13"/>
                    <a:pt x="13" y="11"/>
                    <a:pt x="14" y="9"/>
                  </a:cubicBezTo>
                  <a:cubicBezTo>
                    <a:pt x="17" y="10"/>
                    <a:pt x="17" y="10"/>
                    <a:pt x="17" y="10"/>
                  </a:cubicBezTo>
                  <a:cubicBezTo>
                    <a:pt x="16" y="12"/>
                    <a:pt x="15" y="13"/>
                    <a:pt x="14" y="15"/>
                  </a:cubicBezTo>
                  <a:cubicBezTo>
                    <a:pt x="34" y="15"/>
                    <a:pt x="34" y="15"/>
                    <a:pt x="34" y="15"/>
                  </a:cubicBezTo>
                  <a:cubicBezTo>
                    <a:pt x="34" y="18"/>
                    <a:pt x="34" y="18"/>
                    <a:pt x="34" y="18"/>
                  </a:cubicBezTo>
                  <a:cubicBezTo>
                    <a:pt x="27" y="18"/>
                    <a:pt x="27" y="18"/>
                    <a:pt x="27" y="18"/>
                  </a:cubicBezTo>
                  <a:cubicBezTo>
                    <a:pt x="26" y="21"/>
                    <a:pt x="24" y="24"/>
                    <a:pt x="21" y="27"/>
                  </a:cubicBezTo>
                  <a:cubicBezTo>
                    <a:pt x="25" y="28"/>
                    <a:pt x="28" y="30"/>
                    <a:pt x="32" y="32"/>
                  </a:cubicBezTo>
                  <a:cubicBezTo>
                    <a:pt x="30" y="35"/>
                    <a:pt x="30" y="35"/>
                    <a:pt x="30" y="35"/>
                  </a:cubicBezTo>
                  <a:cubicBezTo>
                    <a:pt x="27" y="33"/>
                    <a:pt x="23" y="31"/>
                    <a:pt x="18" y="29"/>
                  </a:cubicBezTo>
                  <a:cubicBezTo>
                    <a:pt x="14" y="32"/>
                    <a:pt x="9" y="33"/>
                    <a:pt x="2" y="35"/>
                  </a:cubicBezTo>
                  <a:cubicBezTo>
                    <a:pt x="2" y="34"/>
                    <a:pt x="1" y="33"/>
                    <a:pt x="1" y="32"/>
                  </a:cubicBezTo>
                  <a:close/>
                  <a:moveTo>
                    <a:pt x="1" y="5"/>
                  </a:moveTo>
                  <a:cubicBezTo>
                    <a:pt x="17" y="5"/>
                    <a:pt x="17" y="5"/>
                    <a:pt x="17" y="5"/>
                  </a:cubicBezTo>
                  <a:cubicBezTo>
                    <a:pt x="16" y="4"/>
                    <a:pt x="15" y="3"/>
                    <a:pt x="14" y="1"/>
                  </a:cubicBezTo>
                  <a:cubicBezTo>
                    <a:pt x="16" y="0"/>
                    <a:pt x="16" y="0"/>
                    <a:pt x="16" y="0"/>
                  </a:cubicBezTo>
                  <a:cubicBezTo>
                    <a:pt x="18" y="1"/>
                    <a:pt x="19" y="3"/>
                    <a:pt x="20" y="4"/>
                  </a:cubicBezTo>
                  <a:cubicBezTo>
                    <a:pt x="18" y="5"/>
                    <a:pt x="18" y="5"/>
                    <a:pt x="18" y="5"/>
                  </a:cubicBezTo>
                  <a:cubicBezTo>
                    <a:pt x="33" y="5"/>
                    <a:pt x="33" y="5"/>
                    <a:pt x="33" y="5"/>
                  </a:cubicBezTo>
                  <a:cubicBezTo>
                    <a:pt x="33" y="12"/>
                    <a:pt x="33" y="12"/>
                    <a:pt x="33" y="12"/>
                  </a:cubicBezTo>
                  <a:cubicBezTo>
                    <a:pt x="30" y="12"/>
                    <a:pt x="30" y="12"/>
                    <a:pt x="30" y="12"/>
                  </a:cubicBezTo>
                  <a:cubicBezTo>
                    <a:pt x="30" y="8"/>
                    <a:pt x="30" y="8"/>
                    <a:pt x="30" y="8"/>
                  </a:cubicBezTo>
                  <a:cubicBezTo>
                    <a:pt x="4" y="8"/>
                    <a:pt x="4" y="8"/>
                    <a:pt x="4" y="8"/>
                  </a:cubicBezTo>
                  <a:cubicBezTo>
                    <a:pt x="4" y="12"/>
                    <a:pt x="4" y="12"/>
                    <a:pt x="4" y="12"/>
                  </a:cubicBezTo>
                  <a:cubicBezTo>
                    <a:pt x="1" y="12"/>
                    <a:pt x="1" y="12"/>
                    <a:pt x="1" y="12"/>
                  </a:cubicBezTo>
                  <a:lnTo>
                    <a:pt x="1" y="5"/>
                  </a:lnTo>
                  <a:close/>
                  <a:moveTo>
                    <a:pt x="10" y="22"/>
                  </a:moveTo>
                  <a:cubicBezTo>
                    <a:pt x="12" y="23"/>
                    <a:pt x="15" y="24"/>
                    <a:pt x="18" y="25"/>
                  </a:cubicBezTo>
                  <a:cubicBezTo>
                    <a:pt x="21" y="23"/>
                    <a:pt x="23" y="21"/>
                    <a:pt x="24" y="18"/>
                  </a:cubicBezTo>
                  <a:cubicBezTo>
                    <a:pt x="12" y="18"/>
                    <a:pt x="12" y="18"/>
                    <a:pt x="12" y="18"/>
                  </a:cubicBezTo>
                  <a:cubicBezTo>
                    <a:pt x="11" y="19"/>
                    <a:pt x="10" y="20"/>
                    <a:pt x="1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6" name="Freeform 22"/>
            <p:cNvSpPr>
              <a:spLocks noEditPoints="1"/>
            </p:cNvSpPr>
            <p:nvPr userDrawn="1"/>
          </p:nvSpPr>
          <p:spPr bwMode="auto">
            <a:xfrm>
              <a:off x="8062881" y="-265661"/>
              <a:ext cx="58415" cy="54520"/>
            </a:xfrm>
            <a:custGeom>
              <a:avLst/>
              <a:gdLst>
                <a:gd name="T0" fmla="*/ 20 w 35"/>
                <a:gd name="T1" fmla="*/ 0 h 32"/>
                <a:gd name="T2" fmla="*/ 19 w 35"/>
                <a:gd name="T3" fmla="*/ 0 h 32"/>
                <a:gd name="T4" fmla="*/ 35 w 35"/>
                <a:gd name="T5" fmla="*/ 12 h 32"/>
                <a:gd name="T6" fmla="*/ 33 w 35"/>
                <a:gd name="T7" fmla="*/ 15 h 32"/>
                <a:gd name="T8" fmla="*/ 17 w 35"/>
                <a:gd name="T9" fmla="*/ 3 h 32"/>
                <a:gd name="T10" fmla="*/ 2 w 35"/>
                <a:gd name="T11" fmla="*/ 15 h 32"/>
                <a:gd name="T12" fmla="*/ 0 w 35"/>
                <a:gd name="T13" fmla="*/ 13 h 32"/>
                <a:gd name="T14" fmla="*/ 16 w 35"/>
                <a:gd name="T15" fmla="*/ 0 h 32"/>
                <a:gd name="T16" fmla="*/ 20 w 35"/>
                <a:gd name="T17" fmla="*/ 0 h 32"/>
                <a:gd name="T18" fmla="*/ 1 w 35"/>
                <a:gd name="T19" fmla="*/ 30 h 32"/>
                <a:gd name="T20" fmla="*/ 16 w 35"/>
                <a:gd name="T21" fmla="*/ 30 h 32"/>
                <a:gd name="T22" fmla="*/ 16 w 35"/>
                <a:gd name="T23" fmla="*/ 23 h 32"/>
                <a:gd name="T24" fmla="*/ 5 w 35"/>
                <a:gd name="T25" fmla="*/ 23 h 32"/>
                <a:gd name="T26" fmla="*/ 5 w 35"/>
                <a:gd name="T27" fmla="*/ 21 h 32"/>
                <a:gd name="T28" fmla="*/ 16 w 35"/>
                <a:gd name="T29" fmla="*/ 21 h 32"/>
                <a:gd name="T30" fmla="*/ 16 w 35"/>
                <a:gd name="T31" fmla="*/ 15 h 32"/>
                <a:gd name="T32" fmla="*/ 6 w 35"/>
                <a:gd name="T33" fmla="*/ 15 h 32"/>
                <a:gd name="T34" fmla="*/ 6 w 35"/>
                <a:gd name="T35" fmla="*/ 13 h 32"/>
                <a:gd name="T36" fmla="*/ 29 w 35"/>
                <a:gd name="T37" fmla="*/ 13 h 32"/>
                <a:gd name="T38" fmla="*/ 29 w 35"/>
                <a:gd name="T39" fmla="*/ 15 h 32"/>
                <a:gd name="T40" fmla="*/ 19 w 35"/>
                <a:gd name="T41" fmla="*/ 15 h 32"/>
                <a:gd name="T42" fmla="*/ 19 w 35"/>
                <a:gd name="T43" fmla="*/ 21 h 32"/>
                <a:gd name="T44" fmla="*/ 30 w 35"/>
                <a:gd name="T45" fmla="*/ 21 h 32"/>
                <a:gd name="T46" fmla="*/ 30 w 35"/>
                <a:gd name="T47" fmla="*/ 23 h 32"/>
                <a:gd name="T48" fmla="*/ 19 w 35"/>
                <a:gd name="T49" fmla="*/ 23 h 32"/>
                <a:gd name="T50" fmla="*/ 19 w 35"/>
                <a:gd name="T51" fmla="*/ 30 h 32"/>
                <a:gd name="T52" fmla="*/ 33 w 35"/>
                <a:gd name="T53" fmla="*/ 30 h 32"/>
                <a:gd name="T54" fmla="*/ 33 w 35"/>
                <a:gd name="T55" fmla="*/ 32 h 32"/>
                <a:gd name="T56" fmla="*/ 1 w 35"/>
                <a:gd name="T57" fmla="*/ 32 h 32"/>
                <a:gd name="T58" fmla="*/ 1 w 35"/>
                <a:gd name="T59"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2">
                  <a:moveTo>
                    <a:pt x="20" y="0"/>
                  </a:moveTo>
                  <a:cubicBezTo>
                    <a:pt x="19" y="0"/>
                    <a:pt x="19" y="0"/>
                    <a:pt x="19" y="0"/>
                  </a:cubicBezTo>
                  <a:cubicBezTo>
                    <a:pt x="23" y="6"/>
                    <a:pt x="28" y="9"/>
                    <a:pt x="35" y="12"/>
                  </a:cubicBezTo>
                  <a:cubicBezTo>
                    <a:pt x="34" y="13"/>
                    <a:pt x="34" y="14"/>
                    <a:pt x="33" y="15"/>
                  </a:cubicBezTo>
                  <a:cubicBezTo>
                    <a:pt x="27" y="12"/>
                    <a:pt x="22" y="8"/>
                    <a:pt x="17" y="3"/>
                  </a:cubicBezTo>
                  <a:cubicBezTo>
                    <a:pt x="14" y="7"/>
                    <a:pt x="9" y="11"/>
                    <a:pt x="2" y="15"/>
                  </a:cubicBezTo>
                  <a:cubicBezTo>
                    <a:pt x="1" y="15"/>
                    <a:pt x="0" y="14"/>
                    <a:pt x="0" y="13"/>
                  </a:cubicBezTo>
                  <a:cubicBezTo>
                    <a:pt x="7" y="9"/>
                    <a:pt x="13" y="5"/>
                    <a:pt x="16" y="0"/>
                  </a:cubicBezTo>
                  <a:lnTo>
                    <a:pt x="20" y="0"/>
                  </a:lnTo>
                  <a:close/>
                  <a:moveTo>
                    <a:pt x="1" y="30"/>
                  </a:moveTo>
                  <a:cubicBezTo>
                    <a:pt x="16" y="30"/>
                    <a:pt x="16" y="30"/>
                    <a:pt x="16" y="30"/>
                  </a:cubicBezTo>
                  <a:cubicBezTo>
                    <a:pt x="16" y="23"/>
                    <a:pt x="16" y="23"/>
                    <a:pt x="16" y="23"/>
                  </a:cubicBezTo>
                  <a:cubicBezTo>
                    <a:pt x="5" y="23"/>
                    <a:pt x="5" y="23"/>
                    <a:pt x="5" y="23"/>
                  </a:cubicBezTo>
                  <a:cubicBezTo>
                    <a:pt x="5" y="21"/>
                    <a:pt x="5" y="21"/>
                    <a:pt x="5" y="21"/>
                  </a:cubicBezTo>
                  <a:cubicBezTo>
                    <a:pt x="16" y="21"/>
                    <a:pt x="16" y="21"/>
                    <a:pt x="16" y="21"/>
                  </a:cubicBezTo>
                  <a:cubicBezTo>
                    <a:pt x="16" y="15"/>
                    <a:pt x="16" y="15"/>
                    <a:pt x="16" y="15"/>
                  </a:cubicBezTo>
                  <a:cubicBezTo>
                    <a:pt x="6" y="15"/>
                    <a:pt x="6" y="15"/>
                    <a:pt x="6" y="15"/>
                  </a:cubicBezTo>
                  <a:cubicBezTo>
                    <a:pt x="6" y="13"/>
                    <a:pt x="6" y="13"/>
                    <a:pt x="6" y="13"/>
                  </a:cubicBezTo>
                  <a:cubicBezTo>
                    <a:pt x="29" y="13"/>
                    <a:pt x="29" y="13"/>
                    <a:pt x="29" y="13"/>
                  </a:cubicBezTo>
                  <a:cubicBezTo>
                    <a:pt x="29" y="15"/>
                    <a:pt x="29" y="15"/>
                    <a:pt x="29" y="15"/>
                  </a:cubicBezTo>
                  <a:cubicBezTo>
                    <a:pt x="19" y="15"/>
                    <a:pt x="19" y="15"/>
                    <a:pt x="19" y="15"/>
                  </a:cubicBezTo>
                  <a:cubicBezTo>
                    <a:pt x="19" y="21"/>
                    <a:pt x="19" y="21"/>
                    <a:pt x="19" y="21"/>
                  </a:cubicBezTo>
                  <a:cubicBezTo>
                    <a:pt x="30" y="21"/>
                    <a:pt x="30" y="21"/>
                    <a:pt x="30" y="21"/>
                  </a:cubicBezTo>
                  <a:cubicBezTo>
                    <a:pt x="30" y="23"/>
                    <a:pt x="30" y="23"/>
                    <a:pt x="30" y="23"/>
                  </a:cubicBezTo>
                  <a:cubicBezTo>
                    <a:pt x="19" y="23"/>
                    <a:pt x="19" y="23"/>
                    <a:pt x="19" y="23"/>
                  </a:cubicBezTo>
                  <a:cubicBezTo>
                    <a:pt x="19" y="30"/>
                    <a:pt x="19" y="30"/>
                    <a:pt x="19" y="30"/>
                  </a:cubicBezTo>
                  <a:cubicBezTo>
                    <a:pt x="33" y="30"/>
                    <a:pt x="33" y="30"/>
                    <a:pt x="33" y="30"/>
                  </a:cubicBezTo>
                  <a:cubicBezTo>
                    <a:pt x="33" y="32"/>
                    <a:pt x="33" y="32"/>
                    <a:pt x="33" y="32"/>
                  </a:cubicBezTo>
                  <a:cubicBezTo>
                    <a:pt x="1" y="32"/>
                    <a:pt x="1" y="32"/>
                    <a:pt x="1" y="32"/>
                  </a:cubicBezTo>
                  <a:lnTo>
                    <a:pt x="1"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7" name="Freeform 23"/>
            <p:cNvSpPr>
              <a:spLocks noEditPoints="1"/>
            </p:cNvSpPr>
            <p:nvPr userDrawn="1"/>
          </p:nvSpPr>
          <p:spPr bwMode="auto">
            <a:xfrm>
              <a:off x="8181267" y="-267218"/>
              <a:ext cx="52962" cy="57636"/>
            </a:xfrm>
            <a:custGeom>
              <a:avLst/>
              <a:gdLst>
                <a:gd name="T0" fmla="*/ 0 w 32"/>
                <a:gd name="T1" fmla="*/ 6 h 34"/>
                <a:gd name="T2" fmla="*/ 3 w 32"/>
                <a:gd name="T3" fmla="*/ 6 h 34"/>
                <a:gd name="T4" fmla="*/ 5 w 32"/>
                <a:gd name="T5" fmla="*/ 0 h 34"/>
                <a:gd name="T6" fmla="*/ 8 w 32"/>
                <a:gd name="T7" fmla="*/ 1 h 34"/>
                <a:gd name="T8" fmla="*/ 6 w 32"/>
                <a:gd name="T9" fmla="*/ 6 h 34"/>
                <a:gd name="T10" fmla="*/ 13 w 32"/>
                <a:gd name="T11" fmla="*/ 6 h 34"/>
                <a:gd name="T12" fmla="*/ 13 w 32"/>
                <a:gd name="T13" fmla="*/ 34 h 34"/>
                <a:gd name="T14" fmla="*/ 10 w 32"/>
                <a:gd name="T15" fmla="*/ 34 h 34"/>
                <a:gd name="T16" fmla="*/ 10 w 32"/>
                <a:gd name="T17" fmla="*/ 31 h 34"/>
                <a:gd name="T18" fmla="*/ 2 w 32"/>
                <a:gd name="T19" fmla="*/ 31 h 34"/>
                <a:gd name="T20" fmla="*/ 2 w 32"/>
                <a:gd name="T21" fmla="*/ 34 h 34"/>
                <a:gd name="T22" fmla="*/ 0 w 32"/>
                <a:gd name="T23" fmla="*/ 34 h 34"/>
                <a:gd name="T24" fmla="*/ 0 w 32"/>
                <a:gd name="T25" fmla="*/ 6 h 34"/>
                <a:gd name="T26" fmla="*/ 10 w 32"/>
                <a:gd name="T27" fmla="*/ 9 h 34"/>
                <a:gd name="T28" fmla="*/ 2 w 32"/>
                <a:gd name="T29" fmla="*/ 9 h 34"/>
                <a:gd name="T30" fmla="*/ 2 w 32"/>
                <a:gd name="T31" fmla="*/ 17 h 34"/>
                <a:gd name="T32" fmla="*/ 10 w 32"/>
                <a:gd name="T33" fmla="*/ 17 h 34"/>
                <a:gd name="T34" fmla="*/ 10 w 32"/>
                <a:gd name="T35" fmla="*/ 9 h 34"/>
                <a:gd name="T36" fmla="*/ 2 w 32"/>
                <a:gd name="T37" fmla="*/ 28 h 34"/>
                <a:gd name="T38" fmla="*/ 10 w 32"/>
                <a:gd name="T39" fmla="*/ 28 h 34"/>
                <a:gd name="T40" fmla="*/ 10 w 32"/>
                <a:gd name="T41" fmla="*/ 20 h 34"/>
                <a:gd name="T42" fmla="*/ 2 w 32"/>
                <a:gd name="T43" fmla="*/ 20 h 34"/>
                <a:gd name="T44" fmla="*/ 2 w 32"/>
                <a:gd name="T45" fmla="*/ 28 h 34"/>
                <a:gd name="T46" fmla="*/ 14 w 32"/>
                <a:gd name="T47" fmla="*/ 13 h 34"/>
                <a:gd name="T48" fmla="*/ 19 w 32"/>
                <a:gd name="T49" fmla="*/ 0 h 34"/>
                <a:gd name="T50" fmla="*/ 22 w 32"/>
                <a:gd name="T51" fmla="*/ 1 h 34"/>
                <a:gd name="T52" fmla="*/ 20 w 32"/>
                <a:gd name="T53" fmla="*/ 6 h 34"/>
                <a:gd name="T54" fmla="*/ 32 w 32"/>
                <a:gd name="T55" fmla="*/ 6 h 34"/>
                <a:gd name="T56" fmla="*/ 31 w 32"/>
                <a:gd name="T57" fmla="*/ 29 h 34"/>
                <a:gd name="T58" fmla="*/ 25 w 32"/>
                <a:gd name="T59" fmla="*/ 34 h 34"/>
                <a:gd name="T60" fmla="*/ 19 w 32"/>
                <a:gd name="T61" fmla="*/ 34 h 34"/>
                <a:gd name="T62" fmla="*/ 18 w 32"/>
                <a:gd name="T63" fmla="*/ 31 h 34"/>
                <a:gd name="T64" fmla="*/ 18 w 32"/>
                <a:gd name="T65" fmla="*/ 31 h 34"/>
                <a:gd name="T66" fmla="*/ 25 w 32"/>
                <a:gd name="T67" fmla="*/ 31 h 34"/>
                <a:gd name="T68" fmla="*/ 28 w 32"/>
                <a:gd name="T69" fmla="*/ 28 h 34"/>
                <a:gd name="T70" fmla="*/ 29 w 32"/>
                <a:gd name="T71" fmla="*/ 8 h 34"/>
                <a:gd name="T72" fmla="*/ 19 w 32"/>
                <a:gd name="T73" fmla="*/ 8 h 34"/>
                <a:gd name="T74" fmla="*/ 16 w 32"/>
                <a:gd name="T75" fmla="*/ 14 h 34"/>
                <a:gd name="T76" fmla="*/ 14 w 32"/>
                <a:gd name="T77" fmla="*/ 13 h 34"/>
                <a:gd name="T78" fmla="*/ 17 w 32"/>
                <a:gd name="T79" fmla="*/ 15 h 34"/>
                <a:gd name="T80" fmla="*/ 19 w 32"/>
                <a:gd name="T81" fmla="*/ 14 h 34"/>
                <a:gd name="T82" fmla="*/ 25 w 32"/>
                <a:gd name="T83" fmla="*/ 22 h 34"/>
                <a:gd name="T84" fmla="*/ 23 w 32"/>
                <a:gd name="T85" fmla="*/ 24 h 34"/>
                <a:gd name="T86" fmla="*/ 17 w 32"/>
                <a:gd name="T87"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34">
                  <a:moveTo>
                    <a:pt x="0" y="6"/>
                  </a:moveTo>
                  <a:cubicBezTo>
                    <a:pt x="3" y="6"/>
                    <a:pt x="3" y="6"/>
                    <a:pt x="3" y="6"/>
                  </a:cubicBezTo>
                  <a:cubicBezTo>
                    <a:pt x="4" y="4"/>
                    <a:pt x="5" y="2"/>
                    <a:pt x="5" y="0"/>
                  </a:cubicBezTo>
                  <a:cubicBezTo>
                    <a:pt x="8" y="1"/>
                    <a:pt x="8" y="1"/>
                    <a:pt x="8" y="1"/>
                  </a:cubicBezTo>
                  <a:cubicBezTo>
                    <a:pt x="8" y="3"/>
                    <a:pt x="7" y="4"/>
                    <a:pt x="6" y="6"/>
                  </a:cubicBezTo>
                  <a:cubicBezTo>
                    <a:pt x="13" y="6"/>
                    <a:pt x="13" y="6"/>
                    <a:pt x="13" y="6"/>
                  </a:cubicBezTo>
                  <a:cubicBezTo>
                    <a:pt x="13" y="34"/>
                    <a:pt x="13" y="34"/>
                    <a:pt x="13" y="34"/>
                  </a:cubicBezTo>
                  <a:cubicBezTo>
                    <a:pt x="10" y="34"/>
                    <a:pt x="10" y="34"/>
                    <a:pt x="10" y="34"/>
                  </a:cubicBezTo>
                  <a:cubicBezTo>
                    <a:pt x="10" y="31"/>
                    <a:pt x="10" y="31"/>
                    <a:pt x="10" y="31"/>
                  </a:cubicBezTo>
                  <a:cubicBezTo>
                    <a:pt x="2" y="31"/>
                    <a:pt x="2" y="31"/>
                    <a:pt x="2" y="31"/>
                  </a:cubicBezTo>
                  <a:cubicBezTo>
                    <a:pt x="2" y="34"/>
                    <a:pt x="2" y="34"/>
                    <a:pt x="2" y="34"/>
                  </a:cubicBezTo>
                  <a:cubicBezTo>
                    <a:pt x="0" y="34"/>
                    <a:pt x="0" y="34"/>
                    <a:pt x="0" y="34"/>
                  </a:cubicBezTo>
                  <a:lnTo>
                    <a:pt x="0" y="6"/>
                  </a:lnTo>
                  <a:close/>
                  <a:moveTo>
                    <a:pt x="10" y="9"/>
                  </a:moveTo>
                  <a:cubicBezTo>
                    <a:pt x="2" y="9"/>
                    <a:pt x="2" y="9"/>
                    <a:pt x="2" y="9"/>
                  </a:cubicBezTo>
                  <a:cubicBezTo>
                    <a:pt x="2" y="17"/>
                    <a:pt x="2" y="17"/>
                    <a:pt x="2" y="17"/>
                  </a:cubicBezTo>
                  <a:cubicBezTo>
                    <a:pt x="10" y="17"/>
                    <a:pt x="10" y="17"/>
                    <a:pt x="10" y="17"/>
                  </a:cubicBezTo>
                  <a:lnTo>
                    <a:pt x="10" y="9"/>
                  </a:lnTo>
                  <a:close/>
                  <a:moveTo>
                    <a:pt x="2" y="28"/>
                  </a:moveTo>
                  <a:cubicBezTo>
                    <a:pt x="10" y="28"/>
                    <a:pt x="10" y="28"/>
                    <a:pt x="10" y="28"/>
                  </a:cubicBezTo>
                  <a:cubicBezTo>
                    <a:pt x="10" y="20"/>
                    <a:pt x="10" y="20"/>
                    <a:pt x="10" y="20"/>
                  </a:cubicBezTo>
                  <a:cubicBezTo>
                    <a:pt x="2" y="20"/>
                    <a:pt x="2" y="20"/>
                    <a:pt x="2" y="20"/>
                  </a:cubicBezTo>
                  <a:lnTo>
                    <a:pt x="2" y="28"/>
                  </a:lnTo>
                  <a:close/>
                  <a:moveTo>
                    <a:pt x="14" y="13"/>
                  </a:moveTo>
                  <a:cubicBezTo>
                    <a:pt x="16" y="10"/>
                    <a:pt x="18" y="5"/>
                    <a:pt x="19" y="0"/>
                  </a:cubicBezTo>
                  <a:cubicBezTo>
                    <a:pt x="22" y="1"/>
                    <a:pt x="22" y="1"/>
                    <a:pt x="22" y="1"/>
                  </a:cubicBezTo>
                  <a:cubicBezTo>
                    <a:pt x="22" y="3"/>
                    <a:pt x="21" y="4"/>
                    <a:pt x="20" y="6"/>
                  </a:cubicBezTo>
                  <a:cubicBezTo>
                    <a:pt x="32" y="6"/>
                    <a:pt x="32" y="6"/>
                    <a:pt x="32" y="6"/>
                  </a:cubicBezTo>
                  <a:cubicBezTo>
                    <a:pt x="31" y="18"/>
                    <a:pt x="31" y="25"/>
                    <a:pt x="31" y="29"/>
                  </a:cubicBezTo>
                  <a:cubicBezTo>
                    <a:pt x="31" y="32"/>
                    <a:pt x="29" y="34"/>
                    <a:pt x="25" y="34"/>
                  </a:cubicBezTo>
                  <a:cubicBezTo>
                    <a:pt x="23" y="34"/>
                    <a:pt x="21" y="34"/>
                    <a:pt x="19" y="34"/>
                  </a:cubicBezTo>
                  <a:cubicBezTo>
                    <a:pt x="19" y="33"/>
                    <a:pt x="18" y="32"/>
                    <a:pt x="18" y="31"/>
                  </a:cubicBezTo>
                  <a:cubicBezTo>
                    <a:pt x="18" y="31"/>
                    <a:pt x="18" y="31"/>
                    <a:pt x="18" y="31"/>
                  </a:cubicBezTo>
                  <a:cubicBezTo>
                    <a:pt x="21" y="31"/>
                    <a:pt x="23" y="31"/>
                    <a:pt x="25" y="31"/>
                  </a:cubicBezTo>
                  <a:cubicBezTo>
                    <a:pt x="27" y="31"/>
                    <a:pt x="28" y="30"/>
                    <a:pt x="28" y="28"/>
                  </a:cubicBezTo>
                  <a:cubicBezTo>
                    <a:pt x="28" y="24"/>
                    <a:pt x="29" y="18"/>
                    <a:pt x="29" y="8"/>
                  </a:cubicBezTo>
                  <a:cubicBezTo>
                    <a:pt x="19" y="8"/>
                    <a:pt x="19" y="8"/>
                    <a:pt x="19" y="8"/>
                  </a:cubicBezTo>
                  <a:cubicBezTo>
                    <a:pt x="18" y="11"/>
                    <a:pt x="17" y="13"/>
                    <a:pt x="16" y="14"/>
                  </a:cubicBezTo>
                  <a:cubicBezTo>
                    <a:pt x="16" y="14"/>
                    <a:pt x="15" y="14"/>
                    <a:pt x="14" y="13"/>
                  </a:cubicBezTo>
                  <a:close/>
                  <a:moveTo>
                    <a:pt x="17" y="15"/>
                  </a:moveTo>
                  <a:cubicBezTo>
                    <a:pt x="19" y="14"/>
                    <a:pt x="19" y="14"/>
                    <a:pt x="19" y="14"/>
                  </a:cubicBezTo>
                  <a:cubicBezTo>
                    <a:pt x="22" y="17"/>
                    <a:pt x="24" y="20"/>
                    <a:pt x="25" y="22"/>
                  </a:cubicBezTo>
                  <a:cubicBezTo>
                    <a:pt x="23" y="24"/>
                    <a:pt x="23" y="24"/>
                    <a:pt x="23" y="24"/>
                  </a:cubicBezTo>
                  <a:cubicBezTo>
                    <a:pt x="21" y="21"/>
                    <a:pt x="19" y="18"/>
                    <a:pt x="1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8" name="Freeform 24"/>
            <p:cNvSpPr>
              <a:spLocks noEditPoints="1"/>
            </p:cNvSpPr>
            <p:nvPr userDrawn="1"/>
          </p:nvSpPr>
          <p:spPr bwMode="auto">
            <a:xfrm>
              <a:off x="8292644" y="-265661"/>
              <a:ext cx="58415" cy="57636"/>
            </a:xfrm>
            <a:custGeom>
              <a:avLst/>
              <a:gdLst>
                <a:gd name="T0" fmla="*/ 10 w 35"/>
                <a:gd name="T1" fmla="*/ 0 h 34"/>
                <a:gd name="T2" fmla="*/ 10 w 35"/>
                <a:gd name="T3" fmla="*/ 1 h 34"/>
                <a:gd name="T4" fmla="*/ 16 w 35"/>
                <a:gd name="T5" fmla="*/ 9 h 34"/>
                <a:gd name="T6" fmla="*/ 14 w 35"/>
                <a:gd name="T7" fmla="*/ 11 h 34"/>
                <a:gd name="T8" fmla="*/ 9 w 35"/>
                <a:gd name="T9" fmla="*/ 3 h 34"/>
                <a:gd name="T10" fmla="*/ 2 w 35"/>
                <a:gd name="T11" fmla="*/ 15 h 34"/>
                <a:gd name="T12" fmla="*/ 0 w 35"/>
                <a:gd name="T13" fmla="*/ 12 h 34"/>
                <a:gd name="T14" fmla="*/ 8 w 35"/>
                <a:gd name="T15" fmla="*/ 0 h 34"/>
                <a:gd name="T16" fmla="*/ 10 w 35"/>
                <a:gd name="T17" fmla="*/ 0 h 34"/>
                <a:gd name="T18" fmla="*/ 3 w 35"/>
                <a:gd name="T19" fmla="*/ 24 h 34"/>
                <a:gd name="T20" fmla="*/ 5 w 35"/>
                <a:gd name="T21" fmla="*/ 22 h 34"/>
                <a:gd name="T22" fmla="*/ 8 w 35"/>
                <a:gd name="T23" fmla="*/ 26 h 34"/>
                <a:gd name="T24" fmla="*/ 12 w 35"/>
                <a:gd name="T25" fmla="*/ 18 h 34"/>
                <a:gd name="T26" fmla="*/ 2 w 35"/>
                <a:gd name="T27" fmla="*/ 18 h 34"/>
                <a:gd name="T28" fmla="*/ 2 w 35"/>
                <a:gd name="T29" fmla="*/ 16 h 34"/>
                <a:gd name="T30" fmla="*/ 15 w 35"/>
                <a:gd name="T31" fmla="*/ 16 h 34"/>
                <a:gd name="T32" fmla="*/ 15 w 35"/>
                <a:gd name="T33" fmla="*/ 18 h 34"/>
                <a:gd name="T34" fmla="*/ 10 w 35"/>
                <a:gd name="T35" fmla="*/ 28 h 34"/>
                <a:gd name="T36" fmla="*/ 13 w 35"/>
                <a:gd name="T37" fmla="*/ 32 h 34"/>
                <a:gd name="T38" fmla="*/ 10 w 35"/>
                <a:gd name="T39" fmla="*/ 33 h 34"/>
                <a:gd name="T40" fmla="*/ 3 w 35"/>
                <a:gd name="T41" fmla="*/ 24 h 34"/>
                <a:gd name="T42" fmla="*/ 7 w 35"/>
                <a:gd name="T43" fmla="*/ 9 h 34"/>
                <a:gd name="T44" fmla="*/ 9 w 35"/>
                <a:gd name="T45" fmla="*/ 8 h 34"/>
                <a:gd name="T46" fmla="*/ 12 w 35"/>
                <a:gd name="T47" fmla="*/ 13 h 34"/>
                <a:gd name="T48" fmla="*/ 9 w 35"/>
                <a:gd name="T49" fmla="*/ 15 h 34"/>
                <a:gd name="T50" fmla="*/ 7 w 35"/>
                <a:gd name="T51" fmla="*/ 9 h 34"/>
                <a:gd name="T52" fmla="*/ 24 w 35"/>
                <a:gd name="T53" fmla="*/ 12 h 34"/>
                <a:gd name="T54" fmla="*/ 27 w 35"/>
                <a:gd name="T55" fmla="*/ 12 h 34"/>
                <a:gd name="T56" fmla="*/ 27 w 35"/>
                <a:gd name="T57" fmla="*/ 17 h 34"/>
                <a:gd name="T58" fmla="*/ 26 w 35"/>
                <a:gd name="T59" fmla="*/ 24 h 34"/>
                <a:gd name="T60" fmla="*/ 35 w 35"/>
                <a:gd name="T61" fmla="*/ 32 h 34"/>
                <a:gd name="T62" fmla="*/ 33 w 35"/>
                <a:gd name="T63" fmla="*/ 34 h 34"/>
                <a:gd name="T64" fmla="*/ 25 w 35"/>
                <a:gd name="T65" fmla="*/ 26 h 34"/>
                <a:gd name="T66" fmla="*/ 24 w 35"/>
                <a:gd name="T67" fmla="*/ 27 h 34"/>
                <a:gd name="T68" fmla="*/ 16 w 35"/>
                <a:gd name="T69" fmla="*/ 34 h 34"/>
                <a:gd name="T70" fmla="*/ 14 w 35"/>
                <a:gd name="T71" fmla="*/ 32 h 34"/>
                <a:gd name="T72" fmla="*/ 22 w 35"/>
                <a:gd name="T73" fmla="*/ 26 h 34"/>
                <a:gd name="T74" fmla="*/ 24 w 35"/>
                <a:gd name="T75" fmla="*/ 17 h 34"/>
                <a:gd name="T76" fmla="*/ 24 w 35"/>
                <a:gd name="T77" fmla="*/ 12 h 34"/>
                <a:gd name="T78" fmla="*/ 17 w 35"/>
                <a:gd name="T79" fmla="*/ 8 h 34"/>
                <a:gd name="T80" fmla="*/ 23 w 35"/>
                <a:gd name="T81" fmla="*/ 8 h 34"/>
                <a:gd name="T82" fmla="*/ 24 w 35"/>
                <a:gd name="T83" fmla="*/ 3 h 34"/>
                <a:gd name="T84" fmla="*/ 15 w 35"/>
                <a:gd name="T85" fmla="*/ 3 h 34"/>
                <a:gd name="T86" fmla="*/ 15 w 35"/>
                <a:gd name="T87" fmla="*/ 1 h 34"/>
                <a:gd name="T88" fmla="*/ 35 w 35"/>
                <a:gd name="T89" fmla="*/ 1 h 34"/>
                <a:gd name="T90" fmla="*/ 35 w 35"/>
                <a:gd name="T91" fmla="*/ 3 h 34"/>
                <a:gd name="T92" fmla="*/ 27 w 35"/>
                <a:gd name="T93" fmla="*/ 3 h 34"/>
                <a:gd name="T94" fmla="*/ 26 w 35"/>
                <a:gd name="T95" fmla="*/ 8 h 34"/>
                <a:gd name="T96" fmla="*/ 34 w 35"/>
                <a:gd name="T97" fmla="*/ 8 h 34"/>
                <a:gd name="T98" fmla="*/ 34 w 35"/>
                <a:gd name="T99" fmla="*/ 25 h 34"/>
                <a:gd name="T100" fmla="*/ 31 w 35"/>
                <a:gd name="T101" fmla="*/ 25 h 34"/>
                <a:gd name="T102" fmla="*/ 31 w 35"/>
                <a:gd name="T103" fmla="*/ 11 h 34"/>
                <a:gd name="T104" fmla="*/ 19 w 35"/>
                <a:gd name="T105" fmla="*/ 11 h 34"/>
                <a:gd name="T106" fmla="*/ 19 w 35"/>
                <a:gd name="T107" fmla="*/ 25 h 34"/>
                <a:gd name="T108" fmla="*/ 17 w 35"/>
                <a:gd name="T109" fmla="*/ 25 h 34"/>
                <a:gd name="T110" fmla="*/ 17 w 35"/>
                <a:gd name="T111"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34">
                  <a:moveTo>
                    <a:pt x="10" y="0"/>
                  </a:moveTo>
                  <a:cubicBezTo>
                    <a:pt x="10" y="1"/>
                    <a:pt x="10" y="1"/>
                    <a:pt x="10" y="1"/>
                  </a:cubicBezTo>
                  <a:cubicBezTo>
                    <a:pt x="12" y="3"/>
                    <a:pt x="14" y="6"/>
                    <a:pt x="16" y="9"/>
                  </a:cubicBezTo>
                  <a:cubicBezTo>
                    <a:pt x="14" y="11"/>
                    <a:pt x="14" y="11"/>
                    <a:pt x="14" y="11"/>
                  </a:cubicBezTo>
                  <a:cubicBezTo>
                    <a:pt x="12" y="8"/>
                    <a:pt x="11" y="5"/>
                    <a:pt x="9" y="3"/>
                  </a:cubicBezTo>
                  <a:cubicBezTo>
                    <a:pt x="7" y="7"/>
                    <a:pt x="5" y="11"/>
                    <a:pt x="2" y="15"/>
                  </a:cubicBezTo>
                  <a:cubicBezTo>
                    <a:pt x="2" y="14"/>
                    <a:pt x="1" y="13"/>
                    <a:pt x="0" y="12"/>
                  </a:cubicBezTo>
                  <a:cubicBezTo>
                    <a:pt x="3" y="9"/>
                    <a:pt x="6" y="5"/>
                    <a:pt x="8" y="0"/>
                  </a:cubicBezTo>
                  <a:lnTo>
                    <a:pt x="10" y="0"/>
                  </a:lnTo>
                  <a:close/>
                  <a:moveTo>
                    <a:pt x="3" y="24"/>
                  </a:moveTo>
                  <a:cubicBezTo>
                    <a:pt x="5" y="22"/>
                    <a:pt x="5" y="22"/>
                    <a:pt x="5" y="22"/>
                  </a:cubicBezTo>
                  <a:cubicBezTo>
                    <a:pt x="6" y="24"/>
                    <a:pt x="7" y="25"/>
                    <a:pt x="8" y="26"/>
                  </a:cubicBezTo>
                  <a:cubicBezTo>
                    <a:pt x="10" y="24"/>
                    <a:pt x="11" y="21"/>
                    <a:pt x="12" y="18"/>
                  </a:cubicBezTo>
                  <a:cubicBezTo>
                    <a:pt x="2" y="18"/>
                    <a:pt x="2" y="18"/>
                    <a:pt x="2" y="18"/>
                  </a:cubicBezTo>
                  <a:cubicBezTo>
                    <a:pt x="2" y="16"/>
                    <a:pt x="2" y="16"/>
                    <a:pt x="2" y="16"/>
                  </a:cubicBezTo>
                  <a:cubicBezTo>
                    <a:pt x="15" y="16"/>
                    <a:pt x="15" y="16"/>
                    <a:pt x="15" y="16"/>
                  </a:cubicBezTo>
                  <a:cubicBezTo>
                    <a:pt x="15" y="18"/>
                    <a:pt x="15" y="18"/>
                    <a:pt x="15" y="18"/>
                  </a:cubicBezTo>
                  <a:cubicBezTo>
                    <a:pt x="13" y="22"/>
                    <a:pt x="11" y="26"/>
                    <a:pt x="10" y="28"/>
                  </a:cubicBezTo>
                  <a:cubicBezTo>
                    <a:pt x="11" y="29"/>
                    <a:pt x="12" y="31"/>
                    <a:pt x="13" y="32"/>
                  </a:cubicBezTo>
                  <a:cubicBezTo>
                    <a:pt x="10" y="33"/>
                    <a:pt x="10" y="33"/>
                    <a:pt x="10" y="33"/>
                  </a:cubicBezTo>
                  <a:cubicBezTo>
                    <a:pt x="8" y="30"/>
                    <a:pt x="5" y="27"/>
                    <a:pt x="3" y="24"/>
                  </a:cubicBezTo>
                  <a:close/>
                  <a:moveTo>
                    <a:pt x="7" y="9"/>
                  </a:moveTo>
                  <a:cubicBezTo>
                    <a:pt x="9" y="8"/>
                    <a:pt x="9" y="8"/>
                    <a:pt x="9" y="8"/>
                  </a:cubicBezTo>
                  <a:cubicBezTo>
                    <a:pt x="10" y="10"/>
                    <a:pt x="11" y="12"/>
                    <a:pt x="12" y="13"/>
                  </a:cubicBezTo>
                  <a:cubicBezTo>
                    <a:pt x="9" y="15"/>
                    <a:pt x="9" y="15"/>
                    <a:pt x="9" y="15"/>
                  </a:cubicBezTo>
                  <a:cubicBezTo>
                    <a:pt x="9" y="13"/>
                    <a:pt x="8" y="11"/>
                    <a:pt x="7" y="9"/>
                  </a:cubicBezTo>
                  <a:close/>
                  <a:moveTo>
                    <a:pt x="24" y="12"/>
                  </a:moveTo>
                  <a:cubicBezTo>
                    <a:pt x="27" y="12"/>
                    <a:pt x="27" y="12"/>
                    <a:pt x="27" y="12"/>
                  </a:cubicBezTo>
                  <a:cubicBezTo>
                    <a:pt x="27" y="17"/>
                    <a:pt x="27" y="17"/>
                    <a:pt x="27" y="17"/>
                  </a:cubicBezTo>
                  <a:cubicBezTo>
                    <a:pt x="27" y="20"/>
                    <a:pt x="26" y="22"/>
                    <a:pt x="26" y="24"/>
                  </a:cubicBezTo>
                  <a:cubicBezTo>
                    <a:pt x="29" y="26"/>
                    <a:pt x="32" y="29"/>
                    <a:pt x="35" y="32"/>
                  </a:cubicBezTo>
                  <a:cubicBezTo>
                    <a:pt x="33" y="34"/>
                    <a:pt x="33" y="34"/>
                    <a:pt x="33" y="34"/>
                  </a:cubicBezTo>
                  <a:cubicBezTo>
                    <a:pt x="31" y="31"/>
                    <a:pt x="28" y="29"/>
                    <a:pt x="25" y="26"/>
                  </a:cubicBezTo>
                  <a:cubicBezTo>
                    <a:pt x="25" y="27"/>
                    <a:pt x="24" y="27"/>
                    <a:pt x="24" y="27"/>
                  </a:cubicBezTo>
                  <a:cubicBezTo>
                    <a:pt x="23" y="30"/>
                    <a:pt x="20" y="32"/>
                    <a:pt x="16" y="34"/>
                  </a:cubicBezTo>
                  <a:cubicBezTo>
                    <a:pt x="15" y="33"/>
                    <a:pt x="14" y="32"/>
                    <a:pt x="14" y="32"/>
                  </a:cubicBezTo>
                  <a:cubicBezTo>
                    <a:pt x="18" y="30"/>
                    <a:pt x="20" y="28"/>
                    <a:pt x="22" y="26"/>
                  </a:cubicBezTo>
                  <a:cubicBezTo>
                    <a:pt x="23" y="24"/>
                    <a:pt x="24" y="21"/>
                    <a:pt x="24" y="17"/>
                  </a:cubicBezTo>
                  <a:lnTo>
                    <a:pt x="24" y="12"/>
                  </a:lnTo>
                  <a:close/>
                  <a:moveTo>
                    <a:pt x="17" y="8"/>
                  </a:moveTo>
                  <a:cubicBezTo>
                    <a:pt x="23" y="8"/>
                    <a:pt x="23" y="8"/>
                    <a:pt x="23" y="8"/>
                  </a:cubicBezTo>
                  <a:cubicBezTo>
                    <a:pt x="24" y="3"/>
                    <a:pt x="24" y="3"/>
                    <a:pt x="24" y="3"/>
                  </a:cubicBezTo>
                  <a:cubicBezTo>
                    <a:pt x="15" y="3"/>
                    <a:pt x="15" y="3"/>
                    <a:pt x="15" y="3"/>
                  </a:cubicBezTo>
                  <a:cubicBezTo>
                    <a:pt x="15" y="1"/>
                    <a:pt x="15" y="1"/>
                    <a:pt x="15" y="1"/>
                  </a:cubicBezTo>
                  <a:cubicBezTo>
                    <a:pt x="35" y="1"/>
                    <a:pt x="35" y="1"/>
                    <a:pt x="35" y="1"/>
                  </a:cubicBezTo>
                  <a:cubicBezTo>
                    <a:pt x="35" y="3"/>
                    <a:pt x="35" y="3"/>
                    <a:pt x="35" y="3"/>
                  </a:cubicBezTo>
                  <a:cubicBezTo>
                    <a:pt x="27" y="3"/>
                    <a:pt x="27" y="3"/>
                    <a:pt x="27" y="3"/>
                  </a:cubicBezTo>
                  <a:cubicBezTo>
                    <a:pt x="26" y="8"/>
                    <a:pt x="26" y="8"/>
                    <a:pt x="26" y="8"/>
                  </a:cubicBezTo>
                  <a:cubicBezTo>
                    <a:pt x="34" y="8"/>
                    <a:pt x="34" y="8"/>
                    <a:pt x="34" y="8"/>
                  </a:cubicBezTo>
                  <a:cubicBezTo>
                    <a:pt x="34" y="25"/>
                    <a:pt x="34" y="25"/>
                    <a:pt x="34" y="25"/>
                  </a:cubicBezTo>
                  <a:cubicBezTo>
                    <a:pt x="31" y="25"/>
                    <a:pt x="31" y="25"/>
                    <a:pt x="31" y="25"/>
                  </a:cubicBezTo>
                  <a:cubicBezTo>
                    <a:pt x="31" y="11"/>
                    <a:pt x="31" y="11"/>
                    <a:pt x="31" y="11"/>
                  </a:cubicBezTo>
                  <a:cubicBezTo>
                    <a:pt x="19" y="11"/>
                    <a:pt x="19" y="11"/>
                    <a:pt x="19" y="11"/>
                  </a:cubicBezTo>
                  <a:cubicBezTo>
                    <a:pt x="19" y="25"/>
                    <a:pt x="19" y="25"/>
                    <a:pt x="19" y="25"/>
                  </a:cubicBezTo>
                  <a:cubicBezTo>
                    <a:pt x="17" y="25"/>
                    <a:pt x="17" y="25"/>
                    <a:pt x="17" y="25"/>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9" name="Freeform 25"/>
            <p:cNvSpPr>
              <a:spLocks noEditPoints="1"/>
            </p:cNvSpPr>
            <p:nvPr userDrawn="1"/>
          </p:nvSpPr>
          <p:spPr bwMode="auto">
            <a:xfrm>
              <a:off x="8409473" y="-264103"/>
              <a:ext cx="58415" cy="54520"/>
            </a:xfrm>
            <a:custGeom>
              <a:avLst/>
              <a:gdLst>
                <a:gd name="T0" fmla="*/ 0 w 35"/>
                <a:gd name="T1" fmla="*/ 20 h 32"/>
                <a:gd name="T2" fmla="*/ 24 w 35"/>
                <a:gd name="T3" fmla="*/ 20 h 32"/>
                <a:gd name="T4" fmla="*/ 24 w 35"/>
                <a:gd name="T5" fmla="*/ 17 h 32"/>
                <a:gd name="T6" fmla="*/ 27 w 35"/>
                <a:gd name="T7" fmla="*/ 17 h 32"/>
                <a:gd name="T8" fmla="*/ 27 w 35"/>
                <a:gd name="T9" fmla="*/ 20 h 32"/>
                <a:gd name="T10" fmla="*/ 35 w 35"/>
                <a:gd name="T11" fmla="*/ 20 h 32"/>
                <a:gd name="T12" fmla="*/ 35 w 35"/>
                <a:gd name="T13" fmla="*/ 22 h 32"/>
                <a:gd name="T14" fmla="*/ 27 w 35"/>
                <a:gd name="T15" fmla="*/ 22 h 32"/>
                <a:gd name="T16" fmla="*/ 27 w 35"/>
                <a:gd name="T17" fmla="*/ 28 h 32"/>
                <a:gd name="T18" fmla="*/ 23 w 35"/>
                <a:gd name="T19" fmla="*/ 32 h 32"/>
                <a:gd name="T20" fmla="*/ 17 w 35"/>
                <a:gd name="T21" fmla="*/ 32 h 32"/>
                <a:gd name="T22" fmla="*/ 17 w 35"/>
                <a:gd name="T23" fmla="*/ 29 h 32"/>
                <a:gd name="T24" fmla="*/ 22 w 35"/>
                <a:gd name="T25" fmla="*/ 29 h 32"/>
                <a:gd name="T26" fmla="*/ 24 w 35"/>
                <a:gd name="T27" fmla="*/ 27 h 32"/>
                <a:gd name="T28" fmla="*/ 24 w 35"/>
                <a:gd name="T29" fmla="*/ 22 h 32"/>
                <a:gd name="T30" fmla="*/ 0 w 35"/>
                <a:gd name="T31" fmla="*/ 22 h 32"/>
                <a:gd name="T32" fmla="*/ 0 w 35"/>
                <a:gd name="T33" fmla="*/ 20 h 32"/>
                <a:gd name="T34" fmla="*/ 9 w 35"/>
                <a:gd name="T35" fmla="*/ 14 h 32"/>
                <a:gd name="T36" fmla="*/ 28 w 35"/>
                <a:gd name="T37" fmla="*/ 14 h 32"/>
                <a:gd name="T38" fmla="*/ 31 w 35"/>
                <a:gd name="T39" fmla="*/ 12 h 32"/>
                <a:gd name="T40" fmla="*/ 32 w 35"/>
                <a:gd name="T41" fmla="*/ 8 h 32"/>
                <a:gd name="T42" fmla="*/ 34 w 35"/>
                <a:gd name="T43" fmla="*/ 9 h 32"/>
                <a:gd name="T44" fmla="*/ 33 w 35"/>
                <a:gd name="T45" fmla="*/ 13 h 32"/>
                <a:gd name="T46" fmla="*/ 28 w 35"/>
                <a:gd name="T47" fmla="*/ 16 h 32"/>
                <a:gd name="T48" fmla="*/ 9 w 35"/>
                <a:gd name="T49" fmla="*/ 16 h 32"/>
                <a:gd name="T50" fmla="*/ 4 w 35"/>
                <a:gd name="T51" fmla="*/ 12 h 32"/>
                <a:gd name="T52" fmla="*/ 4 w 35"/>
                <a:gd name="T53" fmla="*/ 0 h 32"/>
                <a:gd name="T54" fmla="*/ 29 w 35"/>
                <a:gd name="T55" fmla="*/ 0 h 32"/>
                <a:gd name="T56" fmla="*/ 29 w 35"/>
                <a:gd name="T57" fmla="*/ 10 h 32"/>
                <a:gd name="T58" fmla="*/ 26 w 35"/>
                <a:gd name="T59" fmla="*/ 10 h 32"/>
                <a:gd name="T60" fmla="*/ 26 w 35"/>
                <a:gd name="T61" fmla="*/ 9 h 32"/>
                <a:gd name="T62" fmla="*/ 7 w 35"/>
                <a:gd name="T63" fmla="*/ 9 h 32"/>
                <a:gd name="T64" fmla="*/ 7 w 35"/>
                <a:gd name="T65" fmla="*/ 11 h 32"/>
                <a:gd name="T66" fmla="*/ 9 w 35"/>
                <a:gd name="T67" fmla="*/ 14 h 32"/>
                <a:gd name="T68" fmla="*/ 6 w 35"/>
                <a:gd name="T69" fmla="*/ 24 h 32"/>
                <a:gd name="T70" fmla="*/ 8 w 35"/>
                <a:gd name="T71" fmla="*/ 22 h 32"/>
                <a:gd name="T72" fmla="*/ 14 w 35"/>
                <a:gd name="T73" fmla="*/ 27 h 32"/>
                <a:gd name="T74" fmla="*/ 12 w 35"/>
                <a:gd name="T75" fmla="*/ 29 h 32"/>
                <a:gd name="T76" fmla="*/ 6 w 35"/>
                <a:gd name="T77" fmla="*/ 24 h 32"/>
                <a:gd name="T78" fmla="*/ 7 w 35"/>
                <a:gd name="T79" fmla="*/ 2 h 32"/>
                <a:gd name="T80" fmla="*/ 7 w 35"/>
                <a:gd name="T81" fmla="*/ 7 h 32"/>
                <a:gd name="T82" fmla="*/ 26 w 35"/>
                <a:gd name="T83" fmla="*/ 7 h 32"/>
                <a:gd name="T84" fmla="*/ 26 w 35"/>
                <a:gd name="T85" fmla="*/ 2 h 32"/>
                <a:gd name="T86" fmla="*/ 7 w 35"/>
                <a:gd name="T8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2">
                  <a:moveTo>
                    <a:pt x="0" y="20"/>
                  </a:moveTo>
                  <a:cubicBezTo>
                    <a:pt x="24" y="20"/>
                    <a:pt x="24" y="20"/>
                    <a:pt x="24" y="20"/>
                  </a:cubicBezTo>
                  <a:cubicBezTo>
                    <a:pt x="24" y="17"/>
                    <a:pt x="24" y="17"/>
                    <a:pt x="24" y="17"/>
                  </a:cubicBezTo>
                  <a:cubicBezTo>
                    <a:pt x="27" y="17"/>
                    <a:pt x="27" y="17"/>
                    <a:pt x="27" y="17"/>
                  </a:cubicBezTo>
                  <a:cubicBezTo>
                    <a:pt x="27" y="20"/>
                    <a:pt x="27" y="20"/>
                    <a:pt x="27" y="20"/>
                  </a:cubicBezTo>
                  <a:cubicBezTo>
                    <a:pt x="35" y="20"/>
                    <a:pt x="35" y="20"/>
                    <a:pt x="35" y="20"/>
                  </a:cubicBezTo>
                  <a:cubicBezTo>
                    <a:pt x="35" y="22"/>
                    <a:pt x="35" y="22"/>
                    <a:pt x="35" y="22"/>
                  </a:cubicBezTo>
                  <a:cubicBezTo>
                    <a:pt x="27" y="22"/>
                    <a:pt x="27" y="22"/>
                    <a:pt x="27" y="22"/>
                  </a:cubicBezTo>
                  <a:cubicBezTo>
                    <a:pt x="27" y="28"/>
                    <a:pt x="27" y="28"/>
                    <a:pt x="27" y="28"/>
                  </a:cubicBezTo>
                  <a:cubicBezTo>
                    <a:pt x="27" y="31"/>
                    <a:pt x="26" y="32"/>
                    <a:pt x="23" y="32"/>
                  </a:cubicBezTo>
                  <a:cubicBezTo>
                    <a:pt x="22" y="32"/>
                    <a:pt x="20" y="32"/>
                    <a:pt x="17" y="32"/>
                  </a:cubicBezTo>
                  <a:cubicBezTo>
                    <a:pt x="17" y="31"/>
                    <a:pt x="17" y="30"/>
                    <a:pt x="17" y="29"/>
                  </a:cubicBezTo>
                  <a:cubicBezTo>
                    <a:pt x="19" y="29"/>
                    <a:pt x="20" y="29"/>
                    <a:pt x="22" y="29"/>
                  </a:cubicBezTo>
                  <a:cubicBezTo>
                    <a:pt x="24" y="29"/>
                    <a:pt x="24" y="29"/>
                    <a:pt x="24" y="27"/>
                  </a:cubicBezTo>
                  <a:cubicBezTo>
                    <a:pt x="24" y="22"/>
                    <a:pt x="24" y="22"/>
                    <a:pt x="24" y="22"/>
                  </a:cubicBezTo>
                  <a:cubicBezTo>
                    <a:pt x="0" y="22"/>
                    <a:pt x="0" y="22"/>
                    <a:pt x="0" y="22"/>
                  </a:cubicBezTo>
                  <a:lnTo>
                    <a:pt x="0" y="20"/>
                  </a:lnTo>
                  <a:close/>
                  <a:moveTo>
                    <a:pt x="9" y="14"/>
                  </a:moveTo>
                  <a:cubicBezTo>
                    <a:pt x="28" y="14"/>
                    <a:pt x="28" y="14"/>
                    <a:pt x="28" y="14"/>
                  </a:cubicBezTo>
                  <a:cubicBezTo>
                    <a:pt x="29" y="14"/>
                    <a:pt x="31" y="13"/>
                    <a:pt x="31" y="12"/>
                  </a:cubicBezTo>
                  <a:cubicBezTo>
                    <a:pt x="31" y="11"/>
                    <a:pt x="31" y="10"/>
                    <a:pt x="32" y="8"/>
                  </a:cubicBezTo>
                  <a:cubicBezTo>
                    <a:pt x="32" y="8"/>
                    <a:pt x="33" y="9"/>
                    <a:pt x="34" y="9"/>
                  </a:cubicBezTo>
                  <a:cubicBezTo>
                    <a:pt x="34" y="11"/>
                    <a:pt x="34" y="12"/>
                    <a:pt x="33" y="13"/>
                  </a:cubicBezTo>
                  <a:cubicBezTo>
                    <a:pt x="33" y="15"/>
                    <a:pt x="31" y="16"/>
                    <a:pt x="28" y="16"/>
                  </a:cubicBezTo>
                  <a:cubicBezTo>
                    <a:pt x="9" y="16"/>
                    <a:pt x="9" y="16"/>
                    <a:pt x="9" y="16"/>
                  </a:cubicBezTo>
                  <a:cubicBezTo>
                    <a:pt x="5" y="16"/>
                    <a:pt x="4" y="15"/>
                    <a:pt x="4" y="12"/>
                  </a:cubicBezTo>
                  <a:cubicBezTo>
                    <a:pt x="4" y="0"/>
                    <a:pt x="4" y="0"/>
                    <a:pt x="4" y="0"/>
                  </a:cubicBezTo>
                  <a:cubicBezTo>
                    <a:pt x="29" y="0"/>
                    <a:pt x="29" y="0"/>
                    <a:pt x="29" y="0"/>
                  </a:cubicBezTo>
                  <a:cubicBezTo>
                    <a:pt x="29" y="10"/>
                    <a:pt x="29" y="10"/>
                    <a:pt x="29" y="10"/>
                  </a:cubicBezTo>
                  <a:cubicBezTo>
                    <a:pt x="26" y="10"/>
                    <a:pt x="26" y="10"/>
                    <a:pt x="26" y="10"/>
                  </a:cubicBezTo>
                  <a:cubicBezTo>
                    <a:pt x="26" y="9"/>
                    <a:pt x="26" y="9"/>
                    <a:pt x="26" y="9"/>
                  </a:cubicBezTo>
                  <a:cubicBezTo>
                    <a:pt x="7" y="9"/>
                    <a:pt x="7" y="9"/>
                    <a:pt x="7" y="9"/>
                  </a:cubicBezTo>
                  <a:cubicBezTo>
                    <a:pt x="7" y="11"/>
                    <a:pt x="7" y="11"/>
                    <a:pt x="7" y="11"/>
                  </a:cubicBezTo>
                  <a:cubicBezTo>
                    <a:pt x="7" y="13"/>
                    <a:pt x="7" y="14"/>
                    <a:pt x="9" y="14"/>
                  </a:cubicBezTo>
                  <a:close/>
                  <a:moveTo>
                    <a:pt x="6" y="24"/>
                  </a:moveTo>
                  <a:cubicBezTo>
                    <a:pt x="8" y="22"/>
                    <a:pt x="8" y="22"/>
                    <a:pt x="8" y="22"/>
                  </a:cubicBezTo>
                  <a:cubicBezTo>
                    <a:pt x="11" y="24"/>
                    <a:pt x="13" y="26"/>
                    <a:pt x="14" y="27"/>
                  </a:cubicBezTo>
                  <a:cubicBezTo>
                    <a:pt x="12" y="29"/>
                    <a:pt x="12" y="29"/>
                    <a:pt x="12" y="29"/>
                  </a:cubicBezTo>
                  <a:cubicBezTo>
                    <a:pt x="10" y="27"/>
                    <a:pt x="8" y="25"/>
                    <a:pt x="6" y="24"/>
                  </a:cubicBezTo>
                  <a:close/>
                  <a:moveTo>
                    <a:pt x="7" y="2"/>
                  </a:moveTo>
                  <a:cubicBezTo>
                    <a:pt x="7" y="7"/>
                    <a:pt x="7" y="7"/>
                    <a:pt x="7" y="7"/>
                  </a:cubicBezTo>
                  <a:cubicBezTo>
                    <a:pt x="26" y="7"/>
                    <a:pt x="26" y="7"/>
                    <a:pt x="26" y="7"/>
                  </a:cubicBezTo>
                  <a:cubicBezTo>
                    <a:pt x="26" y="2"/>
                    <a:pt x="26" y="2"/>
                    <a:pt x="26" y="2"/>
                  </a:cubicBezTo>
                  <a:lnTo>
                    <a:pt x="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40" name="Freeform 26"/>
            <p:cNvSpPr>
              <a:spLocks noEditPoints="1"/>
            </p:cNvSpPr>
            <p:nvPr userDrawn="1"/>
          </p:nvSpPr>
          <p:spPr bwMode="auto">
            <a:xfrm>
              <a:off x="8523964" y="-267218"/>
              <a:ext cx="58415" cy="59193"/>
            </a:xfrm>
            <a:custGeom>
              <a:avLst/>
              <a:gdLst>
                <a:gd name="T0" fmla="*/ 1 w 35"/>
                <a:gd name="T1" fmla="*/ 11 h 35"/>
                <a:gd name="T2" fmla="*/ 14 w 35"/>
                <a:gd name="T3" fmla="*/ 11 h 35"/>
                <a:gd name="T4" fmla="*/ 14 w 35"/>
                <a:gd name="T5" fmla="*/ 7 h 35"/>
                <a:gd name="T6" fmla="*/ 4 w 35"/>
                <a:gd name="T7" fmla="*/ 7 h 35"/>
                <a:gd name="T8" fmla="*/ 4 w 35"/>
                <a:gd name="T9" fmla="*/ 5 h 35"/>
                <a:gd name="T10" fmla="*/ 14 w 35"/>
                <a:gd name="T11" fmla="*/ 5 h 35"/>
                <a:gd name="T12" fmla="*/ 14 w 35"/>
                <a:gd name="T13" fmla="*/ 0 h 35"/>
                <a:gd name="T14" fmla="*/ 17 w 35"/>
                <a:gd name="T15" fmla="*/ 0 h 35"/>
                <a:gd name="T16" fmla="*/ 17 w 35"/>
                <a:gd name="T17" fmla="*/ 5 h 35"/>
                <a:gd name="T18" fmla="*/ 26 w 35"/>
                <a:gd name="T19" fmla="*/ 5 h 35"/>
                <a:gd name="T20" fmla="*/ 26 w 35"/>
                <a:gd name="T21" fmla="*/ 7 h 35"/>
                <a:gd name="T22" fmla="*/ 17 w 35"/>
                <a:gd name="T23" fmla="*/ 7 h 35"/>
                <a:gd name="T24" fmla="*/ 17 w 35"/>
                <a:gd name="T25" fmla="*/ 11 h 35"/>
                <a:gd name="T26" fmla="*/ 20 w 35"/>
                <a:gd name="T27" fmla="*/ 11 h 35"/>
                <a:gd name="T28" fmla="*/ 30 w 35"/>
                <a:gd name="T29" fmla="*/ 2 h 35"/>
                <a:gd name="T30" fmla="*/ 32 w 35"/>
                <a:gd name="T31" fmla="*/ 4 h 35"/>
                <a:gd name="T32" fmla="*/ 25 w 35"/>
                <a:gd name="T33" fmla="*/ 11 h 35"/>
                <a:gd name="T34" fmla="*/ 35 w 35"/>
                <a:gd name="T35" fmla="*/ 11 h 35"/>
                <a:gd name="T36" fmla="*/ 35 w 35"/>
                <a:gd name="T37" fmla="*/ 14 h 35"/>
                <a:gd name="T38" fmla="*/ 22 w 35"/>
                <a:gd name="T39" fmla="*/ 14 h 35"/>
                <a:gd name="T40" fmla="*/ 15 w 35"/>
                <a:gd name="T41" fmla="*/ 18 h 35"/>
                <a:gd name="T42" fmla="*/ 29 w 35"/>
                <a:gd name="T43" fmla="*/ 18 h 35"/>
                <a:gd name="T44" fmla="*/ 29 w 35"/>
                <a:gd name="T45" fmla="*/ 35 h 35"/>
                <a:gd name="T46" fmla="*/ 26 w 35"/>
                <a:gd name="T47" fmla="*/ 35 h 35"/>
                <a:gd name="T48" fmla="*/ 26 w 35"/>
                <a:gd name="T49" fmla="*/ 33 h 35"/>
                <a:gd name="T50" fmla="*/ 10 w 35"/>
                <a:gd name="T51" fmla="*/ 33 h 35"/>
                <a:gd name="T52" fmla="*/ 10 w 35"/>
                <a:gd name="T53" fmla="*/ 35 h 35"/>
                <a:gd name="T54" fmla="*/ 7 w 35"/>
                <a:gd name="T55" fmla="*/ 35 h 35"/>
                <a:gd name="T56" fmla="*/ 7 w 35"/>
                <a:gd name="T57" fmla="*/ 22 h 35"/>
                <a:gd name="T58" fmla="*/ 1 w 35"/>
                <a:gd name="T59" fmla="*/ 24 h 35"/>
                <a:gd name="T60" fmla="*/ 0 w 35"/>
                <a:gd name="T61" fmla="*/ 21 h 35"/>
                <a:gd name="T62" fmla="*/ 17 w 35"/>
                <a:gd name="T63" fmla="*/ 14 h 35"/>
                <a:gd name="T64" fmla="*/ 1 w 35"/>
                <a:gd name="T65" fmla="*/ 14 h 35"/>
                <a:gd name="T66" fmla="*/ 1 w 35"/>
                <a:gd name="T67" fmla="*/ 11 h 35"/>
                <a:gd name="T68" fmla="*/ 10 w 35"/>
                <a:gd name="T69" fmla="*/ 20 h 35"/>
                <a:gd name="T70" fmla="*/ 10 w 35"/>
                <a:gd name="T71" fmla="*/ 24 h 35"/>
                <a:gd name="T72" fmla="*/ 26 w 35"/>
                <a:gd name="T73" fmla="*/ 24 h 35"/>
                <a:gd name="T74" fmla="*/ 26 w 35"/>
                <a:gd name="T75" fmla="*/ 20 h 35"/>
                <a:gd name="T76" fmla="*/ 11 w 35"/>
                <a:gd name="T77" fmla="*/ 20 h 35"/>
                <a:gd name="T78" fmla="*/ 10 w 35"/>
                <a:gd name="T79" fmla="*/ 20 h 35"/>
                <a:gd name="T80" fmla="*/ 10 w 35"/>
                <a:gd name="T81" fmla="*/ 30 h 35"/>
                <a:gd name="T82" fmla="*/ 26 w 35"/>
                <a:gd name="T83" fmla="*/ 30 h 35"/>
                <a:gd name="T84" fmla="*/ 26 w 35"/>
                <a:gd name="T85" fmla="*/ 26 h 35"/>
                <a:gd name="T86" fmla="*/ 10 w 35"/>
                <a:gd name="T87" fmla="*/ 26 h 35"/>
                <a:gd name="T88" fmla="*/ 10 w 35"/>
                <a:gd name="T89"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 h="35">
                  <a:moveTo>
                    <a:pt x="1" y="11"/>
                  </a:moveTo>
                  <a:cubicBezTo>
                    <a:pt x="14" y="11"/>
                    <a:pt x="14" y="11"/>
                    <a:pt x="14" y="11"/>
                  </a:cubicBezTo>
                  <a:cubicBezTo>
                    <a:pt x="14" y="7"/>
                    <a:pt x="14" y="7"/>
                    <a:pt x="14" y="7"/>
                  </a:cubicBezTo>
                  <a:cubicBezTo>
                    <a:pt x="4" y="7"/>
                    <a:pt x="4" y="7"/>
                    <a:pt x="4" y="7"/>
                  </a:cubicBezTo>
                  <a:cubicBezTo>
                    <a:pt x="4" y="5"/>
                    <a:pt x="4" y="5"/>
                    <a:pt x="4" y="5"/>
                  </a:cubicBezTo>
                  <a:cubicBezTo>
                    <a:pt x="14" y="5"/>
                    <a:pt x="14" y="5"/>
                    <a:pt x="14" y="5"/>
                  </a:cubicBezTo>
                  <a:cubicBezTo>
                    <a:pt x="14" y="0"/>
                    <a:pt x="14" y="0"/>
                    <a:pt x="14" y="0"/>
                  </a:cubicBezTo>
                  <a:cubicBezTo>
                    <a:pt x="17" y="0"/>
                    <a:pt x="17" y="0"/>
                    <a:pt x="17" y="0"/>
                  </a:cubicBezTo>
                  <a:cubicBezTo>
                    <a:pt x="17" y="5"/>
                    <a:pt x="17" y="5"/>
                    <a:pt x="17" y="5"/>
                  </a:cubicBezTo>
                  <a:cubicBezTo>
                    <a:pt x="26" y="5"/>
                    <a:pt x="26" y="5"/>
                    <a:pt x="26" y="5"/>
                  </a:cubicBezTo>
                  <a:cubicBezTo>
                    <a:pt x="26" y="7"/>
                    <a:pt x="26" y="7"/>
                    <a:pt x="26" y="7"/>
                  </a:cubicBezTo>
                  <a:cubicBezTo>
                    <a:pt x="17" y="7"/>
                    <a:pt x="17" y="7"/>
                    <a:pt x="17" y="7"/>
                  </a:cubicBezTo>
                  <a:cubicBezTo>
                    <a:pt x="17" y="11"/>
                    <a:pt x="17" y="11"/>
                    <a:pt x="17" y="11"/>
                  </a:cubicBezTo>
                  <a:cubicBezTo>
                    <a:pt x="20" y="11"/>
                    <a:pt x="20" y="11"/>
                    <a:pt x="20" y="11"/>
                  </a:cubicBezTo>
                  <a:cubicBezTo>
                    <a:pt x="24" y="9"/>
                    <a:pt x="27" y="6"/>
                    <a:pt x="30" y="2"/>
                  </a:cubicBezTo>
                  <a:cubicBezTo>
                    <a:pt x="32" y="4"/>
                    <a:pt x="32" y="4"/>
                    <a:pt x="32" y="4"/>
                  </a:cubicBezTo>
                  <a:cubicBezTo>
                    <a:pt x="30" y="7"/>
                    <a:pt x="28" y="9"/>
                    <a:pt x="25" y="11"/>
                  </a:cubicBezTo>
                  <a:cubicBezTo>
                    <a:pt x="35" y="11"/>
                    <a:pt x="35" y="11"/>
                    <a:pt x="35" y="11"/>
                  </a:cubicBezTo>
                  <a:cubicBezTo>
                    <a:pt x="35" y="14"/>
                    <a:pt x="35" y="14"/>
                    <a:pt x="35" y="14"/>
                  </a:cubicBezTo>
                  <a:cubicBezTo>
                    <a:pt x="22" y="14"/>
                    <a:pt x="22" y="14"/>
                    <a:pt x="22" y="14"/>
                  </a:cubicBezTo>
                  <a:cubicBezTo>
                    <a:pt x="20" y="15"/>
                    <a:pt x="18" y="16"/>
                    <a:pt x="15" y="18"/>
                  </a:cubicBezTo>
                  <a:cubicBezTo>
                    <a:pt x="29" y="18"/>
                    <a:pt x="29" y="18"/>
                    <a:pt x="29" y="18"/>
                  </a:cubicBezTo>
                  <a:cubicBezTo>
                    <a:pt x="29" y="35"/>
                    <a:pt x="29" y="35"/>
                    <a:pt x="29" y="35"/>
                  </a:cubicBezTo>
                  <a:cubicBezTo>
                    <a:pt x="26" y="35"/>
                    <a:pt x="26" y="35"/>
                    <a:pt x="26" y="35"/>
                  </a:cubicBezTo>
                  <a:cubicBezTo>
                    <a:pt x="26" y="33"/>
                    <a:pt x="26" y="33"/>
                    <a:pt x="26" y="33"/>
                  </a:cubicBezTo>
                  <a:cubicBezTo>
                    <a:pt x="10" y="33"/>
                    <a:pt x="10" y="33"/>
                    <a:pt x="10" y="33"/>
                  </a:cubicBezTo>
                  <a:cubicBezTo>
                    <a:pt x="10" y="35"/>
                    <a:pt x="10" y="35"/>
                    <a:pt x="10" y="35"/>
                  </a:cubicBezTo>
                  <a:cubicBezTo>
                    <a:pt x="7" y="35"/>
                    <a:pt x="7" y="35"/>
                    <a:pt x="7" y="35"/>
                  </a:cubicBezTo>
                  <a:cubicBezTo>
                    <a:pt x="7" y="22"/>
                    <a:pt x="7" y="22"/>
                    <a:pt x="7" y="22"/>
                  </a:cubicBezTo>
                  <a:cubicBezTo>
                    <a:pt x="6" y="22"/>
                    <a:pt x="4" y="23"/>
                    <a:pt x="1" y="24"/>
                  </a:cubicBezTo>
                  <a:cubicBezTo>
                    <a:pt x="1" y="23"/>
                    <a:pt x="1" y="22"/>
                    <a:pt x="0" y="21"/>
                  </a:cubicBezTo>
                  <a:cubicBezTo>
                    <a:pt x="6" y="19"/>
                    <a:pt x="12" y="17"/>
                    <a:pt x="17" y="14"/>
                  </a:cubicBezTo>
                  <a:cubicBezTo>
                    <a:pt x="1" y="14"/>
                    <a:pt x="1" y="14"/>
                    <a:pt x="1" y="14"/>
                  </a:cubicBezTo>
                  <a:lnTo>
                    <a:pt x="1" y="11"/>
                  </a:lnTo>
                  <a:close/>
                  <a:moveTo>
                    <a:pt x="10" y="20"/>
                  </a:moveTo>
                  <a:cubicBezTo>
                    <a:pt x="10" y="24"/>
                    <a:pt x="10" y="24"/>
                    <a:pt x="10" y="24"/>
                  </a:cubicBezTo>
                  <a:cubicBezTo>
                    <a:pt x="26" y="24"/>
                    <a:pt x="26" y="24"/>
                    <a:pt x="26" y="24"/>
                  </a:cubicBezTo>
                  <a:cubicBezTo>
                    <a:pt x="26" y="20"/>
                    <a:pt x="26" y="20"/>
                    <a:pt x="26" y="20"/>
                  </a:cubicBezTo>
                  <a:cubicBezTo>
                    <a:pt x="11" y="20"/>
                    <a:pt x="11" y="20"/>
                    <a:pt x="11" y="20"/>
                  </a:cubicBezTo>
                  <a:cubicBezTo>
                    <a:pt x="11" y="20"/>
                    <a:pt x="10" y="20"/>
                    <a:pt x="10" y="20"/>
                  </a:cubicBezTo>
                  <a:close/>
                  <a:moveTo>
                    <a:pt x="10" y="30"/>
                  </a:moveTo>
                  <a:cubicBezTo>
                    <a:pt x="26" y="30"/>
                    <a:pt x="26" y="30"/>
                    <a:pt x="26" y="30"/>
                  </a:cubicBezTo>
                  <a:cubicBezTo>
                    <a:pt x="26" y="26"/>
                    <a:pt x="26" y="26"/>
                    <a:pt x="26" y="26"/>
                  </a:cubicBezTo>
                  <a:cubicBezTo>
                    <a:pt x="10" y="26"/>
                    <a:pt x="10" y="26"/>
                    <a:pt x="10" y="26"/>
                  </a:cubicBezTo>
                  <a:lnTo>
                    <a:pt x="1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5.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图片 7" descr="图片 7"/>
          <p:cNvPicPr>
            <a:picLocks noChangeAspect="1"/>
          </p:cNvPicPr>
          <p:nvPr/>
        </p:nvPicPr>
        <p:blipFill rotWithShape="1">
          <a:blip r:embed="rId5"/>
          <a:srcRect l="25965" t="26296"/>
          <a:stretch>
            <a:fillRect/>
          </a:stretch>
        </p:blipFill>
        <p:spPr>
          <a:xfrm flipH="1">
            <a:off x="11124826" y="0"/>
            <a:ext cx="1067174" cy="1064746"/>
          </a:xfrm>
          <a:prstGeom prst="rect">
            <a:avLst/>
          </a:prstGeom>
          <a:ln w="12700">
            <a:miter lim="400000"/>
            <a:headEnd/>
            <a:tailEnd/>
          </a:ln>
        </p:spPr>
      </p:pic>
      <p:pic>
        <p:nvPicPr>
          <p:cNvPr id="6" name="图片 10" descr="图片 10"/>
          <p:cNvPicPr>
            <a:picLocks noChangeAspect="1"/>
          </p:cNvPicPr>
          <p:nvPr/>
        </p:nvPicPr>
        <p:blipFill>
          <a:blip r:embed="rId6"/>
          <a:stretch>
            <a:fillRect/>
          </a:stretch>
        </p:blipFill>
        <p:spPr>
          <a:xfrm>
            <a:off x="376842" y="364340"/>
            <a:ext cx="548055" cy="576002"/>
          </a:xfrm>
          <a:prstGeom prst="rect">
            <a:avLst/>
          </a:prstGeom>
          <a:ln w="12700">
            <a:miter lim="400000"/>
            <a:headEnd/>
            <a:tailEnd/>
          </a:ln>
        </p:spPr>
      </p:pic>
      <p:pic>
        <p:nvPicPr>
          <p:cNvPr id="7" name="图片 8" descr="图片 8"/>
          <p:cNvPicPr>
            <a:picLocks noChangeAspect="1"/>
          </p:cNvPicPr>
          <p:nvPr userDrawn="1"/>
        </p:nvPicPr>
        <p:blipFill>
          <a:blip r:embed="rId7"/>
          <a:stretch>
            <a:fillRect/>
          </a:stretch>
        </p:blipFill>
        <p:spPr>
          <a:xfrm>
            <a:off x="443969" y="6369050"/>
            <a:ext cx="11304001" cy="77074"/>
          </a:xfrm>
          <a:prstGeom prst="rect">
            <a:avLst/>
          </a:prstGeom>
          <a:ln w="12700">
            <a:miter lim="400000"/>
            <a:headEnd/>
            <a:tailEnd/>
          </a:ln>
        </p:spPr>
      </p:pic>
      <p:sp>
        <p:nvSpPr>
          <p:cNvPr id="8" name="标题 3"/>
          <p:cNvSpPr txBox="1"/>
          <p:nvPr userDrawn="1"/>
        </p:nvSpPr>
        <p:spPr>
          <a:xfrm>
            <a:off x="1196340" y="6463579"/>
            <a:ext cx="9799320" cy="359411"/>
          </a:xfrm>
          <a:prstGeom prst="rect">
            <a:avLst/>
          </a:prstGeom>
          <a:ln w="12700">
            <a:miter lim="400000"/>
          </a:ln>
        </p:spPr>
        <p:txBody>
          <a:bodyPr lIns="46799" tIns="46799" rIns="46799" bIns="46799" anchor="b">
            <a:normAutofit/>
          </a:bodyPr>
          <a:lstStyle>
            <a:lvl1pPr algn="ctr">
              <a:lnSpc>
                <a:spcPct val="90000"/>
              </a:lnSpc>
              <a:defRPr spc="200">
                <a:solidFill>
                  <a:srgbClr val="595959"/>
                </a:solidFill>
                <a:latin typeface="Arial" panose="020B0604020202020204"/>
                <a:ea typeface="Arial" panose="020B0604020202020204"/>
                <a:cs typeface="Arial" panose="020B0604020202020204"/>
                <a:sym typeface="Arial" panose="020B0604020202020204"/>
              </a:defRPr>
            </a:lvl1pPr>
          </a:lstStyle>
          <a:p>
            <a:r>
              <a:rPr sz="1600" dirty="0"/>
              <a:t>university.360.cn</a:t>
            </a:r>
            <a:endParaRPr sz="1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1" i="0" u="none" strike="noStrike" cap="none" spc="0" baseline="0">
          <a:ln>
            <a:noFill/>
          </a:ln>
          <a:solidFill>
            <a:srgbClr val="3B3838"/>
          </a:solidFill>
          <a:uFillTx/>
          <a:latin typeface="+mj-lt"/>
          <a:ea typeface="+mj-ea"/>
          <a:cs typeface="+mj-cs"/>
          <a:sym typeface="Calibri" panose="020F0502020204030204"/>
        </a:defRPr>
      </a:lvl9pPr>
    </p:titleStyle>
    <p:bodyStyle>
      <a:lvl1pPr marL="0" marR="0" indent="0" algn="ctr" defTabSz="914400" rtl="0" latinLnBrk="0">
        <a:lnSpc>
          <a:spcPct val="90000"/>
        </a:lnSpc>
        <a:spcBef>
          <a:spcPts val="1000"/>
        </a:spcBef>
        <a:spcAft>
          <a:spcPts val="0"/>
        </a:spcAft>
        <a:buClrTx/>
        <a:buSzTx/>
        <a:buFontTx/>
        <a:buNone/>
        <a:defRPr sz="2800" b="0" i="0" u="none" strike="noStrike" cap="none" spc="0" baseline="0">
          <a:ln>
            <a:noFill/>
          </a:ln>
          <a:solidFill>
            <a:srgbClr val="595959"/>
          </a:solidFill>
          <a:uFillTx/>
          <a:latin typeface="+mj-lt"/>
          <a:ea typeface="+mj-ea"/>
          <a:cs typeface="+mj-cs"/>
          <a:sym typeface="Calibri" panose="020F0502020204030204"/>
        </a:defRPr>
      </a:lvl1pPr>
      <a:lvl2pPr marL="723900" marR="0" indent="-266700" algn="ctr" defTabSz="914400" rtl="0" latinLnBrk="0">
        <a:lnSpc>
          <a:spcPct val="90000"/>
        </a:lnSpc>
        <a:spcBef>
          <a:spcPts val="1000"/>
        </a:spcBef>
        <a:spcAft>
          <a:spcPts val="0"/>
        </a:spcAft>
        <a:buClrTx/>
        <a:buSzPct val="100000"/>
        <a:buFontTx/>
        <a:buChar char="•"/>
        <a:defRPr sz="2800" b="0" i="0" u="none" strike="noStrike" cap="none" spc="0" baseline="0">
          <a:ln>
            <a:noFill/>
          </a:ln>
          <a:solidFill>
            <a:srgbClr val="595959"/>
          </a:solidFill>
          <a:uFillTx/>
          <a:latin typeface="+mj-lt"/>
          <a:ea typeface="+mj-ea"/>
          <a:cs typeface="+mj-cs"/>
          <a:sym typeface="Calibri" panose="020F0502020204030204"/>
        </a:defRPr>
      </a:lvl2pPr>
      <a:lvl3pPr marL="1234440" marR="0" indent="-320040" algn="ctr" defTabSz="914400" rtl="0" latinLnBrk="0">
        <a:lnSpc>
          <a:spcPct val="90000"/>
        </a:lnSpc>
        <a:spcBef>
          <a:spcPts val="1000"/>
        </a:spcBef>
        <a:spcAft>
          <a:spcPts val="0"/>
        </a:spcAft>
        <a:buClrTx/>
        <a:buSzPct val="100000"/>
        <a:buFontTx/>
        <a:buChar char="•"/>
        <a:defRPr sz="2800" b="0" i="0" u="none" strike="noStrike" cap="none" spc="0" baseline="0">
          <a:ln>
            <a:noFill/>
          </a:ln>
          <a:solidFill>
            <a:srgbClr val="595959"/>
          </a:solidFill>
          <a:uFillTx/>
          <a:latin typeface="+mj-lt"/>
          <a:ea typeface="+mj-ea"/>
          <a:cs typeface="+mj-cs"/>
          <a:sym typeface="Calibri" panose="020F0502020204030204"/>
        </a:defRPr>
      </a:lvl3pPr>
      <a:lvl4pPr marL="1727200" marR="0" indent="-355600" algn="ctr" defTabSz="914400" rtl="0" latinLnBrk="0">
        <a:lnSpc>
          <a:spcPct val="90000"/>
        </a:lnSpc>
        <a:spcBef>
          <a:spcPts val="1000"/>
        </a:spcBef>
        <a:spcAft>
          <a:spcPts val="0"/>
        </a:spcAft>
        <a:buClrTx/>
        <a:buSzPct val="100000"/>
        <a:buFontTx/>
        <a:buChar char="•"/>
        <a:defRPr sz="2800" b="0" i="0" u="none" strike="noStrike" cap="none" spc="0" baseline="0">
          <a:ln>
            <a:noFill/>
          </a:ln>
          <a:solidFill>
            <a:srgbClr val="595959"/>
          </a:solidFill>
          <a:uFillTx/>
          <a:latin typeface="+mj-lt"/>
          <a:ea typeface="+mj-ea"/>
          <a:cs typeface="+mj-cs"/>
          <a:sym typeface="Calibri" panose="020F0502020204030204"/>
        </a:defRPr>
      </a:lvl4pPr>
      <a:lvl5pPr marL="2184400" marR="0" indent="-355600" algn="ctr" defTabSz="914400" rtl="0" latinLnBrk="0">
        <a:lnSpc>
          <a:spcPct val="90000"/>
        </a:lnSpc>
        <a:spcBef>
          <a:spcPts val="1000"/>
        </a:spcBef>
        <a:spcAft>
          <a:spcPts val="0"/>
        </a:spcAft>
        <a:buClrTx/>
        <a:buSzPct val="100000"/>
        <a:buFontTx/>
        <a:buChar char="•"/>
        <a:defRPr sz="2800" b="0" i="0" u="none" strike="noStrike" cap="none" spc="0" baseline="0">
          <a:ln>
            <a:noFill/>
          </a:ln>
          <a:solidFill>
            <a:srgbClr val="595959"/>
          </a:solidFill>
          <a:uFillTx/>
          <a:latin typeface="+mj-lt"/>
          <a:ea typeface="+mj-ea"/>
          <a:cs typeface="+mj-cs"/>
          <a:sym typeface="Calibri" panose="020F0502020204030204"/>
        </a:defRPr>
      </a:lvl5pPr>
      <a:lvl6pPr marL="2641600" marR="0" indent="-355600" algn="ctr" defTabSz="914400" rtl="0" latinLnBrk="0">
        <a:lnSpc>
          <a:spcPct val="90000"/>
        </a:lnSpc>
        <a:spcBef>
          <a:spcPts val="1000"/>
        </a:spcBef>
        <a:spcAft>
          <a:spcPts val="0"/>
        </a:spcAft>
        <a:buClrTx/>
        <a:buSzPct val="100000"/>
        <a:buFontTx/>
        <a:buChar char="•"/>
        <a:defRPr sz="2800" b="0" i="0" u="none" strike="noStrike" cap="none" spc="0" baseline="0">
          <a:ln>
            <a:noFill/>
          </a:ln>
          <a:solidFill>
            <a:srgbClr val="595959"/>
          </a:solidFill>
          <a:uFillTx/>
          <a:latin typeface="+mj-lt"/>
          <a:ea typeface="+mj-ea"/>
          <a:cs typeface="+mj-cs"/>
          <a:sym typeface="Calibri" panose="020F0502020204030204"/>
        </a:defRPr>
      </a:lvl6pPr>
      <a:lvl7pPr marL="3098800" marR="0" indent="-355600" algn="ctr" defTabSz="914400" rtl="0" latinLnBrk="0">
        <a:lnSpc>
          <a:spcPct val="90000"/>
        </a:lnSpc>
        <a:spcBef>
          <a:spcPts val="1000"/>
        </a:spcBef>
        <a:spcAft>
          <a:spcPts val="0"/>
        </a:spcAft>
        <a:buClrTx/>
        <a:buSzPct val="100000"/>
        <a:buFontTx/>
        <a:buChar char="•"/>
        <a:defRPr sz="2800" b="0" i="0" u="none" strike="noStrike" cap="none" spc="0" baseline="0">
          <a:ln>
            <a:noFill/>
          </a:ln>
          <a:solidFill>
            <a:srgbClr val="595959"/>
          </a:solidFill>
          <a:uFillTx/>
          <a:latin typeface="+mj-lt"/>
          <a:ea typeface="+mj-ea"/>
          <a:cs typeface="+mj-cs"/>
          <a:sym typeface="Calibri" panose="020F0502020204030204"/>
        </a:defRPr>
      </a:lvl7pPr>
      <a:lvl8pPr marL="3556000" marR="0" indent="-355600" algn="ctr" defTabSz="914400" rtl="0" latinLnBrk="0">
        <a:lnSpc>
          <a:spcPct val="90000"/>
        </a:lnSpc>
        <a:spcBef>
          <a:spcPts val="1000"/>
        </a:spcBef>
        <a:spcAft>
          <a:spcPts val="0"/>
        </a:spcAft>
        <a:buClrTx/>
        <a:buSzPct val="100000"/>
        <a:buFontTx/>
        <a:buChar char="•"/>
        <a:defRPr sz="2800" b="0" i="0" u="none" strike="noStrike" cap="none" spc="0" baseline="0">
          <a:ln>
            <a:noFill/>
          </a:ln>
          <a:solidFill>
            <a:srgbClr val="595959"/>
          </a:solidFill>
          <a:uFillTx/>
          <a:latin typeface="+mj-lt"/>
          <a:ea typeface="+mj-ea"/>
          <a:cs typeface="+mj-cs"/>
          <a:sym typeface="Calibri" panose="020F0502020204030204"/>
        </a:defRPr>
      </a:lvl8pPr>
      <a:lvl9pPr marL="4013200" marR="0" indent="-355600" algn="ctr" defTabSz="914400" rtl="0" latinLnBrk="0">
        <a:lnSpc>
          <a:spcPct val="90000"/>
        </a:lnSpc>
        <a:spcBef>
          <a:spcPts val="1000"/>
        </a:spcBef>
        <a:spcAft>
          <a:spcPts val="0"/>
        </a:spcAft>
        <a:buClrTx/>
        <a:buSzPct val="100000"/>
        <a:buFontTx/>
        <a:buChar char="•"/>
        <a:defRPr sz="2800" b="0" i="0" u="none" strike="noStrike" cap="none" spc="0" baseline="0">
          <a:ln>
            <a:noFill/>
          </a:ln>
          <a:solidFill>
            <a:srgbClr val="595959"/>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tags" Target="../tags/tag56.xml"/><Relationship Id="rId3" Type="http://schemas.openxmlformats.org/officeDocument/2006/relationships/image" Target="../media/image16.png"/><Relationship Id="rId2" Type="http://schemas.openxmlformats.org/officeDocument/2006/relationships/tags" Target="../tags/tag55.xml"/><Relationship Id="rId1" Type="http://schemas.openxmlformats.org/officeDocument/2006/relationships/tags" Target="../tags/tag5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58.xml"/><Relationship Id="rId2" Type="http://schemas.openxmlformats.org/officeDocument/2006/relationships/image" Target="../media/image18.png"/><Relationship Id="rId1" Type="http://schemas.openxmlformats.org/officeDocument/2006/relationships/tags" Target="../tags/tag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3" Type="http://schemas.openxmlformats.org/officeDocument/2006/relationships/slideLayout" Target="../slideLayouts/slideLayout2.xml"/><Relationship Id="rId42" Type="http://schemas.openxmlformats.org/officeDocument/2006/relationships/tags" Target="../tags/tag43.xml"/><Relationship Id="rId41" Type="http://schemas.openxmlformats.org/officeDocument/2006/relationships/tags" Target="../tags/tag42.xml"/><Relationship Id="rId40" Type="http://schemas.openxmlformats.org/officeDocument/2006/relationships/tags" Target="../tags/tag41.xml"/><Relationship Id="rId4" Type="http://schemas.openxmlformats.org/officeDocument/2006/relationships/tags" Target="../tags/tag5.xml"/><Relationship Id="rId39" Type="http://schemas.openxmlformats.org/officeDocument/2006/relationships/tags" Target="../tags/tag40.xml"/><Relationship Id="rId38" Type="http://schemas.openxmlformats.org/officeDocument/2006/relationships/tags" Target="../tags/tag39.xml"/><Relationship Id="rId37" Type="http://schemas.openxmlformats.org/officeDocument/2006/relationships/tags" Target="../tags/tag38.xml"/><Relationship Id="rId36" Type="http://schemas.openxmlformats.org/officeDocument/2006/relationships/tags" Target="../tags/tag37.xml"/><Relationship Id="rId35" Type="http://schemas.openxmlformats.org/officeDocument/2006/relationships/tags" Target="../tags/tag36.xml"/><Relationship Id="rId34" Type="http://schemas.openxmlformats.org/officeDocument/2006/relationships/tags" Target="../tags/tag35.xml"/><Relationship Id="rId33" Type="http://schemas.openxmlformats.org/officeDocument/2006/relationships/tags" Target="../tags/tag34.xml"/><Relationship Id="rId32" Type="http://schemas.openxmlformats.org/officeDocument/2006/relationships/tags" Target="../tags/tag33.xml"/><Relationship Id="rId31" Type="http://schemas.openxmlformats.org/officeDocument/2006/relationships/tags" Target="../tags/tag32.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tags" Target="../tags/tag49.xml"/><Relationship Id="rId4" Type="http://schemas.openxmlformats.org/officeDocument/2006/relationships/image" Target="../media/image10.png"/><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51.xml"/><Relationship Id="rId2" Type="http://schemas.openxmlformats.org/officeDocument/2006/relationships/image" Target="../media/image12.png"/><Relationship Id="rId1" Type="http://schemas.openxmlformats.org/officeDocument/2006/relationships/tags" Target="../tags/tag50.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tags" Target="../tags/tag53.xml"/><Relationship Id="rId2" Type="http://schemas.openxmlformats.org/officeDocument/2006/relationships/image" Target="../media/image14.png"/><Relationship Id="rId1"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a:spLocks noGrp="1"/>
          </p:cNvSpPr>
          <p:nvPr/>
        </p:nvSpPr>
        <p:spPr>
          <a:xfrm>
            <a:off x="982663" y="1779270"/>
            <a:ext cx="10226675" cy="147637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tx1"/>
                </a:solidFill>
                <a:latin typeface="黑体" panose="02010609060101010101" charset="-122"/>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黑体" panose="02010609060101010101" charset="-122"/>
                <a:ea typeface="黑体" panose="02010609060101010101" charset="-122"/>
              </a:rPr>
              <a:t>南开大学计网院</a:t>
            </a:r>
            <a:r>
              <a:rPr kumimoji="1" lang="zh-CN" altLang="en-US" dirty="0"/>
              <a:t>第</a:t>
            </a:r>
            <a:r>
              <a:rPr kumimoji="1" lang="en-US" altLang="zh-CN" dirty="0"/>
              <a:t>11</a:t>
            </a:r>
            <a:r>
              <a:rPr kumimoji="1" lang="zh-CN" altLang="en-US" dirty="0">
                <a:latin typeface="黑体" panose="02010609060101010101" charset="-122"/>
                <a:ea typeface="黑体" panose="02010609060101010101" charset="-122"/>
              </a:rPr>
              <a:t>小组</a:t>
            </a:r>
            <a:endParaRPr kumimoji="1" lang="zh-CN" altLang="en-US" dirty="0">
              <a:latin typeface="黑体" panose="02010609060101010101" charset="-122"/>
              <a:ea typeface="黑体" panose="02010609060101010101" charset="-122"/>
            </a:endParaRPr>
          </a:p>
        </p:txBody>
      </p:sp>
      <p:sp>
        <p:nvSpPr>
          <p:cNvPr id="6" name="内容占位符 2"/>
          <p:cNvSpPr>
            <a:spLocks noGrp="1"/>
          </p:cNvSpPr>
          <p:nvPr/>
        </p:nvSpPr>
        <p:spPr>
          <a:xfrm>
            <a:off x="982663" y="3429001"/>
            <a:ext cx="10226675" cy="11894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kern="1200">
                <a:solidFill>
                  <a:schemeClr val="tx1"/>
                </a:solidFill>
                <a:latin typeface="黑体" panose="02010609060101010101" charset="-122"/>
                <a:ea typeface="黑体"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南开大学实习实训项目漏洞解析答辩</a:t>
            </a:r>
            <a:endParaRPr kumimoji="1" lang="zh-CN" altLang="en-US" dirty="0"/>
          </a:p>
          <a:p>
            <a:endParaRPr kumimoji="1" lang="zh-CN" altLang="en-US" dirty="0"/>
          </a:p>
          <a:p>
            <a:r>
              <a:rPr kumimoji="1" lang="zh-CN" altLang="en-US" dirty="0"/>
              <a:t>答辩小组成员：</a:t>
            </a:r>
            <a:endParaRPr kumimoji="1" lang="zh-CN" altLang="en-US" dirty="0"/>
          </a:p>
        </p:txBody>
      </p:sp>
      <p:graphicFrame>
        <p:nvGraphicFramePr>
          <p:cNvPr id="13" name="表格 12"/>
          <p:cNvGraphicFramePr/>
          <p:nvPr>
            <p:custDataLst>
              <p:tags r:id="rId1"/>
            </p:custDataLst>
          </p:nvPr>
        </p:nvGraphicFramePr>
        <p:xfrm>
          <a:off x="4012565" y="5176520"/>
          <a:ext cx="4063364" cy="762000"/>
        </p:xfrm>
        <a:graphic>
          <a:graphicData uri="http://schemas.openxmlformats.org/drawingml/2006/table">
            <a:tbl>
              <a:tblPr firstRow="1" bandRow="1">
                <a:tableStyleId>{5940675A-B579-460E-94D1-54222C63F5DA}</a:tableStyleId>
              </a:tblPr>
              <a:tblGrid>
                <a:gridCol w="1015841"/>
                <a:gridCol w="1015841"/>
                <a:gridCol w="1015841"/>
                <a:gridCol w="1015841"/>
              </a:tblGrid>
              <a:tr h="381000">
                <a:tc>
                  <a:txBody>
                    <a:bodyPr/>
                    <a:lstStyle/>
                    <a:p>
                      <a:pPr algn="dist">
                        <a:buNone/>
                      </a:pPr>
                      <a:r>
                        <a:rPr lang="zh-CN" altLang="en-US" sz="1800">
                          <a:latin typeface="楷体" panose="02010609060101010101" charset="-122"/>
                          <a:ea typeface="楷体" panose="02010609060101010101" charset="-122"/>
                        </a:rPr>
                        <a:t>李佳豪</a:t>
                      </a:r>
                      <a:endParaRPr lang="zh-CN" altLang="en-US" sz="180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c>
                  <a:txBody>
                    <a:bodyPr/>
                    <a:lstStyle/>
                    <a:p>
                      <a:pPr algn="ctr">
                        <a:buNone/>
                      </a:pPr>
                      <a:r>
                        <a:rPr lang="en-US" altLang="zh-CN" sz="1800">
                          <a:latin typeface="楷体" panose="02010609060101010101" charset="-122"/>
                          <a:ea typeface="楷体" panose="02010609060101010101" charset="-122"/>
                        </a:rPr>
                        <a:t>2111252</a:t>
                      </a:r>
                      <a:endParaRPr lang="en-US" altLang="zh-CN" sz="180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c>
                  <a:txBody>
                    <a:bodyPr/>
                    <a:lstStyle/>
                    <a:p>
                      <a:pPr algn="dist">
                        <a:buNone/>
                      </a:pPr>
                      <a:r>
                        <a:rPr lang="zh-CN" altLang="en-US" sz="1800">
                          <a:latin typeface="楷体" panose="02010609060101010101" charset="-122"/>
                          <a:ea typeface="楷体" panose="02010609060101010101" charset="-122"/>
                        </a:rPr>
                        <a:t>刘哲泽</a:t>
                      </a:r>
                      <a:endParaRPr lang="zh-CN" altLang="en-US" sz="180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c>
                  <a:txBody>
                    <a:bodyPr/>
                    <a:lstStyle/>
                    <a:p>
                      <a:pPr algn="ctr">
                        <a:buNone/>
                      </a:pPr>
                      <a:r>
                        <a:rPr lang="en-US" altLang="zh-CN" sz="1800">
                          <a:latin typeface="楷体" panose="02010609060101010101" charset="-122"/>
                          <a:ea typeface="楷体" panose="02010609060101010101" charset="-122"/>
                        </a:rPr>
                        <a:t>2111092</a:t>
                      </a:r>
                      <a:endParaRPr lang="en-US" altLang="zh-CN" sz="180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r>
              <a:tr h="381000">
                <a:tc>
                  <a:txBody>
                    <a:bodyPr/>
                    <a:lstStyle/>
                    <a:p>
                      <a:pPr algn="dist">
                        <a:buNone/>
                      </a:pPr>
                      <a:r>
                        <a:rPr lang="zh-CN" altLang="en-US" sz="1800">
                          <a:latin typeface="楷体" panose="02010609060101010101" charset="-122"/>
                          <a:ea typeface="楷体" panose="02010609060101010101" charset="-122"/>
                        </a:rPr>
                        <a:t>钟雨哲</a:t>
                      </a:r>
                      <a:endParaRPr lang="zh-CN" altLang="en-US" sz="180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c>
                  <a:txBody>
                    <a:bodyPr/>
                    <a:lstStyle/>
                    <a:p>
                      <a:pPr algn="ctr">
                        <a:buNone/>
                      </a:pPr>
                      <a:r>
                        <a:rPr lang="en-US" altLang="zh-CN" sz="1800">
                          <a:latin typeface="楷体" panose="02010609060101010101" charset="-122"/>
                          <a:ea typeface="楷体" panose="02010609060101010101" charset="-122"/>
                        </a:rPr>
                        <a:t>2112103</a:t>
                      </a:r>
                      <a:endParaRPr lang="en-US" altLang="zh-CN" sz="180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c>
                  <a:txBody>
                    <a:bodyPr/>
                    <a:lstStyle/>
                    <a:p>
                      <a:pPr algn="dist">
                        <a:buNone/>
                      </a:pPr>
                      <a:r>
                        <a:rPr lang="zh-CN" altLang="en-US" sz="1800">
                          <a:latin typeface="楷体" panose="02010609060101010101" charset="-122"/>
                          <a:ea typeface="楷体" panose="02010609060101010101" charset="-122"/>
                        </a:rPr>
                        <a:t>吴帅达</a:t>
                      </a:r>
                      <a:endParaRPr lang="zh-CN" altLang="en-US" sz="180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c>
                  <a:txBody>
                    <a:bodyPr/>
                    <a:lstStyle/>
                    <a:p>
                      <a:pPr algn="ctr">
                        <a:buNone/>
                      </a:pPr>
                      <a:r>
                        <a:rPr lang="en-US" altLang="zh-CN" sz="1800">
                          <a:latin typeface="楷体" panose="02010609060101010101" charset="-122"/>
                          <a:ea typeface="楷体" panose="02010609060101010101" charset="-122"/>
                        </a:rPr>
                        <a:t>2110301</a:t>
                      </a:r>
                      <a:endParaRPr lang="en-US" altLang="zh-CN" sz="180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r>
            </a:tbl>
          </a:graphicData>
        </a:graphic>
      </p:graphicFrame>
      <p:graphicFrame>
        <p:nvGraphicFramePr>
          <p:cNvPr id="16" name="表格 15"/>
          <p:cNvGraphicFramePr/>
          <p:nvPr/>
        </p:nvGraphicFramePr>
        <p:xfrm>
          <a:off x="5028565" y="4791710"/>
          <a:ext cx="2031682" cy="381000"/>
        </p:xfrm>
        <a:graphic>
          <a:graphicData uri="http://schemas.openxmlformats.org/drawingml/2006/table">
            <a:tbl>
              <a:tblPr firstRow="1" bandRow="1">
                <a:tableStyleId>{5940675A-B579-460E-94D1-54222C63F5DA}</a:tableStyleId>
              </a:tblPr>
              <a:tblGrid>
                <a:gridCol w="1015841"/>
                <a:gridCol w="1015841"/>
              </a:tblGrid>
              <a:tr h="381000">
                <a:tc>
                  <a:txBody>
                    <a:bodyPr/>
                    <a:lstStyle/>
                    <a:p>
                      <a:pPr algn="dist">
                        <a:buNone/>
                      </a:pPr>
                      <a:r>
                        <a:rPr lang="zh-CN" altLang="en-US" sz="1800" dirty="0">
                          <a:latin typeface="楷体" panose="02010609060101010101" charset="-122"/>
                          <a:ea typeface="楷体" panose="02010609060101010101" charset="-122"/>
                        </a:rPr>
                        <a:t>王伯雅</a:t>
                      </a:r>
                      <a:endParaRPr lang="zh-CN" altLang="en-US" sz="1800" dirty="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c>
                  <a:txBody>
                    <a:bodyPr/>
                    <a:lstStyle/>
                    <a:p>
                      <a:pPr algn="ctr">
                        <a:buNone/>
                      </a:pPr>
                      <a:r>
                        <a:rPr lang="en-US" altLang="zh-CN" sz="1800" dirty="0">
                          <a:latin typeface="楷体" panose="02010609060101010101" charset="-122"/>
                          <a:ea typeface="楷体" panose="02010609060101010101" charset="-122"/>
                        </a:rPr>
                        <a:t>2111211</a:t>
                      </a:r>
                      <a:endParaRPr lang="en-US" altLang="zh-CN" sz="1800" dirty="0">
                        <a:latin typeface="楷体" panose="02010609060101010101" charset="-122"/>
                        <a:ea typeface="楷体" panose="02010609060101010101" charset="-122"/>
                      </a:endParaRPr>
                    </a:p>
                  </a:txBody>
                  <a:tcPr anchor="ctr">
                    <a:lnL>
                      <a:noFill/>
                    </a:lnL>
                    <a:lnR>
                      <a:noFill/>
                    </a:lnR>
                    <a:lnT>
                      <a:noFill/>
                    </a:lnT>
                    <a:lnB>
                      <a:noFill/>
                    </a:lnB>
                    <a:lnTlToBr>
                      <a:noFill/>
                    </a:lnTlToBr>
                    <a:lnBlToTr>
                      <a:noFill/>
                    </a:lnBlToTr>
                  </a:tcPr>
                </a:tc>
              </a:tr>
            </a:tbl>
          </a:graphicData>
        </a:graphic>
      </p:graphicFrame>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6578" y="216310"/>
            <a:ext cx="1237285" cy="1229542"/>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41450" y="1882262"/>
            <a:ext cx="9727995" cy="32004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eaLnBrk="1">
              <a:lnSpc>
                <a:spcPct val="150000"/>
              </a:lnSpc>
              <a:buNone/>
            </a:pPr>
            <a:r>
              <a:rPr lang="zh-CN" altLang="en-US" sz="2000" dirty="0">
                <a:latin typeface="Calibri" panose="020F0502020204030204" pitchFamily="34" charset="0"/>
              </a:rPr>
              <a:t>平台：</a:t>
            </a:r>
            <a:r>
              <a:rPr lang="en-US" altLang="zh-CN" sz="1800" dirty="0">
                <a:solidFill>
                  <a:schemeClr val="accent1"/>
                </a:solidFill>
                <a:latin typeface="Calibri" panose="020F0502020204030204" pitchFamily="34" charset="0"/>
              </a:rPr>
              <a:t> </a:t>
            </a:r>
            <a:r>
              <a:rPr dirty="0">
                <a:latin typeface="Calibri" panose="020F0502020204030204" pitchFamily="34" charset="0"/>
              </a:rPr>
              <a:t>Apache Archiva可扩展的Artifact Repository管理系统</a:t>
            </a:r>
            <a:r>
              <a:rPr lang="zh-CN" dirty="0">
                <a:latin typeface="Calibri" panose="020F0502020204030204" pitchFamily="34" charset="0"/>
                <a:ea typeface="宋体" panose="02010600030101010101" pitchFamily="2" charset="-122"/>
              </a:rPr>
              <a:t>（</a:t>
            </a:r>
            <a:r>
              <a:rPr lang="en-US" altLang="zh-CN" dirty="0">
                <a:latin typeface="Calibri" panose="020F0502020204030204" pitchFamily="34" charset="0"/>
                <a:ea typeface="宋体" panose="02010600030101010101" pitchFamily="2" charset="-122"/>
              </a:rPr>
              <a:t>&lt;=2.2.7</a:t>
            </a:r>
            <a:r>
              <a:rPr lang="zh-CN" dirty="0">
                <a:latin typeface="Calibri" panose="020F0502020204030204" pitchFamily="34" charset="0"/>
                <a:ea typeface="宋体" panose="02010600030101010101" pitchFamily="2" charset="-122"/>
              </a:rPr>
              <a:t>）</a:t>
            </a:r>
            <a:endParaRPr dirty="0">
              <a:latin typeface="Calibri" panose="020F0502020204030204" pitchFamily="34" charset="0"/>
            </a:endParaRPr>
          </a:p>
          <a:p>
            <a:pPr eaLnBrk="1">
              <a:lnSpc>
                <a:spcPct val="150000"/>
              </a:lnSpc>
              <a:buNone/>
            </a:pPr>
            <a:r>
              <a:rPr lang="zh-CN" altLang="en-US" sz="2000" dirty="0">
                <a:latin typeface="Calibri" panose="020F0502020204030204" pitchFamily="34" charset="0"/>
              </a:rPr>
              <a:t>环境：</a:t>
            </a:r>
            <a:r>
              <a:rPr lang="en-US" altLang="zh-CN" dirty="0">
                <a:latin typeface="Calibri" panose="020F0502020204030204" pitchFamily="34" charset="0"/>
              </a:rPr>
              <a:t>1</a:t>
            </a:r>
            <a:r>
              <a:rPr lang="zh-CN" altLang="en-US" dirty="0">
                <a:latin typeface="Calibri" panose="020F0502020204030204" pitchFamily="34" charset="0"/>
              </a:rPr>
              <a:t>台</a:t>
            </a:r>
            <a:r>
              <a:rPr lang="en-US" altLang="zh-CN" dirty="0">
                <a:latin typeface="Calibri" panose="020F0502020204030204" pitchFamily="34" charset="0"/>
              </a:rPr>
              <a:t>Windows</a:t>
            </a:r>
            <a:r>
              <a:rPr lang="zh-CN" altLang="en-US" dirty="0">
                <a:latin typeface="Calibri" panose="020F0502020204030204" pitchFamily="34" charset="0"/>
              </a:rPr>
              <a:t>虚拟机（攻击机），一台</a:t>
            </a:r>
            <a:r>
              <a:rPr lang="en-US" altLang="zh-CN" dirty="0">
                <a:latin typeface="Calibri" panose="020F0502020204030204" pitchFamily="34" charset="0"/>
              </a:rPr>
              <a:t>kali </a:t>
            </a:r>
            <a:r>
              <a:rPr lang="en-US" altLang="zh-CN" dirty="0" err="1">
                <a:latin typeface="Calibri" panose="020F0502020204030204" pitchFamily="34" charset="0"/>
              </a:rPr>
              <a:t>linux</a:t>
            </a:r>
            <a:r>
              <a:rPr lang="zh-CN" altLang="en-US" dirty="0">
                <a:latin typeface="Calibri" panose="020F0502020204030204" pitchFamily="34" charset="0"/>
              </a:rPr>
              <a:t>虚拟机（服务端主机）</a:t>
            </a:r>
            <a:endParaRPr lang="en-US" altLang="zh-CN" dirty="0">
              <a:latin typeface="Calibri" panose="020F0502020204030204" pitchFamily="34" charset="0"/>
            </a:endParaRPr>
          </a:p>
          <a:p>
            <a:pPr>
              <a:lnSpc>
                <a:spcPct val="200000"/>
              </a:lnSpc>
            </a:pPr>
            <a:r>
              <a:rPr lang="zh-CN" altLang="en-US" sz="2000" dirty="0">
                <a:latin typeface="Calibri" panose="020F0502020204030204" pitchFamily="34" charset="0"/>
              </a:rPr>
              <a:t>说明：</a:t>
            </a:r>
            <a:r>
              <a:rPr lang="en-US" altLang="zh-CN" dirty="0">
                <a:latin typeface="Calibri" panose="020F0502020204030204" pitchFamily="34" charset="0"/>
              </a:rPr>
              <a:t> </a:t>
            </a:r>
            <a:r>
              <a:rPr dirty="0"/>
              <a:t>Apache Archiva 管理员创建的普通用户，其权限设置不当，导致普通用户可以修改任意用户信息</a:t>
            </a:r>
            <a:r>
              <a:rPr lang="zh-CN" dirty="0">
                <a:ea typeface="宋体" panose="02010600030101010101" pitchFamily="2" charset="-122"/>
              </a:rPr>
              <a:t>。</a:t>
            </a:r>
            <a:r>
              <a:rPr lang="en-US" altLang="zh-CN" dirty="0">
                <a:ea typeface="宋体" panose="02010600030101010101" pitchFamily="2" charset="-122"/>
              </a:rPr>
              <a:t>archiva</a:t>
            </a:r>
            <a:r>
              <a:rPr lang="zh-CN" altLang="en-US" dirty="0">
                <a:ea typeface="宋体" panose="02010600030101010101" pitchFamily="2" charset="-122"/>
              </a:rPr>
              <a:t>项目地址：https://github.com/apache/archiva</a:t>
            </a:r>
            <a:endParaRPr lang="zh-CN" altLang="en-US" dirty="0">
              <a:ea typeface="宋体" panose="02010600030101010101" pitchFamily="2" charset="-122"/>
            </a:endParaRPr>
          </a:p>
          <a:p>
            <a:pPr>
              <a:lnSpc>
                <a:spcPct val="200000"/>
              </a:lnSpc>
            </a:pPr>
            <a:r>
              <a:rPr lang="zh-CN" altLang="en-US" dirty="0">
                <a:latin typeface="Calibri" panose="020F0502020204030204" pitchFamily="34" charset="0"/>
              </a:rPr>
              <a:t>在服务端主机通过</a:t>
            </a:r>
            <a:r>
              <a:rPr lang="en-US" altLang="zh-CN" dirty="0">
                <a:latin typeface="Calibri" panose="020F0502020204030204" pitchFamily="34" charset="0"/>
              </a:rPr>
              <a:t>Archiva</a:t>
            </a:r>
            <a:r>
              <a:rPr lang="zh-CN" altLang="en-US" dirty="0">
                <a:latin typeface="Calibri" panose="020F0502020204030204" pitchFamily="34" charset="0"/>
              </a:rPr>
              <a:t>进行部署即可，作为实验的靶机。管理员创建的普通用户</a:t>
            </a:r>
            <a:r>
              <a:rPr dirty="0">
                <a:latin typeface="Calibri" panose="020F0502020204030204" pitchFamily="34" charset="0"/>
              </a:rPr>
              <a:t>，其权限是user-management-user-edit</a:t>
            </a:r>
            <a:r>
              <a:rPr lang="zh-CN" dirty="0">
                <a:latin typeface="Calibri" panose="020F0502020204030204" pitchFamily="34" charset="0"/>
                <a:ea typeface="宋体" panose="02010600030101010101" pitchFamily="2" charset="-122"/>
              </a:rPr>
              <a:t>，可以调用updateUser方法。而这个方法可以更新任意用户信息。</a:t>
            </a:r>
            <a:endParaRPr lang="zh-CN" dirty="0">
              <a:latin typeface="Calibri" panose="020F0502020204030204" pitchFamily="34" charset="0"/>
              <a:ea typeface="宋体" panose="02010600030101010101" pitchFamily="2" charset="-122"/>
            </a:endParaRPr>
          </a:p>
        </p:txBody>
      </p:sp>
      <p:sp>
        <p:nvSpPr>
          <p:cNvPr id="3" name="文本框 2"/>
          <p:cNvSpPr txBox="1"/>
          <p:nvPr/>
        </p:nvSpPr>
        <p:spPr>
          <a:xfrm>
            <a:off x="1441450" y="652780"/>
            <a:ext cx="9386570" cy="6115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r>
              <a:rPr sz="3200" dirty="0">
                <a:solidFill>
                  <a:schemeClr val="accent1"/>
                </a:solidFill>
                <a:latin typeface="Calibri" panose="020F0502020204030204" pitchFamily="34" charset="0"/>
              </a:rPr>
              <a:t>Apache Archiva任意用户密码重置漏洞   </a:t>
            </a:r>
            <a:endParaRPr sz="3200" dirty="0">
              <a:solidFill>
                <a:schemeClr val="accent1"/>
              </a:solidFill>
              <a:latin typeface="Calibri" panose="020F0502020204030204" pitchFamily="34" charset="0"/>
            </a:endParaRPr>
          </a:p>
          <a:p>
            <a:r>
              <a:rPr sz="3200" dirty="0">
                <a:solidFill>
                  <a:schemeClr val="accent1"/>
                </a:solidFill>
                <a:latin typeface="Calibri" panose="020F0502020204030204" pitchFamily="34" charset="0"/>
              </a:rPr>
              <a:t>（CVE-2022-29405）</a:t>
            </a:r>
            <a:endParaRPr sz="3200" dirty="0">
              <a:solidFill>
                <a:schemeClr val="accent1"/>
              </a:solidFill>
              <a:latin typeface="Calibri" panose="020F050202020403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92150" y="1740379"/>
            <a:ext cx="10644444" cy="12001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eaLnBrk="1">
              <a:lnSpc>
                <a:spcPct val="150000"/>
              </a:lnSpc>
              <a:buNone/>
            </a:pPr>
            <a:r>
              <a:rPr lang="zh-CN" altLang="en-US" sz="2000" dirty="0">
                <a:latin typeface="Calibri" panose="020F0502020204030204" pitchFamily="34" charset="0"/>
              </a:rPr>
              <a:t>漏洞测试步骤</a:t>
            </a:r>
            <a:endParaRPr lang="en-US" altLang="zh-CN" sz="2000" dirty="0">
              <a:latin typeface="Calibri" panose="020F0502020204030204" pitchFamily="34" charset="0"/>
            </a:endParaRPr>
          </a:p>
          <a:p>
            <a:pPr eaLnBrk="1">
              <a:lnSpc>
                <a:spcPct val="150000"/>
              </a:lnSpc>
              <a:buNone/>
            </a:pPr>
            <a:r>
              <a:rPr lang="en-US" altLang="zh-CN" sz="1600" dirty="0">
                <a:latin typeface="Calibri" panose="020F0502020204030204" pitchFamily="34" charset="0"/>
              </a:rPr>
              <a:t>1.</a:t>
            </a:r>
            <a:r>
              <a:rPr lang="zh-CN" altLang="en-US" sz="1600" dirty="0">
                <a:latin typeface="Calibri" panose="020F0502020204030204" pitchFamily="34" charset="0"/>
              </a:rPr>
              <a:t>漏洞复现</a:t>
            </a:r>
            <a:endParaRPr lang="en-US" altLang="zh-CN" sz="1600" dirty="0">
              <a:latin typeface="Calibri" panose="020F0502020204030204" pitchFamily="34" charset="0"/>
            </a:endParaRPr>
          </a:p>
          <a:p>
            <a:pPr marL="285750" indent="-285750" eaLnBrk="1">
              <a:lnSpc>
                <a:spcPct val="150000"/>
              </a:lnSpc>
              <a:buFont typeface="Wingdings" panose="05000000000000000000" pitchFamily="2" charset="2"/>
              <a:buChar char="Ø"/>
            </a:pPr>
            <a:r>
              <a:rPr sz="1600">
                <a:latin typeface="Calibri" panose="020F0502020204030204" pitchFamily="34" charset="0"/>
              </a:rPr>
              <a:t>创建普通用户，权限设置如下：</a:t>
            </a:r>
            <a:endParaRPr lang="en-US" altLang="zh-CN" sz="1600" dirty="0">
              <a:latin typeface="Calibri" panose="020F0502020204030204" pitchFamily="34" charset="0"/>
            </a:endParaRPr>
          </a:p>
        </p:txBody>
      </p:sp>
      <p:sp>
        <p:nvSpPr>
          <p:cNvPr id="2" name="文本框 1"/>
          <p:cNvSpPr txBox="1"/>
          <p:nvPr>
            <p:custDataLst>
              <p:tags r:id="rId1"/>
            </p:custDataLst>
          </p:nvPr>
        </p:nvSpPr>
        <p:spPr>
          <a:xfrm>
            <a:off x="1441450" y="652780"/>
            <a:ext cx="9386570" cy="6115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r>
              <a:rPr sz="3200" dirty="0">
                <a:solidFill>
                  <a:schemeClr val="accent1"/>
                </a:solidFill>
                <a:latin typeface="Calibri" panose="020F0502020204030204" pitchFamily="34" charset="0"/>
              </a:rPr>
              <a:t>Apache Archiva任意用户密码重置漏洞   </a:t>
            </a:r>
            <a:endParaRPr sz="3200" dirty="0">
              <a:solidFill>
                <a:schemeClr val="accent1"/>
              </a:solidFill>
              <a:latin typeface="Calibri" panose="020F0502020204030204" pitchFamily="34" charset="0"/>
            </a:endParaRPr>
          </a:p>
          <a:p>
            <a:r>
              <a:rPr sz="3200" dirty="0">
                <a:solidFill>
                  <a:schemeClr val="accent1"/>
                </a:solidFill>
                <a:latin typeface="Calibri" panose="020F0502020204030204" pitchFamily="34" charset="0"/>
              </a:rPr>
              <a:t>（CVE-2022-29405）</a:t>
            </a:r>
            <a:endParaRPr sz="3200" dirty="0">
              <a:solidFill>
                <a:schemeClr val="accent1"/>
              </a:solidFill>
              <a:latin typeface="Calibri" panose="020F0502020204030204" pitchFamily="34" charset="0"/>
            </a:endParaRPr>
          </a:p>
        </p:txBody>
      </p:sp>
      <p:pic>
        <p:nvPicPr>
          <p:cNvPr id="8" name="图片 8" descr="5cbe1ccb831a88661dd025e82226a88"/>
          <p:cNvPicPr>
            <a:picLocks noChangeAspect="1"/>
          </p:cNvPicPr>
          <p:nvPr>
            <p:custDataLst>
              <p:tags r:id="rId2"/>
            </p:custDataLst>
          </p:nvPr>
        </p:nvPicPr>
        <p:blipFill>
          <a:blip r:embed="rId3"/>
          <a:stretch>
            <a:fillRect/>
          </a:stretch>
        </p:blipFill>
        <p:spPr>
          <a:xfrm>
            <a:off x="1111885" y="2981960"/>
            <a:ext cx="4755515" cy="3354070"/>
          </a:xfrm>
          <a:prstGeom prst="rect">
            <a:avLst/>
          </a:prstGeom>
        </p:spPr>
      </p:pic>
      <p:pic>
        <p:nvPicPr>
          <p:cNvPr id="9" name="图片 9" descr="2b9c5e0694cc7d6aacb114a0f178431"/>
          <p:cNvPicPr>
            <a:picLocks noChangeAspect="1"/>
          </p:cNvPicPr>
          <p:nvPr>
            <p:custDataLst>
              <p:tags r:id="rId4"/>
            </p:custDataLst>
          </p:nvPr>
        </p:nvPicPr>
        <p:blipFill>
          <a:blip r:embed="rId5"/>
          <a:stretch>
            <a:fillRect/>
          </a:stretch>
        </p:blipFill>
        <p:spPr>
          <a:xfrm>
            <a:off x="6348730" y="2940685"/>
            <a:ext cx="4987925" cy="339534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1450" y="652463"/>
            <a:ext cx="9309099" cy="8616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sz="2800" dirty="0">
                <a:solidFill>
                  <a:schemeClr val="accent1"/>
                </a:solidFill>
                <a:latin typeface="Calibri" panose="020F0502020204030204" pitchFamily="34" charset="0"/>
                <a:sym typeface="+mn-ea"/>
              </a:rPr>
              <a:t>Apache Archiva任意用户密码重置漏洞   </a:t>
            </a:r>
            <a:endParaRPr sz="2800" dirty="0">
              <a:solidFill>
                <a:schemeClr val="accent1"/>
              </a:solidFill>
              <a:latin typeface="Calibri" panose="020F0502020204030204" pitchFamily="34" charset="0"/>
            </a:endParaRPr>
          </a:p>
          <a:p>
            <a:r>
              <a:rPr sz="2800" dirty="0">
                <a:solidFill>
                  <a:schemeClr val="accent1"/>
                </a:solidFill>
                <a:latin typeface="Calibri" panose="020F0502020204030204" pitchFamily="34" charset="0"/>
                <a:sym typeface="+mn-ea"/>
              </a:rPr>
              <a:t>（CVE-2022-29405）</a:t>
            </a:r>
            <a:endParaRPr lang="zh-CN" altLang="en-US" sz="2800" dirty="0">
              <a:solidFill>
                <a:schemeClr val="accent1"/>
              </a:solidFill>
              <a:latin typeface="Calibri" panose="020F0502020204030204" pitchFamily="34" charset="0"/>
            </a:endParaRPr>
          </a:p>
        </p:txBody>
      </p:sp>
      <p:sp>
        <p:nvSpPr>
          <p:cNvPr id="6" name="文本框 5"/>
          <p:cNvSpPr txBox="1"/>
          <p:nvPr/>
        </p:nvSpPr>
        <p:spPr>
          <a:xfrm>
            <a:off x="623324" y="1514237"/>
            <a:ext cx="10644444" cy="15690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eaLnBrk="1">
              <a:lnSpc>
                <a:spcPct val="150000"/>
              </a:lnSpc>
              <a:buNone/>
            </a:pPr>
            <a:r>
              <a:rPr lang="zh-CN" altLang="en-US" sz="2000" dirty="0">
                <a:latin typeface="Calibri" panose="020F0502020204030204" pitchFamily="34" charset="0"/>
              </a:rPr>
              <a:t>漏洞测试步骤</a:t>
            </a:r>
            <a:endParaRPr lang="en-US" altLang="zh-CN" sz="2000" dirty="0">
              <a:latin typeface="Calibri" panose="020F0502020204030204" pitchFamily="34" charset="0"/>
            </a:endParaRPr>
          </a:p>
          <a:p>
            <a:pPr marL="285750" indent="-285750" eaLnBrk="1">
              <a:lnSpc>
                <a:spcPct val="150000"/>
              </a:lnSpc>
              <a:buFont typeface="Wingdings" panose="05000000000000000000" pitchFamily="2" charset="2"/>
              <a:buChar char="Ø"/>
            </a:pPr>
            <a:r>
              <a:rPr lang="zh-CN" altLang="en-US" sz="1600" dirty="0">
                <a:latin typeface="Calibri" panose="020F0502020204030204" pitchFamily="34" charset="0"/>
                <a:sym typeface="+mn-ea"/>
              </a:rPr>
              <a:t>登录普通用户，并使用普通用户发送如下数据包：</a:t>
            </a:r>
            <a:endParaRPr lang="zh-CN" altLang="en-US" sz="1600" dirty="0">
              <a:latin typeface="Calibri" panose="020F0502020204030204" pitchFamily="34" charset="0"/>
              <a:sym typeface="+mn-ea"/>
            </a:endParaRPr>
          </a:p>
          <a:p>
            <a:pPr marL="285750" indent="-285750" eaLnBrk="1">
              <a:lnSpc>
                <a:spcPct val="150000"/>
              </a:lnSpc>
              <a:buFont typeface="Wingdings" panose="05000000000000000000" pitchFamily="2" charset="2"/>
              <a:buChar char="Ø"/>
            </a:pPr>
            <a:endParaRPr lang="en-US" altLang="zh-CN" sz="1600" dirty="0">
              <a:latin typeface="Calibri" panose="020F0502020204030204" pitchFamily="34" charset="0"/>
            </a:endParaRPr>
          </a:p>
          <a:p>
            <a:pPr marL="285750" indent="-285750" eaLnBrk="1">
              <a:lnSpc>
                <a:spcPct val="150000"/>
              </a:lnSpc>
              <a:buFont typeface="Wingdings" panose="05000000000000000000" pitchFamily="2" charset="2"/>
              <a:buChar char="Ø"/>
            </a:pPr>
            <a:r>
              <a:rPr lang="en-US" altLang="zh-CN" sz="1600" dirty="0">
                <a:latin typeface="Calibri" panose="020F0502020204030204" pitchFamily="34" charset="0"/>
              </a:rPr>
              <a:t>使用</a:t>
            </a:r>
            <a:r>
              <a:rPr lang="zh-CN" altLang="en-US" sz="1600" dirty="0">
                <a:latin typeface="Calibri" panose="020F0502020204030204" pitchFamily="34" charset="0"/>
                <a:ea typeface="宋体" panose="02010600030101010101" pitchFamily="2" charset="-122"/>
              </a:rPr>
              <a:t>修改后的</a:t>
            </a:r>
            <a:r>
              <a:rPr lang="en-US" altLang="zh-CN" sz="1600" dirty="0">
                <a:latin typeface="Calibri" panose="020F0502020204030204" pitchFamily="34" charset="0"/>
              </a:rPr>
              <a:t>管理员账户登录成功：</a:t>
            </a:r>
            <a:endParaRPr lang="zh-CN" altLang="en-US" sz="1600" dirty="0">
              <a:latin typeface="Calibri" panose="020F0502020204030204" pitchFamily="34" charset="0"/>
              <a:ea typeface="宋体" panose="02010600030101010101" pitchFamily="2" charset="-122"/>
            </a:endParaRPr>
          </a:p>
        </p:txBody>
      </p:sp>
      <p:pic>
        <p:nvPicPr>
          <p:cNvPr id="10" name="图片 2"/>
          <p:cNvPicPr>
            <a:picLocks noChangeAspect="1"/>
          </p:cNvPicPr>
          <p:nvPr>
            <p:custDataLst>
              <p:tags r:id="rId1"/>
            </p:custDataLst>
          </p:nvPr>
        </p:nvPicPr>
        <p:blipFill>
          <a:blip r:embed="rId2"/>
          <a:stretch>
            <a:fillRect/>
          </a:stretch>
        </p:blipFill>
        <p:spPr>
          <a:xfrm>
            <a:off x="6511925" y="1644015"/>
            <a:ext cx="4206875" cy="3717925"/>
          </a:xfrm>
          <a:prstGeom prst="rect">
            <a:avLst/>
          </a:prstGeom>
          <a:noFill/>
          <a:ln>
            <a:noFill/>
          </a:ln>
        </p:spPr>
      </p:pic>
      <p:pic>
        <p:nvPicPr>
          <p:cNvPr id="2" name="图片 3"/>
          <p:cNvPicPr>
            <a:picLocks noChangeAspect="1"/>
          </p:cNvPicPr>
          <p:nvPr>
            <p:custDataLst>
              <p:tags r:id="rId3"/>
            </p:custDataLst>
          </p:nvPr>
        </p:nvPicPr>
        <p:blipFill>
          <a:blip r:embed="rId4"/>
          <a:stretch>
            <a:fillRect/>
          </a:stretch>
        </p:blipFill>
        <p:spPr>
          <a:xfrm>
            <a:off x="766445" y="3657600"/>
            <a:ext cx="4763135" cy="2560320"/>
          </a:xfrm>
          <a:prstGeom prst="rect">
            <a:avLst/>
          </a:prstGeom>
          <a:noFill/>
          <a:ln>
            <a:noFill/>
          </a:ln>
        </p:spPr>
      </p:pic>
      <p:sp>
        <p:nvSpPr>
          <p:cNvPr id="8" name="左箭头 7"/>
          <p:cNvSpPr/>
          <p:nvPr/>
        </p:nvSpPr>
        <p:spPr>
          <a:xfrm>
            <a:off x="5529580" y="4000500"/>
            <a:ext cx="865505" cy="335280"/>
          </a:xfrm>
          <a:prstGeom prst="left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8237" y="893852"/>
            <a:ext cx="3575407" cy="55399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1219200">
              <a:lnSpc>
                <a:spcPct val="200000"/>
              </a:lnSpc>
            </a:pPr>
            <a:r>
              <a:rPr lang="en-US" altLang="zh-CN" sz="1800" b="1">
                <a:solidFill>
                  <a:prstClr val="black"/>
                </a:solidFill>
                <a:latin typeface="微软雅黑" panose="020B0503020204020204" charset="-122"/>
                <a:ea typeface="微软雅黑" panose="020B0503020204020204" charset="-122"/>
              </a:rPr>
              <a:t>3.</a:t>
            </a:r>
            <a:r>
              <a:rPr lang="zh-CN" altLang="en-US" sz="1800" b="1">
                <a:solidFill>
                  <a:prstClr val="black"/>
                </a:solidFill>
                <a:latin typeface="微软雅黑" panose="020B0503020204020204" charset="-122"/>
                <a:ea typeface="微软雅黑" panose="020B0503020204020204" charset="-122"/>
              </a:rPr>
              <a:t>项目完成情况的思考与复盘</a:t>
            </a:r>
            <a:endParaRPr lang="en-US" altLang="zh-CN" sz="1800" b="1"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868332" y="1447850"/>
            <a:ext cx="10832056" cy="45700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indent="354330" algn="l" defTabSz="914400" rtl="0" fontAlgn="auto" latinLnBrk="0" hangingPunct="0">
              <a:lnSpc>
                <a:spcPct val="150000"/>
              </a:lnSpc>
              <a:spcBef>
                <a:spcPts val="0"/>
              </a:spcBef>
              <a:spcAft>
                <a:spcPts val="0"/>
              </a:spcAft>
              <a:buClrTx/>
              <a:buSzTx/>
              <a:buFontTx/>
              <a:buNone/>
            </a:pPr>
            <a:r>
              <a:rPr kumimoji="0" lang="zh-CN" sz="1800" b="0" i="0" u="none" strike="noStrike" cap="none" spc="0" normalizeH="0" baseline="0" dirty="0">
                <a:ln>
                  <a:noFill/>
                </a:ln>
                <a:solidFill>
                  <a:srgbClr val="000000"/>
                </a:solidFill>
                <a:effectLst/>
                <a:uFillTx/>
                <a:latin typeface="+mj-lt"/>
                <a:ea typeface="宋体" panose="02010600030101010101" pitchFamily="2" charset="-122"/>
                <a:cs typeface="+mj-cs"/>
                <a:sym typeface="Calibri" panose="020F0502020204030204"/>
              </a:rPr>
              <a:t>经过组内成员的共同努力，我们一起复现成功</a:t>
            </a:r>
            <a:r>
              <a:rPr kumimoji="0" lang="en-US" altLang="zh-CN" sz="1800" b="0" i="0" u="none" strike="noStrike" cap="none" spc="0" normalizeH="0" baseline="0" dirty="0">
                <a:ln>
                  <a:noFill/>
                </a:ln>
                <a:solidFill>
                  <a:srgbClr val="000000"/>
                </a:solidFill>
                <a:effectLst/>
                <a:uFillTx/>
                <a:latin typeface="+mj-lt"/>
                <a:ea typeface="宋体" panose="02010600030101010101" pitchFamily="2" charset="-122"/>
                <a:cs typeface="+mj-cs"/>
                <a:sym typeface="Calibri" panose="020F0502020204030204"/>
              </a:rPr>
              <a:t>5</a:t>
            </a:r>
            <a:r>
              <a:rPr kumimoji="0" lang="zh-CN" altLang="en-US" sz="1800" b="0" i="0" u="none" strike="noStrike" cap="none" spc="0" normalizeH="0" baseline="0" dirty="0">
                <a:ln>
                  <a:noFill/>
                </a:ln>
                <a:solidFill>
                  <a:srgbClr val="000000"/>
                </a:solidFill>
                <a:effectLst/>
                <a:uFillTx/>
                <a:latin typeface="+mj-lt"/>
                <a:ea typeface="宋体" panose="02010600030101010101" pitchFamily="2" charset="-122"/>
                <a:cs typeface="+mj-cs"/>
                <a:sym typeface="Calibri" panose="020F0502020204030204"/>
              </a:rPr>
              <a:t>个漏洞，并完成了对应</a:t>
            </a:r>
            <a:r>
              <a:rPr kumimoji="0" lang="en-US" altLang="zh-CN" sz="1800" b="0" i="0" u="none" strike="noStrike" cap="none" spc="0" normalizeH="0" baseline="0" dirty="0">
                <a:ln>
                  <a:noFill/>
                </a:ln>
                <a:solidFill>
                  <a:srgbClr val="000000"/>
                </a:solidFill>
                <a:effectLst/>
                <a:uFillTx/>
                <a:latin typeface="+mj-lt"/>
                <a:ea typeface="宋体" panose="02010600030101010101" pitchFamily="2" charset="-122"/>
                <a:cs typeface="+mj-cs"/>
                <a:sym typeface="Calibri" panose="020F0502020204030204"/>
              </a:rPr>
              <a:t>poc</a:t>
            </a:r>
            <a:r>
              <a:rPr kumimoji="0" lang="zh-CN" altLang="en-US" sz="1800" b="0" i="0" u="none" strike="noStrike" cap="none" spc="0" normalizeH="0" baseline="0" dirty="0">
                <a:ln>
                  <a:noFill/>
                </a:ln>
                <a:solidFill>
                  <a:srgbClr val="000000"/>
                </a:solidFill>
                <a:effectLst/>
                <a:uFillTx/>
                <a:latin typeface="+mj-lt"/>
                <a:ea typeface="宋体" panose="02010600030101010101" pitchFamily="2" charset="-122"/>
                <a:cs typeface="+mj-cs"/>
                <a:sym typeface="Calibri" panose="020F0502020204030204"/>
              </a:rPr>
              <a:t>的编写。</a:t>
            </a: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在任务完成过程中，遇到了一些困难，如：</a:t>
            </a:r>
            <a:endPar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endParaRPr>
          </a:p>
          <a:p>
            <a:pPr marL="285750" marR="0" indent="-285750" algn="l" defTabSz="914400" rtl="0" fontAlgn="auto" latinLnBrk="0" hangingPunct="0">
              <a:lnSpc>
                <a:spcPct val="150000"/>
              </a:lnSpc>
              <a:spcBef>
                <a:spcPts val="0"/>
              </a:spcBef>
              <a:spcAft>
                <a:spcPts val="0"/>
              </a:spcAft>
              <a:buClrTx/>
              <a:buSzTx/>
              <a:buFont typeface="Wingdings" panose="05000000000000000000" pitchFamily="2" charset="2"/>
              <a:buChar char="Ø"/>
            </a:pPr>
            <a:r>
              <a:rPr kumimoji="0" b="0" i="0" u="none" strike="noStrike" cap="none" spc="0" normalizeH="0" baseline="0" dirty="0"/>
              <a:t>在复现archiva漏洞时，遇到了管理界面无法打开的问题</a:t>
            </a:r>
            <a:endParaRPr kumimoji="0" b="0" i="0" u="none" strike="noStrike" cap="none" spc="0" normalizeH="0" baseline="0" dirty="0"/>
          </a:p>
          <a:p>
            <a:pPr marR="0" indent="457200" algn="l" defTabSz="914400" rtl="0" fontAlgn="auto" latinLnBrk="0" hangingPunct="0">
              <a:lnSpc>
                <a:spcPct val="150000"/>
              </a:lnSpc>
              <a:spcBef>
                <a:spcPts val="0"/>
              </a:spcBef>
              <a:spcAft>
                <a:spcPts val="0"/>
              </a:spcAft>
              <a:buClrTx/>
              <a:buSzTx/>
              <a:buFont typeface="Wingdings" panose="05000000000000000000" pitchFamily="2" charset="2"/>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解决方案：</a:t>
            </a:r>
            <a:r>
              <a:rPr kumimoji="0" b="0" i="0" u="none" strike="noStrike" cap="none" spc="0" normalizeH="0" baseline="0"/>
              <a:t>本机java版本与之不适配，下载java 18后，再次启动archiva服务，即可正常打开管理界面。</a:t>
            </a:r>
            <a:endParaRPr kumimoji="0" b="0" i="0" u="none" strike="noStrike" cap="none" spc="0" normalizeH="0" baseline="0"/>
          </a:p>
          <a:p>
            <a:pPr marL="285750" marR="0" indent="-285750" algn="l" defTabSz="914400" rtl="0" fontAlgn="auto" latinLnBrk="0" hangingPunct="0">
              <a:lnSpc>
                <a:spcPct val="150000"/>
              </a:lnSpc>
              <a:spcBef>
                <a:spcPts val="0"/>
              </a:spcBef>
              <a:spcAft>
                <a:spcPts val="0"/>
              </a:spcAft>
              <a:buClrTx/>
              <a:buSzTx/>
              <a:buFont typeface="Wingdings" panose="05000000000000000000" pitchFamily="2" charset="2"/>
              <a:buChar char="Ø"/>
            </a:pPr>
            <a:r>
              <a:rPr kumimoji="0" sz="1800" b="0" i="0" u="none" strike="noStrike" cap="none" spc="0" normalizeH="0" baseline="0">
                <a:ln>
                  <a:noFill/>
                </a:ln>
                <a:solidFill>
                  <a:srgbClr val="000000"/>
                </a:solidFill>
                <a:effectLst/>
                <a:uFillTx/>
                <a:latin typeface="+mj-lt"/>
                <a:ea typeface="+mj-ea"/>
                <a:cs typeface="+mj-cs"/>
                <a:sym typeface="Calibri" panose="020F0502020204030204"/>
              </a:rPr>
              <a:t>在复现git漏洞时，直接构建.submodules文件，并且写入恶意代码，但主机执行git clone命令仍无法执行.submodules内的恶意代码</a:t>
            </a:r>
            <a:endParaRPr kumimoji="0" sz="1800" b="0" i="0" u="none" strike="noStrike" cap="none" spc="0" normalizeH="0" baseline="0">
              <a:ln>
                <a:noFill/>
              </a:ln>
              <a:solidFill>
                <a:srgbClr val="000000"/>
              </a:solidFill>
              <a:effectLst/>
              <a:uFillTx/>
              <a:latin typeface="+mj-lt"/>
              <a:ea typeface="+mj-ea"/>
              <a:cs typeface="+mj-cs"/>
              <a:sym typeface="Calibri" panose="020F0502020204030204"/>
            </a:endParaRPr>
          </a:p>
          <a:p>
            <a:pPr marR="0" indent="457200" algn="l" defTabSz="914400" rtl="0" fontAlgn="auto" latinLnBrk="0" hangingPunct="0">
              <a:lnSpc>
                <a:spcPct val="150000"/>
              </a:lnSpc>
              <a:spcBef>
                <a:spcPts val="0"/>
              </a:spcBef>
              <a:spcAft>
                <a:spcPts val="0"/>
              </a:spcAft>
              <a:buClrTx/>
              <a:buSzTx/>
              <a:buFont typeface="Wingdings" panose="05000000000000000000" pitchFamily="2" charset="2"/>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 解决方案： </a:t>
            </a:r>
            <a:r>
              <a:rPr kumimoji="0" b="0" i="0" u="none" strike="noStrike" cap="none" spc="0" normalizeH="0" baseline="0"/>
              <a:t>经过排查发现，是由于未创建子模块导致.submodules无法发挥作用，创建子模块后发现会自动生成.submodules文件，修改文件内容，再次执行git clone命令，发现恶意代码正常执行。</a:t>
            </a:r>
            <a:endParaRPr kumimoji="0" b="0" i="0" u="none" strike="noStrike" cap="none" spc="0" normalizeH="0" baseline="0"/>
          </a:p>
          <a:p>
            <a:pPr marR="0" indent="457200" algn="l" defTabSz="914400" rtl="0" fontAlgn="auto" latinLnBrk="0" hangingPunct="0">
              <a:lnSpc>
                <a:spcPct val="150000"/>
              </a:lnSpc>
              <a:spcBef>
                <a:spcPts val="0"/>
              </a:spcBef>
              <a:spcAft>
                <a:spcPts val="0"/>
              </a:spcAft>
              <a:buClrTx/>
              <a:buSzTx/>
              <a:buFont typeface="Wingdings" panose="05000000000000000000" pitchFamily="2" charset="2"/>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通过以上一系列问题的解决，我们发现网络安全方面的理论和实践缺一不可，理论知识完备不代表实战过程中可以很顺利找到漏洞，甚至可能遇到难以想到的许多困难。因此在</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web</a:t>
            </a:r>
            <a:r>
              <a:rPr kumimoji="0" lang="zh-CN" altLang="en-US" sz="1800" b="0" i="0" u="none" strike="noStrike" cap="none" spc="0" normalizeH="0" baseline="0" dirty="0">
                <a:ln>
                  <a:noFill/>
                </a:ln>
                <a:solidFill>
                  <a:srgbClr val="000000"/>
                </a:solidFill>
                <a:effectLst/>
                <a:uFillTx/>
                <a:latin typeface="+mj-lt"/>
                <a:ea typeface="宋体" panose="02010600030101010101" pitchFamily="2" charset="-122"/>
                <a:cs typeface="+mj-cs"/>
                <a:sym typeface="Calibri" panose="020F0502020204030204"/>
              </a:rPr>
              <a:t>网络安全方面，实战练习显得尤为重要。</a:t>
            </a:r>
            <a:endParaRPr kumimoji="0" lang="zh-CN" altLang="en-US" sz="1800" b="0" i="0" u="none" strike="noStrike" cap="none" spc="0" normalizeH="0" baseline="0" dirty="0">
              <a:ln>
                <a:noFill/>
              </a:ln>
              <a:solidFill>
                <a:srgbClr val="000000"/>
              </a:solidFill>
              <a:effectLst/>
              <a:uFillTx/>
              <a:latin typeface="+mj-lt"/>
              <a:ea typeface="宋体" panose="02010600030101010101" pitchFamily="2" charset="-122"/>
              <a:cs typeface="+mj-cs"/>
              <a:sym typeface="Calibri" panose="020F050202020403020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1672" y="931890"/>
            <a:ext cx="7325474" cy="57535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1219200">
              <a:lnSpc>
                <a:spcPct val="200000"/>
              </a:lnSpc>
            </a:pPr>
            <a:r>
              <a:rPr lang="en-US" altLang="zh-CN" sz="1800" b="1" dirty="0">
                <a:solidFill>
                  <a:prstClr val="black"/>
                </a:solidFill>
                <a:latin typeface="微软雅黑" panose="020B0503020204020204" charset="-122"/>
                <a:ea typeface="微软雅黑" panose="020B0503020204020204" charset="-122"/>
              </a:rPr>
              <a:t>4.</a:t>
            </a:r>
            <a:r>
              <a:rPr lang="zh-CN" altLang="en-US" sz="1800" b="1" dirty="0">
                <a:solidFill>
                  <a:prstClr val="black"/>
                </a:solidFill>
                <a:latin typeface="微软雅黑" panose="020B0503020204020204" charset="-122"/>
                <a:ea typeface="微软雅黑" panose="020B0503020204020204" charset="-122"/>
              </a:rPr>
              <a:t>其他关键事项</a:t>
            </a:r>
            <a:r>
              <a:rPr lang="en-US" altLang="zh-CN" sz="1800" b="1" dirty="0">
                <a:solidFill>
                  <a:prstClr val="black"/>
                </a:solidFill>
                <a:latin typeface="微软雅黑" panose="020B0503020204020204" charset="-122"/>
                <a:ea typeface="微软雅黑" panose="020B0503020204020204" charset="-122"/>
              </a:rPr>
              <a:t>/</a:t>
            </a:r>
            <a:r>
              <a:rPr lang="zh-CN" altLang="en-US" sz="1800" b="1" dirty="0">
                <a:solidFill>
                  <a:prstClr val="black"/>
                </a:solidFill>
                <a:latin typeface="微软雅黑" panose="020B0503020204020204" charset="-122"/>
                <a:ea typeface="微软雅黑" panose="020B0503020204020204" charset="-122"/>
              </a:rPr>
              <a:t>项目任务改进措施</a:t>
            </a:r>
            <a:endParaRPr lang="en-US" altLang="zh-CN" sz="18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291672" y="1810460"/>
            <a:ext cx="9406046" cy="38779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indent="354330" algn="l" defTabSz="914400" rtl="0" fontAlgn="auto" latinLnBrk="0" hangingPunct="0">
              <a:lnSpc>
                <a:spcPct val="2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在本次的任务进行的过程中我们小组成员的面临了各种各样、方方面面的问题，主要是技术层面上的，还有合作层面上的，最后通过学习和沟通的渠道得到的完美的解决。</a:t>
            </a:r>
            <a:endParaRPr lang="en-US" dirty="0"/>
          </a:p>
          <a:p>
            <a:pPr marR="0" indent="354330" algn="l" defTabSz="914400" rtl="0" fontAlgn="auto" latinLnBrk="0" hangingPunct="0">
              <a:lnSpc>
                <a:spcPct val="2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小组合作以及任务的重难点问题的突破过程也是不断磨合和自适的必要过程，对我们以后进行项目任务优化工作效率的改进有以下借鉴意义，这是十分重要的。</a:t>
            </a:r>
            <a:endPar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endParaRPr>
          </a:p>
          <a:p>
            <a:pPr marL="285750" marR="0" indent="-285750" algn="l" defTabSz="914400" rtl="0" fontAlgn="auto" latinLnBrk="0" hangingPunct="0">
              <a:lnSpc>
                <a:spcPct val="200000"/>
              </a:lnSpc>
              <a:spcBef>
                <a:spcPts val="0"/>
              </a:spcBef>
              <a:spcAft>
                <a:spcPts val="0"/>
              </a:spcAft>
              <a:buClrTx/>
              <a:buSzTx/>
              <a:buFont typeface="Wingdings" panose="05000000000000000000" pitchFamily="2" charset="2"/>
              <a:buChar char="Ø"/>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优化管理层面的分工，细化技术层面的分工</a:t>
            </a:r>
            <a:endPar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endParaRPr>
          </a:p>
          <a:p>
            <a:pPr marL="285750" marR="0" indent="-285750" algn="l" defTabSz="914400" rtl="0" fontAlgn="auto" latinLnBrk="0" hangingPunct="0">
              <a:lnSpc>
                <a:spcPct val="200000"/>
              </a:lnSpc>
              <a:spcBef>
                <a:spcPts val="0"/>
              </a:spcBef>
              <a:spcAft>
                <a:spcPts val="0"/>
              </a:spcAft>
              <a:buClrTx/>
              <a:buSzTx/>
              <a:buFont typeface="Wingdings" panose="05000000000000000000" pitchFamily="2" charset="2"/>
              <a:buChar char="Ø"/>
            </a:pPr>
            <a:r>
              <a:rPr lang="zh-CN" altLang="en-US" dirty="0"/>
              <a:t>形成一定的项目规范，提高可合作性</a:t>
            </a:r>
            <a:endParaRPr lang="en-US" altLang="zh-CN" dirty="0"/>
          </a:p>
          <a:p>
            <a:pPr marL="285750" indent="-285750">
              <a:lnSpc>
                <a:spcPct val="200000"/>
              </a:lnSpc>
              <a:buFont typeface="Wingdings" panose="05000000000000000000" pitchFamily="2" charset="2"/>
              <a:buChar char="Ø"/>
            </a:pPr>
            <a:r>
              <a:rPr lang="zh-CN" altLang="en-US" dirty="0"/>
              <a:t>面对较大型的项目可以依托一定的工具，提高合作的工作效率（如</a:t>
            </a:r>
            <a:r>
              <a:rPr lang="en-US" altLang="zh-CN" dirty="0"/>
              <a:t>Git</a:t>
            </a:r>
            <a:r>
              <a:rPr lang="zh-CN" altLang="en-US" dirty="0"/>
              <a:t>系列工具等）</a:t>
            </a:r>
            <a:endParaRPr kumimoji="0" lang="en-GB"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0157" y="1047964"/>
            <a:ext cx="8178230" cy="55399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l" defTabSz="1219200">
              <a:lnSpc>
                <a:spcPct val="200000"/>
              </a:lnSpc>
            </a:pPr>
            <a:r>
              <a:rPr lang="en-US" altLang="zh-CN" sz="1800" b="1" dirty="0">
                <a:latin typeface="微软雅黑" panose="020B0503020204020204" charset="-122"/>
                <a:ea typeface="微软雅黑" panose="020B0503020204020204" charset="-122"/>
              </a:rPr>
              <a:t>5. </a:t>
            </a:r>
            <a:r>
              <a:rPr lang="zh-CN" altLang="en-US" sz="1800" b="1" dirty="0">
                <a:latin typeface="微软雅黑" panose="020B0503020204020204" charset="-122"/>
                <a:ea typeface="微软雅黑" panose="020B0503020204020204" charset="-122"/>
              </a:rPr>
              <a:t>团队能力、小组个人能力及价值观</a:t>
            </a:r>
            <a:r>
              <a:rPr lang="zh-CN" altLang="en-US" sz="1800" b="1" dirty="0">
                <a:solidFill>
                  <a:prstClr val="black"/>
                </a:solidFill>
                <a:latin typeface="微软雅黑" panose="020B0503020204020204" charset="-122"/>
                <a:ea typeface="微软雅黑" panose="020B0503020204020204" charset="-122"/>
              </a:rPr>
              <a:t>情况概述</a:t>
            </a:r>
            <a:r>
              <a:rPr lang="zh-CN" altLang="en-US" sz="1200" b="1" dirty="0">
                <a:solidFill>
                  <a:prstClr val="black"/>
                </a:solidFill>
                <a:latin typeface="微软雅黑" panose="020B0503020204020204" charset="-122"/>
                <a:ea typeface="微软雅黑" panose="020B0503020204020204" charset="-122"/>
              </a:rPr>
              <a:t>（团队完成任务的心得体会）</a:t>
            </a:r>
            <a:endParaRPr lang="zh-CN" altLang="en-US" sz="1200" b="1"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222625" y="1867433"/>
            <a:ext cx="9406046" cy="415498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indent="354330" algn="l" defTabSz="914400" rtl="0" fontAlgn="auto" latinLnBrk="0" hangingPunct="0">
              <a:lnSpc>
                <a:spcPct val="15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在本次项目合作中，我们小组协同合作、团结一致，高效率地完成了各个实验。成员们</a:t>
            </a:r>
            <a:r>
              <a:rPr lang="zh-CN" altLang="en-US" dirty="0"/>
              <a:t>在共同完成任务目标过程中，挥洒个性、发扬特长，形成了互相鼓励的良好团队氛围。在积极的团队氛围中，团队成员们表现出了高涨的士气，工作具有极大的主动性。遇到困难时，大家集思广益、积极沟通，讨论找到问题的突破口。</a:t>
            </a:r>
            <a:endParaRPr lang="en-US" altLang="zh-CN" dirty="0"/>
          </a:p>
          <a:p>
            <a:pPr marR="0" indent="354330" algn="l" defTabSz="914400" rtl="0" fontAlgn="auto" latinLnBrk="0" hangingPunct="0">
              <a:lnSpc>
                <a:spcPct val="15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 通过本次实习实训，我们的个人能力和团队合作能力都得到了极大提升，不仅学会了如何使用渗透测试的各个工具，还通过复现漏洞、编写</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POC</a:t>
            </a:r>
            <a:r>
              <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rPr>
              <a:t>对漏洞的原理和利用产生了更深刻的理解。同时，我们也切实体会到了团队协作的力量，成员们各有专长、补充合作，最后以高效率得到了理想的成果。</a:t>
            </a:r>
            <a:endPar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endParaRPr>
          </a:p>
          <a:p>
            <a:pPr marR="0" indent="354330" algn="l" defTabSz="914400" rtl="0" fontAlgn="auto" latinLnBrk="0" hangingPunct="0">
              <a:lnSpc>
                <a:spcPct val="150000"/>
              </a:lnSpc>
              <a:spcBef>
                <a:spcPts val="0"/>
              </a:spcBef>
              <a:spcAft>
                <a:spcPts val="0"/>
              </a:spcAft>
              <a:buClrTx/>
              <a:buSzTx/>
              <a:buFontTx/>
              <a:buNone/>
            </a:pPr>
            <a:r>
              <a:rPr lang="zh-CN" altLang="en-US" dirty="0"/>
              <a:t>最后衷心感谢</a:t>
            </a:r>
            <a:r>
              <a:rPr lang="en-US" altLang="zh-CN" dirty="0"/>
              <a:t>360</a:t>
            </a:r>
            <a:r>
              <a:rPr lang="zh-CN" altLang="en-US" dirty="0"/>
              <a:t>团队，为我们提供了良好的平台和实训教学，使我们得到了一次宝贵的实训机会，增长了我们漏洞与渗透测试方面的专业水平。谢谢！</a:t>
            </a:r>
            <a:endParaRPr kumimoji="0" lang="en-GB"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hanks for Watching"/>
          <p:cNvSpPr txBox="1"/>
          <p:nvPr/>
        </p:nvSpPr>
        <p:spPr>
          <a:xfrm>
            <a:off x="3849370" y="2760980"/>
            <a:ext cx="5655945" cy="553720"/>
          </a:xfrm>
          <a:prstGeom prst="rect">
            <a:avLst/>
          </a:prstGeom>
          <a:ln w="12700">
            <a:miter lim="400000"/>
          </a:ln>
        </p:spPr>
        <p:txBody>
          <a:bodyPr wrap="square" lIns="0" tIns="0" rIns="0" bIns="0">
            <a:spAutoFit/>
          </a:bodyPr>
          <a:lstStyle>
            <a:lvl1pPr algn="ctr">
              <a:defRPr sz="3600" b="1">
                <a:solidFill>
                  <a:srgbClr val="595959"/>
                </a:solidFill>
                <a:latin typeface="Arial" panose="020B0604020202020204"/>
                <a:ea typeface="Arial" panose="020B0604020202020204"/>
                <a:cs typeface="Arial" panose="020B0604020202020204"/>
                <a:sym typeface="Arial" panose="020B0604020202020204"/>
              </a:defRPr>
            </a:lvl1pPr>
          </a:lstStyle>
          <a:p>
            <a:r>
              <a:rPr dirty="0"/>
              <a:t>Thanks for Watching</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5158" y="332780"/>
            <a:ext cx="9882052" cy="501650"/>
          </a:xfrm>
          <a:prstGeom prst="rect">
            <a:avLst/>
          </a:prstGeom>
          <a:noFill/>
        </p:spPr>
        <p:txBody>
          <a:bodyPr wrap="square" rtlCol="0" anchor="t">
            <a:spAutoFit/>
          </a:bodyPr>
          <a:lstStyle/>
          <a:p>
            <a:r>
              <a:rPr lang="zh-CN" altLang="en-US" sz="2665" b="1" dirty="0">
                <a:solidFill>
                  <a:schemeClr val="tx1"/>
                </a:solidFill>
                <a:latin typeface="微软雅黑" panose="020B0503020204020204" charset="-122"/>
                <a:ea typeface="微软雅黑" panose="020B0503020204020204" charset="-122"/>
              </a:rPr>
              <a:t>目录</a:t>
            </a:r>
            <a:endParaRPr lang="zh-CN" altLang="en-US" sz="2665" b="1" dirty="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2382685" y="1226305"/>
            <a:ext cx="8785323" cy="3280257"/>
          </a:xfrm>
          <a:prstGeom prst="rect">
            <a:avLst/>
          </a:prstGeom>
          <a:noFill/>
        </p:spPr>
        <p:txBody>
          <a:bodyPr wrap="square" rtlCol="0">
            <a:spAutoFit/>
          </a:bodyPr>
          <a:lstStyle/>
          <a:p>
            <a:pPr defTabSz="1219200">
              <a:lnSpc>
                <a:spcPct val="200000"/>
              </a:lnSpc>
            </a:pPr>
            <a:r>
              <a:rPr lang="en-US" altLang="zh-CN" sz="2135" b="1" dirty="0">
                <a:solidFill>
                  <a:prstClr val="black"/>
                </a:solidFill>
                <a:latin typeface="微软雅黑" panose="020B0503020204020204" charset="-122"/>
                <a:ea typeface="微软雅黑" panose="020B0503020204020204" charset="-122"/>
              </a:rPr>
              <a:t>1. </a:t>
            </a:r>
            <a:r>
              <a:rPr lang="zh-CN" altLang="en-US" sz="2135" b="1" dirty="0">
                <a:solidFill>
                  <a:prstClr val="black"/>
                </a:solidFill>
                <a:latin typeface="微软雅黑" panose="020B0503020204020204" charset="-122"/>
                <a:ea typeface="微软雅黑" panose="020B0503020204020204" charset="-122"/>
              </a:rPr>
              <a:t>项目任务概述</a:t>
            </a:r>
            <a:endParaRPr lang="en-US" altLang="zh-CN" sz="2135" b="1" dirty="0">
              <a:solidFill>
                <a:prstClr val="black"/>
              </a:solidFill>
              <a:latin typeface="微软雅黑" panose="020B0503020204020204" charset="-122"/>
              <a:ea typeface="微软雅黑" panose="020B0503020204020204" charset="-122"/>
            </a:endParaRPr>
          </a:p>
          <a:p>
            <a:pPr defTabSz="1219200">
              <a:lnSpc>
                <a:spcPct val="200000"/>
              </a:lnSpc>
            </a:pPr>
            <a:r>
              <a:rPr lang="en-US" altLang="zh-CN" sz="2135" b="1" dirty="0">
                <a:solidFill>
                  <a:prstClr val="black"/>
                </a:solidFill>
                <a:latin typeface="微软雅黑" panose="020B0503020204020204" charset="-122"/>
                <a:ea typeface="微软雅黑" panose="020B0503020204020204" charset="-122"/>
                <a:sym typeface="+mn-ea"/>
              </a:rPr>
              <a:t>2. </a:t>
            </a:r>
            <a:r>
              <a:rPr lang="zh-CN" altLang="en-US" sz="2135" b="1" dirty="0">
                <a:solidFill>
                  <a:prstClr val="black"/>
                </a:solidFill>
                <a:latin typeface="微软雅黑" panose="020B0503020204020204" charset="-122"/>
                <a:ea typeface="微软雅黑" panose="020B0503020204020204" charset="-122"/>
                <a:sym typeface="+mn-ea"/>
              </a:rPr>
              <a:t>项目小组分工及安排</a:t>
            </a:r>
            <a:endParaRPr lang="en-US" altLang="zh-CN" sz="2135" b="1" dirty="0">
              <a:solidFill>
                <a:prstClr val="black"/>
              </a:solidFill>
              <a:latin typeface="微软雅黑" panose="020B0503020204020204" charset="-122"/>
              <a:ea typeface="微软雅黑" panose="020B0503020204020204" charset="-122"/>
            </a:endParaRPr>
          </a:p>
          <a:p>
            <a:pPr defTabSz="1219200">
              <a:lnSpc>
                <a:spcPct val="200000"/>
              </a:lnSpc>
            </a:pPr>
            <a:r>
              <a:rPr lang="en-US" sz="2135" b="1" dirty="0">
                <a:solidFill>
                  <a:prstClr val="black"/>
                </a:solidFill>
                <a:latin typeface="微软雅黑" panose="020B0503020204020204" charset="-122"/>
                <a:ea typeface="微软雅黑" panose="020B0503020204020204" charset="-122"/>
              </a:rPr>
              <a:t>3.</a:t>
            </a:r>
            <a:r>
              <a:rPr lang="zh-CN" altLang="en-US" sz="2135" b="1" dirty="0">
                <a:solidFill>
                  <a:prstClr val="black"/>
                </a:solidFill>
                <a:latin typeface="微软雅黑" panose="020B0503020204020204" charset="-122"/>
                <a:ea typeface="微软雅黑" panose="020B0503020204020204" charset="-122"/>
              </a:rPr>
              <a:t>项目完成情况的思考与复盘</a:t>
            </a:r>
            <a:endParaRPr lang="en-US" altLang="zh-CN" sz="2135" b="1" dirty="0">
              <a:solidFill>
                <a:prstClr val="black"/>
              </a:solidFill>
              <a:latin typeface="微软雅黑" panose="020B0503020204020204" charset="-122"/>
              <a:ea typeface="微软雅黑" panose="020B0503020204020204" charset="-122"/>
            </a:endParaRPr>
          </a:p>
          <a:p>
            <a:pPr defTabSz="1219200">
              <a:lnSpc>
                <a:spcPct val="200000"/>
              </a:lnSpc>
            </a:pPr>
            <a:r>
              <a:rPr lang="en-US" sz="2135" b="1" dirty="0">
                <a:solidFill>
                  <a:prstClr val="black"/>
                </a:solidFill>
                <a:latin typeface="微软雅黑" panose="020B0503020204020204" charset="-122"/>
                <a:ea typeface="微软雅黑" panose="020B0503020204020204" charset="-122"/>
              </a:rPr>
              <a:t>4.</a:t>
            </a:r>
            <a:r>
              <a:rPr lang="zh-CN" altLang="en-US" sz="2135" b="1" dirty="0">
                <a:solidFill>
                  <a:prstClr val="black"/>
                </a:solidFill>
                <a:latin typeface="微软雅黑" panose="020B0503020204020204" charset="-122"/>
                <a:ea typeface="微软雅黑" panose="020B0503020204020204" charset="-122"/>
              </a:rPr>
              <a:t>其他关键事项</a:t>
            </a:r>
            <a:r>
              <a:rPr lang="en-US" altLang="zh-CN" sz="2135" b="1" dirty="0">
                <a:solidFill>
                  <a:prstClr val="black"/>
                </a:solidFill>
                <a:latin typeface="微软雅黑" panose="020B0503020204020204" charset="-122"/>
                <a:ea typeface="微软雅黑" panose="020B0503020204020204" charset="-122"/>
              </a:rPr>
              <a:t>/</a:t>
            </a:r>
            <a:r>
              <a:rPr lang="zh-CN" altLang="en-US" sz="2140" b="1" dirty="0">
                <a:solidFill>
                  <a:prstClr val="black"/>
                </a:solidFill>
                <a:latin typeface="微软雅黑" panose="020B0503020204020204" charset="-122"/>
                <a:ea typeface="微软雅黑" panose="020B0503020204020204" charset="-122"/>
              </a:rPr>
              <a:t>项目任务改进措施</a:t>
            </a:r>
            <a:endParaRPr lang="en-US" altLang="zh-CN" sz="2140" b="1" dirty="0">
              <a:solidFill>
                <a:prstClr val="black"/>
              </a:solidFill>
              <a:latin typeface="微软雅黑" panose="020B0503020204020204" charset="-122"/>
              <a:ea typeface="微软雅黑" panose="020B0503020204020204" charset="-122"/>
            </a:endParaRPr>
          </a:p>
          <a:p>
            <a:pPr algn="l" defTabSz="1219200">
              <a:lnSpc>
                <a:spcPct val="200000"/>
              </a:lnSpc>
            </a:pPr>
            <a:r>
              <a:rPr lang="en-US" altLang="zh-CN" sz="2135" b="1" dirty="0">
                <a:latin typeface="微软雅黑" panose="020B0503020204020204" charset="-122"/>
                <a:ea typeface="微软雅黑" panose="020B0503020204020204" charset="-122"/>
              </a:rPr>
              <a:t>5. </a:t>
            </a:r>
            <a:r>
              <a:rPr lang="zh-CN" altLang="en-US" sz="2135" b="1" dirty="0">
                <a:latin typeface="微软雅黑" panose="020B0503020204020204" charset="-122"/>
                <a:ea typeface="微软雅黑" panose="020B0503020204020204" charset="-122"/>
              </a:rPr>
              <a:t>团队能力、小组个人能力及价值观</a:t>
            </a:r>
            <a:r>
              <a:rPr lang="zh-CN" altLang="en-US" sz="2135" b="1" dirty="0">
                <a:solidFill>
                  <a:prstClr val="black"/>
                </a:solidFill>
                <a:latin typeface="微软雅黑" panose="020B0503020204020204" charset="-122"/>
                <a:ea typeface="微软雅黑" panose="020B0503020204020204" charset="-122"/>
              </a:rPr>
              <a:t>情况概述</a:t>
            </a:r>
            <a:r>
              <a:rPr lang="zh-CN" altLang="en-US" sz="1600" b="1" dirty="0">
                <a:solidFill>
                  <a:prstClr val="black"/>
                </a:solidFill>
                <a:latin typeface="微软雅黑" panose="020B0503020204020204" charset="-122"/>
                <a:ea typeface="微软雅黑" panose="020B0503020204020204" charset="-122"/>
              </a:rPr>
              <a:t>（团队完成任务的心得体会）</a:t>
            </a:r>
            <a:endParaRPr lang="zh-CN" altLang="en-US" sz="1600" b="1" dirty="0">
              <a:solidFill>
                <a:prstClr val="black"/>
              </a:solidFill>
              <a:latin typeface="微软雅黑" panose="020B0503020204020204" charset="-122"/>
              <a:ea typeface="微软雅黑" panose="020B0503020204020204"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8918" y="821933"/>
            <a:ext cx="2506894" cy="55399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1219200">
              <a:lnSpc>
                <a:spcPct val="200000"/>
              </a:lnSpc>
            </a:pPr>
            <a:r>
              <a:rPr lang="en-US" altLang="zh-CN" sz="1800" b="1">
                <a:solidFill>
                  <a:prstClr val="black"/>
                </a:solidFill>
                <a:latin typeface="微软雅黑" panose="020B0503020204020204" charset="-122"/>
                <a:ea typeface="微软雅黑" panose="020B0503020204020204" charset="-122"/>
              </a:rPr>
              <a:t>1. </a:t>
            </a:r>
            <a:r>
              <a:rPr lang="zh-CN" altLang="en-US" sz="1800" b="1">
                <a:solidFill>
                  <a:prstClr val="black"/>
                </a:solidFill>
                <a:latin typeface="微软雅黑" panose="020B0503020204020204" charset="-122"/>
                <a:ea typeface="微软雅黑" panose="020B0503020204020204" charset="-122"/>
              </a:rPr>
              <a:t>项目任务概述</a:t>
            </a:r>
            <a:endParaRPr lang="en-US" altLang="zh-CN" sz="1800" b="1" dirty="0">
              <a:solidFill>
                <a:prstClr val="black"/>
              </a:solidFill>
              <a:latin typeface="微软雅黑" panose="020B0503020204020204" charset="-122"/>
              <a:ea typeface="微软雅黑" panose="020B0503020204020204" charset="-122"/>
            </a:endParaRPr>
          </a:p>
        </p:txBody>
      </p:sp>
      <p:grpSp>
        <p:nvGrpSpPr>
          <p:cNvPr id="14" name="Group 4"/>
          <p:cNvGrpSpPr>
            <a:grpSpLocks noChangeAspect="1"/>
          </p:cNvGrpSpPr>
          <p:nvPr/>
        </p:nvGrpSpPr>
        <p:grpSpPr bwMode="auto">
          <a:xfrm flipH="1">
            <a:off x="1102745" y="1720398"/>
            <a:ext cx="1133478" cy="621619"/>
            <a:chOff x="3326" y="771"/>
            <a:chExt cx="2348" cy="954"/>
          </a:xfrm>
          <a:solidFill>
            <a:srgbClr val="005790"/>
          </a:solidFill>
        </p:grpSpPr>
        <p:sp>
          <p:nvSpPr>
            <p:cNvPr id="15" name="Freeform 5"/>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 name="Freeform 6"/>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 name="Freeform 7"/>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 name="Freeform 8"/>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 name="Freeform 9"/>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 name="Freeform 10"/>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 name="Freeform 11"/>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 name="Freeform 12"/>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3" name="Freeform 13"/>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4" name="Freeform 14"/>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5" name="Freeform 15"/>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6" name="Freeform 16"/>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7" name="Freeform 17"/>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8" name="Freeform 18"/>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9" name="Freeform 19"/>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0" name="Freeform 20"/>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1" name="Freeform 21"/>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2" name="Freeform 22"/>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3" name="Freeform 23"/>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4" name="Freeform 24"/>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5" name="Freeform 25"/>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6" name="Freeform 26"/>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7" name="Freeform 27"/>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8" name="Freeform 28"/>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39" name="Freeform 29"/>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0" name="Freeform 30"/>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1" name="Freeform 31"/>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2" name="Freeform 32"/>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3" name="Freeform 33"/>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4" name="Freeform 34"/>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5" name="Freeform 35"/>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6" name="Freeform 36"/>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7" name="Freeform 37"/>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8" name="Freeform 38"/>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49" name="Freeform 39"/>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50" name="Freeform 40"/>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51" name="Freeform 41"/>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52" name="Freeform 42"/>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53" name="Freeform 43"/>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54" name="Freeform 44"/>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55" name="Freeform 45"/>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grpSp>
      <p:sp>
        <p:nvSpPr>
          <p:cNvPr id="56" name="文本框 55"/>
          <p:cNvSpPr txBox="1"/>
          <p:nvPr/>
        </p:nvSpPr>
        <p:spPr>
          <a:xfrm>
            <a:off x="1330325" y="1635760"/>
            <a:ext cx="882650" cy="829945"/>
          </a:xfrm>
          <a:prstGeom prst="rect">
            <a:avLst/>
          </a:prstGeom>
          <a:noFill/>
        </p:spPr>
        <p:txBody>
          <a:bodyPr wrap="square" rtlCol="0">
            <a:spAutoFit/>
          </a:bodyPr>
          <a:p>
            <a:pPr algn="dist"/>
            <a:r>
              <a:rPr lang="en-US" altLang="zh-CN" sz="4800" dirty="0" smtClean="0">
                <a:solidFill>
                  <a:srgbClr val="005790"/>
                </a:solidFill>
                <a:latin typeface="宋体" panose="02010600030101010101" pitchFamily="2" charset="-122"/>
                <a:ea typeface="宋体" panose="02010600030101010101" pitchFamily="2" charset="-122"/>
              </a:rPr>
              <a:t>01</a:t>
            </a:r>
            <a:endParaRPr lang="zh-CN" altLang="en-US" sz="4800" dirty="0">
              <a:solidFill>
                <a:srgbClr val="005790"/>
              </a:solidFill>
              <a:latin typeface="宋体" panose="02010600030101010101" pitchFamily="2" charset="-122"/>
              <a:ea typeface="宋体" panose="02010600030101010101" pitchFamily="2" charset="-122"/>
            </a:endParaRPr>
          </a:p>
        </p:txBody>
      </p:sp>
      <p:sp>
        <p:nvSpPr>
          <p:cNvPr id="57" name="文本框 56"/>
          <p:cNvSpPr txBox="1"/>
          <p:nvPr/>
        </p:nvSpPr>
        <p:spPr>
          <a:xfrm>
            <a:off x="2557780" y="1720215"/>
            <a:ext cx="5519420" cy="645160"/>
          </a:xfrm>
          <a:prstGeom prst="rect">
            <a:avLst/>
          </a:prstGeom>
          <a:noFill/>
        </p:spPr>
        <p:txBody>
          <a:bodyPr wrap="square" rtlCol="0">
            <a:spAutoFit/>
          </a:bodyPr>
          <a:p>
            <a:pPr algn="dist"/>
            <a:r>
              <a:rPr lang="zh-CN" altLang="en-US" sz="3600" dirty="0" smtClean="0">
                <a:solidFill>
                  <a:srgbClr val="005790"/>
                </a:solidFill>
                <a:latin typeface="宋体" panose="02010600030101010101" pitchFamily="2" charset="-122"/>
                <a:ea typeface="宋体" panose="02010600030101010101" pitchFamily="2" charset="-122"/>
                <a:sym typeface="+mn-ea"/>
              </a:rPr>
              <a:t>git远程代码执行漏洞</a:t>
            </a:r>
            <a:endParaRPr lang="zh-CN" altLang="en-US" sz="3600" dirty="0">
              <a:solidFill>
                <a:srgbClr val="C00000"/>
              </a:solidFill>
              <a:latin typeface="宋体" panose="02010600030101010101" pitchFamily="2" charset="-122"/>
              <a:ea typeface="宋体" panose="02010600030101010101" pitchFamily="2" charset="-122"/>
            </a:endParaRPr>
          </a:p>
        </p:txBody>
      </p:sp>
      <p:grpSp>
        <p:nvGrpSpPr>
          <p:cNvPr id="58" name="Group 4"/>
          <p:cNvGrpSpPr>
            <a:grpSpLocks noChangeAspect="1"/>
          </p:cNvGrpSpPr>
          <p:nvPr/>
        </p:nvGrpSpPr>
        <p:grpSpPr bwMode="auto">
          <a:xfrm flipH="1">
            <a:off x="1102745" y="2548881"/>
            <a:ext cx="1133478" cy="621619"/>
            <a:chOff x="3326" y="771"/>
            <a:chExt cx="2348" cy="954"/>
          </a:xfrm>
          <a:solidFill>
            <a:srgbClr val="005790"/>
          </a:solidFill>
        </p:grpSpPr>
        <p:sp>
          <p:nvSpPr>
            <p:cNvPr id="59" name="Freeform 5"/>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0" name="Freeform 6"/>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1" name="Freeform 7"/>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2" name="Freeform 8"/>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3" name="Freeform 9"/>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4" name="Freeform 10"/>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5" name="Freeform 11"/>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6" name="Freeform 12"/>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7" name="Freeform 13"/>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8" name="Freeform 14"/>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69" name="Freeform 15"/>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0" name="Freeform 16"/>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1" name="Freeform 17"/>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2" name="Freeform 18"/>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3" name="Freeform 19"/>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4" name="Freeform 20"/>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5" name="Freeform 21"/>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6" name="Freeform 22"/>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7" name="Freeform 23"/>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8" name="Freeform 24"/>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79" name="Freeform 25"/>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0" name="Freeform 26"/>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1" name="Freeform 27"/>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2" name="Freeform 28"/>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3" name="Freeform 29"/>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4" name="Freeform 30"/>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5" name="Freeform 31"/>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6" name="Freeform 32"/>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7" name="Freeform 33"/>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8" name="Freeform 34"/>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89" name="Freeform 35"/>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0" name="Freeform 36"/>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1" name="Freeform 37"/>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2" name="Freeform 38"/>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3" name="Freeform 39"/>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4" name="Freeform 40"/>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5" name="Freeform 41"/>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6" name="Freeform 42"/>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7" name="Freeform 43"/>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8" name="Freeform 44"/>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99" name="Freeform 45"/>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grpSp>
      <p:sp>
        <p:nvSpPr>
          <p:cNvPr id="100" name="文本框 99"/>
          <p:cNvSpPr txBox="1"/>
          <p:nvPr/>
        </p:nvSpPr>
        <p:spPr>
          <a:xfrm>
            <a:off x="1338580" y="2424430"/>
            <a:ext cx="873760" cy="829945"/>
          </a:xfrm>
          <a:prstGeom prst="rect">
            <a:avLst/>
          </a:prstGeom>
          <a:noFill/>
        </p:spPr>
        <p:txBody>
          <a:bodyPr wrap="square" rtlCol="0">
            <a:spAutoFit/>
          </a:bodyPr>
          <a:p>
            <a:pPr algn="dist"/>
            <a:r>
              <a:rPr lang="en-US" altLang="zh-CN" sz="4800" dirty="0" smtClean="0">
                <a:solidFill>
                  <a:srgbClr val="005790"/>
                </a:solidFill>
                <a:latin typeface="宋体" panose="02010600030101010101" pitchFamily="2" charset="-122"/>
                <a:ea typeface="宋体" panose="02010600030101010101" pitchFamily="2" charset="-122"/>
              </a:rPr>
              <a:t>02</a:t>
            </a:r>
            <a:endParaRPr lang="zh-CN" altLang="en-US" sz="4800" dirty="0">
              <a:solidFill>
                <a:srgbClr val="005790"/>
              </a:solidFill>
              <a:latin typeface="宋体" panose="02010600030101010101" pitchFamily="2" charset="-122"/>
              <a:ea typeface="宋体" panose="02010600030101010101" pitchFamily="2" charset="-122"/>
            </a:endParaRPr>
          </a:p>
        </p:txBody>
      </p:sp>
      <p:sp>
        <p:nvSpPr>
          <p:cNvPr id="101" name="文本框 100"/>
          <p:cNvSpPr txBox="1"/>
          <p:nvPr/>
        </p:nvSpPr>
        <p:spPr>
          <a:xfrm>
            <a:off x="2557780" y="2548890"/>
            <a:ext cx="7608570" cy="645160"/>
          </a:xfrm>
          <a:prstGeom prst="rect">
            <a:avLst/>
          </a:prstGeom>
          <a:noFill/>
        </p:spPr>
        <p:txBody>
          <a:bodyPr wrap="square" rtlCol="0">
            <a:spAutoFit/>
          </a:bodyPr>
          <a:p>
            <a:pPr algn="dist"/>
            <a:r>
              <a:rPr lang="zh-CN" altLang="en-US" sz="3600" dirty="0" smtClean="0">
                <a:solidFill>
                  <a:srgbClr val="005790"/>
                </a:solidFill>
                <a:latin typeface="宋体" panose="02010600030101010101" pitchFamily="2" charset="-122"/>
                <a:ea typeface="宋体" panose="02010600030101010101" pitchFamily="2" charset="-122"/>
              </a:rPr>
              <a:t>Sp</a:t>
            </a:r>
            <a:r>
              <a:rPr lang="zh-CN" altLang="en-US" sz="3600" dirty="0" smtClean="0">
                <a:solidFill>
                  <a:srgbClr val="005790"/>
                </a:solidFill>
                <a:latin typeface="宋体" panose="02010600030101010101" pitchFamily="2" charset="-122"/>
                <a:ea typeface="宋体" panose="02010600030101010101" pitchFamily="2" charset="-122"/>
                <a:sym typeface="+mn-ea"/>
              </a:rPr>
              <a:t>ring Framework远程代码执行漏洞</a:t>
            </a:r>
            <a:endParaRPr lang="zh-CN" altLang="en-US" sz="3600" dirty="0" smtClean="0">
              <a:solidFill>
                <a:srgbClr val="005790"/>
              </a:solidFill>
              <a:latin typeface="宋体" panose="02010600030101010101" pitchFamily="2" charset="-122"/>
              <a:ea typeface="宋体" panose="02010600030101010101" pitchFamily="2" charset="-122"/>
            </a:endParaRPr>
          </a:p>
        </p:txBody>
      </p:sp>
      <p:grpSp>
        <p:nvGrpSpPr>
          <p:cNvPr id="102" name="Group 4"/>
          <p:cNvGrpSpPr>
            <a:grpSpLocks noChangeAspect="1"/>
          </p:cNvGrpSpPr>
          <p:nvPr/>
        </p:nvGrpSpPr>
        <p:grpSpPr bwMode="auto">
          <a:xfrm flipH="1">
            <a:off x="1102745" y="3417629"/>
            <a:ext cx="1133478" cy="621619"/>
            <a:chOff x="3326" y="771"/>
            <a:chExt cx="2348" cy="954"/>
          </a:xfrm>
          <a:solidFill>
            <a:srgbClr val="005790"/>
          </a:solidFill>
        </p:grpSpPr>
        <p:sp>
          <p:nvSpPr>
            <p:cNvPr id="103" name="Freeform 5"/>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04" name="Freeform 6"/>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05" name="Freeform 7"/>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06" name="Freeform 8"/>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07" name="Freeform 9"/>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08" name="Freeform 10"/>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09" name="Freeform 11"/>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0" name="Freeform 12"/>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1" name="Freeform 13"/>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2" name="Freeform 14"/>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3" name="Freeform 15"/>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4" name="Freeform 16"/>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5" name="Freeform 17"/>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6" name="Freeform 18"/>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7" name="Freeform 19"/>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8" name="Freeform 20"/>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19" name="Freeform 21"/>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0" name="Freeform 22"/>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1" name="Freeform 23"/>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2" name="Freeform 24"/>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3" name="Freeform 25"/>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4" name="Freeform 26"/>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5" name="Freeform 27"/>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6" name="Freeform 28"/>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7" name="Freeform 29"/>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8" name="Freeform 30"/>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29" name="Freeform 31"/>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0" name="Freeform 32"/>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1" name="Freeform 33"/>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2" name="Freeform 34"/>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3" name="Freeform 35"/>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4" name="Freeform 36"/>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5" name="Freeform 37"/>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6" name="Freeform 38"/>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7" name="Freeform 39"/>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8" name="Freeform 40"/>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9" name="Freeform 41"/>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40" name="Freeform 42"/>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41" name="Freeform 43"/>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42" name="Freeform 44"/>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43" name="Freeform 45"/>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grpSp>
      <p:sp>
        <p:nvSpPr>
          <p:cNvPr id="144" name="文本框 143"/>
          <p:cNvSpPr txBox="1"/>
          <p:nvPr/>
        </p:nvSpPr>
        <p:spPr>
          <a:xfrm>
            <a:off x="1398905" y="3293110"/>
            <a:ext cx="836930" cy="829945"/>
          </a:xfrm>
          <a:prstGeom prst="rect">
            <a:avLst/>
          </a:prstGeom>
          <a:noFill/>
        </p:spPr>
        <p:txBody>
          <a:bodyPr wrap="square" rtlCol="0">
            <a:spAutoFit/>
          </a:bodyPr>
          <a:p>
            <a:pPr algn="dist"/>
            <a:r>
              <a:rPr lang="en-US" altLang="zh-CN" sz="4800" dirty="0" smtClean="0">
                <a:solidFill>
                  <a:srgbClr val="005790"/>
                </a:solidFill>
                <a:latin typeface="宋体" panose="02010600030101010101" pitchFamily="2" charset="-122"/>
                <a:ea typeface="宋体" panose="02010600030101010101" pitchFamily="2" charset="-122"/>
              </a:rPr>
              <a:t>03</a:t>
            </a:r>
            <a:endParaRPr lang="zh-CN" altLang="en-US" sz="4800" dirty="0">
              <a:solidFill>
                <a:srgbClr val="005790"/>
              </a:solidFill>
              <a:latin typeface="宋体" panose="02010600030101010101" pitchFamily="2" charset="-122"/>
              <a:ea typeface="宋体" panose="02010600030101010101" pitchFamily="2" charset="-122"/>
            </a:endParaRPr>
          </a:p>
        </p:txBody>
      </p:sp>
      <p:sp>
        <p:nvSpPr>
          <p:cNvPr id="145" name="文本框 144"/>
          <p:cNvSpPr txBox="1"/>
          <p:nvPr/>
        </p:nvSpPr>
        <p:spPr>
          <a:xfrm>
            <a:off x="2557780" y="3417570"/>
            <a:ext cx="7955280" cy="645160"/>
          </a:xfrm>
          <a:prstGeom prst="rect">
            <a:avLst/>
          </a:prstGeom>
          <a:noFill/>
        </p:spPr>
        <p:txBody>
          <a:bodyPr wrap="square" rtlCol="0">
            <a:spAutoFit/>
          </a:bodyPr>
          <a:p>
            <a:pPr lvl="0" algn="dist"/>
            <a:r>
              <a:rPr lang="zh-CN" altLang="en-US" sz="3600" dirty="0" smtClean="0">
                <a:solidFill>
                  <a:srgbClr val="005790"/>
                </a:solidFill>
                <a:latin typeface="宋体" panose="02010600030101010101" pitchFamily="2" charset="-122"/>
                <a:ea typeface="宋体" panose="02010600030101010101" pitchFamily="2" charset="-122"/>
                <a:sym typeface="+mn-ea"/>
              </a:rPr>
              <a:t>Apache Archiva任意用户密码重置漏洞</a:t>
            </a:r>
            <a:endParaRPr sz="3600" dirty="0">
              <a:solidFill>
                <a:schemeClr val="accent1"/>
              </a:solidFill>
              <a:latin typeface="Calibri" panose="020F0502020204030204" pitchFamily="34" charset="0"/>
              <a:sym typeface="+mn-ea"/>
            </a:endParaRPr>
          </a:p>
        </p:txBody>
      </p:sp>
      <p:grpSp>
        <p:nvGrpSpPr>
          <p:cNvPr id="146" name="Group 4"/>
          <p:cNvGrpSpPr>
            <a:grpSpLocks noChangeAspect="1"/>
          </p:cNvGrpSpPr>
          <p:nvPr/>
        </p:nvGrpSpPr>
        <p:grpSpPr bwMode="auto">
          <a:xfrm flipH="1">
            <a:off x="1102745" y="4282688"/>
            <a:ext cx="1133478" cy="621619"/>
            <a:chOff x="3326" y="771"/>
            <a:chExt cx="2348" cy="954"/>
          </a:xfrm>
          <a:solidFill>
            <a:srgbClr val="005790"/>
          </a:solidFill>
        </p:grpSpPr>
        <p:sp>
          <p:nvSpPr>
            <p:cNvPr id="147" name="Freeform 5"/>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48" name="Freeform 6"/>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49" name="Freeform 7"/>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0" name="Freeform 8"/>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1" name="Freeform 9"/>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2" name="Freeform 10"/>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3" name="Freeform 11"/>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4" name="Freeform 12"/>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5" name="Freeform 13"/>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6" name="Freeform 14"/>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7" name="Freeform 15"/>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8" name="Freeform 16"/>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59" name="Freeform 17"/>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0" name="Freeform 18"/>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1" name="Freeform 19"/>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2" name="Freeform 20"/>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3" name="Freeform 21"/>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4" name="Freeform 22"/>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5" name="Freeform 23"/>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6" name="Freeform 24"/>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7" name="Freeform 25"/>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8" name="Freeform 26"/>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69" name="Freeform 27"/>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0" name="Freeform 28"/>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1" name="Freeform 29"/>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2" name="Freeform 30"/>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3" name="Freeform 31"/>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4" name="Freeform 32"/>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5" name="Freeform 33"/>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6" name="Freeform 34"/>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7" name="Freeform 35"/>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8" name="Freeform 36"/>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79" name="Freeform 37"/>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0" name="Freeform 38"/>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1" name="Freeform 39"/>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2" name="Freeform 40"/>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3" name="Freeform 41"/>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4" name="Freeform 42"/>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5" name="Freeform 43"/>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6" name="Freeform 44"/>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87" name="Freeform 45"/>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grpSp>
      <p:sp>
        <p:nvSpPr>
          <p:cNvPr id="188" name="文本框 187"/>
          <p:cNvSpPr txBox="1"/>
          <p:nvPr/>
        </p:nvSpPr>
        <p:spPr>
          <a:xfrm>
            <a:off x="1398905" y="4181475"/>
            <a:ext cx="836930" cy="829945"/>
          </a:xfrm>
          <a:prstGeom prst="rect">
            <a:avLst/>
          </a:prstGeom>
          <a:noFill/>
        </p:spPr>
        <p:txBody>
          <a:bodyPr wrap="square" rtlCol="0">
            <a:spAutoFit/>
          </a:bodyPr>
          <a:p>
            <a:pPr algn="dist"/>
            <a:r>
              <a:rPr lang="en-US" altLang="zh-CN" sz="4800" dirty="0" smtClean="0">
                <a:solidFill>
                  <a:srgbClr val="005790"/>
                </a:solidFill>
                <a:latin typeface="宋体" panose="02010600030101010101" pitchFamily="2" charset="-122"/>
                <a:ea typeface="宋体" panose="02010600030101010101" pitchFamily="2" charset="-122"/>
              </a:rPr>
              <a:t>04</a:t>
            </a:r>
            <a:endParaRPr lang="zh-CN" altLang="en-US" sz="4800" dirty="0">
              <a:solidFill>
                <a:srgbClr val="005790"/>
              </a:solidFill>
              <a:latin typeface="宋体" panose="02010600030101010101" pitchFamily="2" charset="-122"/>
              <a:ea typeface="宋体" panose="02010600030101010101" pitchFamily="2" charset="-122"/>
            </a:endParaRPr>
          </a:p>
        </p:txBody>
      </p:sp>
      <p:sp>
        <p:nvSpPr>
          <p:cNvPr id="189" name="文本框 188"/>
          <p:cNvSpPr txBox="1"/>
          <p:nvPr/>
        </p:nvSpPr>
        <p:spPr>
          <a:xfrm>
            <a:off x="2557732" y="4282687"/>
            <a:ext cx="3244802" cy="645160"/>
          </a:xfrm>
          <a:prstGeom prst="rect">
            <a:avLst/>
          </a:prstGeom>
          <a:noFill/>
        </p:spPr>
        <p:txBody>
          <a:bodyPr wrap="square" rtlCol="0">
            <a:spAutoFit/>
          </a:bodyPr>
          <a:p>
            <a:pPr algn="dist"/>
            <a:r>
              <a:rPr lang="zh-CN" altLang="en-US" sz="3600" dirty="0" smtClean="0">
                <a:solidFill>
                  <a:srgbClr val="005790"/>
                </a:solidFill>
                <a:latin typeface="宋体" panose="02010600030101010101" pitchFamily="2" charset="-122"/>
                <a:ea typeface="宋体" panose="02010600030101010101" pitchFamily="2" charset="-122"/>
              </a:rPr>
              <a:t>论文归纳</a:t>
            </a:r>
            <a:r>
              <a:rPr lang="zh-CN" altLang="en-US" sz="3600" dirty="0" smtClean="0">
                <a:solidFill>
                  <a:srgbClr val="C00000"/>
                </a:solidFill>
                <a:latin typeface="宋体" panose="02010600030101010101" pitchFamily="2" charset="-122"/>
                <a:ea typeface="宋体" panose="02010600030101010101" pitchFamily="2" charset="-122"/>
              </a:rPr>
              <a:t>总结</a:t>
            </a:r>
            <a:endParaRPr lang="zh-CN" altLang="en-US" sz="3600" dirty="0">
              <a:solidFill>
                <a:srgbClr val="C00000"/>
              </a:solidFill>
              <a:latin typeface="宋体" panose="02010600030101010101" pitchFamily="2" charset="-122"/>
              <a:ea typeface="宋体" panose="02010600030101010101" pitchFamily="2" charset="-122"/>
            </a:endParaRPr>
          </a:p>
        </p:txBody>
      </p:sp>
      <p:grpSp>
        <p:nvGrpSpPr>
          <p:cNvPr id="6" name="Group 4"/>
          <p:cNvGrpSpPr>
            <a:grpSpLocks noChangeAspect="1"/>
          </p:cNvGrpSpPr>
          <p:nvPr/>
        </p:nvGrpSpPr>
        <p:grpSpPr bwMode="auto">
          <a:xfrm flipH="1">
            <a:off x="1121160" y="5176133"/>
            <a:ext cx="1133478" cy="621619"/>
            <a:chOff x="3326" y="771"/>
            <a:chExt cx="2348" cy="954"/>
          </a:xfrm>
          <a:solidFill>
            <a:srgbClr val="005790"/>
          </a:solidFill>
        </p:grpSpPr>
        <p:sp>
          <p:nvSpPr>
            <p:cNvPr id="12" name="Freeform 5"/>
            <p:cNvSpPr>
              <a:spLocks noEditPoints="1"/>
            </p:cNvSpPr>
            <p:nvPr>
              <p:custDataLst>
                <p:tags r:id="rId1"/>
              </p:custDataLst>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3" name="Freeform 6"/>
            <p:cNvSpPr>
              <a:spLocks noEditPoints="1"/>
            </p:cNvSpPr>
            <p:nvPr>
              <p:custDataLst>
                <p:tags r:id="rId2"/>
              </p:custDataLst>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0" name="Freeform 7"/>
            <p:cNvSpPr/>
            <p:nvPr>
              <p:custDataLst>
                <p:tags r:id="rId3"/>
              </p:custDataLst>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1" name="Freeform 8"/>
            <p:cNvSpPr/>
            <p:nvPr>
              <p:custDataLst>
                <p:tags r:id="rId4"/>
              </p:custDataLst>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2" name="Freeform 9"/>
            <p:cNvSpPr/>
            <p:nvPr>
              <p:custDataLst>
                <p:tags r:id="rId5"/>
              </p:custDataLst>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3" name="Freeform 10"/>
            <p:cNvSpPr/>
            <p:nvPr>
              <p:custDataLst>
                <p:tags r:id="rId6"/>
              </p:custDataLst>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4" name="Freeform 11"/>
            <p:cNvSpPr/>
            <p:nvPr>
              <p:custDataLst>
                <p:tags r:id="rId7"/>
              </p:custDataLst>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5" name="Freeform 12"/>
            <p:cNvSpPr/>
            <p:nvPr>
              <p:custDataLst>
                <p:tags r:id="rId8"/>
              </p:custDataLst>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6" name="Freeform 13"/>
            <p:cNvSpPr/>
            <p:nvPr>
              <p:custDataLst>
                <p:tags r:id="rId9"/>
              </p:custDataLst>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7" name="Freeform 14"/>
            <p:cNvSpPr/>
            <p:nvPr>
              <p:custDataLst>
                <p:tags r:id="rId10"/>
              </p:custDataLst>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8" name="Freeform 15"/>
            <p:cNvSpPr/>
            <p:nvPr>
              <p:custDataLst>
                <p:tags r:id="rId11"/>
              </p:custDataLst>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199" name="Freeform 16"/>
            <p:cNvSpPr/>
            <p:nvPr>
              <p:custDataLst>
                <p:tags r:id="rId12"/>
              </p:custDataLst>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0" name="Freeform 17"/>
            <p:cNvSpPr/>
            <p:nvPr>
              <p:custDataLst>
                <p:tags r:id="rId13"/>
              </p:custDataLst>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1" name="Freeform 18"/>
            <p:cNvSpPr/>
            <p:nvPr>
              <p:custDataLst>
                <p:tags r:id="rId14"/>
              </p:custDataLst>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2" name="Freeform 19"/>
            <p:cNvSpPr/>
            <p:nvPr>
              <p:custDataLst>
                <p:tags r:id="rId15"/>
              </p:custDataLst>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3" name="Freeform 20"/>
            <p:cNvSpPr/>
            <p:nvPr>
              <p:custDataLst>
                <p:tags r:id="rId16"/>
              </p:custDataLst>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4" name="Freeform 21"/>
            <p:cNvSpPr/>
            <p:nvPr>
              <p:custDataLst>
                <p:tags r:id="rId17"/>
              </p:custDataLst>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5" name="Freeform 22"/>
            <p:cNvSpPr/>
            <p:nvPr>
              <p:custDataLst>
                <p:tags r:id="rId18"/>
              </p:custDataLst>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6" name="Freeform 23"/>
            <p:cNvSpPr/>
            <p:nvPr>
              <p:custDataLst>
                <p:tags r:id="rId19"/>
              </p:custDataLst>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7" name="Freeform 24"/>
            <p:cNvSpPr/>
            <p:nvPr>
              <p:custDataLst>
                <p:tags r:id="rId20"/>
              </p:custDataLst>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8" name="Freeform 25"/>
            <p:cNvSpPr/>
            <p:nvPr>
              <p:custDataLst>
                <p:tags r:id="rId21"/>
              </p:custDataLst>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09" name="Freeform 26"/>
            <p:cNvSpPr/>
            <p:nvPr>
              <p:custDataLst>
                <p:tags r:id="rId22"/>
              </p:custDataLst>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0" name="Freeform 27"/>
            <p:cNvSpPr/>
            <p:nvPr>
              <p:custDataLst>
                <p:tags r:id="rId23"/>
              </p:custDataLst>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1" name="Freeform 28"/>
            <p:cNvSpPr/>
            <p:nvPr>
              <p:custDataLst>
                <p:tags r:id="rId24"/>
              </p:custDataLst>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2" name="Freeform 29"/>
            <p:cNvSpPr/>
            <p:nvPr>
              <p:custDataLst>
                <p:tags r:id="rId25"/>
              </p:custDataLst>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3" name="Freeform 30"/>
            <p:cNvSpPr/>
            <p:nvPr>
              <p:custDataLst>
                <p:tags r:id="rId26"/>
              </p:custDataLst>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4" name="Freeform 31"/>
            <p:cNvSpPr/>
            <p:nvPr>
              <p:custDataLst>
                <p:tags r:id="rId27"/>
              </p:custDataLst>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5" name="Freeform 32"/>
            <p:cNvSpPr/>
            <p:nvPr>
              <p:custDataLst>
                <p:tags r:id="rId28"/>
              </p:custDataLst>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6" name="Freeform 33"/>
            <p:cNvSpPr/>
            <p:nvPr>
              <p:custDataLst>
                <p:tags r:id="rId29"/>
              </p:custDataLst>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7" name="Freeform 34"/>
            <p:cNvSpPr/>
            <p:nvPr>
              <p:custDataLst>
                <p:tags r:id="rId30"/>
              </p:custDataLst>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8" name="Freeform 35"/>
            <p:cNvSpPr/>
            <p:nvPr>
              <p:custDataLst>
                <p:tags r:id="rId31"/>
              </p:custDataLst>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19" name="Freeform 36"/>
            <p:cNvSpPr/>
            <p:nvPr>
              <p:custDataLst>
                <p:tags r:id="rId32"/>
              </p:custDataLst>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0" name="Freeform 37"/>
            <p:cNvSpPr/>
            <p:nvPr>
              <p:custDataLst>
                <p:tags r:id="rId33"/>
              </p:custDataLst>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1" name="Freeform 38"/>
            <p:cNvSpPr/>
            <p:nvPr>
              <p:custDataLst>
                <p:tags r:id="rId34"/>
              </p:custDataLst>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2" name="Freeform 39"/>
            <p:cNvSpPr/>
            <p:nvPr>
              <p:custDataLst>
                <p:tags r:id="rId35"/>
              </p:custDataLst>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3" name="Freeform 40"/>
            <p:cNvSpPr/>
            <p:nvPr>
              <p:custDataLst>
                <p:tags r:id="rId36"/>
              </p:custDataLst>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4" name="Freeform 41"/>
            <p:cNvSpPr/>
            <p:nvPr>
              <p:custDataLst>
                <p:tags r:id="rId37"/>
              </p:custDataLst>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5" name="Freeform 42"/>
            <p:cNvSpPr/>
            <p:nvPr>
              <p:custDataLst>
                <p:tags r:id="rId38"/>
              </p:custDataLst>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6" name="Freeform 43"/>
            <p:cNvSpPr/>
            <p:nvPr>
              <p:custDataLst>
                <p:tags r:id="rId39"/>
              </p:custDataLst>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7" name="Freeform 44"/>
            <p:cNvSpPr/>
            <p:nvPr>
              <p:custDataLst>
                <p:tags r:id="rId40"/>
              </p:custDataLst>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sp>
          <p:nvSpPr>
            <p:cNvPr id="228" name="Freeform 45"/>
            <p:cNvSpPr/>
            <p:nvPr>
              <p:custDataLst>
                <p:tags r:id="rId41"/>
              </p:custDataLst>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005790"/>
                </a:solidFill>
              </a:endParaRPr>
            </a:p>
          </p:txBody>
        </p:sp>
      </p:grpSp>
      <p:sp>
        <p:nvSpPr>
          <p:cNvPr id="229" name="文本框 228"/>
          <p:cNvSpPr txBox="1"/>
          <p:nvPr>
            <p:custDataLst>
              <p:tags r:id="rId42"/>
            </p:custDataLst>
          </p:nvPr>
        </p:nvSpPr>
        <p:spPr>
          <a:xfrm>
            <a:off x="1356995" y="5083810"/>
            <a:ext cx="836930" cy="829945"/>
          </a:xfrm>
          <a:prstGeom prst="rect">
            <a:avLst/>
          </a:prstGeom>
          <a:noFill/>
        </p:spPr>
        <p:txBody>
          <a:bodyPr wrap="square" rtlCol="0">
            <a:spAutoFit/>
          </a:bodyPr>
          <a:p>
            <a:pPr algn="dist"/>
            <a:r>
              <a:rPr lang="en-US" altLang="zh-CN" sz="4800" dirty="0" smtClean="0">
                <a:solidFill>
                  <a:srgbClr val="005790"/>
                </a:solidFill>
                <a:latin typeface="宋体" panose="02010600030101010101" pitchFamily="2" charset="-122"/>
                <a:ea typeface="宋体" panose="02010600030101010101" pitchFamily="2" charset="-122"/>
              </a:rPr>
              <a:t>05</a:t>
            </a:r>
            <a:endParaRPr lang="zh-CN" altLang="en-US" sz="4800" dirty="0">
              <a:solidFill>
                <a:srgbClr val="005790"/>
              </a:solidFill>
              <a:latin typeface="宋体" panose="02010600030101010101" pitchFamily="2" charset="-122"/>
              <a:ea typeface="宋体" panose="02010600030101010101" pitchFamily="2"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2351" y="811658"/>
            <a:ext cx="2784296" cy="55399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1219200">
              <a:lnSpc>
                <a:spcPct val="200000"/>
              </a:lnSpc>
            </a:pPr>
            <a:r>
              <a:rPr lang="en-US" altLang="zh-CN" sz="1800" b="1" dirty="0">
                <a:solidFill>
                  <a:prstClr val="black"/>
                </a:solidFill>
                <a:latin typeface="微软雅黑" panose="020B0503020204020204" charset="-122"/>
                <a:ea typeface="微软雅黑" panose="020B0503020204020204" charset="-122"/>
                <a:sym typeface="+mn-ea"/>
              </a:rPr>
              <a:t>2. </a:t>
            </a:r>
            <a:r>
              <a:rPr lang="zh-CN" altLang="en-US" sz="1800" b="1" dirty="0">
                <a:solidFill>
                  <a:prstClr val="black"/>
                </a:solidFill>
                <a:latin typeface="微软雅黑" panose="020B0503020204020204" charset="-122"/>
                <a:ea typeface="微软雅黑" panose="020B0503020204020204" charset="-122"/>
                <a:sym typeface="+mn-ea"/>
              </a:rPr>
              <a:t>项目小组分工及安排</a:t>
            </a:r>
            <a:endParaRPr lang="en-US" altLang="zh-CN" sz="1800" b="1" dirty="0">
              <a:solidFill>
                <a:prstClr val="black"/>
              </a:solidFill>
              <a:latin typeface="微软雅黑" panose="020B0503020204020204" charset="-122"/>
              <a:ea typeface="微软雅黑" panose="020B0503020204020204" charset="-122"/>
            </a:endParaRPr>
          </a:p>
        </p:txBody>
      </p:sp>
      <p:sp>
        <p:nvSpPr>
          <p:cNvPr id="4" name="文本框 3"/>
          <p:cNvSpPr txBox="1"/>
          <p:nvPr/>
        </p:nvSpPr>
        <p:spPr>
          <a:xfrm>
            <a:off x="1741304" y="2094971"/>
            <a:ext cx="8250148" cy="33235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indent="452755" algn="l" defTabSz="914400" rtl="0" fontAlgn="auto" latinLnBrk="0" hangingPunct="0">
              <a:lnSpc>
                <a:spcPct val="200000"/>
              </a:lnSpc>
              <a:spcBef>
                <a:spcPts val="0"/>
              </a:spcBef>
              <a:spcAft>
                <a:spcPts val="0"/>
              </a:spcAft>
              <a:buClrTx/>
              <a:buSzTx/>
              <a:buFontTx/>
              <a:buNone/>
            </a:pPr>
            <a:r>
              <a:rPr lang="zh-CN" altLang="en-US" dirty="0">
                <a:sym typeface="Calibri" panose="020F0502020204030204"/>
              </a:rPr>
              <a:t>本次实习实训，小组共完成了</a:t>
            </a:r>
            <a:r>
              <a:rPr lang="en-US" altLang="zh-CN" dirty="0">
                <a:sym typeface="Calibri" panose="020F0502020204030204"/>
              </a:rPr>
              <a:t>5</a:t>
            </a:r>
            <a:r>
              <a:rPr lang="zh-CN" altLang="en-US" dirty="0">
                <a:ea typeface="宋体" panose="02010600030101010101" pitchFamily="2" charset="-122"/>
                <a:sym typeface="Calibri" panose="020F0502020204030204"/>
              </a:rPr>
              <a:t>个漏洞的复现</a:t>
            </a:r>
            <a:r>
              <a:rPr lang="zh-CN" altLang="en-US" dirty="0">
                <a:sym typeface="Calibri" panose="020F0502020204030204"/>
              </a:rPr>
              <a:t>。</a:t>
            </a:r>
            <a:endParaRPr lang="zh-CN" altLang="en-US" dirty="0">
              <a:sym typeface="Calibri" panose="020F0502020204030204"/>
            </a:endParaRPr>
          </a:p>
          <a:p>
            <a:pPr marR="0" indent="452755" algn="l" defTabSz="914400" rtl="0" fontAlgn="auto" latinLnBrk="0" hangingPunct="0">
              <a:lnSpc>
                <a:spcPct val="200000"/>
              </a:lnSpc>
              <a:spcBef>
                <a:spcPts val="0"/>
              </a:spcBef>
              <a:spcAft>
                <a:spcPts val="0"/>
              </a:spcAft>
              <a:buClrTx/>
              <a:buSzTx/>
              <a:buFontTx/>
              <a:buNone/>
            </a:pPr>
            <a:r>
              <a:rPr lang="zh-CN" altLang="en-US" dirty="0">
                <a:sym typeface="Calibri" panose="020F0502020204030204"/>
              </a:rPr>
              <a:t>分工如下：首先分为两个小组，分别完成两个替换后实验</a:t>
            </a:r>
            <a:r>
              <a:rPr lang="zh-CN" altLang="en-US" dirty="0">
                <a:sym typeface="+mn-ea"/>
              </a:rPr>
              <a:t>的漏洞复现和</a:t>
            </a:r>
            <a:r>
              <a:rPr lang="en-US" altLang="zh-CN" dirty="0">
                <a:sym typeface="+mn-ea"/>
              </a:rPr>
              <a:t>POC</a:t>
            </a:r>
            <a:r>
              <a:rPr lang="zh-CN" altLang="en-US" dirty="0">
                <a:sym typeface="+mn-ea"/>
              </a:rPr>
              <a:t>编写工作</a:t>
            </a:r>
            <a:r>
              <a:rPr lang="zh-CN" altLang="en-US" dirty="0">
                <a:sym typeface="Calibri" panose="020F0502020204030204"/>
              </a:rPr>
              <a:t>。完成后，每组分出一位同学填写实验报告。剩下的同学认领新的任务，独立完成漏洞复现、</a:t>
            </a:r>
            <a:r>
              <a:rPr lang="en-US" altLang="zh-CN" dirty="0">
                <a:sym typeface="Calibri" panose="020F0502020204030204"/>
              </a:rPr>
              <a:t>poc</a:t>
            </a:r>
            <a:r>
              <a:rPr lang="zh-CN" altLang="en-US" dirty="0">
                <a:ea typeface="宋体" panose="02010600030101010101" pitchFamily="2" charset="-122"/>
                <a:sym typeface="Calibri" panose="020F0502020204030204"/>
              </a:rPr>
              <a:t>的编</a:t>
            </a:r>
            <a:r>
              <a:rPr lang="zh-CN" altLang="en-US" dirty="0">
                <a:sym typeface="Calibri" panose="020F0502020204030204"/>
              </a:rPr>
              <a:t>写及填写实验报告的任务。最后，大家合作完成</a:t>
            </a:r>
            <a:r>
              <a:rPr lang="en-US" altLang="zh-CN" dirty="0">
                <a:sym typeface="Calibri" panose="020F0502020204030204"/>
              </a:rPr>
              <a:t>ppt</a:t>
            </a:r>
            <a:r>
              <a:rPr lang="zh-CN" altLang="en-US" dirty="0">
                <a:sym typeface="Calibri" panose="020F0502020204030204"/>
              </a:rPr>
              <a:t>的制作工作。</a:t>
            </a:r>
            <a:endParaRPr lang="en-US" dirty="0"/>
          </a:p>
          <a:p>
            <a:pPr marR="0" indent="452755" algn="l" defTabSz="914400" rtl="0" fontAlgn="auto" latinLnBrk="0" hangingPunct="0">
              <a:lnSpc>
                <a:spcPct val="200000"/>
              </a:lnSpc>
              <a:spcBef>
                <a:spcPts val="0"/>
              </a:spcBef>
              <a:spcAft>
                <a:spcPts val="0"/>
              </a:spcAft>
              <a:buClrTx/>
              <a:buSzTx/>
              <a:buFontTx/>
              <a:buNone/>
            </a:pPr>
            <a:endParaRPr kumimoji="0" lang="en-GB"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441450" y="1609725"/>
            <a:ext cx="8493125" cy="36315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eaLnBrk="1">
              <a:lnSpc>
                <a:spcPct val="150000"/>
              </a:lnSpc>
              <a:buNone/>
            </a:pPr>
            <a:r>
              <a:rPr lang="zh-CN" altLang="en-US" sz="2000" dirty="0">
                <a:latin typeface="Calibri" panose="020F0502020204030204" pitchFamily="34" charset="0"/>
              </a:rPr>
              <a:t>平台：</a:t>
            </a:r>
            <a:r>
              <a:rPr lang="en-US" altLang="zh-CN" dirty="0">
                <a:latin typeface="Calibri" panose="020F0502020204030204" pitchFamily="34" charset="0"/>
              </a:rPr>
              <a:t>git 1.10.0</a:t>
            </a:r>
            <a:endParaRPr lang="en-US" altLang="zh-CN" dirty="0">
              <a:latin typeface="Calibri" panose="020F0502020204030204" pitchFamily="34" charset="0"/>
            </a:endParaRPr>
          </a:p>
          <a:p>
            <a:pPr eaLnBrk="1">
              <a:lnSpc>
                <a:spcPct val="200000"/>
              </a:lnSpc>
              <a:buNone/>
            </a:pPr>
            <a:r>
              <a:rPr lang="zh-CN" altLang="en-US" sz="2000" dirty="0">
                <a:latin typeface="Calibri" panose="020F0502020204030204" pitchFamily="34" charset="0"/>
              </a:rPr>
              <a:t>环境：</a:t>
            </a:r>
            <a:r>
              <a:rPr lang="en-US" altLang="zh-CN" dirty="0">
                <a:latin typeface="Calibri" panose="020F0502020204030204" pitchFamily="34" charset="0"/>
              </a:rPr>
              <a:t>1</a:t>
            </a:r>
            <a:r>
              <a:rPr lang="zh-CN" altLang="en-US" dirty="0">
                <a:latin typeface="Calibri" panose="020F0502020204030204" pitchFamily="34" charset="0"/>
              </a:rPr>
              <a:t>台</a:t>
            </a:r>
            <a:r>
              <a:rPr lang="en-US" altLang="zh-CN" dirty="0">
                <a:latin typeface="Calibri" panose="020F0502020204030204" pitchFamily="34" charset="0"/>
              </a:rPr>
              <a:t>Ubuntu</a:t>
            </a:r>
            <a:r>
              <a:rPr lang="zh-CN" altLang="en-US" dirty="0">
                <a:latin typeface="Calibri" panose="020F0502020204030204" pitchFamily="34" charset="0"/>
              </a:rPr>
              <a:t>虚拟机（使用</a:t>
            </a:r>
            <a:r>
              <a:rPr lang="zh-CN" altLang="en-US" dirty="0">
                <a:latin typeface="Calibri" panose="020F0502020204030204" pitchFamily="34" charset="0"/>
              </a:rPr>
              <a:t>的版本为</a:t>
            </a:r>
            <a:r>
              <a:rPr lang="en-US" altLang="zh-CN" dirty="0">
                <a:latin typeface="Calibri" panose="020F0502020204030204" pitchFamily="34" charset="0"/>
              </a:rPr>
              <a:t>20.04</a:t>
            </a:r>
            <a:r>
              <a:rPr lang="zh-CN" altLang="en-US" dirty="0">
                <a:latin typeface="Calibri" panose="020F0502020204030204" pitchFamily="34" charset="0"/>
              </a:rPr>
              <a:t>），配置</a:t>
            </a:r>
            <a:r>
              <a:rPr lang="en-US" altLang="zh-CN" dirty="0">
                <a:latin typeface="Calibri" panose="020F0502020204030204" pitchFamily="34" charset="0"/>
              </a:rPr>
              <a:t>git 1.10.0</a:t>
            </a:r>
            <a:r>
              <a:rPr lang="zh-CN" altLang="en-US" dirty="0">
                <a:latin typeface="Calibri" panose="020F0502020204030204" pitchFamily="34" charset="0"/>
              </a:rPr>
              <a:t>环境</a:t>
            </a:r>
            <a:endParaRPr lang="en-US" altLang="zh-CN" dirty="0">
              <a:latin typeface="Calibri" panose="020F0502020204030204" pitchFamily="34" charset="0"/>
            </a:endParaRPr>
          </a:p>
          <a:p>
            <a:pPr eaLnBrk="1">
              <a:lnSpc>
                <a:spcPct val="200000"/>
              </a:lnSpc>
              <a:buNone/>
            </a:pPr>
            <a:r>
              <a:rPr lang="zh-CN" altLang="en-US" sz="2000" dirty="0">
                <a:latin typeface="Calibri" panose="020F0502020204030204" pitchFamily="34" charset="0"/>
              </a:rPr>
              <a:t>说明：</a:t>
            </a:r>
            <a:r>
              <a:rPr lang="zh-CN" altLang="en-US" dirty="0">
                <a:latin typeface="Calibri" panose="020F0502020204030204" pitchFamily="34" charset="0"/>
              </a:rPr>
              <a:t>当运行</a:t>
            </a:r>
            <a:r>
              <a:rPr lang="zh-CN" altLang="en-US" dirty="0">
                <a:cs typeface="+mn-lt"/>
              </a:rPr>
              <a:t>git clone --recurse-submodules</a:t>
            </a:r>
            <a:r>
              <a:rPr lang="zh-CN" altLang="en-US" dirty="0">
                <a:latin typeface="Calibri" panose="020F0502020204030204" pitchFamily="34" charset="0"/>
              </a:rPr>
              <a:t>时，</a:t>
            </a:r>
            <a:r>
              <a:rPr lang="zh-CN" altLang="en-US" dirty="0">
                <a:cs typeface="+mn-lt"/>
              </a:rPr>
              <a:t>git</a:t>
            </a:r>
            <a:r>
              <a:rPr lang="zh-CN" altLang="en-US" dirty="0">
                <a:latin typeface="Calibri" panose="020F0502020204030204" pitchFamily="34" charset="0"/>
              </a:rPr>
              <a:t>会解析</a:t>
            </a:r>
            <a:r>
              <a:rPr lang="zh-CN" altLang="en-US" dirty="0">
                <a:cs typeface="+mn-lt"/>
              </a:rPr>
              <a:t>.gitmodules</a:t>
            </a:r>
            <a:r>
              <a:rPr lang="zh-CN" altLang="en-US" dirty="0">
                <a:latin typeface="Calibri" panose="020F0502020204030204" pitchFamily="34" charset="0"/>
              </a:rPr>
              <a:t>文件中的</a:t>
            </a:r>
            <a:r>
              <a:rPr lang="zh-CN" altLang="en-US" dirty="0">
                <a:cs typeface="+mn-lt"/>
              </a:rPr>
              <a:t>url</a:t>
            </a:r>
            <a:r>
              <a:rPr lang="zh-CN" altLang="en-US" dirty="0">
                <a:latin typeface="Calibri" panose="020F0502020204030204" pitchFamily="34" charset="0"/>
              </a:rPr>
              <a:t>字段，然后将其作为参数传递给</a:t>
            </a:r>
            <a:r>
              <a:rPr lang="zh-CN" altLang="en-US" dirty="0">
                <a:cs typeface="+mn-lt"/>
              </a:rPr>
              <a:t>git clone</a:t>
            </a:r>
            <a:r>
              <a:rPr lang="zh-CN" altLang="en-US" dirty="0">
                <a:latin typeface="Calibri" panose="020F0502020204030204" pitchFamily="34" charset="0"/>
              </a:rPr>
              <a:t>子进程。如果</a:t>
            </a:r>
            <a:r>
              <a:rPr lang="zh-CN" altLang="en-US" dirty="0">
                <a:cs typeface="+mn-lt"/>
              </a:rPr>
              <a:t>url</a:t>
            </a:r>
            <a:r>
              <a:rPr lang="zh-CN" altLang="en-US" dirty="0">
                <a:latin typeface="Calibri" panose="020F0502020204030204" pitchFamily="34" charset="0"/>
              </a:rPr>
              <a:t>字段是一个字符串，并使用短划线（-）开头，这个</a:t>
            </a:r>
            <a:r>
              <a:rPr lang="zh-CN" altLang="en-US" dirty="0">
                <a:cs typeface="+mn-lt"/>
              </a:rPr>
              <a:t>git clone</a:t>
            </a:r>
            <a:r>
              <a:rPr lang="zh-CN" altLang="en-US" dirty="0">
                <a:latin typeface="Calibri" panose="020F0502020204030204" pitchFamily="34" charset="0"/>
              </a:rPr>
              <a:t>子进程将会把</a:t>
            </a:r>
            <a:r>
              <a:rPr lang="zh-CN" altLang="en-US" dirty="0">
                <a:cs typeface="+mn-lt"/>
              </a:rPr>
              <a:t>url</a:t>
            </a:r>
            <a:r>
              <a:rPr lang="zh-CN" altLang="en-US" dirty="0">
                <a:latin typeface="Calibri" panose="020F0502020204030204" pitchFamily="34" charset="0"/>
              </a:rPr>
              <a:t>翻译为一个选项。这可能导致用户运行“</a:t>
            </a:r>
            <a:r>
              <a:rPr lang="zh-CN" altLang="en-US" dirty="0">
                <a:cs typeface="+mn-lt"/>
              </a:rPr>
              <a:t>git clone</a:t>
            </a:r>
            <a:r>
              <a:rPr lang="zh-CN" altLang="en-US" dirty="0">
                <a:latin typeface="Calibri" panose="020F0502020204030204" pitchFamily="34" charset="0"/>
              </a:rPr>
              <a:t>”时，会执行任意脚本。</a:t>
            </a:r>
            <a:endParaRPr lang="zh-CN" altLang="en-US" dirty="0">
              <a:latin typeface="Calibri" panose="020F0502020204030204" pitchFamily="34" charset="0"/>
            </a:endParaRPr>
          </a:p>
          <a:p>
            <a:pPr eaLnBrk="1">
              <a:buNone/>
            </a:pPr>
            <a:endParaRPr lang="zh-CN" altLang="en-US" dirty="0">
              <a:latin typeface="Calibri" panose="020F0502020204030204" pitchFamily="34" charset="0"/>
            </a:endParaRPr>
          </a:p>
        </p:txBody>
      </p:sp>
      <p:sp>
        <p:nvSpPr>
          <p:cNvPr id="5" name="文本框 4"/>
          <p:cNvSpPr txBox="1"/>
          <p:nvPr>
            <p:custDataLst>
              <p:tags r:id="rId2"/>
            </p:custDataLst>
          </p:nvPr>
        </p:nvSpPr>
        <p:spPr>
          <a:xfrm>
            <a:off x="2522855" y="652463"/>
            <a:ext cx="6330315" cy="430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algn="ctr" eaLnBrk="1"/>
            <a:r>
              <a:rPr lang="en-US" sz="2800">
                <a:solidFill>
                  <a:schemeClr val="accent1"/>
                </a:solidFill>
                <a:latin typeface="Calibri" panose="020F0502020204030204" pitchFamily="34" charset="0"/>
              </a:rPr>
              <a:t>git</a:t>
            </a:r>
            <a:r>
              <a:rPr lang="zh-CN" altLang="en-US" sz="2800">
                <a:solidFill>
                  <a:schemeClr val="accent1"/>
                </a:solidFill>
                <a:latin typeface="Calibri" panose="020F0502020204030204" pitchFamily="34" charset="0"/>
              </a:rPr>
              <a:t>远程代码执行漏洞（</a:t>
            </a:r>
            <a:r>
              <a:rPr lang="en-US" altLang="zh-CN" sz="2800">
                <a:solidFill>
                  <a:schemeClr val="accent1"/>
                </a:solidFill>
                <a:latin typeface="Calibri" panose="020F0502020204030204" pitchFamily="34" charset="0"/>
              </a:rPr>
              <a:t>CVE-2018-17456</a:t>
            </a:r>
            <a:r>
              <a:rPr lang="zh-CN" altLang="en-US" sz="2800">
                <a:solidFill>
                  <a:schemeClr val="accent1"/>
                </a:solidFill>
                <a:latin typeface="Calibri" panose="020F0502020204030204" pitchFamily="34" charset="0"/>
              </a:rPr>
              <a:t>）</a:t>
            </a:r>
            <a:endParaRPr lang="zh-CN" altLang="en-US" sz="2800">
              <a:solidFill>
                <a:schemeClr val="accent1"/>
              </a:solidFill>
              <a:latin typeface="Calibri" panose="020F050202020403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360805" y="1890713"/>
            <a:ext cx="8655050" cy="23082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eaLnBrk="1">
              <a:lnSpc>
                <a:spcPct val="150000"/>
              </a:lnSpc>
              <a:buNone/>
            </a:pPr>
            <a:r>
              <a:rPr lang="zh-CN" altLang="en-US" sz="2000" dirty="0">
                <a:latin typeface="Calibri" panose="020F0502020204030204" pitchFamily="34" charset="0"/>
              </a:rPr>
              <a:t>漏洞测试步骤</a:t>
            </a:r>
            <a:endParaRPr lang="en-US" altLang="zh-CN" sz="2000" dirty="0">
              <a:latin typeface="Calibri" panose="020F0502020204030204" pitchFamily="34" charset="0"/>
            </a:endParaRPr>
          </a:p>
          <a:p>
            <a:pPr eaLnBrk="1">
              <a:lnSpc>
                <a:spcPct val="150000"/>
              </a:lnSpc>
              <a:buNone/>
            </a:pPr>
            <a:r>
              <a:rPr lang="en-US" altLang="zh-CN" sz="1600" dirty="0">
                <a:latin typeface="Calibri" panose="020F0502020204030204" pitchFamily="34" charset="0"/>
              </a:rPr>
              <a:t>1.</a:t>
            </a:r>
            <a:r>
              <a:rPr lang="zh-CN" altLang="en-US" sz="1600" dirty="0">
                <a:latin typeface="Calibri" panose="020F0502020204030204" pitchFamily="34" charset="0"/>
              </a:rPr>
              <a:t>漏洞复现</a:t>
            </a:r>
            <a:endParaRPr lang="en-US" altLang="zh-CN" sz="1600" dirty="0">
              <a:latin typeface="Calibri" panose="020F0502020204030204" pitchFamily="34" charset="0"/>
            </a:endParaRPr>
          </a:p>
          <a:p>
            <a:pPr eaLnBrk="1">
              <a:lnSpc>
                <a:spcPct val="150000"/>
              </a:lnSpc>
              <a:buNone/>
            </a:pPr>
            <a:r>
              <a:rPr lang="zh-CN" altLang="en-US" sz="1600" dirty="0">
                <a:latin typeface="Calibri" panose="020F0502020204030204" pitchFamily="34" charset="0"/>
                <a:sym typeface="Wingdings" panose="05000000000000000000" pitchFamily="2" charset="2"/>
              </a:rPr>
              <a:t>在</a:t>
            </a:r>
            <a:r>
              <a:rPr lang="en-US" altLang="zh-CN" sz="1600" dirty="0">
                <a:latin typeface="Calibri" panose="020F0502020204030204" pitchFamily="34" charset="0"/>
                <a:sym typeface="Wingdings" panose="05000000000000000000" pitchFamily="2" charset="2"/>
              </a:rPr>
              <a:t>gitee</a:t>
            </a:r>
            <a:r>
              <a:rPr lang="zh-CN" altLang="en-US" sz="1600" dirty="0">
                <a:latin typeface="Calibri" panose="020F0502020204030204" pitchFamily="34" charset="0"/>
                <a:sym typeface="Wingdings" panose="05000000000000000000" pitchFamily="2" charset="2"/>
              </a:rPr>
              <a:t>上创建仓库</a:t>
            </a:r>
            <a:r>
              <a:rPr lang="en-US" altLang="zh-CN" sz="1600" dirty="0">
                <a:latin typeface="Calibri" panose="020F0502020204030204" pitchFamily="34" charset="0"/>
                <a:sym typeface="Wingdings" panose="05000000000000000000" pitchFamily="2" charset="2"/>
              </a:rPr>
              <a:t></a:t>
            </a:r>
            <a:r>
              <a:rPr lang="zh-CN" altLang="en-US" sz="1600" dirty="0">
                <a:latin typeface="Calibri" panose="020F0502020204030204" pitchFamily="34" charset="0"/>
                <a:sym typeface="Wingdings" panose="05000000000000000000" pitchFamily="2" charset="2"/>
              </a:rPr>
              <a:t>在仓库中添加子模块</a:t>
            </a:r>
            <a:r>
              <a:rPr lang="en-US" altLang="zh-CN" sz="1600" dirty="0">
                <a:latin typeface="Calibri" panose="020F0502020204030204" pitchFamily="34" charset="0"/>
                <a:sym typeface="Wingdings" panose="05000000000000000000" pitchFamily="2" charset="2"/>
              </a:rPr>
              <a:t></a:t>
            </a:r>
            <a:r>
              <a:rPr lang="zh-CN" altLang="en-US" sz="1600" dirty="0">
                <a:latin typeface="Calibri" panose="020F0502020204030204" pitchFamily="34" charset="0"/>
                <a:sym typeface="Wingdings" panose="05000000000000000000" pitchFamily="2" charset="2"/>
              </a:rPr>
              <a:t>修改</a:t>
            </a:r>
            <a:r>
              <a:rPr lang="en-US" altLang="zh-CN" sz="1600" dirty="0">
                <a:latin typeface="Calibri" panose="020F0502020204030204" pitchFamily="34" charset="0"/>
                <a:sym typeface="Wingdings" panose="05000000000000000000" pitchFamily="2" charset="2"/>
              </a:rPr>
              <a:t>.submodules</a:t>
            </a:r>
            <a:r>
              <a:rPr lang="zh-CN" altLang="en-US" sz="1600" dirty="0">
                <a:latin typeface="Calibri" panose="020F0502020204030204" pitchFamily="34" charset="0"/>
                <a:sym typeface="Wingdings" panose="05000000000000000000" pitchFamily="2" charset="2"/>
              </a:rPr>
              <a:t>内容，构建</a:t>
            </a:r>
            <a:r>
              <a:rPr lang="en-US" altLang="zh-CN" sz="1600" dirty="0">
                <a:latin typeface="Calibri" panose="020F0502020204030204" pitchFamily="34" charset="0"/>
                <a:sym typeface="Wingdings" panose="05000000000000000000" pitchFamily="2" charset="2"/>
              </a:rPr>
              <a:t>“</a:t>
            </a:r>
            <a:r>
              <a:rPr lang="zh-CN" altLang="en-US" sz="1600" dirty="0">
                <a:latin typeface="Calibri" panose="020F0502020204030204" pitchFamily="34" charset="0"/>
                <a:sym typeface="Wingdings" panose="05000000000000000000" pitchFamily="2" charset="2"/>
              </a:rPr>
              <a:t>恶意</a:t>
            </a:r>
            <a:r>
              <a:rPr lang="en-US" altLang="zh-CN" sz="1600" dirty="0">
                <a:latin typeface="Calibri" panose="020F0502020204030204" pitchFamily="34" charset="0"/>
                <a:sym typeface="Wingdings" panose="05000000000000000000" pitchFamily="2" charset="2"/>
              </a:rPr>
              <a:t>”</a:t>
            </a:r>
            <a:r>
              <a:rPr lang="zh-CN" altLang="en-US" sz="1600" dirty="0">
                <a:latin typeface="Calibri" panose="020F0502020204030204" pitchFamily="34" charset="0"/>
                <a:sym typeface="Wingdings" panose="05000000000000000000" pitchFamily="2" charset="2"/>
              </a:rPr>
              <a:t>代码</a:t>
            </a:r>
            <a:r>
              <a:rPr lang="en-US" altLang="zh-CN" sz="1600" dirty="0">
                <a:latin typeface="Calibri" panose="020F0502020204030204" pitchFamily="34" charset="0"/>
                <a:sym typeface="Wingdings" panose="05000000000000000000" pitchFamily="2" charset="2"/>
              </a:rPr>
              <a:t></a:t>
            </a:r>
            <a:r>
              <a:rPr lang="zh-CN" altLang="en-US" sz="1600" dirty="0">
                <a:latin typeface="Calibri" panose="020F0502020204030204" pitchFamily="34" charset="0"/>
                <a:sym typeface="Wingdings" panose="05000000000000000000" pitchFamily="2" charset="2"/>
              </a:rPr>
              <a:t>在</a:t>
            </a:r>
            <a:r>
              <a:rPr lang="en-US" altLang="zh-CN" sz="1600" dirty="0">
                <a:latin typeface="Calibri" panose="020F0502020204030204" pitchFamily="34" charset="0"/>
                <a:sym typeface="Wingdings" panose="05000000000000000000" pitchFamily="2" charset="2"/>
              </a:rPr>
              <a:t>Ubuntu</a:t>
            </a:r>
            <a:r>
              <a:rPr lang="zh-CN" altLang="en-US" sz="1600" dirty="0">
                <a:latin typeface="Calibri" panose="020F0502020204030204" pitchFamily="34" charset="0"/>
                <a:sym typeface="Wingdings" panose="05000000000000000000" pitchFamily="2" charset="2"/>
              </a:rPr>
              <a:t>上执行</a:t>
            </a:r>
            <a:r>
              <a:rPr lang="en-US" altLang="zh-CN" sz="1600" dirty="0">
                <a:latin typeface="Calibri" panose="020F0502020204030204" pitchFamily="34" charset="0"/>
                <a:sym typeface="Wingdings" panose="05000000000000000000" pitchFamily="2" charset="2"/>
              </a:rPr>
              <a:t>git clone</a:t>
            </a:r>
            <a:r>
              <a:rPr lang="zh-CN" altLang="en-US" sz="1600" dirty="0">
                <a:latin typeface="Calibri" panose="020F0502020204030204" pitchFamily="34" charset="0"/>
                <a:sym typeface="Wingdings" panose="05000000000000000000" pitchFamily="2" charset="2"/>
              </a:rPr>
              <a:t>命令</a:t>
            </a:r>
            <a:r>
              <a:rPr lang="en-US" altLang="zh-CN" sz="1600" dirty="0">
                <a:latin typeface="Calibri" panose="020F0502020204030204" pitchFamily="34" charset="0"/>
                <a:sym typeface="Wingdings" panose="05000000000000000000" pitchFamily="2" charset="2"/>
              </a:rPr>
              <a:t></a:t>
            </a:r>
            <a:r>
              <a:rPr lang="zh-CN" altLang="en-US" sz="1600" dirty="0">
                <a:latin typeface="Calibri" panose="020F0502020204030204" pitchFamily="34" charset="0"/>
                <a:sym typeface="Wingdings" panose="05000000000000000000" pitchFamily="2" charset="2"/>
              </a:rPr>
              <a:t>出现</a:t>
            </a:r>
            <a:r>
              <a:rPr lang="en-US" altLang="zh-CN" sz="1600" dirty="0">
                <a:latin typeface="Calibri" panose="020F0502020204030204" pitchFamily="34" charset="0"/>
                <a:sym typeface="Wingdings" panose="05000000000000000000" pitchFamily="2" charset="2"/>
              </a:rPr>
              <a:t>You_are_hacked</a:t>
            </a:r>
            <a:r>
              <a:rPr lang="zh-CN" altLang="en-US" sz="1600" dirty="0">
                <a:latin typeface="Calibri" panose="020F0502020204030204" pitchFamily="34" charset="0"/>
                <a:sym typeface="Wingdings" panose="05000000000000000000" pitchFamily="2" charset="2"/>
              </a:rPr>
              <a:t>文件，表明</a:t>
            </a:r>
            <a:r>
              <a:rPr lang="en-US" altLang="zh-CN" sz="1600" dirty="0">
                <a:latin typeface="Calibri" panose="020F0502020204030204" pitchFamily="34" charset="0"/>
                <a:sym typeface="Wingdings" panose="05000000000000000000" pitchFamily="2" charset="2"/>
              </a:rPr>
              <a:t>“</a:t>
            </a:r>
            <a:r>
              <a:rPr lang="zh-CN" altLang="en-US" sz="1600" dirty="0">
                <a:latin typeface="Calibri" panose="020F0502020204030204" pitchFamily="34" charset="0"/>
                <a:sym typeface="Wingdings" panose="05000000000000000000" pitchFamily="2" charset="2"/>
              </a:rPr>
              <a:t>恶意</a:t>
            </a:r>
            <a:r>
              <a:rPr lang="en-US" altLang="zh-CN" sz="1600" dirty="0">
                <a:latin typeface="Calibri" panose="020F0502020204030204" pitchFamily="34" charset="0"/>
                <a:sym typeface="Wingdings" panose="05000000000000000000" pitchFamily="2" charset="2"/>
              </a:rPr>
              <a:t>”</a:t>
            </a:r>
            <a:r>
              <a:rPr lang="zh-CN" altLang="en-US" sz="1600" dirty="0">
                <a:latin typeface="Calibri" panose="020F0502020204030204" pitchFamily="34" charset="0"/>
                <a:sym typeface="Wingdings" panose="05000000000000000000" pitchFamily="2" charset="2"/>
              </a:rPr>
              <a:t>代码执行成功（</a:t>
            </a:r>
            <a:r>
              <a:rPr lang="en-US" altLang="zh-CN" sz="1600" dirty="0">
                <a:latin typeface="Calibri" panose="020F0502020204030204" pitchFamily="34" charset="0"/>
                <a:sym typeface="Wingdings" panose="05000000000000000000" pitchFamily="2" charset="2"/>
              </a:rPr>
              <a:t>touch You_are_hacked</a:t>
            </a:r>
            <a:r>
              <a:rPr lang="zh-CN" altLang="en-US" sz="1600" dirty="0">
                <a:latin typeface="Calibri" panose="020F0502020204030204" pitchFamily="34" charset="0"/>
                <a:sym typeface="Wingdings" panose="05000000000000000000" pitchFamily="2" charset="2"/>
              </a:rPr>
              <a:t>）</a:t>
            </a:r>
            <a:endParaRPr lang="en-US" altLang="zh-CN" sz="1600" dirty="0">
              <a:latin typeface="Calibri" panose="020F0502020204030204" pitchFamily="34" charset="0"/>
              <a:sym typeface="Wingdings" panose="05000000000000000000" pitchFamily="2" charset="2"/>
            </a:endParaRPr>
          </a:p>
          <a:p>
            <a:pPr eaLnBrk="1">
              <a:lnSpc>
                <a:spcPct val="150000"/>
              </a:lnSpc>
              <a:buNone/>
            </a:pPr>
            <a:r>
              <a:rPr lang="en-US" altLang="zh-CN" sz="1600" dirty="0">
                <a:latin typeface="Calibri" panose="020F0502020204030204" pitchFamily="34" charset="0"/>
              </a:rPr>
              <a:t>2.</a:t>
            </a:r>
            <a:r>
              <a:rPr lang="zh-CN" altLang="en-US" sz="1600" dirty="0">
                <a:latin typeface="Calibri" panose="020F0502020204030204" pitchFamily="34" charset="0"/>
              </a:rPr>
              <a:t>编写</a:t>
            </a:r>
            <a:r>
              <a:rPr lang="en-US" altLang="zh-CN" sz="1600" dirty="0" err="1">
                <a:latin typeface="Calibri" panose="020F0502020204030204" pitchFamily="34" charset="0"/>
              </a:rPr>
              <a:t>poc</a:t>
            </a:r>
            <a:endParaRPr lang="en-US" altLang="zh-CN" sz="1600" dirty="0">
              <a:latin typeface="Calibri" panose="020F0502020204030204" pitchFamily="34" charset="0"/>
            </a:endParaRPr>
          </a:p>
          <a:p>
            <a:pPr eaLnBrk="1">
              <a:lnSpc>
                <a:spcPct val="150000"/>
              </a:lnSpc>
              <a:buNone/>
            </a:pPr>
            <a:r>
              <a:rPr lang="zh-CN" altLang="en-US" sz="1600" dirty="0">
                <a:latin typeface="Calibri" panose="020F0502020204030204" pitchFamily="34" charset="0"/>
              </a:rPr>
              <a:t>使用</a:t>
            </a:r>
            <a:r>
              <a:rPr lang="en-US" altLang="zh-CN" sz="1600" dirty="0">
                <a:latin typeface="Calibri" panose="020F0502020204030204" pitchFamily="34" charset="0"/>
              </a:rPr>
              <a:t>python</a:t>
            </a:r>
            <a:r>
              <a:rPr lang="zh-CN" altLang="en-US" sz="1600" dirty="0">
                <a:latin typeface="Calibri" panose="020F0502020204030204" pitchFamily="34" charset="0"/>
              </a:rPr>
              <a:t>编写程序模拟上述步骤，执行</a:t>
            </a:r>
            <a:r>
              <a:rPr lang="en-US" altLang="zh-CN" sz="1600" dirty="0">
                <a:latin typeface="Calibri" panose="020F0502020204030204" pitchFamily="34" charset="0"/>
              </a:rPr>
              <a:t>git clone</a:t>
            </a:r>
            <a:r>
              <a:rPr lang="zh-CN" altLang="en-US" sz="1600" dirty="0">
                <a:latin typeface="Calibri" panose="020F0502020204030204" pitchFamily="34" charset="0"/>
              </a:rPr>
              <a:t>下载</a:t>
            </a:r>
            <a:r>
              <a:rPr lang="en-US" altLang="zh-CN" sz="1600" dirty="0">
                <a:latin typeface="Calibri" panose="020F0502020204030204" pitchFamily="34" charset="0"/>
              </a:rPr>
              <a:t>“</a:t>
            </a:r>
            <a:r>
              <a:rPr lang="zh-CN" altLang="en-US" sz="1600" dirty="0">
                <a:latin typeface="Calibri" panose="020F0502020204030204" pitchFamily="34" charset="0"/>
              </a:rPr>
              <a:t>恶意</a:t>
            </a:r>
            <a:r>
              <a:rPr lang="en-US" altLang="zh-CN" sz="1600" dirty="0">
                <a:latin typeface="Calibri" panose="020F0502020204030204" pitchFamily="34" charset="0"/>
              </a:rPr>
              <a:t>”</a:t>
            </a:r>
            <a:r>
              <a:rPr lang="zh-CN" altLang="en-US" sz="1600" dirty="0">
                <a:latin typeface="Calibri" panose="020F0502020204030204" pitchFamily="34" charset="0"/>
              </a:rPr>
              <a:t>仓库</a:t>
            </a:r>
            <a:endParaRPr lang="zh-CN" altLang="en-US" sz="1600" dirty="0">
              <a:latin typeface="Calibri" panose="020F0502020204030204" pitchFamily="34" charset="0"/>
            </a:endParaRPr>
          </a:p>
        </p:txBody>
      </p:sp>
      <p:sp>
        <p:nvSpPr>
          <p:cNvPr id="3" name="文本框 2"/>
          <p:cNvSpPr txBox="1"/>
          <p:nvPr>
            <p:custDataLst>
              <p:tags r:id="rId2"/>
            </p:custDataLst>
          </p:nvPr>
        </p:nvSpPr>
        <p:spPr>
          <a:xfrm>
            <a:off x="2522855" y="652463"/>
            <a:ext cx="6330315" cy="430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algn="ctr" eaLnBrk="1"/>
            <a:r>
              <a:rPr lang="en-US" sz="2800">
                <a:solidFill>
                  <a:schemeClr val="accent1"/>
                </a:solidFill>
                <a:latin typeface="Calibri" panose="020F0502020204030204" pitchFamily="34" charset="0"/>
              </a:rPr>
              <a:t>git</a:t>
            </a:r>
            <a:r>
              <a:rPr lang="zh-CN" altLang="en-US" sz="2800">
                <a:solidFill>
                  <a:schemeClr val="accent1"/>
                </a:solidFill>
                <a:latin typeface="Calibri" panose="020F0502020204030204" pitchFamily="34" charset="0"/>
              </a:rPr>
              <a:t>远程代码执行漏洞（</a:t>
            </a:r>
            <a:r>
              <a:rPr lang="en-US" altLang="zh-CN" sz="2800">
                <a:solidFill>
                  <a:schemeClr val="accent1"/>
                </a:solidFill>
                <a:latin typeface="Calibri" panose="020F0502020204030204" pitchFamily="34" charset="0"/>
              </a:rPr>
              <a:t>CVE-2018-17456</a:t>
            </a:r>
            <a:r>
              <a:rPr lang="zh-CN" altLang="en-US" sz="2800">
                <a:solidFill>
                  <a:schemeClr val="accent1"/>
                </a:solidFill>
                <a:latin typeface="Calibri" panose="020F0502020204030204" pitchFamily="34" charset="0"/>
              </a:rPr>
              <a:t>）</a:t>
            </a:r>
            <a:endParaRPr lang="zh-CN" altLang="en-US" sz="2800">
              <a:solidFill>
                <a:schemeClr val="accent1"/>
              </a:solidFill>
              <a:latin typeface="Calibri" panose="020F0502020204030204" pitchFamily="34" charset="0"/>
            </a:endParaRPr>
          </a:p>
        </p:txBody>
      </p:sp>
      <p:pic>
        <p:nvPicPr>
          <p:cNvPr id="4" name="图片 3"/>
          <p:cNvPicPr>
            <a:picLocks noChangeAspect="1"/>
          </p:cNvPicPr>
          <p:nvPr>
            <p:custDataLst>
              <p:tags r:id="rId3"/>
            </p:custDataLst>
          </p:nvPr>
        </p:nvPicPr>
        <p:blipFill>
          <a:blip r:embed="rId4"/>
          <a:stretch>
            <a:fillRect/>
          </a:stretch>
        </p:blipFill>
        <p:spPr>
          <a:xfrm>
            <a:off x="1360805" y="4283075"/>
            <a:ext cx="6332220" cy="64770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1360805" y="5132070"/>
            <a:ext cx="1607820" cy="84582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41450" y="1885028"/>
            <a:ext cx="8493125" cy="20923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eaLnBrk="1">
              <a:lnSpc>
                <a:spcPct val="150000"/>
              </a:lnSpc>
              <a:buNone/>
            </a:pPr>
            <a:r>
              <a:rPr lang="zh-CN" altLang="en-US" sz="2000" dirty="0">
                <a:latin typeface="Calibri" panose="020F0502020204030204" pitchFamily="34" charset="0"/>
              </a:rPr>
              <a:t>平台：</a:t>
            </a:r>
            <a:r>
              <a:rPr lang="en-US" altLang="zh-CN" sz="1800" dirty="0">
                <a:solidFill>
                  <a:schemeClr val="accent1"/>
                </a:solidFill>
                <a:latin typeface="Calibri" panose="020F0502020204030204" pitchFamily="34" charset="0"/>
              </a:rPr>
              <a:t> </a:t>
            </a:r>
            <a:r>
              <a:rPr sz="1800" dirty="0">
                <a:latin typeface="Calibri" panose="020F0502020204030204" pitchFamily="34" charset="0"/>
              </a:rPr>
              <a:t>JDK 9+ 上运行的</a:t>
            </a:r>
            <a:r>
              <a:rPr lang="zh-CN" sz="1800" dirty="0">
                <a:latin typeface="Calibri" panose="020F0502020204030204" pitchFamily="34" charset="0"/>
                <a:ea typeface="宋体" panose="02010600030101010101" pitchFamily="2" charset="-122"/>
              </a:rPr>
              <a:t>以</a:t>
            </a:r>
            <a:r>
              <a:rPr dirty="0">
                <a:latin typeface="Calibri" panose="020F0502020204030204" pitchFamily="34" charset="0"/>
              </a:rPr>
              <a:t>Spring Framework </a:t>
            </a:r>
            <a:r>
              <a:rPr lang="zh-CN" dirty="0">
                <a:latin typeface="Calibri" panose="020F0502020204030204" pitchFamily="34" charset="0"/>
                <a:ea typeface="宋体" panose="02010600030101010101" pitchFamily="2" charset="-122"/>
              </a:rPr>
              <a:t>（</a:t>
            </a:r>
            <a:r>
              <a:rPr dirty="0">
                <a:latin typeface="Calibri" panose="020F0502020204030204" pitchFamily="34" charset="0"/>
              </a:rPr>
              <a:t>&lt; 5.3.18</a:t>
            </a:r>
            <a:r>
              <a:rPr lang="en-US" dirty="0">
                <a:latin typeface="Calibri" panose="020F0502020204030204" pitchFamily="34" charset="0"/>
              </a:rPr>
              <a:t> /&lt; 5.2.20</a:t>
            </a:r>
            <a:r>
              <a:rPr lang="zh-CN" dirty="0">
                <a:latin typeface="Calibri" panose="020F0502020204030204" pitchFamily="34" charset="0"/>
                <a:ea typeface="宋体" panose="02010600030101010101" pitchFamily="2" charset="-122"/>
              </a:rPr>
              <a:t>）为架构的网站</a:t>
            </a:r>
            <a:endParaRPr dirty="0">
              <a:latin typeface="Calibri" panose="020F0502020204030204" pitchFamily="34" charset="0"/>
            </a:endParaRPr>
          </a:p>
          <a:p>
            <a:pPr eaLnBrk="1">
              <a:lnSpc>
                <a:spcPct val="150000"/>
              </a:lnSpc>
              <a:buNone/>
            </a:pPr>
            <a:r>
              <a:rPr lang="zh-CN" altLang="en-US" sz="2000" dirty="0">
                <a:latin typeface="Calibri" panose="020F0502020204030204" pitchFamily="34" charset="0"/>
              </a:rPr>
              <a:t>环境：</a:t>
            </a:r>
            <a:r>
              <a:rPr lang="en-US" altLang="zh-CN" dirty="0">
                <a:latin typeface="Calibri" panose="020F0502020204030204" pitchFamily="34" charset="0"/>
              </a:rPr>
              <a:t>1</a:t>
            </a:r>
            <a:r>
              <a:rPr lang="zh-CN" altLang="en-US" dirty="0">
                <a:latin typeface="Calibri" panose="020F0502020204030204" pitchFamily="34" charset="0"/>
              </a:rPr>
              <a:t>台</a:t>
            </a:r>
            <a:r>
              <a:rPr lang="en-US" altLang="zh-CN" dirty="0">
                <a:latin typeface="Calibri" panose="020F0502020204030204" pitchFamily="34" charset="0"/>
              </a:rPr>
              <a:t>Windows</a:t>
            </a:r>
            <a:r>
              <a:rPr lang="zh-CN" altLang="en-US" dirty="0">
                <a:latin typeface="Calibri" panose="020F0502020204030204" pitchFamily="34" charset="0"/>
              </a:rPr>
              <a:t>虚拟机（攻击机），</a:t>
            </a:r>
            <a:r>
              <a:rPr lang="zh-CN" dirty="0">
                <a:latin typeface="Calibri" panose="020F0502020204030204" pitchFamily="34" charset="0"/>
                <a:ea typeface="宋体" panose="02010600030101010101" pitchFamily="2" charset="-122"/>
              </a:rPr>
              <a:t>春秋云境靶场漏洞仿真环境</a:t>
            </a:r>
            <a:endParaRPr lang="en-US" altLang="zh-CN" dirty="0">
              <a:latin typeface="Calibri" panose="020F0502020204030204" pitchFamily="34" charset="0"/>
            </a:endParaRPr>
          </a:p>
          <a:p>
            <a:pPr eaLnBrk="1">
              <a:lnSpc>
                <a:spcPct val="200000"/>
              </a:lnSpc>
              <a:buNone/>
            </a:pPr>
            <a:r>
              <a:rPr lang="zh-CN" altLang="en-US" sz="2000" dirty="0">
                <a:latin typeface="Calibri" panose="020F0502020204030204" pitchFamily="34" charset="0"/>
              </a:rPr>
              <a:t>说明：</a:t>
            </a:r>
            <a:r>
              <a:rPr lang="en-US" altLang="zh-CN" dirty="0">
                <a:latin typeface="Calibri" panose="020F0502020204030204" pitchFamily="34" charset="0"/>
              </a:rPr>
              <a:t> </a:t>
            </a:r>
            <a:r>
              <a:rPr lang="zh-CN" altLang="en-US" dirty="0">
                <a:latin typeface="Calibri" panose="020F0502020204030204" pitchFamily="34" charset="0"/>
                <a:ea typeface="宋体" panose="02010600030101010101" pitchFamily="2" charset="-122"/>
              </a:rPr>
              <a:t>在代码中</a:t>
            </a:r>
            <a:r>
              <a:rPr dirty="0"/>
              <a:t>获取到 class对象，然后利⽤这个 class 对象构造利⽤链了</a:t>
            </a:r>
            <a:r>
              <a:rPr lang="zh-CN" dirty="0">
                <a:ea typeface="宋体" panose="02010600030101010101" pitchFamily="2" charset="-122"/>
              </a:rPr>
              <a:t>。</a:t>
            </a:r>
            <a:r>
              <a:rPr dirty="0"/>
              <a:t>⽬前⽐较简单的⽅式，就是修改Tomcat的⽇志配置，向⽇志中写⼊恶意代码。</a:t>
            </a:r>
            <a:endParaRPr dirty="0"/>
          </a:p>
        </p:txBody>
      </p:sp>
      <p:sp>
        <p:nvSpPr>
          <p:cNvPr id="3" name="文本框 2"/>
          <p:cNvSpPr txBox="1"/>
          <p:nvPr/>
        </p:nvSpPr>
        <p:spPr>
          <a:xfrm>
            <a:off x="1441450" y="815658"/>
            <a:ext cx="9309099" cy="430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lvl="0"/>
            <a:r>
              <a:rPr sz="2800" dirty="0">
                <a:solidFill>
                  <a:schemeClr val="accent1"/>
                </a:solidFill>
                <a:latin typeface="Calibri" panose="020F0502020204030204" pitchFamily="34" charset="0"/>
              </a:rPr>
              <a:t>Spring Framework远程代码执行漏洞(CVE-2022-22965)</a:t>
            </a:r>
            <a:endParaRPr sz="2800" dirty="0">
              <a:solidFill>
                <a:schemeClr val="accent1"/>
              </a:solidFill>
              <a:latin typeface="Calibri" panose="020F050202020403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1450" y="652463"/>
            <a:ext cx="9309099" cy="430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lvl="0"/>
            <a:r>
              <a:rPr sz="2800" dirty="0">
                <a:solidFill>
                  <a:schemeClr val="accent1"/>
                </a:solidFill>
                <a:latin typeface="Calibri" panose="020F0502020204030204" pitchFamily="34" charset="0"/>
                <a:sym typeface="+mn-ea"/>
              </a:rPr>
              <a:t>Spring Framework远程代码执行漏洞(CVE-2022-22965)</a:t>
            </a:r>
            <a:endParaRPr lang="zh-CN" altLang="en-US" sz="2800" dirty="0">
              <a:solidFill>
                <a:schemeClr val="accent1"/>
              </a:solidFill>
              <a:latin typeface="Calibri" panose="020F0502020204030204" pitchFamily="34" charset="0"/>
            </a:endParaRPr>
          </a:p>
        </p:txBody>
      </p:sp>
      <p:sp>
        <p:nvSpPr>
          <p:cNvPr id="6" name="文本框 5"/>
          <p:cNvSpPr txBox="1"/>
          <p:nvPr/>
        </p:nvSpPr>
        <p:spPr>
          <a:xfrm>
            <a:off x="623570" y="1514475"/>
            <a:ext cx="4885055" cy="42030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eaLnBrk="1">
              <a:lnSpc>
                <a:spcPct val="150000"/>
              </a:lnSpc>
              <a:buNone/>
            </a:pPr>
            <a:r>
              <a:rPr lang="zh-CN" altLang="en-US" sz="2000" dirty="0">
                <a:latin typeface="Calibri" panose="020F0502020204030204" pitchFamily="34" charset="0"/>
              </a:rPr>
              <a:t>漏洞测试步骤</a:t>
            </a:r>
            <a:endParaRPr lang="en-US" altLang="zh-CN" sz="2000" dirty="0">
              <a:latin typeface="Calibri" panose="020F0502020204030204" pitchFamily="34" charset="0"/>
            </a:endParaRPr>
          </a:p>
          <a:p>
            <a:pPr eaLnBrk="1">
              <a:lnSpc>
                <a:spcPct val="150000"/>
              </a:lnSpc>
              <a:buNone/>
            </a:pPr>
            <a:r>
              <a:rPr lang="en-US" altLang="zh-CN" sz="1600" dirty="0">
                <a:latin typeface="Calibri" panose="020F0502020204030204" pitchFamily="34" charset="0"/>
              </a:rPr>
              <a:t>1.</a:t>
            </a:r>
            <a:r>
              <a:rPr lang="zh-CN" altLang="en-US" sz="1600" dirty="0">
                <a:latin typeface="Calibri" panose="020F0502020204030204" pitchFamily="34" charset="0"/>
              </a:rPr>
              <a:t>漏洞复现</a:t>
            </a:r>
            <a:endParaRPr lang="en-US" altLang="zh-CN" sz="1600" dirty="0">
              <a:latin typeface="Calibri" panose="020F0502020204030204" pitchFamily="34" charset="0"/>
            </a:endParaRPr>
          </a:p>
          <a:p>
            <a:pPr marL="285750" indent="-285750">
              <a:lnSpc>
                <a:spcPct val="150000"/>
              </a:lnSpc>
              <a:buFont typeface="Wingdings" panose="05000000000000000000" pitchFamily="2" charset="2"/>
              <a:buChar char="Ø"/>
            </a:pPr>
            <a:r>
              <a:rPr lang="zh-CN" sz="1600" dirty="0">
                <a:latin typeface="Calibri" panose="020F0502020204030204" pitchFamily="34" charset="0"/>
                <a:ea typeface="宋体" panose="02010600030101010101" pitchFamily="2" charset="-122"/>
              </a:rPr>
              <a:t>拦截靶机数据包，进行修改。</a:t>
            </a:r>
            <a:endParaRPr lang="zh-CN" sz="1600" dirty="0">
              <a:latin typeface="Calibri" panose="020F0502020204030204" pitchFamily="34" charset="0"/>
              <a:ea typeface="宋体" panose="02010600030101010101" pitchFamily="2" charset="-122"/>
            </a:endParaRPr>
          </a:p>
          <a:p>
            <a:pPr marL="285750" indent="-285750">
              <a:lnSpc>
                <a:spcPct val="150000"/>
              </a:lnSpc>
              <a:buFont typeface="Wingdings" panose="05000000000000000000" pitchFamily="2" charset="2"/>
              <a:buChar char="Ø"/>
            </a:pPr>
            <a:r>
              <a:rPr sz="1600"/>
              <a:t>提交数据包，写jsp文件：（在实际利用中，这一步是更改 Apache Tomcat 中的日志记录配置并将日志写入 JSP 文件）</a:t>
            </a:r>
            <a:endParaRPr sz="1600"/>
          </a:p>
          <a:p>
            <a:pPr marL="285750" indent="-285750">
              <a:lnSpc>
                <a:spcPct val="150000"/>
              </a:lnSpc>
              <a:buFont typeface="Wingdings" panose="05000000000000000000" pitchFamily="2" charset="2"/>
              <a:buChar char="Ø"/>
            </a:pPr>
            <a:endParaRPr sz="1600"/>
          </a:p>
          <a:p>
            <a:pPr marL="285750" indent="-285750">
              <a:lnSpc>
                <a:spcPct val="150000"/>
              </a:lnSpc>
              <a:buFont typeface="Wingdings" panose="05000000000000000000" pitchFamily="2" charset="2"/>
              <a:buChar char="Ø"/>
            </a:pPr>
            <a:r>
              <a:rPr lang="en-US" altLang="zh-CN" sz="1600" dirty="0">
                <a:latin typeface="Calibri" panose="020F0502020204030204" pitchFamily="34" charset="0"/>
              </a:rPr>
              <a:t>访问刚才的 JSP webshell，并执行任意命令：</a:t>
            </a:r>
            <a:endParaRPr lang="en-US" altLang="zh-CN" sz="1600" dirty="0">
              <a:latin typeface="Calibri" panose="020F0502020204030204" pitchFamily="34" charset="0"/>
            </a:endParaRPr>
          </a:p>
          <a:p>
            <a:pPr eaLnBrk="1">
              <a:lnSpc>
                <a:spcPct val="150000"/>
              </a:lnSpc>
              <a:buNone/>
            </a:pPr>
            <a:endParaRPr lang="en-US" altLang="zh-CN" sz="1600" dirty="0">
              <a:latin typeface="Calibri" panose="020F0502020204030204" pitchFamily="34" charset="0"/>
            </a:endParaRPr>
          </a:p>
        </p:txBody>
      </p:sp>
      <p:pic>
        <p:nvPicPr>
          <p:cNvPr id="4" name="图片 4" descr="6a121c5145690984446e49be799eb1e"/>
          <p:cNvPicPr>
            <a:picLocks noChangeAspect="1"/>
          </p:cNvPicPr>
          <p:nvPr>
            <p:custDataLst>
              <p:tags r:id="rId1"/>
            </p:custDataLst>
          </p:nvPr>
        </p:nvPicPr>
        <p:blipFill>
          <a:blip r:embed="rId2"/>
          <a:stretch>
            <a:fillRect/>
          </a:stretch>
        </p:blipFill>
        <p:spPr>
          <a:xfrm>
            <a:off x="6071870" y="1514475"/>
            <a:ext cx="4638040" cy="2423795"/>
          </a:xfrm>
          <a:prstGeom prst="rect">
            <a:avLst/>
          </a:prstGeom>
        </p:spPr>
      </p:pic>
      <p:pic>
        <p:nvPicPr>
          <p:cNvPr id="5" name="图片 6" descr="720a07def948554c30c364d223d5027"/>
          <p:cNvPicPr>
            <a:picLocks noChangeAspect="1"/>
          </p:cNvPicPr>
          <p:nvPr>
            <p:custDataLst>
              <p:tags r:id="rId3"/>
            </p:custDataLst>
          </p:nvPr>
        </p:nvPicPr>
        <p:blipFill>
          <a:blip r:embed="rId4"/>
          <a:stretch>
            <a:fillRect/>
          </a:stretch>
        </p:blipFill>
        <p:spPr>
          <a:xfrm>
            <a:off x="6071870" y="4222115"/>
            <a:ext cx="4633595" cy="210121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1450" y="652463"/>
            <a:ext cx="9309099" cy="430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lvl="0"/>
            <a:r>
              <a:rPr sz="2800" dirty="0">
                <a:solidFill>
                  <a:schemeClr val="accent1"/>
                </a:solidFill>
                <a:latin typeface="Calibri" panose="020F0502020204030204" pitchFamily="34" charset="0"/>
                <a:sym typeface="+mn-ea"/>
              </a:rPr>
              <a:t>Spring Framework远程代码执行漏洞(CVE-2022-22965)</a:t>
            </a:r>
            <a:endParaRPr lang="zh-CN" altLang="en-US" sz="2800" dirty="0">
              <a:solidFill>
                <a:schemeClr val="accent1"/>
              </a:solidFill>
              <a:latin typeface="Calibri" panose="020F0502020204030204" pitchFamily="34" charset="0"/>
            </a:endParaRPr>
          </a:p>
        </p:txBody>
      </p:sp>
      <p:sp>
        <p:nvSpPr>
          <p:cNvPr id="6" name="文本框 5"/>
          <p:cNvSpPr txBox="1"/>
          <p:nvPr/>
        </p:nvSpPr>
        <p:spPr>
          <a:xfrm>
            <a:off x="1223091" y="1514237"/>
            <a:ext cx="4086327" cy="30467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eaLnBrk="1">
              <a:lnSpc>
                <a:spcPct val="150000"/>
              </a:lnSpc>
              <a:buNone/>
            </a:pPr>
            <a:r>
              <a:rPr lang="zh-CN" altLang="en-US" sz="2000" dirty="0">
                <a:latin typeface="Calibri" panose="020F0502020204030204" pitchFamily="34" charset="0"/>
              </a:rPr>
              <a:t>漏洞测试步骤</a:t>
            </a:r>
            <a:endParaRPr lang="en-US" altLang="zh-CN" sz="2000" dirty="0">
              <a:latin typeface="Calibri" panose="020F0502020204030204" pitchFamily="34" charset="0"/>
            </a:endParaRPr>
          </a:p>
          <a:p>
            <a:pPr marL="285750" indent="-285750" eaLnBrk="1">
              <a:lnSpc>
                <a:spcPct val="150000"/>
              </a:lnSpc>
              <a:buFont typeface="Wingdings" panose="05000000000000000000" pitchFamily="2" charset="2"/>
              <a:buChar char="Ø"/>
            </a:pPr>
            <a:r>
              <a:rPr lang="zh-CN" altLang="en-US" sz="1600" dirty="0">
                <a:latin typeface="Calibri" panose="020F0502020204030204" pitchFamily="34" charset="0"/>
              </a:rPr>
              <a:t>利用刚刚写入的用户名密码，获取网站目录下的文件：</a:t>
            </a:r>
            <a:endParaRPr lang="zh-CN" altLang="en-US" sz="1600" dirty="0">
              <a:latin typeface="Calibri" panose="020F0502020204030204" pitchFamily="34" charset="0"/>
            </a:endParaRPr>
          </a:p>
          <a:p>
            <a:pPr marL="285750" indent="-285750" eaLnBrk="1">
              <a:lnSpc>
                <a:spcPct val="150000"/>
              </a:lnSpc>
              <a:buFont typeface="Wingdings" panose="05000000000000000000" pitchFamily="2" charset="2"/>
              <a:buChar char="Ø"/>
            </a:pPr>
            <a:endParaRPr lang="zh-CN" altLang="en-US" sz="1600" dirty="0">
              <a:latin typeface="Calibri" panose="020F0502020204030204" pitchFamily="34" charset="0"/>
            </a:endParaRPr>
          </a:p>
          <a:p>
            <a:pPr marL="285750" indent="-285750" eaLnBrk="1">
              <a:lnSpc>
                <a:spcPct val="150000"/>
              </a:lnSpc>
              <a:buFont typeface="Wingdings" panose="05000000000000000000" pitchFamily="2" charset="2"/>
              <a:buChar char="Ø"/>
            </a:pPr>
            <a:endParaRPr lang="zh-CN" altLang="en-US" sz="1600" dirty="0">
              <a:latin typeface="Calibri" panose="020F0502020204030204" pitchFamily="34" charset="0"/>
            </a:endParaRPr>
          </a:p>
          <a:p>
            <a:pPr marL="285750" indent="-285750" eaLnBrk="1">
              <a:lnSpc>
                <a:spcPct val="150000"/>
              </a:lnSpc>
              <a:buFont typeface="Wingdings" panose="05000000000000000000" pitchFamily="2" charset="2"/>
              <a:buChar char="Ø"/>
            </a:pPr>
            <a:endParaRPr lang="zh-CN" altLang="en-US" sz="1600" dirty="0">
              <a:latin typeface="Calibri" panose="020F0502020204030204" pitchFamily="34" charset="0"/>
            </a:endParaRPr>
          </a:p>
          <a:p>
            <a:pPr marL="285750" indent="-285750" eaLnBrk="1">
              <a:lnSpc>
                <a:spcPct val="150000"/>
              </a:lnSpc>
              <a:buFont typeface="Wingdings" panose="05000000000000000000" pitchFamily="2" charset="2"/>
              <a:buChar char="Ø"/>
            </a:pPr>
            <a:endParaRPr lang="zh-CN" altLang="en-US" sz="1600" dirty="0">
              <a:latin typeface="Calibri" panose="020F0502020204030204" pitchFamily="34" charset="0"/>
            </a:endParaRPr>
          </a:p>
          <a:p>
            <a:pPr marL="285750" indent="-285750" eaLnBrk="1">
              <a:lnSpc>
                <a:spcPct val="150000"/>
              </a:lnSpc>
              <a:buFont typeface="Wingdings" panose="05000000000000000000" pitchFamily="2" charset="2"/>
              <a:buChar char="Ø"/>
            </a:pPr>
            <a:r>
              <a:rPr lang="zh-CN" altLang="en-US" sz="1600" dirty="0">
                <a:latin typeface="Calibri" panose="020F0502020204030204" pitchFamily="34" charset="0"/>
              </a:rPr>
              <a:t>测试</a:t>
            </a:r>
            <a:r>
              <a:rPr lang="en-US" altLang="zh-CN" sz="1600" dirty="0">
                <a:latin typeface="Calibri" panose="020F0502020204030204" pitchFamily="34" charset="0"/>
              </a:rPr>
              <a:t>poc</a:t>
            </a:r>
            <a:r>
              <a:rPr lang="zh-CN" altLang="en-US" sz="1600" dirty="0">
                <a:latin typeface="Calibri" panose="020F0502020204030204" pitchFamily="34" charset="0"/>
                <a:ea typeface="宋体" panose="02010600030101010101" pitchFamily="2" charset="-122"/>
              </a:rPr>
              <a:t>如右图：</a:t>
            </a:r>
            <a:endParaRPr lang="zh-CN" altLang="en-US" sz="1600" dirty="0">
              <a:latin typeface="Calibri" panose="020F0502020204030204" pitchFamily="34" charset="0"/>
              <a:ea typeface="宋体" panose="02010600030101010101" pitchFamily="2" charset="-122"/>
            </a:endParaRPr>
          </a:p>
        </p:txBody>
      </p:sp>
      <p:pic>
        <p:nvPicPr>
          <p:cNvPr id="2" name="图片 7" descr="cb21181a366c6e323e786c0171f150a"/>
          <p:cNvPicPr>
            <a:picLocks noChangeAspect="1"/>
          </p:cNvPicPr>
          <p:nvPr>
            <p:custDataLst>
              <p:tags r:id="rId1"/>
            </p:custDataLst>
          </p:nvPr>
        </p:nvPicPr>
        <p:blipFill>
          <a:blip r:embed="rId2"/>
          <a:stretch>
            <a:fillRect/>
          </a:stretch>
        </p:blipFill>
        <p:spPr>
          <a:xfrm>
            <a:off x="5884545" y="1345565"/>
            <a:ext cx="4839335" cy="254952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884545" y="3766820"/>
            <a:ext cx="4935220" cy="2535555"/>
          </a:xfrm>
          <a:prstGeom prst="rect">
            <a:avLst/>
          </a:prstGeom>
        </p:spPr>
      </p:pic>
    </p:spTree>
  </p:cSld>
  <p:clrMapOvr>
    <a:masterClrMapping/>
  </p:clrMapOvr>
  <p:transition spd="med"/>
</p:sld>
</file>

<file path=ppt/tags/tag1.xml><?xml version="1.0" encoding="utf-8"?>
<p:tagLst xmlns:p="http://schemas.openxmlformats.org/presentationml/2006/main">
  <p:tag name="KSO_WM_UNIT_TABLE_BEAUTIFY" val="smartTable{350c6168-a93a-4251-aa65-bda227c2459e}"/>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COMMONDATA" val="eyJoZGlkIjoiZjQ0MTdmYTY2NGExYmRlNmIzN2E1ZTEyZDIxYTNmMDYifQ=="/>
  <p:tag name="KSO_WPP_MARK_KEY" val="2c1f32a9-27d6-4619-b55f-e3ca44ca57b3"/>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2873</Words>
  <Application>WPS 演示</Application>
  <PresentationFormat>宽屏</PresentationFormat>
  <Paragraphs>149</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宋体</vt:lpstr>
      <vt:lpstr>Wingdings</vt:lpstr>
      <vt:lpstr>Calibri</vt:lpstr>
      <vt:lpstr>Arial</vt:lpstr>
      <vt:lpstr>微软雅黑</vt:lpstr>
      <vt:lpstr>黑体</vt:lpstr>
      <vt:lpstr>楷体</vt:lpstr>
      <vt:lpstr>Calibri</vt:lpstr>
      <vt:lpstr>Consolas</vt:lpstr>
      <vt:lpstr>Times New Roman</vt:lpstr>
      <vt:lpstr>Arial Unicode MS</vt:lpstr>
      <vt:lpstr>Helvetica</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微信用户</cp:lastModifiedBy>
  <cp:revision>74</cp:revision>
  <dcterms:created xsi:type="dcterms:W3CDTF">2022-07-16T14:02:00Z</dcterms:created>
  <dcterms:modified xsi:type="dcterms:W3CDTF">2023-07-20T07:24:51Z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DD3DD651B791427DA4D17532459FB737</vt:lpwstr>
  </property>
  <property fmtid="{D5CDD505-2E9C-101B-9397-08002B2CF9AE}" pid="3" name="KSOProductBuildVer">
    <vt:lpwstr>2052-11.1.0.14309</vt:lpwstr>
  </property>
</Properties>
</file>